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0" r:id="rId3"/>
    <p:sldId id="265" r:id="rId4"/>
    <p:sldId id="278" r:id="rId5"/>
    <p:sldId id="276" r:id="rId6"/>
    <p:sldId id="275" r:id="rId7"/>
    <p:sldId id="263" r:id="rId8"/>
    <p:sldId id="264" r:id="rId9"/>
    <p:sldId id="259" r:id="rId10"/>
    <p:sldId id="274" r:id="rId11"/>
    <p:sldId id="271" r:id="rId12"/>
    <p:sldId id="272" r:id="rId13"/>
    <p:sldId id="273" r:id="rId14"/>
    <p:sldId id="281" r:id="rId15"/>
    <p:sldId id="282" r:id="rId16"/>
    <p:sldId id="283" r:id="rId17"/>
    <p:sldId id="284" r:id="rId18"/>
    <p:sldId id="260" r:id="rId19"/>
    <p:sldId id="266" r:id="rId20"/>
    <p:sldId id="257" r:id="rId21"/>
    <p:sldId id="268" r:id="rId22"/>
    <p:sldId id="269"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FC0F34-2FDE-4D9E-B07B-C9CD2B4FF632}" type="datetimeFigureOut">
              <a:rPr lang="en-US" smtClean="0"/>
              <a:t>4/5/2015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B3C20-D327-41C0-928C-1A3295125679}" type="slidenum">
              <a:rPr lang="en-US" smtClean="0"/>
              <a:t>‹#›</a:t>
            </a:fld>
            <a:endParaRPr lang="en-US"/>
          </a:p>
        </p:txBody>
      </p:sp>
    </p:spTree>
    <p:extLst>
      <p:ext uri="{BB962C8B-B14F-4D97-AF65-F5344CB8AC3E}">
        <p14:creationId xmlns:p14="http://schemas.microsoft.com/office/powerpoint/2010/main" val="1294527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FC0F34-2FDE-4D9E-B07B-C9CD2B4FF632}" type="datetimeFigureOut">
              <a:rPr lang="en-US" smtClean="0"/>
              <a:t>4/5/2015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B3C20-D327-41C0-928C-1A3295125679}" type="slidenum">
              <a:rPr lang="en-US" smtClean="0"/>
              <a:t>‹#›</a:t>
            </a:fld>
            <a:endParaRPr lang="en-US"/>
          </a:p>
        </p:txBody>
      </p:sp>
    </p:spTree>
    <p:extLst>
      <p:ext uri="{BB962C8B-B14F-4D97-AF65-F5344CB8AC3E}">
        <p14:creationId xmlns:p14="http://schemas.microsoft.com/office/powerpoint/2010/main" val="352913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FC0F34-2FDE-4D9E-B07B-C9CD2B4FF632}" type="datetimeFigureOut">
              <a:rPr lang="en-US" smtClean="0"/>
              <a:t>4/5/2015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B3C20-D327-41C0-928C-1A3295125679}" type="slidenum">
              <a:rPr lang="en-US" smtClean="0"/>
              <a:t>‹#›</a:t>
            </a:fld>
            <a:endParaRPr lang="en-US"/>
          </a:p>
        </p:txBody>
      </p:sp>
    </p:spTree>
    <p:extLst>
      <p:ext uri="{BB962C8B-B14F-4D97-AF65-F5344CB8AC3E}">
        <p14:creationId xmlns:p14="http://schemas.microsoft.com/office/powerpoint/2010/main" val="1544583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FC0F34-2FDE-4D9E-B07B-C9CD2B4FF632}" type="datetimeFigureOut">
              <a:rPr lang="en-US" smtClean="0"/>
              <a:t>4/5/2015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B3C20-D327-41C0-928C-1A3295125679}" type="slidenum">
              <a:rPr lang="en-US" smtClean="0"/>
              <a:t>‹#›</a:t>
            </a:fld>
            <a:endParaRPr lang="en-US"/>
          </a:p>
        </p:txBody>
      </p:sp>
    </p:spTree>
    <p:extLst>
      <p:ext uri="{BB962C8B-B14F-4D97-AF65-F5344CB8AC3E}">
        <p14:creationId xmlns:p14="http://schemas.microsoft.com/office/powerpoint/2010/main" val="572519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FC0F34-2FDE-4D9E-B07B-C9CD2B4FF632}" type="datetimeFigureOut">
              <a:rPr lang="en-US" smtClean="0"/>
              <a:t>4/5/2015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B3C20-D327-41C0-928C-1A3295125679}" type="slidenum">
              <a:rPr lang="en-US" smtClean="0"/>
              <a:t>‹#›</a:t>
            </a:fld>
            <a:endParaRPr lang="en-US"/>
          </a:p>
        </p:txBody>
      </p:sp>
    </p:spTree>
    <p:extLst>
      <p:ext uri="{BB962C8B-B14F-4D97-AF65-F5344CB8AC3E}">
        <p14:creationId xmlns:p14="http://schemas.microsoft.com/office/powerpoint/2010/main" val="100400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FC0F34-2FDE-4D9E-B07B-C9CD2B4FF632}" type="datetimeFigureOut">
              <a:rPr lang="en-US" smtClean="0"/>
              <a:t>4/5/2015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B3C20-D327-41C0-928C-1A3295125679}" type="slidenum">
              <a:rPr lang="en-US" smtClean="0"/>
              <a:t>‹#›</a:t>
            </a:fld>
            <a:endParaRPr lang="en-US"/>
          </a:p>
        </p:txBody>
      </p:sp>
    </p:spTree>
    <p:extLst>
      <p:ext uri="{BB962C8B-B14F-4D97-AF65-F5344CB8AC3E}">
        <p14:creationId xmlns:p14="http://schemas.microsoft.com/office/powerpoint/2010/main" val="959915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FC0F34-2FDE-4D9E-B07B-C9CD2B4FF632}" type="datetimeFigureOut">
              <a:rPr lang="en-US" smtClean="0"/>
              <a:t>4/5/2015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1B3C20-D327-41C0-928C-1A3295125679}" type="slidenum">
              <a:rPr lang="en-US" smtClean="0"/>
              <a:t>‹#›</a:t>
            </a:fld>
            <a:endParaRPr lang="en-US"/>
          </a:p>
        </p:txBody>
      </p:sp>
    </p:spTree>
    <p:extLst>
      <p:ext uri="{BB962C8B-B14F-4D97-AF65-F5344CB8AC3E}">
        <p14:creationId xmlns:p14="http://schemas.microsoft.com/office/powerpoint/2010/main" val="2988005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FC0F34-2FDE-4D9E-B07B-C9CD2B4FF632}" type="datetimeFigureOut">
              <a:rPr lang="en-US" smtClean="0"/>
              <a:t>4/5/2015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1B3C20-D327-41C0-928C-1A3295125679}" type="slidenum">
              <a:rPr lang="en-US" smtClean="0"/>
              <a:t>‹#›</a:t>
            </a:fld>
            <a:endParaRPr lang="en-US"/>
          </a:p>
        </p:txBody>
      </p:sp>
    </p:spTree>
    <p:extLst>
      <p:ext uri="{BB962C8B-B14F-4D97-AF65-F5344CB8AC3E}">
        <p14:creationId xmlns:p14="http://schemas.microsoft.com/office/powerpoint/2010/main" val="236845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FC0F34-2FDE-4D9E-B07B-C9CD2B4FF632}" type="datetimeFigureOut">
              <a:rPr lang="en-US" smtClean="0"/>
              <a:t>4/5/2015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1B3C20-D327-41C0-928C-1A3295125679}" type="slidenum">
              <a:rPr lang="en-US" smtClean="0"/>
              <a:t>‹#›</a:t>
            </a:fld>
            <a:endParaRPr lang="en-US"/>
          </a:p>
        </p:txBody>
      </p:sp>
    </p:spTree>
    <p:extLst>
      <p:ext uri="{BB962C8B-B14F-4D97-AF65-F5344CB8AC3E}">
        <p14:creationId xmlns:p14="http://schemas.microsoft.com/office/powerpoint/2010/main" val="2980817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FC0F34-2FDE-4D9E-B07B-C9CD2B4FF632}" type="datetimeFigureOut">
              <a:rPr lang="en-US" smtClean="0"/>
              <a:t>4/5/2015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B3C20-D327-41C0-928C-1A3295125679}" type="slidenum">
              <a:rPr lang="en-US" smtClean="0"/>
              <a:t>‹#›</a:t>
            </a:fld>
            <a:endParaRPr lang="en-US"/>
          </a:p>
        </p:txBody>
      </p:sp>
    </p:spTree>
    <p:extLst>
      <p:ext uri="{BB962C8B-B14F-4D97-AF65-F5344CB8AC3E}">
        <p14:creationId xmlns:p14="http://schemas.microsoft.com/office/powerpoint/2010/main" val="1565016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FC0F34-2FDE-4D9E-B07B-C9CD2B4FF632}" type="datetimeFigureOut">
              <a:rPr lang="en-US" smtClean="0"/>
              <a:t>4/5/2015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B3C20-D327-41C0-928C-1A3295125679}" type="slidenum">
              <a:rPr lang="en-US" smtClean="0"/>
              <a:t>‹#›</a:t>
            </a:fld>
            <a:endParaRPr lang="en-US"/>
          </a:p>
        </p:txBody>
      </p:sp>
    </p:spTree>
    <p:extLst>
      <p:ext uri="{BB962C8B-B14F-4D97-AF65-F5344CB8AC3E}">
        <p14:creationId xmlns:p14="http://schemas.microsoft.com/office/powerpoint/2010/main" val="329600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FC0F34-2FDE-4D9E-B07B-C9CD2B4FF632}" type="datetimeFigureOut">
              <a:rPr lang="en-US" smtClean="0"/>
              <a:t>4/5/2015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B3C20-D327-41C0-928C-1A3295125679}" type="slidenum">
              <a:rPr lang="en-US" smtClean="0"/>
              <a:t>‹#›</a:t>
            </a:fld>
            <a:endParaRPr lang="en-US"/>
          </a:p>
        </p:txBody>
      </p:sp>
    </p:spTree>
    <p:extLst>
      <p:ext uri="{BB962C8B-B14F-4D97-AF65-F5344CB8AC3E}">
        <p14:creationId xmlns:p14="http://schemas.microsoft.com/office/powerpoint/2010/main" val="1471209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en.wikipedia.org/wiki/Levenshtein_distance" TargetMode="External"/><Relationship Id="rId2" Type="http://schemas.openxmlformats.org/officeDocument/2006/relationships/hyperlink" Target="http://www.antutu.com/en/Ranking.shtml" TargetMode="External"/><Relationship Id="rId1" Type="http://schemas.openxmlformats.org/officeDocument/2006/relationships/slideLayout" Target="../slideLayouts/slideLayout2.xml"/><Relationship Id="rId4" Type="http://schemas.openxmlformats.org/officeDocument/2006/relationships/hyperlink" Target="http://arxiv.org/abs/1405.077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37306" y="2190999"/>
            <a:ext cx="4230646" cy="1323439"/>
          </a:xfrm>
          <a:prstGeom prst="rect">
            <a:avLst/>
          </a:prstGeom>
          <a:noFill/>
        </p:spPr>
        <p:txBody>
          <a:bodyPr wrap="none" lIns="91440" tIns="45720" rIns="91440" bIns="45720">
            <a:spAutoFit/>
          </a:bodyPr>
          <a:lstStyle/>
          <a:p>
            <a:pPr algn="ctr"/>
            <a:r>
              <a:rPr lang="en-US" sz="4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Under </a:t>
            </a:r>
            <a:r>
              <a:rPr lang="en-US" sz="4000" b="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guildance</a:t>
            </a:r>
            <a:r>
              <a:rPr lang="en-US" sz="4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of</a:t>
            </a:r>
          </a:p>
          <a:p>
            <a:pPr algn="ctr"/>
            <a:r>
              <a:rPr lang="en-US" sz="4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Dr. O.P. Vyas.</a:t>
            </a:r>
            <a:endParaRPr 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TextBox 5"/>
          <p:cNvSpPr txBox="1"/>
          <p:nvPr/>
        </p:nvSpPr>
        <p:spPr>
          <a:xfrm>
            <a:off x="7692980" y="3998359"/>
            <a:ext cx="4041299" cy="2246769"/>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000" dirty="0" smtClean="0"/>
              <a:t>Submitted By-</a:t>
            </a:r>
          </a:p>
          <a:p>
            <a:r>
              <a:rPr lang="en-US" sz="2000" dirty="0" smtClean="0"/>
              <a:t>Gaurav Gupta (RIT2012018)</a:t>
            </a:r>
          </a:p>
          <a:p>
            <a:r>
              <a:rPr lang="en-US" sz="2000" dirty="0" err="1" smtClean="0"/>
              <a:t>Harshit</a:t>
            </a:r>
            <a:r>
              <a:rPr lang="en-US" sz="2000" dirty="0" smtClean="0"/>
              <a:t> Gupta (RIT2012048)</a:t>
            </a:r>
          </a:p>
          <a:p>
            <a:r>
              <a:rPr lang="en-US" sz="2000" dirty="0" smtClean="0"/>
              <a:t>Kamal </a:t>
            </a:r>
            <a:r>
              <a:rPr lang="en-US" sz="2000" dirty="0" err="1" smtClean="0"/>
              <a:t>Soni</a:t>
            </a:r>
            <a:r>
              <a:rPr lang="en-US" sz="2000" dirty="0" smtClean="0"/>
              <a:t> (RIT2012076)</a:t>
            </a:r>
          </a:p>
          <a:p>
            <a:r>
              <a:rPr lang="en-US" sz="2000" dirty="0" err="1" smtClean="0"/>
              <a:t>Nakshatra</a:t>
            </a:r>
            <a:r>
              <a:rPr lang="en-US" sz="2000" dirty="0" smtClean="0"/>
              <a:t> </a:t>
            </a:r>
            <a:r>
              <a:rPr lang="en-US" sz="2000" dirty="0" err="1" smtClean="0"/>
              <a:t>Maheshwari</a:t>
            </a:r>
            <a:r>
              <a:rPr lang="en-US" sz="2000" dirty="0" smtClean="0"/>
              <a:t> (RIT2012074)</a:t>
            </a:r>
          </a:p>
          <a:p>
            <a:r>
              <a:rPr lang="en-US" sz="2000" dirty="0" err="1" smtClean="0"/>
              <a:t>Shashank</a:t>
            </a:r>
            <a:r>
              <a:rPr lang="en-US" sz="2000" dirty="0" smtClean="0"/>
              <a:t> Sharma (RIT2012075)</a:t>
            </a:r>
          </a:p>
          <a:p>
            <a:r>
              <a:rPr lang="en-US" sz="2000" dirty="0" smtClean="0"/>
              <a:t>Shweta </a:t>
            </a:r>
            <a:r>
              <a:rPr lang="en-US" sz="2000" dirty="0" err="1" smtClean="0"/>
              <a:t>Choudhary</a:t>
            </a:r>
            <a:r>
              <a:rPr lang="en-US" sz="2000" dirty="0" smtClean="0"/>
              <a:t> (RIT2012025)</a:t>
            </a:r>
            <a:endParaRPr lang="en-US"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97" y="3552679"/>
            <a:ext cx="4707192" cy="3138128"/>
          </a:xfrm>
          <a:prstGeom prst="rect">
            <a:avLst/>
          </a:prstGeom>
        </p:spPr>
      </p:pic>
      <p:sp>
        <p:nvSpPr>
          <p:cNvPr id="3" name="TextBox 2"/>
          <p:cNvSpPr txBox="1"/>
          <p:nvPr/>
        </p:nvSpPr>
        <p:spPr>
          <a:xfrm>
            <a:off x="9716707" y="2035788"/>
            <a:ext cx="2475293" cy="646331"/>
          </a:xfrm>
          <a:prstGeom prst="rect">
            <a:avLst/>
          </a:prstGeom>
          <a:noFill/>
        </p:spPr>
        <p:txBody>
          <a:bodyPr wrap="none" rtlCol="0">
            <a:spAutoFit/>
          </a:bodyPr>
          <a:lstStyle/>
          <a:p>
            <a:pPr algn="ctr"/>
            <a:r>
              <a:rPr lang="en-US" dirty="0" smtClean="0">
                <a:solidFill>
                  <a:srgbClr val="FF0000"/>
                </a:solidFill>
              </a:rPr>
              <a:t>*Only for Smart-Phones </a:t>
            </a:r>
          </a:p>
          <a:p>
            <a:pPr algn="ctr"/>
            <a:r>
              <a:rPr lang="en-US" dirty="0" smtClean="0">
                <a:solidFill>
                  <a:srgbClr val="FF0000"/>
                </a:solidFill>
              </a:rPr>
              <a:t>And Smart-T.V.</a:t>
            </a:r>
            <a:endParaRPr lang="en-US" dirty="0">
              <a:solidFill>
                <a:srgbClr val="FF0000"/>
              </a:solidFill>
            </a:endParaRPr>
          </a:p>
        </p:txBody>
      </p:sp>
      <p:sp>
        <p:nvSpPr>
          <p:cNvPr id="7" name="Title 1"/>
          <p:cNvSpPr txBox="1">
            <a:spLocks/>
          </p:cNvSpPr>
          <p:nvPr/>
        </p:nvSpPr>
        <p:spPr>
          <a:xfrm>
            <a:off x="1018504" y="865436"/>
            <a:ext cx="10515600"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smtClean="0"/>
              <a:t>Mini Project on </a:t>
            </a:r>
          </a:p>
          <a:p>
            <a:r>
              <a:rPr lang="en-US" sz="4800" dirty="0" smtClean="0"/>
              <a:t>Recommendation System on</a:t>
            </a:r>
          </a:p>
          <a:p>
            <a:r>
              <a:rPr lang="en-US" sz="4800" dirty="0" smtClean="0"/>
              <a:t>E-commerce portal</a:t>
            </a:r>
            <a:endParaRPr lang="en-US" sz="4800" dirty="0"/>
          </a:p>
        </p:txBody>
      </p:sp>
    </p:spTree>
    <p:extLst>
      <p:ext uri="{BB962C8B-B14F-4D97-AF65-F5344CB8AC3E}">
        <p14:creationId xmlns:p14="http://schemas.microsoft.com/office/powerpoint/2010/main" val="1531061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Recommended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Recommender systems are an important part of the information </a:t>
            </a:r>
            <a:r>
              <a:rPr lang="en-US" dirty="0" smtClean="0"/>
              <a:t>and e-commerce </a:t>
            </a:r>
            <a:r>
              <a:rPr lang="en-US" dirty="0"/>
              <a:t>ecosystem. They represent a powerful method for </a:t>
            </a:r>
            <a:r>
              <a:rPr lang="en-US" dirty="0" smtClean="0"/>
              <a:t>enabling </a:t>
            </a:r>
            <a:r>
              <a:rPr lang="en-US" dirty="0"/>
              <a:t>users to filter through large information and product spaces.</a:t>
            </a:r>
          </a:p>
          <a:p>
            <a:r>
              <a:rPr lang="en-US" dirty="0" smtClean="0"/>
              <a:t>With the increasing usage of the web, the daily life of user is revolving around the information available online. The utmost need of hour is to surpass the invalid information and highlight the valid data.</a:t>
            </a:r>
          </a:p>
          <a:p>
            <a:r>
              <a:rPr lang="en-US" dirty="0" smtClean="0"/>
              <a:t>The </a:t>
            </a:r>
            <a:r>
              <a:rPr lang="en-US" dirty="0"/>
              <a:t>prediction algorithms then are of huge importance to online stores - the more accurate they are, the more the online store will sell</a:t>
            </a:r>
            <a:r>
              <a:rPr lang="en-US" dirty="0" smtClean="0"/>
              <a:t>.</a:t>
            </a:r>
          </a:p>
          <a:p>
            <a:r>
              <a:rPr lang="en-US" dirty="0"/>
              <a:t>Are of 2 types:-</a:t>
            </a:r>
          </a:p>
          <a:p>
            <a:pPr lvl="1"/>
            <a:r>
              <a:rPr lang="en-US" dirty="0"/>
              <a:t>Collaborative Based Recommended Systems.</a:t>
            </a:r>
          </a:p>
          <a:p>
            <a:pPr lvl="1"/>
            <a:r>
              <a:rPr lang="en-US" dirty="0"/>
              <a:t>Content Based Recommended Systems.</a:t>
            </a:r>
          </a:p>
          <a:p>
            <a:endParaRPr lang="en-US" dirty="0"/>
          </a:p>
        </p:txBody>
      </p:sp>
    </p:spTree>
    <p:extLst>
      <p:ext uri="{BB962C8B-B14F-4D97-AF65-F5344CB8AC3E}">
        <p14:creationId xmlns:p14="http://schemas.microsoft.com/office/powerpoint/2010/main" val="1884858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Collaborative Recommended System</a:t>
            </a:r>
            <a:endParaRPr lang="en-US" dirty="0"/>
          </a:p>
        </p:txBody>
      </p:sp>
      <p:sp>
        <p:nvSpPr>
          <p:cNvPr id="3" name="Content Placeholder 2"/>
          <p:cNvSpPr>
            <a:spLocks noGrp="1"/>
          </p:cNvSpPr>
          <p:nvPr>
            <p:ph idx="1"/>
          </p:nvPr>
        </p:nvSpPr>
        <p:spPr/>
        <p:txBody>
          <a:bodyPr>
            <a:normAutofit lnSpcReduction="10000"/>
          </a:bodyPr>
          <a:lstStyle/>
          <a:p>
            <a:r>
              <a:rPr lang="en-US" dirty="0" smtClean="0"/>
              <a:t>This method is based on previous experience of users.</a:t>
            </a:r>
          </a:p>
          <a:p>
            <a:r>
              <a:rPr lang="en-US" dirty="0" smtClean="0"/>
              <a:t>It requires users history.</a:t>
            </a:r>
          </a:p>
          <a:p>
            <a:r>
              <a:rPr lang="en-US" dirty="0" smtClean="0"/>
              <a:t>Algorithms :</a:t>
            </a:r>
          </a:p>
          <a:p>
            <a:pPr lvl="1"/>
            <a:r>
              <a:rPr lang="en-US" dirty="0" smtClean="0"/>
              <a:t>Kth Nearest Neighbor</a:t>
            </a:r>
            <a:endParaRPr lang="en-US" dirty="0"/>
          </a:p>
          <a:p>
            <a:pPr lvl="1"/>
            <a:r>
              <a:rPr lang="en-US" dirty="0" smtClean="0"/>
              <a:t>Pearson Correlation</a:t>
            </a:r>
          </a:p>
          <a:p>
            <a:r>
              <a:rPr lang="en-US" dirty="0" smtClean="0"/>
              <a:t>Drawbacks:</a:t>
            </a:r>
          </a:p>
          <a:p>
            <a:pPr lvl="1"/>
            <a:r>
              <a:rPr lang="en-US" dirty="0" smtClean="0"/>
              <a:t>Cold Start Case is not handled</a:t>
            </a:r>
          </a:p>
          <a:p>
            <a:pPr lvl="1"/>
            <a:r>
              <a:rPr lang="en-US" dirty="0" smtClean="0"/>
              <a:t>Scalability is not feasible.</a:t>
            </a:r>
          </a:p>
          <a:p>
            <a:r>
              <a:rPr lang="en-US" dirty="0" smtClean="0"/>
              <a:t>Examples:</a:t>
            </a:r>
          </a:p>
          <a:p>
            <a:pPr lvl="1"/>
            <a:r>
              <a:rPr lang="en-US" dirty="0" smtClean="0"/>
              <a:t>Last.fm, Facebook, LinkedIn, Twitter</a:t>
            </a:r>
            <a:endParaRPr lang="en-US" dirty="0"/>
          </a:p>
        </p:txBody>
      </p:sp>
    </p:spTree>
    <p:extLst>
      <p:ext uri="{BB962C8B-B14F-4D97-AF65-F5344CB8AC3E}">
        <p14:creationId xmlns:p14="http://schemas.microsoft.com/office/powerpoint/2010/main" val="896440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Content Based Recommended System</a:t>
            </a:r>
            <a:endParaRPr lang="en-US" dirty="0"/>
          </a:p>
        </p:txBody>
      </p:sp>
      <p:sp>
        <p:nvSpPr>
          <p:cNvPr id="3" name="Content Placeholder 2"/>
          <p:cNvSpPr>
            <a:spLocks noGrp="1"/>
          </p:cNvSpPr>
          <p:nvPr>
            <p:ph idx="1"/>
          </p:nvPr>
        </p:nvSpPr>
        <p:spPr/>
        <p:txBody>
          <a:bodyPr>
            <a:normAutofit fontScale="77500" lnSpcReduction="20000"/>
          </a:bodyPr>
          <a:lstStyle/>
          <a:p>
            <a:pPr marR="39532">
              <a:lnSpc>
                <a:spcPts val="1935"/>
              </a:lnSpc>
              <a:spcBef>
                <a:spcPts val="96"/>
              </a:spcBef>
            </a:pPr>
            <a:r>
              <a:rPr lang="en-US" sz="2600" dirty="0">
                <a:cs typeface="Calibri"/>
              </a:rPr>
              <a:t>C</a:t>
            </a:r>
            <a:r>
              <a:rPr lang="en-US" sz="2600" spc="-4" dirty="0">
                <a:cs typeface="Calibri"/>
              </a:rPr>
              <a:t>r</a:t>
            </a:r>
            <a:r>
              <a:rPr lang="en-US" sz="2600" dirty="0">
                <a:cs typeface="Calibri"/>
              </a:rPr>
              <a:t>eates</a:t>
            </a:r>
            <a:r>
              <a:rPr lang="en-US" sz="2600" spc="4" dirty="0">
                <a:cs typeface="Calibri"/>
              </a:rPr>
              <a:t> </a:t>
            </a:r>
            <a:r>
              <a:rPr lang="en-US" sz="2600" dirty="0">
                <a:cs typeface="Calibri"/>
              </a:rPr>
              <a:t>a prof</a:t>
            </a:r>
            <a:r>
              <a:rPr lang="en-US" sz="2600" spc="-9" dirty="0">
                <a:cs typeface="Calibri"/>
              </a:rPr>
              <a:t>i</a:t>
            </a:r>
            <a:r>
              <a:rPr lang="en-US" sz="2600" spc="-4" dirty="0">
                <a:cs typeface="Calibri"/>
              </a:rPr>
              <a:t>l</a:t>
            </a:r>
            <a:r>
              <a:rPr lang="en-US" sz="2600" dirty="0">
                <a:cs typeface="Calibri"/>
              </a:rPr>
              <a:t>e</a:t>
            </a:r>
            <a:r>
              <a:rPr lang="en-US" sz="2600" spc="24" dirty="0">
                <a:cs typeface="Calibri"/>
              </a:rPr>
              <a:t> </a:t>
            </a:r>
            <a:r>
              <a:rPr lang="en-US" sz="2600" dirty="0">
                <a:cs typeface="Calibri"/>
              </a:rPr>
              <a:t>for ea</a:t>
            </a:r>
            <a:r>
              <a:rPr lang="en-US" sz="2600" spc="-4" dirty="0">
                <a:cs typeface="Calibri"/>
              </a:rPr>
              <a:t>c</a:t>
            </a:r>
            <a:r>
              <a:rPr lang="en-US" sz="2600" dirty="0">
                <a:cs typeface="Calibri"/>
              </a:rPr>
              <a:t>h</a:t>
            </a:r>
            <a:r>
              <a:rPr lang="en-US" sz="2600" spc="9" dirty="0">
                <a:cs typeface="Calibri"/>
              </a:rPr>
              <a:t> </a:t>
            </a:r>
            <a:r>
              <a:rPr lang="en-US" sz="2600" dirty="0">
                <a:cs typeface="Calibri"/>
              </a:rPr>
              <a:t>us</a:t>
            </a:r>
            <a:r>
              <a:rPr lang="en-US" sz="2600" spc="4" dirty="0">
                <a:cs typeface="Calibri"/>
              </a:rPr>
              <a:t>e</a:t>
            </a:r>
            <a:r>
              <a:rPr lang="en-US" sz="2600" dirty="0">
                <a:cs typeface="Calibri"/>
              </a:rPr>
              <a:t>r </a:t>
            </a:r>
            <a:r>
              <a:rPr lang="en-US" sz="2600" spc="-4" dirty="0">
                <a:cs typeface="Calibri"/>
              </a:rPr>
              <a:t>o</a:t>
            </a:r>
            <a:r>
              <a:rPr lang="en-US" sz="2600" dirty="0">
                <a:cs typeface="Calibri"/>
              </a:rPr>
              <a:t>r</a:t>
            </a:r>
            <a:r>
              <a:rPr lang="en-US" sz="2600" spc="4" dirty="0">
                <a:cs typeface="Calibri"/>
              </a:rPr>
              <a:t> </a:t>
            </a:r>
            <a:r>
              <a:rPr lang="en-US" sz="2600" dirty="0">
                <a:cs typeface="Calibri"/>
              </a:rPr>
              <a:t>produ</a:t>
            </a:r>
            <a:r>
              <a:rPr lang="en-US" sz="2600" spc="-9" dirty="0">
                <a:cs typeface="Calibri"/>
              </a:rPr>
              <a:t>c</a:t>
            </a:r>
            <a:r>
              <a:rPr lang="en-US" sz="2600" dirty="0">
                <a:cs typeface="Calibri"/>
              </a:rPr>
              <a:t>t</a:t>
            </a:r>
            <a:r>
              <a:rPr lang="en-US" sz="2600" spc="9" dirty="0">
                <a:cs typeface="Calibri"/>
              </a:rPr>
              <a:t> </a:t>
            </a:r>
            <a:r>
              <a:rPr lang="en-US" sz="2600" dirty="0">
                <a:cs typeface="Calibri"/>
              </a:rPr>
              <a:t>to</a:t>
            </a:r>
            <a:r>
              <a:rPr lang="en-US" sz="2600" spc="4" dirty="0">
                <a:cs typeface="Calibri"/>
              </a:rPr>
              <a:t> </a:t>
            </a:r>
            <a:r>
              <a:rPr lang="en-US" sz="2600" spc="-4" dirty="0">
                <a:cs typeface="Calibri"/>
              </a:rPr>
              <a:t>c</a:t>
            </a:r>
            <a:r>
              <a:rPr lang="en-US" sz="2600" dirty="0">
                <a:cs typeface="Calibri"/>
              </a:rPr>
              <a:t>hara</a:t>
            </a:r>
            <a:r>
              <a:rPr lang="en-US" sz="2600" spc="-9" dirty="0">
                <a:cs typeface="Calibri"/>
              </a:rPr>
              <a:t>c</a:t>
            </a:r>
            <a:r>
              <a:rPr lang="en-US" sz="2600" dirty="0">
                <a:cs typeface="Calibri"/>
              </a:rPr>
              <a:t>te</a:t>
            </a:r>
            <a:r>
              <a:rPr lang="en-US" sz="2600" spc="-4" dirty="0">
                <a:cs typeface="Calibri"/>
              </a:rPr>
              <a:t>ri</a:t>
            </a:r>
            <a:r>
              <a:rPr lang="en-US" sz="2600" dirty="0">
                <a:cs typeface="Calibri"/>
              </a:rPr>
              <a:t>ze</a:t>
            </a:r>
            <a:r>
              <a:rPr lang="en-US" sz="2600" spc="24" dirty="0">
                <a:cs typeface="Calibri"/>
              </a:rPr>
              <a:t> </a:t>
            </a:r>
            <a:r>
              <a:rPr lang="en-US" sz="2600" spc="-4" dirty="0">
                <a:cs typeface="Calibri"/>
              </a:rPr>
              <a:t>i</a:t>
            </a:r>
            <a:r>
              <a:rPr lang="en-US" sz="2600" dirty="0">
                <a:cs typeface="Calibri"/>
              </a:rPr>
              <a:t>ts </a:t>
            </a:r>
            <a:r>
              <a:rPr lang="en-US" sz="2600" dirty="0" smtClean="0">
                <a:cs typeface="Calibri"/>
              </a:rPr>
              <a:t>nature.</a:t>
            </a:r>
          </a:p>
          <a:p>
            <a:pPr marR="39532" lvl="1">
              <a:lnSpc>
                <a:spcPts val="1935"/>
              </a:lnSpc>
              <a:spcBef>
                <a:spcPts val="96"/>
              </a:spcBef>
            </a:pPr>
            <a:r>
              <a:rPr lang="en-US" sz="2200" dirty="0" smtClean="0">
                <a:cs typeface="Calibri"/>
              </a:rPr>
              <a:t>Mo</a:t>
            </a:r>
            <a:r>
              <a:rPr lang="en-US" sz="2200" spc="-4" dirty="0" smtClean="0">
                <a:cs typeface="Calibri"/>
              </a:rPr>
              <a:t>v</a:t>
            </a:r>
            <a:r>
              <a:rPr lang="en-US" sz="2200" dirty="0" smtClean="0">
                <a:cs typeface="Calibri"/>
              </a:rPr>
              <a:t>ie</a:t>
            </a:r>
            <a:r>
              <a:rPr lang="en-US" sz="2200" spc="-4" dirty="0" smtClean="0">
                <a:cs typeface="Calibri"/>
              </a:rPr>
              <a:t> </a:t>
            </a:r>
            <a:r>
              <a:rPr lang="en-US" sz="2200" spc="4" dirty="0">
                <a:cs typeface="Calibri"/>
              </a:rPr>
              <a:t>pr</a:t>
            </a:r>
            <a:r>
              <a:rPr lang="en-US" sz="2200" dirty="0">
                <a:cs typeface="Calibri"/>
              </a:rPr>
              <a:t>ofi</a:t>
            </a:r>
            <a:r>
              <a:rPr lang="en-US" sz="2200" spc="4" dirty="0">
                <a:cs typeface="Calibri"/>
              </a:rPr>
              <a:t>l</a:t>
            </a:r>
            <a:r>
              <a:rPr lang="en-US" sz="2200" dirty="0">
                <a:cs typeface="Calibri"/>
              </a:rPr>
              <a:t>e</a:t>
            </a:r>
            <a:r>
              <a:rPr lang="en-US" sz="2200" spc="-9" dirty="0">
                <a:cs typeface="Calibri"/>
              </a:rPr>
              <a:t> </a:t>
            </a:r>
            <a:r>
              <a:rPr lang="en-US" sz="2200" dirty="0">
                <a:cs typeface="Calibri"/>
              </a:rPr>
              <a:t>i</a:t>
            </a:r>
            <a:r>
              <a:rPr lang="en-US" sz="2200" spc="9" dirty="0">
                <a:cs typeface="Calibri"/>
              </a:rPr>
              <a:t>n</a:t>
            </a:r>
            <a:r>
              <a:rPr lang="en-US" sz="2200" dirty="0">
                <a:cs typeface="Calibri"/>
              </a:rPr>
              <a:t>clu</a:t>
            </a:r>
            <a:r>
              <a:rPr lang="en-US" sz="2200" spc="-9" dirty="0">
                <a:cs typeface="Calibri"/>
              </a:rPr>
              <a:t>d</a:t>
            </a:r>
            <a:r>
              <a:rPr lang="en-US" sz="2200" dirty="0">
                <a:cs typeface="Calibri"/>
              </a:rPr>
              <a:t>e</a:t>
            </a:r>
            <a:r>
              <a:rPr lang="en-US" sz="2200" spc="-19" dirty="0">
                <a:cs typeface="Calibri"/>
              </a:rPr>
              <a:t> </a:t>
            </a:r>
            <a:r>
              <a:rPr lang="en-US" sz="2200" dirty="0">
                <a:cs typeface="Calibri"/>
              </a:rPr>
              <a:t>at</a:t>
            </a:r>
            <a:r>
              <a:rPr lang="en-US" sz="2200" spc="9" dirty="0">
                <a:cs typeface="Calibri"/>
              </a:rPr>
              <a:t>t</a:t>
            </a:r>
            <a:r>
              <a:rPr lang="en-US" sz="2200" spc="4" dirty="0">
                <a:cs typeface="Calibri"/>
              </a:rPr>
              <a:t>r</a:t>
            </a:r>
            <a:r>
              <a:rPr lang="en-US" sz="2200" dirty="0">
                <a:cs typeface="Calibri"/>
              </a:rPr>
              <a:t>ib</a:t>
            </a:r>
            <a:r>
              <a:rPr lang="en-US" sz="2200" spc="-9" dirty="0">
                <a:cs typeface="Calibri"/>
              </a:rPr>
              <a:t>u</a:t>
            </a:r>
            <a:r>
              <a:rPr lang="en-US" sz="2200" spc="4" dirty="0">
                <a:cs typeface="Calibri"/>
              </a:rPr>
              <a:t>t</a:t>
            </a:r>
            <a:r>
              <a:rPr lang="en-US" sz="2200" dirty="0">
                <a:cs typeface="Calibri"/>
              </a:rPr>
              <a:t>es r</a:t>
            </a:r>
            <a:r>
              <a:rPr lang="en-US" sz="2200" spc="-4" dirty="0">
                <a:cs typeface="Calibri"/>
              </a:rPr>
              <a:t>e</a:t>
            </a:r>
            <a:r>
              <a:rPr lang="en-US" sz="2200" dirty="0">
                <a:cs typeface="Calibri"/>
              </a:rPr>
              <a:t>ga</a:t>
            </a:r>
            <a:r>
              <a:rPr lang="en-US" sz="2200" spc="-4" dirty="0">
                <a:cs typeface="Calibri"/>
              </a:rPr>
              <a:t>rd</a:t>
            </a:r>
            <a:r>
              <a:rPr lang="en-US" sz="2200" spc="-9" dirty="0">
                <a:cs typeface="Calibri"/>
              </a:rPr>
              <a:t>i</a:t>
            </a:r>
            <a:r>
              <a:rPr lang="en-US" sz="2200" spc="-4" dirty="0">
                <a:cs typeface="Calibri"/>
              </a:rPr>
              <a:t>n</a:t>
            </a:r>
            <a:r>
              <a:rPr lang="en-US" sz="2200" dirty="0">
                <a:cs typeface="Calibri"/>
              </a:rPr>
              <a:t>g</a:t>
            </a:r>
            <a:r>
              <a:rPr lang="en-US" sz="2200" spc="-34" dirty="0">
                <a:cs typeface="Calibri"/>
              </a:rPr>
              <a:t> </a:t>
            </a:r>
            <a:r>
              <a:rPr lang="en-US" sz="2200" dirty="0">
                <a:cs typeface="Calibri"/>
              </a:rPr>
              <a:t>i</a:t>
            </a:r>
            <a:r>
              <a:rPr lang="en-US" sz="2200" spc="9" dirty="0">
                <a:cs typeface="Calibri"/>
              </a:rPr>
              <a:t>t</a:t>
            </a:r>
            <a:r>
              <a:rPr lang="en-US" sz="2200" dirty="0">
                <a:cs typeface="Calibri"/>
              </a:rPr>
              <a:t>s</a:t>
            </a:r>
            <a:r>
              <a:rPr lang="en-US" sz="2200" spc="4" dirty="0">
                <a:cs typeface="Calibri"/>
              </a:rPr>
              <a:t> </a:t>
            </a:r>
            <a:r>
              <a:rPr lang="en-US" sz="2200" b="1" dirty="0">
                <a:cs typeface="Calibri"/>
              </a:rPr>
              <a:t>g</a:t>
            </a:r>
            <a:r>
              <a:rPr lang="en-US" sz="2200" b="1" spc="-9" dirty="0">
                <a:cs typeface="Calibri"/>
              </a:rPr>
              <a:t>e</a:t>
            </a:r>
            <a:r>
              <a:rPr lang="en-US" sz="2200" b="1" dirty="0">
                <a:cs typeface="Calibri"/>
              </a:rPr>
              <a:t>n</a:t>
            </a:r>
            <a:r>
              <a:rPr lang="en-US" sz="2200" b="1" spc="-9" dirty="0">
                <a:cs typeface="Calibri"/>
              </a:rPr>
              <a:t>r</a:t>
            </a:r>
            <a:r>
              <a:rPr lang="en-US" sz="2200" b="1" spc="-4" dirty="0">
                <a:cs typeface="Calibri"/>
              </a:rPr>
              <a:t>e</a:t>
            </a:r>
            <a:r>
              <a:rPr lang="en-US" sz="2200" b="1" dirty="0">
                <a:cs typeface="Calibri"/>
              </a:rPr>
              <a:t>,</a:t>
            </a:r>
            <a:r>
              <a:rPr lang="en-US" sz="2200" b="1" spc="-4" dirty="0">
                <a:cs typeface="Calibri"/>
              </a:rPr>
              <a:t> </a:t>
            </a:r>
            <a:r>
              <a:rPr lang="en-US" sz="2200" b="1" dirty="0">
                <a:cs typeface="Calibri"/>
              </a:rPr>
              <a:t>t</a:t>
            </a:r>
            <a:r>
              <a:rPr lang="en-US" sz="2200" b="1" spc="-4" dirty="0">
                <a:cs typeface="Calibri"/>
              </a:rPr>
              <a:t>h</a:t>
            </a:r>
            <a:r>
              <a:rPr lang="en-US" sz="2200" b="1" dirty="0">
                <a:cs typeface="Calibri"/>
              </a:rPr>
              <a:t>e</a:t>
            </a:r>
            <a:r>
              <a:rPr lang="en-US" sz="2200" b="1" spc="-4" dirty="0">
                <a:cs typeface="Calibri"/>
              </a:rPr>
              <a:t> </a:t>
            </a:r>
            <a:r>
              <a:rPr lang="en-US" sz="2200" b="1" dirty="0" smtClean="0">
                <a:cs typeface="Calibri"/>
              </a:rPr>
              <a:t>participating </a:t>
            </a:r>
            <a:r>
              <a:rPr lang="en-US" sz="2200" b="1" dirty="0">
                <a:cs typeface="Calibri"/>
              </a:rPr>
              <a:t>a</a:t>
            </a:r>
            <a:r>
              <a:rPr lang="en-US" sz="2200" b="1" spc="-4" dirty="0">
                <a:cs typeface="Calibri"/>
              </a:rPr>
              <a:t>c</a:t>
            </a:r>
            <a:r>
              <a:rPr lang="en-US" sz="2200" b="1" dirty="0">
                <a:cs typeface="Calibri"/>
              </a:rPr>
              <a:t>t</a:t>
            </a:r>
            <a:r>
              <a:rPr lang="en-US" sz="2200" b="1" spc="-4" dirty="0">
                <a:cs typeface="Calibri"/>
              </a:rPr>
              <a:t>o</a:t>
            </a:r>
            <a:r>
              <a:rPr lang="en-US" sz="2200" b="1" dirty="0">
                <a:cs typeface="Calibri"/>
              </a:rPr>
              <a:t>rs,</a:t>
            </a:r>
            <a:r>
              <a:rPr lang="en-US" sz="2200" b="1" spc="-9" dirty="0">
                <a:cs typeface="Calibri"/>
              </a:rPr>
              <a:t> </a:t>
            </a:r>
            <a:r>
              <a:rPr lang="en-US" sz="2200" b="1" dirty="0">
                <a:cs typeface="Calibri"/>
              </a:rPr>
              <a:t>its</a:t>
            </a:r>
            <a:r>
              <a:rPr lang="en-US" sz="2200" b="1" spc="-9" dirty="0">
                <a:cs typeface="Calibri"/>
              </a:rPr>
              <a:t> </a:t>
            </a:r>
            <a:r>
              <a:rPr lang="en-US" sz="2200" b="1" dirty="0">
                <a:cs typeface="Calibri"/>
              </a:rPr>
              <a:t>b</a:t>
            </a:r>
            <a:r>
              <a:rPr lang="en-US" sz="2200" b="1" spc="-4" dirty="0">
                <a:cs typeface="Calibri"/>
              </a:rPr>
              <a:t>o</a:t>
            </a:r>
            <a:r>
              <a:rPr lang="en-US" sz="2200" b="1" dirty="0">
                <a:cs typeface="Calibri"/>
              </a:rPr>
              <a:t>x </a:t>
            </a:r>
            <a:r>
              <a:rPr lang="en-US" sz="2200" b="1" spc="-9" dirty="0">
                <a:cs typeface="Calibri"/>
              </a:rPr>
              <a:t>o</a:t>
            </a:r>
            <a:r>
              <a:rPr lang="en-US" sz="2200" b="1" dirty="0">
                <a:cs typeface="Calibri"/>
              </a:rPr>
              <a:t>ffice</a:t>
            </a:r>
            <a:r>
              <a:rPr lang="en-US" sz="2200" b="1" spc="-4" dirty="0">
                <a:cs typeface="Calibri"/>
              </a:rPr>
              <a:t> </a:t>
            </a:r>
            <a:r>
              <a:rPr lang="en-US" sz="2200" b="1" dirty="0" smtClean="0">
                <a:cs typeface="Calibri"/>
              </a:rPr>
              <a:t>p</a:t>
            </a:r>
            <a:r>
              <a:rPr lang="en-US" sz="2200" b="1" spc="-4" dirty="0" smtClean="0">
                <a:cs typeface="Calibri"/>
              </a:rPr>
              <a:t>o</a:t>
            </a:r>
            <a:r>
              <a:rPr lang="en-US" sz="2200" b="1" dirty="0" smtClean="0">
                <a:cs typeface="Calibri"/>
              </a:rPr>
              <a:t>p</a:t>
            </a:r>
            <a:r>
              <a:rPr lang="en-US" sz="2200" b="1" spc="-4" dirty="0" smtClean="0">
                <a:cs typeface="Calibri"/>
              </a:rPr>
              <a:t>u</a:t>
            </a:r>
            <a:r>
              <a:rPr lang="en-US" sz="2200" b="1" dirty="0" smtClean="0">
                <a:cs typeface="Calibri"/>
              </a:rPr>
              <a:t>la</a:t>
            </a:r>
            <a:r>
              <a:rPr lang="en-US" sz="2200" b="1" spc="-4" dirty="0" smtClean="0">
                <a:cs typeface="Calibri"/>
              </a:rPr>
              <a:t>r</a:t>
            </a:r>
            <a:r>
              <a:rPr lang="en-US" sz="2200" b="1" dirty="0" smtClean="0">
                <a:cs typeface="Calibri"/>
              </a:rPr>
              <a:t>ity.</a:t>
            </a:r>
          </a:p>
          <a:p>
            <a:pPr marR="39532" lvl="1">
              <a:lnSpc>
                <a:spcPts val="1935"/>
              </a:lnSpc>
              <a:spcBef>
                <a:spcPts val="96"/>
              </a:spcBef>
            </a:pPr>
            <a:r>
              <a:rPr lang="en-US" sz="2100" dirty="0" smtClean="0">
                <a:cs typeface="Calibri"/>
              </a:rPr>
              <a:t>Us</a:t>
            </a:r>
            <a:r>
              <a:rPr lang="en-US" sz="2100" spc="4" dirty="0" smtClean="0">
                <a:cs typeface="Calibri"/>
              </a:rPr>
              <a:t>e</a:t>
            </a:r>
            <a:r>
              <a:rPr lang="en-US" sz="2100" dirty="0" smtClean="0">
                <a:cs typeface="Calibri"/>
              </a:rPr>
              <a:t>r</a:t>
            </a:r>
            <a:r>
              <a:rPr lang="en-US" sz="2100" spc="-19" dirty="0" smtClean="0">
                <a:cs typeface="Calibri"/>
              </a:rPr>
              <a:t> </a:t>
            </a:r>
            <a:r>
              <a:rPr lang="en-US" sz="2100" spc="4" dirty="0">
                <a:cs typeface="Calibri"/>
              </a:rPr>
              <a:t>pr</a:t>
            </a:r>
            <a:r>
              <a:rPr lang="en-US" sz="2100" dirty="0">
                <a:cs typeface="Calibri"/>
              </a:rPr>
              <a:t>ofi</a:t>
            </a:r>
            <a:r>
              <a:rPr lang="en-US" sz="2100" spc="4" dirty="0">
                <a:cs typeface="Calibri"/>
              </a:rPr>
              <a:t>l</a:t>
            </a:r>
            <a:r>
              <a:rPr lang="en-US" sz="2100" dirty="0">
                <a:cs typeface="Calibri"/>
              </a:rPr>
              <a:t>e</a:t>
            </a:r>
            <a:r>
              <a:rPr lang="en-US" sz="2100" spc="-19" dirty="0">
                <a:cs typeface="Calibri"/>
              </a:rPr>
              <a:t> </a:t>
            </a:r>
            <a:r>
              <a:rPr lang="en-US" sz="2100" spc="-4" dirty="0">
                <a:cs typeface="Calibri"/>
              </a:rPr>
              <a:t>m</a:t>
            </a:r>
            <a:r>
              <a:rPr lang="en-US" sz="2100" dirty="0">
                <a:cs typeface="Calibri"/>
              </a:rPr>
              <a:t>i</a:t>
            </a:r>
            <a:r>
              <a:rPr lang="en-US" sz="2100" spc="4" dirty="0">
                <a:cs typeface="Calibri"/>
              </a:rPr>
              <a:t>gh</a:t>
            </a:r>
            <a:r>
              <a:rPr lang="en-US" sz="2100" dirty="0">
                <a:cs typeface="Calibri"/>
              </a:rPr>
              <a:t>t</a:t>
            </a:r>
            <a:r>
              <a:rPr lang="en-US" sz="2100" spc="-9" dirty="0">
                <a:cs typeface="Calibri"/>
              </a:rPr>
              <a:t> </a:t>
            </a:r>
            <a:r>
              <a:rPr lang="en-US" sz="2100" dirty="0">
                <a:cs typeface="Calibri"/>
              </a:rPr>
              <a:t>i</a:t>
            </a:r>
            <a:r>
              <a:rPr lang="en-US" sz="2100" spc="9" dirty="0">
                <a:cs typeface="Calibri"/>
              </a:rPr>
              <a:t>n</a:t>
            </a:r>
            <a:r>
              <a:rPr lang="en-US" sz="2100" dirty="0">
                <a:cs typeface="Calibri"/>
              </a:rPr>
              <a:t>cl</a:t>
            </a:r>
            <a:r>
              <a:rPr lang="en-US" sz="2100" spc="4" dirty="0">
                <a:cs typeface="Calibri"/>
              </a:rPr>
              <a:t>u</a:t>
            </a:r>
            <a:r>
              <a:rPr lang="en-US" sz="2100" spc="-4" dirty="0">
                <a:cs typeface="Calibri"/>
              </a:rPr>
              <a:t>d</a:t>
            </a:r>
            <a:r>
              <a:rPr lang="en-US" sz="2100" dirty="0">
                <a:cs typeface="Calibri"/>
              </a:rPr>
              <a:t>e</a:t>
            </a:r>
            <a:r>
              <a:rPr lang="en-US" sz="2100" spc="-24" dirty="0">
                <a:cs typeface="Calibri"/>
              </a:rPr>
              <a:t> </a:t>
            </a:r>
            <a:r>
              <a:rPr lang="en-US" sz="2100" b="1" dirty="0">
                <a:cs typeface="Calibri"/>
              </a:rPr>
              <a:t>d</a:t>
            </a:r>
            <a:r>
              <a:rPr lang="en-US" sz="2100" b="1" spc="-9" dirty="0">
                <a:cs typeface="Calibri"/>
              </a:rPr>
              <a:t>e</a:t>
            </a:r>
            <a:r>
              <a:rPr lang="en-US" sz="2100" b="1" spc="4" dirty="0">
                <a:cs typeface="Calibri"/>
              </a:rPr>
              <a:t>m</a:t>
            </a:r>
            <a:r>
              <a:rPr lang="en-US" sz="2100" b="1" dirty="0">
                <a:cs typeface="Calibri"/>
              </a:rPr>
              <a:t>o</a:t>
            </a:r>
            <a:r>
              <a:rPr lang="en-US" sz="2100" b="1" spc="-9" dirty="0">
                <a:cs typeface="Calibri"/>
              </a:rPr>
              <a:t>g</a:t>
            </a:r>
            <a:r>
              <a:rPr lang="en-US" sz="2100" b="1" dirty="0">
                <a:cs typeface="Calibri"/>
              </a:rPr>
              <a:t>r</a:t>
            </a:r>
            <a:r>
              <a:rPr lang="en-US" sz="2100" b="1" spc="-4" dirty="0">
                <a:cs typeface="Calibri"/>
              </a:rPr>
              <a:t>a</a:t>
            </a:r>
            <a:r>
              <a:rPr lang="en-US" sz="2100" b="1" dirty="0">
                <a:cs typeface="Calibri"/>
              </a:rPr>
              <a:t>p</a:t>
            </a:r>
            <a:r>
              <a:rPr lang="en-US" sz="2100" b="1" spc="-4" dirty="0">
                <a:cs typeface="Calibri"/>
              </a:rPr>
              <a:t>h</a:t>
            </a:r>
            <a:r>
              <a:rPr lang="en-US" sz="2100" b="1" dirty="0">
                <a:cs typeface="Calibri"/>
              </a:rPr>
              <a:t>ic</a:t>
            </a:r>
            <a:r>
              <a:rPr lang="en-US" sz="2100" b="1" spc="-9" dirty="0">
                <a:cs typeface="Calibri"/>
              </a:rPr>
              <a:t> </a:t>
            </a:r>
            <a:r>
              <a:rPr lang="en-US" sz="2100" dirty="0">
                <a:cs typeface="Calibri"/>
              </a:rPr>
              <a:t>i</a:t>
            </a:r>
            <a:r>
              <a:rPr lang="en-US" sz="2100" spc="9" dirty="0">
                <a:cs typeface="Calibri"/>
              </a:rPr>
              <a:t>n</a:t>
            </a:r>
            <a:r>
              <a:rPr lang="en-US" sz="2100" dirty="0">
                <a:cs typeface="Calibri"/>
              </a:rPr>
              <a:t>format</a:t>
            </a:r>
            <a:r>
              <a:rPr lang="en-US" sz="2100" spc="4" dirty="0">
                <a:cs typeface="Calibri"/>
              </a:rPr>
              <a:t>i</a:t>
            </a:r>
            <a:r>
              <a:rPr lang="en-US" sz="2100" dirty="0">
                <a:cs typeface="Calibri"/>
              </a:rPr>
              <a:t>on</a:t>
            </a:r>
            <a:r>
              <a:rPr lang="en-US" sz="2100" spc="-34" dirty="0">
                <a:cs typeface="Calibri"/>
              </a:rPr>
              <a:t> </a:t>
            </a:r>
            <a:r>
              <a:rPr lang="en-US" sz="2100" dirty="0">
                <a:cs typeface="Calibri"/>
              </a:rPr>
              <a:t>or </a:t>
            </a:r>
            <a:r>
              <a:rPr lang="en-US" sz="2100" b="1" dirty="0">
                <a:cs typeface="Calibri"/>
              </a:rPr>
              <a:t>answe</a:t>
            </a:r>
            <a:r>
              <a:rPr lang="en-US" sz="2100" b="1" spc="-9" dirty="0">
                <a:cs typeface="Calibri"/>
              </a:rPr>
              <a:t>r</a:t>
            </a:r>
            <a:r>
              <a:rPr lang="en-US" sz="2100" b="1" dirty="0">
                <a:cs typeface="Calibri"/>
              </a:rPr>
              <a:t>s</a:t>
            </a:r>
            <a:r>
              <a:rPr lang="en-US" sz="2100" b="1" spc="-19" dirty="0">
                <a:cs typeface="Calibri"/>
              </a:rPr>
              <a:t> </a:t>
            </a:r>
            <a:r>
              <a:rPr lang="en-US" sz="2100" spc="4" dirty="0" smtClean="0">
                <a:cs typeface="Calibri"/>
              </a:rPr>
              <a:t>pr</a:t>
            </a:r>
            <a:r>
              <a:rPr lang="en-US" sz="2100" dirty="0" smtClean="0">
                <a:cs typeface="Calibri"/>
              </a:rPr>
              <a:t>ovid</a:t>
            </a:r>
            <a:r>
              <a:rPr lang="en-US" sz="2100" spc="-9" dirty="0" smtClean="0">
                <a:cs typeface="Calibri"/>
              </a:rPr>
              <a:t>e</a:t>
            </a:r>
            <a:r>
              <a:rPr lang="en-US" sz="2100" dirty="0" smtClean="0">
                <a:cs typeface="Calibri"/>
              </a:rPr>
              <a:t>d on</a:t>
            </a:r>
            <a:r>
              <a:rPr lang="en-US" sz="2100" spc="-9" dirty="0" smtClean="0">
                <a:cs typeface="Calibri"/>
              </a:rPr>
              <a:t> </a:t>
            </a:r>
            <a:r>
              <a:rPr lang="en-US" sz="2100" dirty="0">
                <a:cs typeface="Calibri"/>
              </a:rPr>
              <a:t>a s</a:t>
            </a:r>
            <a:r>
              <a:rPr lang="en-US" sz="2100" spc="4" dirty="0">
                <a:cs typeface="Calibri"/>
              </a:rPr>
              <a:t>u</a:t>
            </a:r>
            <a:r>
              <a:rPr lang="en-US" sz="2100" dirty="0">
                <a:cs typeface="Calibri"/>
              </a:rPr>
              <a:t>i</a:t>
            </a:r>
            <a:r>
              <a:rPr lang="en-US" sz="2100" spc="9" dirty="0">
                <a:cs typeface="Calibri"/>
              </a:rPr>
              <a:t>t</a:t>
            </a:r>
            <a:r>
              <a:rPr lang="en-US" sz="2100" dirty="0">
                <a:cs typeface="Calibri"/>
              </a:rPr>
              <a:t>a</a:t>
            </a:r>
            <a:r>
              <a:rPr lang="en-US" sz="2100" spc="-9" dirty="0">
                <a:cs typeface="Calibri"/>
              </a:rPr>
              <a:t>b</a:t>
            </a:r>
            <a:r>
              <a:rPr lang="en-US" sz="2100" dirty="0">
                <a:cs typeface="Calibri"/>
              </a:rPr>
              <a:t>le </a:t>
            </a:r>
            <a:r>
              <a:rPr lang="en-US" sz="2100" dirty="0" smtClean="0">
                <a:cs typeface="Calibri"/>
              </a:rPr>
              <a:t>q</a:t>
            </a:r>
            <a:r>
              <a:rPr lang="en-US" sz="2100" spc="-4" dirty="0" smtClean="0">
                <a:cs typeface="Calibri"/>
              </a:rPr>
              <a:t>u</a:t>
            </a:r>
            <a:r>
              <a:rPr lang="en-US" sz="2100" spc="-9" dirty="0" smtClean="0">
                <a:cs typeface="Calibri"/>
              </a:rPr>
              <a:t>e</a:t>
            </a:r>
            <a:r>
              <a:rPr lang="en-US" sz="2100" dirty="0" smtClean="0">
                <a:cs typeface="Calibri"/>
              </a:rPr>
              <a:t>s</a:t>
            </a:r>
            <a:r>
              <a:rPr lang="en-US" sz="2100" spc="4" dirty="0" smtClean="0">
                <a:cs typeface="Calibri"/>
              </a:rPr>
              <a:t>t</a:t>
            </a:r>
            <a:r>
              <a:rPr lang="en-US" sz="2100" spc="-9" dirty="0" smtClean="0">
                <a:cs typeface="Calibri"/>
              </a:rPr>
              <a:t>i</a:t>
            </a:r>
            <a:r>
              <a:rPr lang="en-US" sz="2100" dirty="0" smtClean="0">
                <a:cs typeface="Calibri"/>
              </a:rPr>
              <a:t>o</a:t>
            </a:r>
            <a:r>
              <a:rPr lang="en-US" sz="2100" spc="-9" dirty="0" smtClean="0">
                <a:cs typeface="Calibri"/>
              </a:rPr>
              <a:t>nn</a:t>
            </a:r>
            <a:r>
              <a:rPr lang="en-US" sz="2100" dirty="0" smtClean="0">
                <a:cs typeface="Calibri"/>
              </a:rPr>
              <a:t>a</a:t>
            </a:r>
            <a:r>
              <a:rPr lang="en-US" sz="2100" spc="-9" dirty="0" smtClean="0">
                <a:cs typeface="Calibri"/>
              </a:rPr>
              <a:t>i</a:t>
            </a:r>
            <a:r>
              <a:rPr lang="en-US" sz="2100" spc="-4" dirty="0" smtClean="0">
                <a:cs typeface="Calibri"/>
              </a:rPr>
              <a:t>r</a:t>
            </a:r>
            <a:r>
              <a:rPr lang="en-US" sz="2100" dirty="0" smtClean="0">
                <a:cs typeface="Calibri"/>
              </a:rPr>
              <a:t>e</a:t>
            </a:r>
            <a:r>
              <a:rPr lang="en-US" sz="2600" dirty="0" smtClean="0">
                <a:cs typeface="Calibri"/>
              </a:rPr>
              <a:t>.</a:t>
            </a:r>
            <a:endParaRPr lang="en-US" sz="2600" dirty="0">
              <a:cs typeface="Calibri"/>
            </a:endParaRPr>
          </a:p>
          <a:p>
            <a:pPr marL="0" marR="39532" indent="0">
              <a:lnSpc>
                <a:spcPct val="101725"/>
              </a:lnSpc>
              <a:spcBef>
                <a:spcPts val="283"/>
              </a:spcBef>
              <a:buNone/>
            </a:pPr>
            <a:r>
              <a:rPr lang="en-US" sz="2600" spc="-4" dirty="0">
                <a:cs typeface="Calibri"/>
              </a:rPr>
              <a:t>P</a:t>
            </a:r>
            <a:r>
              <a:rPr lang="en-US" sz="2600" dirty="0">
                <a:cs typeface="Calibri"/>
              </a:rPr>
              <a:t>rograms </a:t>
            </a:r>
            <a:r>
              <a:rPr lang="en-US" sz="2600" spc="4" dirty="0">
                <a:cs typeface="Calibri"/>
              </a:rPr>
              <a:t>u</a:t>
            </a:r>
            <a:r>
              <a:rPr lang="en-US" sz="2600" dirty="0">
                <a:cs typeface="Calibri"/>
              </a:rPr>
              <a:t>se</a:t>
            </a:r>
            <a:r>
              <a:rPr lang="en-US" sz="2600" spc="-4" dirty="0">
                <a:cs typeface="Calibri"/>
              </a:rPr>
              <a:t> </a:t>
            </a:r>
            <a:r>
              <a:rPr lang="en-US" sz="2600" dirty="0">
                <a:cs typeface="Calibri"/>
              </a:rPr>
              <a:t>the</a:t>
            </a:r>
            <a:r>
              <a:rPr lang="en-US" sz="2600" spc="4" dirty="0">
                <a:cs typeface="Calibri"/>
              </a:rPr>
              <a:t>s</a:t>
            </a:r>
            <a:r>
              <a:rPr lang="en-US" sz="2600" dirty="0">
                <a:cs typeface="Calibri"/>
              </a:rPr>
              <a:t>e </a:t>
            </a:r>
            <a:r>
              <a:rPr lang="en-US" sz="2600" spc="4" dirty="0">
                <a:cs typeface="Calibri"/>
              </a:rPr>
              <a:t>p</a:t>
            </a:r>
            <a:r>
              <a:rPr lang="en-US" sz="2600" dirty="0">
                <a:cs typeface="Calibri"/>
              </a:rPr>
              <a:t>rof</a:t>
            </a:r>
            <a:r>
              <a:rPr lang="en-US" sz="2600" spc="-4" dirty="0">
                <a:cs typeface="Calibri"/>
              </a:rPr>
              <a:t>il</a:t>
            </a:r>
            <a:r>
              <a:rPr lang="en-US" sz="2600" dirty="0">
                <a:cs typeface="Calibri"/>
              </a:rPr>
              <a:t>es</a:t>
            </a:r>
            <a:r>
              <a:rPr lang="en-US" sz="2600" spc="14" dirty="0">
                <a:cs typeface="Calibri"/>
              </a:rPr>
              <a:t> </a:t>
            </a:r>
            <a:r>
              <a:rPr lang="en-US" sz="2600" dirty="0">
                <a:cs typeface="Calibri"/>
              </a:rPr>
              <a:t>a</a:t>
            </a:r>
            <a:r>
              <a:rPr lang="en-US" sz="2600" spc="4" dirty="0">
                <a:cs typeface="Calibri"/>
              </a:rPr>
              <a:t>s</a:t>
            </a:r>
            <a:r>
              <a:rPr lang="en-US" sz="2600" dirty="0">
                <a:cs typeface="Calibri"/>
              </a:rPr>
              <a:t>soc</a:t>
            </a:r>
            <a:r>
              <a:rPr lang="en-US" sz="2600" spc="-4" dirty="0">
                <a:cs typeface="Calibri"/>
              </a:rPr>
              <a:t>i</a:t>
            </a:r>
            <a:r>
              <a:rPr lang="en-US" sz="2600" dirty="0">
                <a:cs typeface="Calibri"/>
              </a:rPr>
              <a:t>ate </a:t>
            </a:r>
            <a:r>
              <a:rPr lang="en-US" sz="2600" spc="4" dirty="0">
                <a:cs typeface="Calibri"/>
              </a:rPr>
              <a:t>u</a:t>
            </a:r>
            <a:r>
              <a:rPr lang="en-US" sz="2600" dirty="0">
                <a:cs typeface="Calibri"/>
              </a:rPr>
              <a:t>s</a:t>
            </a:r>
            <a:r>
              <a:rPr lang="en-US" sz="2600" spc="4" dirty="0">
                <a:cs typeface="Calibri"/>
              </a:rPr>
              <a:t>e</a:t>
            </a:r>
            <a:r>
              <a:rPr lang="en-US" sz="2600" dirty="0">
                <a:cs typeface="Calibri"/>
              </a:rPr>
              <a:t>rs</a:t>
            </a:r>
            <a:r>
              <a:rPr lang="en-US" sz="2600" spc="-9" dirty="0">
                <a:cs typeface="Calibri"/>
              </a:rPr>
              <a:t> </a:t>
            </a:r>
            <a:r>
              <a:rPr lang="en-US" sz="2600" dirty="0">
                <a:cs typeface="Calibri"/>
              </a:rPr>
              <a:t>w</a:t>
            </a:r>
            <a:r>
              <a:rPr lang="en-US" sz="2600" spc="-9" dirty="0">
                <a:cs typeface="Calibri"/>
              </a:rPr>
              <a:t>i</a:t>
            </a:r>
            <a:r>
              <a:rPr lang="en-US" sz="2600" dirty="0">
                <a:cs typeface="Calibri"/>
              </a:rPr>
              <a:t>th</a:t>
            </a:r>
            <a:r>
              <a:rPr lang="en-US" sz="2600" spc="9" dirty="0">
                <a:cs typeface="Calibri"/>
              </a:rPr>
              <a:t> </a:t>
            </a:r>
            <a:r>
              <a:rPr lang="en-US" sz="2600" dirty="0" smtClean="0">
                <a:cs typeface="Calibri"/>
              </a:rPr>
              <a:t>matching</a:t>
            </a:r>
            <a:r>
              <a:rPr lang="en-US" sz="2600" spc="14" dirty="0" smtClean="0">
                <a:cs typeface="Calibri"/>
              </a:rPr>
              <a:t> </a:t>
            </a:r>
            <a:r>
              <a:rPr lang="en-US" sz="2600" dirty="0" smtClean="0">
                <a:cs typeface="Calibri"/>
              </a:rPr>
              <a:t>products.</a:t>
            </a:r>
            <a:endParaRPr lang="en-US" sz="2600" dirty="0">
              <a:cs typeface="Calibri"/>
            </a:endParaRPr>
          </a:p>
          <a:p>
            <a:r>
              <a:rPr lang="en-US" dirty="0" smtClean="0"/>
              <a:t>Algorithms:</a:t>
            </a:r>
          </a:p>
          <a:p>
            <a:pPr lvl="1"/>
            <a:r>
              <a:rPr lang="en-US" dirty="0" smtClean="0"/>
              <a:t>TF-IDF algorithm for calculating vector of weight</a:t>
            </a:r>
          </a:p>
          <a:p>
            <a:pPr lvl="1"/>
            <a:r>
              <a:rPr lang="en-US" dirty="0" smtClean="0"/>
              <a:t>Bayesian’s Classifiers</a:t>
            </a:r>
          </a:p>
          <a:p>
            <a:pPr lvl="1"/>
            <a:r>
              <a:rPr lang="en-US" dirty="0" smtClean="0"/>
              <a:t>Cluster analysis</a:t>
            </a:r>
          </a:p>
          <a:p>
            <a:pPr lvl="1"/>
            <a:r>
              <a:rPr lang="en-US" dirty="0" smtClean="0"/>
              <a:t>Decision trees</a:t>
            </a:r>
          </a:p>
          <a:p>
            <a:pPr lvl="1"/>
            <a:r>
              <a:rPr lang="en-US" dirty="0" smtClean="0"/>
              <a:t>Artificial Neural Networks</a:t>
            </a:r>
          </a:p>
          <a:p>
            <a:r>
              <a:rPr lang="en-US" dirty="0" smtClean="0"/>
              <a:t>Drawbacks:</a:t>
            </a:r>
          </a:p>
          <a:p>
            <a:pPr lvl="1"/>
            <a:r>
              <a:rPr lang="en-US" dirty="0" smtClean="0"/>
              <a:t>Based on Specific attributes cases like News may be useful but for videos it might not be useful.</a:t>
            </a:r>
          </a:p>
          <a:p>
            <a:r>
              <a:rPr lang="en-US" dirty="0" smtClean="0"/>
              <a:t>Examples:</a:t>
            </a:r>
          </a:p>
          <a:p>
            <a:pPr lvl="1"/>
            <a:r>
              <a:rPr lang="en-US" dirty="0" smtClean="0"/>
              <a:t>Pandora Radio</a:t>
            </a:r>
          </a:p>
          <a:p>
            <a:pPr lvl="1"/>
            <a:r>
              <a:rPr lang="en-US" dirty="0" smtClean="0"/>
              <a:t>Internet Movie Database</a:t>
            </a:r>
            <a:endParaRPr lang="en-US" dirty="0"/>
          </a:p>
        </p:txBody>
      </p:sp>
      <p:sp>
        <p:nvSpPr>
          <p:cNvPr id="4" name="object 12"/>
          <p:cNvSpPr/>
          <p:nvPr/>
        </p:nvSpPr>
        <p:spPr>
          <a:xfrm>
            <a:off x="6477000" y="2869678"/>
            <a:ext cx="4572000" cy="2082927"/>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845553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we reject Collaborative approach and accept content based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Initially, Every user who visits our platform will be cold start user so we need something which handles this issue.</a:t>
            </a:r>
          </a:p>
          <a:p>
            <a:r>
              <a:rPr lang="en-US" dirty="0" smtClean="0"/>
              <a:t>If a product is at very high rating from last 2 years(say) then comparing it with brand new product with better features based on rating becomes an issue.</a:t>
            </a:r>
          </a:p>
          <a:p>
            <a:r>
              <a:rPr lang="en-US" dirty="0" smtClean="0"/>
              <a:t>If any how the weights for different attribute assumed by us becomes absolute, then our application can be trained (Machine learning).</a:t>
            </a:r>
          </a:p>
          <a:p>
            <a:r>
              <a:rPr lang="en-US" dirty="0" smtClean="0"/>
              <a:t>The components can have binary, nominal or numerical attributes and are derived from either the content of the items or from information about the users’ preferences. The task of the learning method is to select a function based on a training set of </a:t>
            </a:r>
            <a:r>
              <a:rPr lang="en-US" i="1" dirty="0" smtClean="0"/>
              <a:t>m </a:t>
            </a:r>
            <a:r>
              <a:rPr lang="en-US" dirty="0" smtClean="0"/>
              <a:t>input vectors that can classify any item in the collection.</a:t>
            </a:r>
          </a:p>
          <a:p>
            <a:endParaRPr lang="en-US" dirty="0" smtClean="0"/>
          </a:p>
          <a:p>
            <a:endParaRPr lang="en-US" dirty="0"/>
          </a:p>
        </p:txBody>
      </p:sp>
    </p:spTree>
    <p:extLst>
      <p:ext uri="{BB962C8B-B14F-4D97-AF65-F5344CB8AC3E}">
        <p14:creationId xmlns:p14="http://schemas.microsoft.com/office/powerpoint/2010/main" val="553767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Basic Matrix factorization</a:t>
            </a:r>
            <a:endParaRPr lang="en-US" dirty="0"/>
          </a:p>
        </p:txBody>
      </p:sp>
      <p:sp>
        <p:nvSpPr>
          <p:cNvPr id="3" name="Content Placeholder 2"/>
          <p:cNvSpPr>
            <a:spLocks noGrp="1"/>
          </p:cNvSpPr>
          <p:nvPr>
            <p:ph idx="1"/>
          </p:nvPr>
        </p:nvSpPr>
        <p:spPr/>
        <p:txBody>
          <a:bodyPr/>
          <a:lstStyle/>
          <a:p>
            <a:pPr marL="12700" marR="39752">
              <a:lnSpc>
                <a:spcPts val="1935"/>
              </a:lnSpc>
              <a:spcBef>
                <a:spcPts val="96"/>
              </a:spcBef>
            </a:pPr>
            <a:r>
              <a:rPr lang="en-US" sz="2000" dirty="0">
                <a:cs typeface="Calibri"/>
              </a:rPr>
              <a:t>Map</a:t>
            </a:r>
            <a:r>
              <a:rPr lang="en-US" sz="2000" spc="9" dirty="0">
                <a:cs typeface="Calibri"/>
              </a:rPr>
              <a:t> </a:t>
            </a:r>
            <a:r>
              <a:rPr lang="en-US" sz="2000" dirty="0">
                <a:cs typeface="Calibri"/>
              </a:rPr>
              <a:t>both us</a:t>
            </a:r>
            <a:r>
              <a:rPr lang="en-US" sz="2000" spc="4" dirty="0">
                <a:cs typeface="Calibri"/>
              </a:rPr>
              <a:t>e</a:t>
            </a:r>
            <a:r>
              <a:rPr lang="en-US" sz="2000" dirty="0">
                <a:cs typeface="Calibri"/>
              </a:rPr>
              <a:t>rs and i</a:t>
            </a:r>
            <a:r>
              <a:rPr lang="en-US" sz="2000" spc="-4" dirty="0">
                <a:cs typeface="Calibri"/>
              </a:rPr>
              <a:t>t</a:t>
            </a:r>
            <a:r>
              <a:rPr lang="en-US" sz="2000" dirty="0">
                <a:cs typeface="Calibri"/>
              </a:rPr>
              <a:t>ems</a:t>
            </a:r>
            <a:r>
              <a:rPr lang="en-US" sz="2000" spc="4" dirty="0">
                <a:cs typeface="Calibri"/>
              </a:rPr>
              <a:t> </a:t>
            </a:r>
            <a:r>
              <a:rPr lang="en-US" sz="2000" dirty="0">
                <a:cs typeface="Calibri"/>
              </a:rPr>
              <a:t>to</a:t>
            </a:r>
            <a:r>
              <a:rPr lang="en-US" sz="2000" spc="4" dirty="0">
                <a:cs typeface="Calibri"/>
              </a:rPr>
              <a:t> </a:t>
            </a:r>
            <a:r>
              <a:rPr lang="en-US" sz="2000" dirty="0">
                <a:cs typeface="Calibri"/>
              </a:rPr>
              <a:t>a jo</a:t>
            </a:r>
            <a:r>
              <a:rPr lang="en-US" sz="2000" spc="-4" dirty="0">
                <a:cs typeface="Calibri"/>
              </a:rPr>
              <a:t>i</a:t>
            </a:r>
            <a:r>
              <a:rPr lang="en-US" sz="2000" dirty="0">
                <a:cs typeface="Calibri"/>
              </a:rPr>
              <a:t>nt </a:t>
            </a:r>
            <a:r>
              <a:rPr lang="en-US" sz="2000" spc="-4" dirty="0">
                <a:cs typeface="Calibri"/>
              </a:rPr>
              <a:t>l</a:t>
            </a:r>
            <a:r>
              <a:rPr lang="en-US" sz="2000" dirty="0">
                <a:cs typeface="Calibri"/>
              </a:rPr>
              <a:t>atent</a:t>
            </a:r>
            <a:r>
              <a:rPr lang="en-US" sz="2000" spc="9" dirty="0">
                <a:cs typeface="Calibri"/>
              </a:rPr>
              <a:t> </a:t>
            </a:r>
            <a:r>
              <a:rPr lang="en-US" sz="2000" dirty="0">
                <a:cs typeface="Calibri"/>
              </a:rPr>
              <a:t>fac</a:t>
            </a:r>
            <a:r>
              <a:rPr lang="en-US" sz="2000" spc="-4" dirty="0">
                <a:cs typeface="Calibri"/>
              </a:rPr>
              <a:t>t</a:t>
            </a:r>
            <a:r>
              <a:rPr lang="en-US" sz="2000" dirty="0">
                <a:cs typeface="Calibri"/>
              </a:rPr>
              <a:t>or</a:t>
            </a:r>
            <a:r>
              <a:rPr lang="en-US" sz="2000" spc="4" dirty="0">
                <a:cs typeface="Calibri"/>
              </a:rPr>
              <a:t> </a:t>
            </a:r>
            <a:r>
              <a:rPr lang="en-US" sz="2000" dirty="0">
                <a:cs typeface="Calibri"/>
              </a:rPr>
              <a:t>sp</a:t>
            </a:r>
            <a:r>
              <a:rPr lang="en-US" sz="2000" spc="4" dirty="0">
                <a:cs typeface="Calibri"/>
              </a:rPr>
              <a:t>a</a:t>
            </a:r>
            <a:r>
              <a:rPr lang="en-US" sz="2000" spc="-4" dirty="0">
                <a:cs typeface="Calibri"/>
              </a:rPr>
              <a:t>c</a:t>
            </a:r>
            <a:r>
              <a:rPr lang="en-US" sz="2000" dirty="0">
                <a:cs typeface="Calibri"/>
              </a:rPr>
              <a:t>e of</a:t>
            </a:r>
            <a:r>
              <a:rPr lang="en-US" sz="2000" spc="14" dirty="0">
                <a:cs typeface="Calibri"/>
              </a:rPr>
              <a:t> </a:t>
            </a:r>
            <a:r>
              <a:rPr lang="en-US" sz="2000" dirty="0">
                <a:cs typeface="Calibri"/>
              </a:rPr>
              <a:t>dimensi</a:t>
            </a:r>
            <a:r>
              <a:rPr lang="en-US" sz="2000" spc="-4" dirty="0">
                <a:cs typeface="Calibri"/>
              </a:rPr>
              <a:t>o</a:t>
            </a:r>
            <a:r>
              <a:rPr lang="en-US" sz="2000" dirty="0">
                <a:cs typeface="Calibri"/>
              </a:rPr>
              <a:t>nal</a:t>
            </a:r>
            <a:r>
              <a:rPr lang="en-US" sz="2000" spc="-9" dirty="0">
                <a:cs typeface="Calibri"/>
              </a:rPr>
              <a:t>i</a:t>
            </a:r>
            <a:r>
              <a:rPr lang="en-US" sz="2000" dirty="0">
                <a:cs typeface="Calibri"/>
              </a:rPr>
              <a:t>ty</a:t>
            </a:r>
            <a:r>
              <a:rPr lang="en-US" sz="2000" spc="9" dirty="0">
                <a:cs typeface="Calibri"/>
              </a:rPr>
              <a:t> </a:t>
            </a:r>
            <a:r>
              <a:rPr lang="en-US" sz="2000" dirty="0">
                <a:cs typeface="Calibri"/>
              </a:rPr>
              <a:t>f</a:t>
            </a:r>
          </a:p>
          <a:p>
            <a:pPr marL="12700" marR="39752">
              <a:lnSpc>
                <a:spcPct val="101725"/>
              </a:lnSpc>
              <a:spcBef>
                <a:spcPts val="298"/>
              </a:spcBef>
            </a:pPr>
            <a:r>
              <a:rPr lang="en-US" sz="2000" dirty="0">
                <a:cs typeface="Calibri"/>
              </a:rPr>
              <a:t>User-</a:t>
            </a:r>
            <a:r>
              <a:rPr lang="en-US" sz="2000" spc="-4" dirty="0">
                <a:cs typeface="Calibri"/>
              </a:rPr>
              <a:t>i</a:t>
            </a:r>
            <a:r>
              <a:rPr lang="en-US" sz="2000" dirty="0">
                <a:cs typeface="Calibri"/>
              </a:rPr>
              <a:t>tem intera</a:t>
            </a:r>
            <a:r>
              <a:rPr lang="en-US" sz="2000" spc="-4" dirty="0">
                <a:cs typeface="Calibri"/>
              </a:rPr>
              <a:t>c</a:t>
            </a:r>
            <a:r>
              <a:rPr lang="en-US" sz="2000" dirty="0">
                <a:cs typeface="Calibri"/>
              </a:rPr>
              <a:t>t</a:t>
            </a:r>
            <a:r>
              <a:rPr lang="en-US" sz="2000" spc="-9" dirty="0">
                <a:cs typeface="Calibri"/>
              </a:rPr>
              <a:t>i</a:t>
            </a:r>
            <a:r>
              <a:rPr lang="en-US" sz="2000" dirty="0">
                <a:cs typeface="Calibri"/>
              </a:rPr>
              <a:t>ons</a:t>
            </a:r>
            <a:r>
              <a:rPr lang="en-US" sz="2000" spc="14" dirty="0">
                <a:cs typeface="Calibri"/>
              </a:rPr>
              <a:t> </a:t>
            </a:r>
            <a:r>
              <a:rPr lang="en-US" sz="2000" dirty="0">
                <a:cs typeface="Calibri"/>
              </a:rPr>
              <a:t>are mo</a:t>
            </a:r>
            <a:r>
              <a:rPr lang="en-US" sz="2000" spc="4" dirty="0">
                <a:cs typeface="Calibri"/>
              </a:rPr>
              <a:t>d</a:t>
            </a:r>
            <a:r>
              <a:rPr lang="en-US" sz="2000" dirty="0">
                <a:cs typeface="Calibri"/>
              </a:rPr>
              <a:t>eled</a:t>
            </a:r>
            <a:r>
              <a:rPr lang="en-US" sz="2000" spc="19" dirty="0">
                <a:cs typeface="Calibri"/>
              </a:rPr>
              <a:t> </a:t>
            </a:r>
            <a:r>
              <a:rPr lang="en-US" sz="2000" dirty="0">
                <a:cs typeface="Calibri"/>
              </a:rPr>
              <a:t>as inner</a:t>
            </a:r>
            <a:r>
              <a:rPr lang="en-US" sz="2000" spc="14" dirty="0">
                <a:cs typeface="Calibri"/>
              </a:rPr>
              <a:t> </a:t>
            </a:r>
            <a:r>
              <a:rPr lang="en-US" sz="2000" dirty="0">
                <a:cs typeface="Calibri"/>
              </a:rPr>
              <a:t>products</a:t>
            </a:r>
            <a:r>
              <a:rPr lang="en-US" sz="2000" spc="9" dirty="0">
                <a:cs typeface="Calibri"/>
              </a:rPr>
              <a:t> </a:t>
            </a:r>
            <a:r>
              <a:rPr lang="en-US" sz="2000" spc="-4" dirty="0">
                <a:cs typeface="Calibri"/>
              </a:rPr>
              <a:t>i</a:t>
            </a:r>
            <a:r>
              <a:rPr lang="en-US" sz="2000" dirty="0">
                <a:cs typeface="Calibri"/>
              </a:rPr>
              <a:t>n</a:t>
            </a:r>
            <a:r>
              <a:rPr lang="en-US" sz="2000" spc="14" dirty="0">
                <a:cs typeface="Calibri"/>
              </a:rPr>
              <a:t> </a:t>
            </a:r>
            <a:r>
              <a:rPr lang="en-US" sz="2000" dirty="0">
                <a:cs typeface="Calibri"/>
              </a:rPr>
              <a:t>that</a:t>
            </a:r>
            <a:r>
              <a:rPr lang="en-US" sz="2000" spc="9" dirty="0">
                <a:cs typeface="Calibri"/>
              </a:rPr>
              <a:t> </a:t>
            </a:r>
            <a:r>
              <a:rPr lang="en-US" sz="2000" dirty="0">
                <a:cs typeface="Calibri"/>
              </a:rPr>
              <a:t>s</a:t>
            </a:r>
            <a:r>
              <a:rPr lang="en-US" sz="2000" spc="4" dirty="0">
                <a:cs typeface="Calibri"/>
              </a:rPr>
              <a:t>p</a:t>
            </a:r>
            <a:r>
              <a:rPr lang="en-US" sz="2000" dirty="0">
                <a:cs typeface="Calibri"/>
              </a:rPr>
              <a:t>ace</a:t>
            </a:r>
          </a:p>
          <a:p>
            <a:pPr marL="12700">
              <a:lnSpc>
                <a:spcPts val="2350"/>
              </a:lnSpc>
              <a:spcBef>
                <a:spcPts val="342"/>
              </a:spcBef>
            </a:pPr>
            <a:r>
              <a:rPr lang="en-US" sz="2000" dirty="0">
                <a:cs typeface="Calibri"/>
              </a:rPr>
              <a:t>Ea</a:t>
            </a:r>
            <a:r>
              <a:rPr lang="en-US" sz="2000" spc="-4" dirty="0">
                <a:cs typeface="Calibri"/>
              </a:rPr>
              <a:t>c</a:t>
            </a:r>
            <a:r>
              <a:rPr lang="en-US" sz="2000" dirty="0">
                <a:cs typeface="Calibri"/>
              </a:rPr>
              <a:t>h</a:t>
            </a:r>
            <a:r>
              <a:rPr lang="en-US" sz="2000" spc="14" dirty="0">
                <a:cs typeface="Calibri"/>
              </a:rPr>
              <a:t> </a:t>
            </a:r>
            <a:r>
              <a:rPr lang="en-US" sz="2000" spc="-4" dirty="0">
                <a:cs typeface="Calibri"/>
              </a:rPr>
              <a:t>i</a:t>
            </a:r>
            <a:r>
              <a:rPr lang="en-US" sz="2000" dirty="0">
                <a:cs typeface="Calibri"/>
              </a:rPr>
              <a:t>tem </a:t>
            </a:r>
            <a:r>
              <a:rPr lang="en-US" sz="2000" dirty="0" smtClean="0">
                <a:cs typeface="Calibri"/>
              </a:rPr>
              <a:t>I</a:t>
            </a:r>
            <a:r>
              <a:rPr lang="en-US" sz="2000" spc="9" dirty="0" smtClean="0">
                <a:cs typeface="Calibri"/>
              </a:rPr>
              <a:t> </a:t>
            </a:r>
            <a:r>
              <a:rPr lang="en-US" sz="2000" spc="-4" dirty="0" smtClean="0">
                <a:cs typeface="Calibri"/>
              </a:rPr>
              <a:t>i</a:t>
            </a:r>
            <a:r>
              <a:rPr lang="en-US" sz="2000" dirty="0" smtClean="0">
                <a:cs typeface="Calibri"/>
              </a:rPr>
              <a:t>s </a:t>
            </a:r>
            <a:r>
              <a:rPr lang="en-US" sz="2000" dirty="0">
                <a:cs typeface="Calibri"/>
              </a:rPr>
              <a:t>a</a:t>
            </a:r>
            <a:r>
              <a:rPr lang="en-US" sz="2000" spc="4" dirty="0">
                <a:cs typeface="Calibri"/>
              </a:rPr>
              <a:t>s</a:t>
            </a:r>
            <a:r>
              <a:rPr lang="en-US" sz="2000" dirty="0">
                <a:cs typeface="Calibri"/>
              </a:rPr>
              <a:t>soc</a:t>
            </a:r>
            <a:r>
              <a:rPr lang="en-US" sz="2000" spc="-4" dirty="0">
                <a:cs typeface="Calibri"/>
              </a:rPr>
              <a:t>i</a:t>
            </a:r>
            <a:r>
              <a:rPr lang="en-US" sz="2000" dirty="0">
                <a:cs typeface="Calibri"/>
              </a:rPr>
              <a:t>ated</a:t>
            </a:r>
            <a:r>
              <a:rPr lang="en-US" sz="2000" spc="4" dirty="0">
                <a:cs typeface="Calibri"/>
              </a:rPr>
              <a:t> </a:t>
            </a:r>
            <a:r>
              <a:rPr lang="en-US" sz="2000" dirty="0">
                <a:cs typeface="Calibri"/>
              </a:rPr>
              <a:t>w</a:t>
            </a:r>
            <a:r>
              <a:rPr lang="en-US" sz="2000" spc="-9" dirty="0">
                <a:cs typeface="Calibri"/>
              </a:rPr>
              <a:t>i</a:t>
            </a:r>
            <a:r>
              <a:rPr lang="en-US" sz="2000" dirty="0">
                <a:cs typeface="Calibri"/>
              </a:rPr>
              <a:t>th</a:t>
            </a:r>
            <a:r>
              <a:rPr lang="en-US" sz="2000" spc="25" dirty="0">
                <a:cs typeface="Calibri"/>
              </a:rPr>
              <a:t> </a:t>
            </a:r>
            <a:r>
              <a:rPr lang="en-US" sz="2000" dirty="0">
                <a:cs typeface="Calibri"/>
              </a:rPr>
              <a:t>a </a:t>
            </a:r>
            <a:r>
              <a:rPr lang="en-US" sz="2000" spc="4" dirty="0">
                <a:cs typeface="Calibri"/>
              </a:rPr>
              <a:t>v</a:t>
            </a:r>
            <a:r>
              <a:rPr lang="en-US" sz="2000" dirty="0">
                <a:cs typeface="Calibri"/>
              </a:rPr>
              <a:t>ect</a:t>
            </a:r>
            <a:r>
              <a:rPr lang="en-US" sz="2000" spc="-4" dirty="0">
                <a:cs typeface="Calibri"/>
              </a:rPr>
              <a:t>o</a:t>
            </a:r>
            <a:r>
              <a:rPr lang="en-US" sz="2000" dirty="0">
                <a:cs typeface="Calibri"/>
              </a:rPr>
              <a:t>r</a:t>
            </a:r>
            <a:r>
              <a:rPr lang="en-US" sz="2000" spc="9" dirty="0">
                <a:cs typeface="Calibri"/>
              </a:rPr>
              <a:t> </a:t>
            </a:r>
            <a:r>
              <a:rPr lang="en-US" sz="2000" spc="19" dirty="0">
                <a:cs typeface="Calibri"/>
              </a:rPr>
              <a:t>q</a:t>
            </a:r>
            <a:r>
              <a:rPr lang="en-US" sz="1400" dirty="0">
                <a:cs typeface="Calibri"/>
              </a:rPr>
              <a:t>i</a:t>
            </a:r>
            <a:r>
              <a:rPr lang="en-US" sz="2000" spc="136" dirty="0">
                <a:cs typeface="Calibri"/>
              </a:rPr>
              <a:t> </a:t>
            </a:r>
            <a:r>
              <a:rPr lang="en-US" sz="2000" spc="-4" dirty="0">
                <a:cs typeface="Calibri"/>
              </a:rPr>
              <a:t>,</a:t>
            </a:r>
            <a:r>
              <a:rPr lang="en-US" sz="2000" dirty="0">
                <a:cs typeface="Calibri"/>
              </a:rPr>
              <a:t>and</a:t>
            </a:r>
            <a:r>
              <a:rPr lang="en-US" sz="2000" spc="14" dirty="0">
                <a:cs typeface="Calibri"/>
              </a:rPr>
              <a:t> </a:t>
            </a:r>
            <a:r>
              <a:rPr lang="en-US" sz="2000" dirty="0">
                <a:cs typeface="Calibri"/>
              </a:rPr>
              <a:t>e</a:t>
            </a:r>
            <a:r>
              <a:rPr lang="en-US" sz="2000" spc="4" dirty="0">
                <a:cs typeface="Calibri"/>
              </a:rPr>
              <a:t>a</a:t>
            </a:r>
            <a:r>
              <a:rPr lang="en-US" sz="2000" spc="-4" dirty="0">
                <a:cs typeface="Calibri"/>
              </a:rPr>
              <a:t>c</a:t>
            </a:r>
            <a:r>
              <a:rPr lang="en-US" sz="2000" dirty="0">
                <a:cs typeface="Calibri"/>
              </a:rPr>
              <a:t>h</a:t>
            </a:r>
            <a:r>
              <a:rPr lang="en-US" sz="2000" spc="14" dirty="0">
                <a:cs typeface="Calibri"/>
              </a:rPr>
              <a:t> </a:t>
            </a:r>
            <a:r>
              <a:rPr lang="en-US" sz="2000" dirty="0">
                <a:cs typeface="Calibri"/>
              </a:rPr>
              <a:t>u</a:t>
            </a:r>
            <a:r>
              <a:rPr lang="en-US" sz="2000" spc="4" dirty="0">
                <a:cs typeface="Calibri"/>
              </a:rPr>
              <a:t>s</a:t>
            </a:r>
            <a:r>
              <a:rPr lang="en-US" sz="2000" dirty="0">
                <a:cs typeface="Calibri"/>
              </a:rPr>
              <a:t>er u</a:t>
            </a:r>
            <a:r>
              <a:rPr lang="en-US" sz="2000" spc="14" dirty="0">
                <a:cs typeface="Calibri"/>
              </a:rPr>
              <a:t> </a:t>
            </a:r>
            <a:r>
              <a:rPr lang="en-US" sz="2000" spc="-4" dirty="0">
                <a:cs typeface="Calibri"/>
              </a:rPr>
              <a:t>i</a:t>
            </a:r>
            <a:r>
              <a:rPr lang="en-US" sz="2000" dirty="0">
                <a:cs typeface="Calibri"/>
              </a:rPr>
              <a:t>s a</a:t>
            </a:r>
            <a:r>
              <a:rPr lang="en-US" sz="2000" spc="4" dirty="0">
                <a:cs typeface="Calibri"/>
              </a:rPr>
              <a:t>s</a:t>
            </a:r>
            <a:r>
              <a:rPr lang="en-US" sz="2000" dirty="0">
                <a:cs typeface="Calibri"/>
              </a:rPr>
              <a:t>soc</a:t>
            </a:r>
            <a:r>
              <a:rPr lang="en-US" sz="2000" spc="-4" dirty="0">
                <a:cs typeface="Calibri"/>
              </a:rPr>
              <a:t>i</a:t>
            </a:r>
            <a:r>
              <a:rPr lang="en-US" sz="2000" dirty="0">
                <a:cs typeface="Calibri"/>
              </a:rPr>
              <a:t>ated</a:t>
            </a:r>
            <a:r>
              <a:rPr lang="en-US" sz="2000" spc="4" dirty="0">
                <a:cs typeface="Calibri"/>
              </a:rPr>
              <a:t> </a:t>
            </a:r>
            <a:r>
              <a:rPr lang="en-US" sz="2000" dirty="0">
                <a:cs typeface="Calibri"/>
              </a:rPr>
              <a:t>w</a:t>
            </a:r>
            <a:r>
              <a:rPr lang="en-US" sz="2000" spc="-9" dirty="0">
                <a:cs typeface="Calibri"/>
              </a:rPr>
              <a:t>i</a:t>
            </a:r>
            <a:r>
              <a:rPr lang="en-US" sz="2000" dirty="0">
                <a:cs typeface="Calibri"/>
              </a:rPr>
              <a:t>th</a:t>
            </a:r>
            <a:r>
              <a:rPr lang="en-US" sz="2000" spc="9" dirty="0">
                <a:cs typeface="Calibri"/>
              </a:rPr>
              <a:t> </a:t>
            </a:r>
            <a:r>
              <a:rPr lang="en-US" sz="2000" dirty="0" smtClean="0">
                <a:cs typeface="Calibri"/>
              </a:rPr>
              <a:t>a </a:t>
            </a:r>
            <a:r>
              <a:rPr lang="en-US" sz="2000" spc="4" dirty="0">
                <a:cs typeface="Calibri"/>
              </a:rPr>
              <a:t>v</a:t>
            </a:r>
            <a:r>
              <a:rPr lang="en-US" sz="2000" dirty="0">
                <a:cs typeface="Calibri"/>
              </a:rPr>
              <a:t>ect</a:t>
            </a:r>
            <a:r>
              <a:rPr lang="en-US" sz="2000" spc="-4" dirty="0">
                <a:cs typeface="Calibri"/>
              </a:rPr>
              <a:t>o</a:t>
            </a:r>
            <a:r>
              <a:rPr lang="en-US" sz="2000" dirty="0">
                <a:cs typeface="Calibri"/>
              </a:rPr>
              <a:t>r</a:t>
            </a:r>
            <a:r>
              <a:rPr lang="en-US" sz="2000" spc="9" dirty="0">
                <a:cs typeface="Calibri"/>
              </a:rPr>
              <a:t> </a:t>
            </a:r>
            <a:r>
              <a:rPr lang="en-US" sz="2000" spc="4" dirty="0" err="1" smtClean="0">
                <a:cs typeface="Calibri"/>
              </a:rPr>
              <a:t>p</a:t>
            </a:r>
            <a:r>
              <a:rPr lang="en-US" sz="1200" spc="-4" dirty="0" err="1" smtClean="0">
                <a:cs typeface="Calibri"/>
              </a:rPr>
              <a:t>u</a:t>
            </a:r>
            <a:r>
              <a:rPr lang="en-US" sz="2000" dirty="0" smtClean="0">
                <a:cs typeface="Calibri"/>
              </a:rPr>
              <a:t>,</a:t>
            </a:r>
          </a:p>
          <a:p>
            <a:pPr marL="469900" lvl="1">
              <a:lnSpc>
                <a:spcPct val="100000"/>
              </a:lnSpc>
              <a:spcBef>
                <a:spcPts val="0"/>
              </a:spcBef>
            </a:pPr>
            <a:r>
              <a:rPr lang="en-US" sz="1800" dirty="0" smtClean="0">
                <a:cs typeface="Calibri"/>
              </a:rPr>
              <a:t>q</a:t>
            </a:r>
            <a:r>
              <a:rPr lang="en-US" sz="1400" dirty="0" smtClean="0">
                <a:cs typeface="Calibri"/>
              </a:rPr>
              <a:t>i</a:t>
            </a:r>
            <a:r>
              <a:rPr lang="en-US" sz="1800" spc="233" dirty="0" smtClean="0">
                <a:cs typeface="Calibri"/>
              </a:rPr>
              <a:t> </a:t>
            </a:r>
            <a:r>
              <a:rPr lang="en-US" sz="1800" spc="-4" dirty="0">
                <a:cs typeface="Calibri"/>
              </a:rPr>
              <a:t>m</a:t>
            </a:r>
            <a:r>
              <a:rPr lang="en-US" sz="1800" dirty="0">
                <a:cs typeface="Calibri"/>
              </a:rPr>
              <a:t>easu</a:t>
            </a:r>
            <a:r>
              <a:rPr lang="en-US" sz="1800" spc="-9" dirty="0">
                <a:cs typeface="Calibri"/>
              </a:rPr>
              <a:t>r</a:t>
            </a:r>
            <a:r>
              <a:rPr lang="en-US" sz="1800" dirty="0">
                <a:cs typeface="Calibri"/>
              </a:rPr>
              <a:t>es</a:t>
            </a:r>
            <a:r>
              <a:rPr lang="en-US" sz="1800" spc="-35" dirty="0">
                <a:cs typeface="Calibri"/>
              </a:rPr>
              <a:t> </a:t>
            </a:r>
            <a:r>
              <a:rPr lang="en-US" sz="1800" dirty="0">
                <a:cs typeface="Calibri"/>
              </a:rPr>
              <a:t>t</a:t>
            </a:r>
            <a:r>
              <a:rPr lang="en-US" sz="1800" spc="4" dirty="0">
                <a:cs typeface="Calibri"/>
              </a:rPr>
              <a:t>h</a:t>
            </a:r>
            <a:r>
              <a:rPr lang="en-US" sz="1800" dirty="0">
                <a:cs typeface="Calibri"/>
              </a:rPr>
              <a:t>e</a:t>
            </a:r>
            <a:r>
              <a:rPr lang="en-US" sz="1800" spc="4" dirty="0">
                <a:cs typeface="Calibri"/>
              </a:rPr>
              <a:t> </a:t>
            </a:r>
            <a:r>
              <a:rPr lang="en-US" sz="1800" dirty="0">
                <a:cs typeface="Calibri"/>
              </a:rPr>
              <a:t>extent</a:t>
            </a:r>
            <a:r>
              <a:rPr lang="en-US" sz="1800" spc="4" dirty="0">
                <a:cs typeface="Calibri"/>
              </a:rPr>
              <a:t> </a:t>
            </a:r>
            <a:r>
              <a:rPr lang="en-US" sz="1800" dirty="0">
                <a:cs typeface="Calibri"/>
              </a:rPr>
              <a:t>to</a:t>
            </a:r>
            <a:r>
              <a:rPr lang="en-US" sz="1800" spc="9" dirty="0">
                <a:cs typeface="Calibri"/>
              </a:rPr>
              <a:t> </a:t>
            </a:r>
            <a:r>
              <a:rPr lang="en-US" sz="1800" dirty="0">
                <a:cs typeface="Calibri"/>
              </a:rPr>
              <a:t>which the i</a:t>
            </a:r>
            <a:r>
              <a:rPr lang="en-US" sz="1800" spc="4" dirty="0">
                <a:cs typeface="Calibri"/>
              </a:rPr>
              <a:t>t</a:t>
            </a:r>
            <a:r>
              <a:rPr lang="en-US" sz="1800" dirty="0">
                <a:cs typeface="Calibri"/>
              </a:rPr>
              <a:t>em poss</a:t>
            </a:r>
            <a:r>
              <a:rPr lang="en-US" sz="1800" spc="-9" dirty="0">
                <a:cs typeface="Calibri"/>
              </a:rPr>
              <a:t>e</a:t>
            </a:r>
            <a:r>
              <a:rPr lang="en-US" sz="1800" dirty="0">
                <a:cs typeface="Calibri"/>
              </a:rPr>
              <a:t>ss</a:t>
            </a:r>
            <a:r>
              <a:rPr lang="en-US" sz="1800" spc="-4" dirty="0">
                <a:cs typeface="Calibri"/>
              </a:rPr>
              <a:t>e</a:t>
            </a:r>
            <a:r>
              <a:rPr lang="en-US" sz="1800" dirty="0">
                <a:cs typeface="Calibri"/>
              </a:rPr>
              <a:t>s</a:t>
            </a:r>
            <a:r>
              <a:rPr lang="en-US" sz="1800" spc="-44" dirty="0">
                <a:cs typeface="Calibri"/>
              </a:rPr>
              <a:t> </a:t>
            </a:r>
            <a:r>
              <a:rPr lang="en-US" sz="1800" dirty="0">
                <a:cs typeface="Calibri"/>
              </a:rPr>
              <a:t>t</a:t>
            </a:r>
            <a:r>
              <a:rPr lang="en-US" sz="1800" spc="4" dirty="0">
                <a:cs typeface="Calibri"/>
              </a:rPr>
              <a:t>h</a:t>
            </a:r>
            <a:r>
              <a:rPr lang="en-US" sz="1800" dirty="0">
                <a:cs typeface="Calibri"/>
              </a:rPr>
              <a:t>ose</a:t>
            </a:r>
            <a:r>
              <a:rPr lang="en-US" sz="1800" spc="-12" dirty="0">
                <a:cs typeface="Calibri"/>
              </a:rPr>
              <a:t> </a:t>
            </a:r>
            <a:r>
              <a:rPr lang="en-US" sz="1800" dirty="0" smtClean="0">
                <a:cs typeface="Calibri"/>
              </a:rPr>
              <a:t>f</a:t>
            </a:r>
            <a:r>
              <a:rPr lang="en-US" sz="1800" spc="4" dirty="0" smtClean="0">
                <a:cs typeface="Calibri"/>
              </a:rPr>
              <a:t>a</a:t>
            </a:r>
            <a:r>
              <a:rPr lang="en-US" sz="1800" dirty="0" smtClean="0">
                <a:cs typeface="Calibri"/>
              </a:rPr>
              <a:t>cto</a:t>
            </a:r>
            <a:r>
              <a:rPr lang="en-US" sz="1800" spc="-9" dirty="0" smtClean="0">
                <a:cs typeface="Calibri"/>
              </a:rPr>
              <a:t>r</a:t>
            </a:r>
            <a:r>
              <a:rPr lang="en-US" sz="1800" dirty="0" smtClean="0">
                <a:cs typeface="Calibri"/>
              </a:rPr>
              <a:t>s</a:t>
            </a:r>
          </a:p>
          <a:p>
            <a:pPr marL="469900" lvl="1">
              <a:lnSpc>
                <a:spcPct val="100000"/>
              </a:lnSpc>
              <a:spcBef>
                <a:spcPts val="0"/>
              </a:spcBef>
            </a:pPr>
            <a:r>
              <a:rPr lang="en-US" sz="1800" spc="4" dirty="0" err="1" smtClean="0">
                <a:cs typeface="Calibri"/>
              </a:rPr>
              <a:t>p</a:t>
            </a:r>
            <a:r>
              <a:rPr lang="en-US" sz="1400" dirty="0" err="1" smtClean="0">
                <a:cs typeface="Calibri"/>
              </a:rPr>
              <a:t>u</a:t>
            </a:r>
            <a:r>
              <a:rPr lang="en-US" sz="1800" spc="99" dirty="0" smtClean="0">
                <a:cs typeface="Calibri"/>
              </a:rPr>
              <a:t> </a:t>
            </a:r>
            <a:r>
              <a:rPr lang="en-US" sz="1800" dirty="0">
                <a:cs typeface="Calibri"/>
              </a:rPr>
              <a:t>meas</a:t>
            </a:r>
            <a:r>
              <a:rPr lang="en-US" sz="1800" spc="4" dirty="0">
                <a:cs typeface="Calibri"/>
              </a:rPr>
              <a:t>ur</a:t>
            </a:r>
            <a:r>
              <a:rPr lang="en-US" sz="1800" dirty="0">
                <a:cs typeface="Calibri"/>
              </a:rPr>
              <a:t>e</a:t>
            </a:r>
            <a:r>
              <a:rPr lang="en-US" sz="1800" spc="-4" dirty="0">
                <a:cs typeface="Calibri"/>
              </a:rPr>
              <a:t> </a:t>
            </a:r>
            <a:r>
              <a:rPr lang="en-US" sz="1800" dirty="0">
                <a:cs typeface="Calibri"/>
              </a:rPr>
              <a:t>t</a:t>
            </a:r>
            <a:r>
              <a:rPr lang="en-US" sz="1800" spc="4" dirty="0">
                <a:cs typeface="Calibri"/>
              </a:rPr>
              <a:t>h</a:t>
            </a:r>
            <a:r>
              <a:rPr lang="en-US" sz="1800" dirty="0">
                <a:cs typeface="Calibri"/>
              </a:rPr>
              <a:t>e</a:t>
            </a:r>
            <a:r>
              <a:rPr lang="en-US" sz="1800" spc="-4" dirty="0">
                <a:cs typeface="Calibri"/>
              </a:rPr>
              <a:t> </a:t>
            </a:r>
            <a:r>
              <a:rPr lang="en-US" sz="1800" dirty="0">
                <a:cs typeface="Calibri"/>
              </a:rPr>
              <a:t>e</a:t>
            </a:r>
            <a:r>
              <a:rPr lang="en-US" sz="1800" spc="-4" dirty="0">
                <a:cs typeface="Calibri"/>
              </a:rPr>
              <a:t>x</a:t>
            </a:r>
            <a:r>
              <a:rPr lang="en-US" sz="1800" dirty="0">
                <a:cs typeface="Calibri"/>
              </a:rPr>
              <a:t>tent</a:t>
            </a:r>
            <a:r>
              <a:rPr lang="en-US" sz="1800" spc="9" dirty="0">
                <a:cs typeface="Calibri"/>
              </a:rPr>
              <a:t> </a:t>
            </a:r>
            <a:r>
              <a:rPr lang="en-US" sz="1800" dirty="0">
                <a:cs typeface="Calibri"/>
              </a:rPr>
              <a:t>of i</a:t>
            </a:r>
            <a:r>
              <a:rPr lang="en-US" sz="1800" spc="4" dirty="0">
                <a:cs typeface="Calibri"/>
              </a:rPr>
              <a:t>n</a:t>
            </a:r>
            <a:r>
              <a:rPr lang="en-US" sz="1800" dirty="0">
                <a:cs typeface="Calibri"/>
              </a:rPr>
              <a:t>terest t</a:t>
            </a:r>
            <a:r>
              <a:rPr lang="en-US" sz="1800" spc="4" dirty="0">
                <a:cs typeface="Calibri"/>
              </a:rPr>
              <a:t>h</a:t>
            </a:r>
            <a:r>
              <a:rPr lang="en-US" sz="1800" dirty="0">
                <a:cs typeface="Calibri"/>
              </a:rPr>
              <a:t>e</a:t>
            </a:r>
            <a:r>
              <a:rPr lang="en-US" sz="1800" spc="-4" dirty="0">
                <a:cs typeface="Calibri"/>
              </a:rPr>
              <a:t> </a:t>
            </a:r>
            <a:r>
              <a:rPr lang="en-US" sz="1800" dirty="0">
                <a:cs typeface="Calibri"/>
              </a:rPr>
              <a:t>user has</a:t>
            </a:r>
            <a:r>
              <a:rPr lang="en-US" sz="1800" spc="-9" dirty="0">
                <a:cs typeface="Calibri"/>
              </a:rPr>
              <a:t> </a:t>
            </a:r>
            <a:r>
              <a:rPr lang="en-US" sz="1800" dirty="0">
                <a:cs typeface="Calibri"/>
              </a:rPr>
              <a:t>in</a:t>
            </a:r>
            <a:r>
              <a:rPr lang="en-US" sz="1800" spc="4" dirty="0">
                <a:cs typeface="Calibri"/>
              </a:rPr>
              <a:t> </a:t>
            </a:r>
            <a:r>
              <a:rPr lang="en-US" sz="1800" dirty="0" smtClean="0">
                <a:cs typeface="Calibri"/>
              </a:rPr>
              <a:t>items</a:t>
            </a:r>
          </a:p>
          <a:p>
            <a:pPr marL="469900" lvl="1">
              <a:lnSpc>
                <a:spcPct val="100000"/>
              </a:lnSpc>
              <a:spcBef>
                <a:spcPts val="0"/>
              </a:spcBef>
            </a:pPr>
            <a:r>
              <a:rPr lang="en-US" sz="1800" dirty="0" smtClean="0">
                <a:cs typeface="Calibri"/>
              </a:rPr>
              <a:t>t</a:t>
            </a:r>
            <a:r>
              <a:rPr lang="en-US" sz="1800" spc="4" dirty="0" smtClean="0">
                <a:cs typeface="Calibri"/>
              </a:rPr>
              <a:t>h</a:t>
            </a:r>
            <a:r>
              <a:rPr lang="en-US" sz="1800" dirty="0" smtClean="0">
                <a:cs typeface="Calibri"/>
              </a:rPr>
              <a:t>e</a:t>
            </a:r>
            <a:r>
              <a:rPr lang="en-US" sz="1800" spc="-4" dirty="0" smtClean="0">
                <a:cs typeface="Calibri"/>
              </a:rPr>
              <a:t> </a:t>
            </a:r>
            <a:r>
              <a:rPr lang="en-US" sz="1800" spc="4" dirty="0">
                <a:cs typeface="Calibri"/>
              </a:rPr>
              <a:t>r</a:t>
            </a:r>
            <a:r>
              <a:rPr lang="en-US" sz="1800" dirty="0">
                <a:cs typeface="Calibri"/>
              </a:rPr>
              <a:t>esu</a:t>
            </a:r>
            <a:r>
              <a:rPr lang="en-US" sz="1800" spc="4" dirty="0">
                <a:cs typeface="Calibri"/>
              </a:rPr>
              <a:t>l</a:t>
            </a:r>
            <a:r>
              <a:rPr lang="en-US" sz="1800" dirty="0">
                <a:cs typeface="Calibri"/>
              </a:rPr>
              <a:t>t</a:t>
            </a:r>
            <a:r>
              <a:rPr lang="en-US" sz="1800" spc="4" dirty="0">
                <a:cs typeface="Calibri"/>
              </a:rPr>
              <a:t>i</a:t>
            </a:r>
            <a:r>
              <a:rPr lang="en-US" sz="1800" dirty="0">
                <a:cs typeface="Calibri"/>
              </a:rPr>
              <a:t>ng</a:t>
            </a:r>
            <a:r>
              <a:rPr lang="en-US" sz="1800" spc="-14" dirty="0">
                <a:cs typeface="Calibri"/>
              </a:rPr>
              <a:t> </a:t>
            </a:r>
            <a:r>
              <a:rPr lang="en-US" sz="1800" dirty="0">
                <a:cs typeface="Calibri"/>
              </a:rPr>
              <a:t>dot</a:t>
            </a:r>
            <a:r>
              <a:rPr lang="en-US" sz="1800" spc="-9" dirty="0">
                <a:cs typeface="Calibri"/>
              </a:rPr>
              <a:t> </a:t>
            </a:r>
            <a:r>
              <a:rPr lang="en-US" sz="1800" dirty="0">
                <a:cs typeface="Calibri"/>
              </a:rPr>
              <a:t>p</a:t>
            </a:r>
            <a:r>
              <a:rPr lang="en-US" sz="1800" spc="4" dirty="0">
                <a:cs typeface="Calibri"/>
              </a:rPr>
              <a:t>r</a:t>
            </a:r>
            <a:r>
              <a:rPr lang="en-US" sz="1800" dirty="0">
                <a:cs typeface="Calibri"/>
              </a:rPr>
              <a:t>o</a:t>
            </a:r>
            <a:r>
              <a:rPr lang="en-US" sz="1800" spc="4" dirty="0">
                <a:cs typeface="Calibri"/>
              </a:rPr>
              <a:t>d</a:t>
            </a:r>
            <a:r>
              <a:rPr lang="en-US" sz="1800" dirty="0">
                <a:cs typeface="Calibri"/>
              </a:rPr>
              <a:t>uct</a:t>
            </a:r>
            <a:r>
              <a:rPr lang="en-US" sz="1800" spc="-4" dirty="0">
                <a:cs typeface="Calibri"/>
              </a:rPr>
              <a:t> </a:t>
            </a:r>
            <a:r>
              <a:rPr lang="en-US" sz="1800" spc="4" dirty="0" err="1" smtClean="0">
                <a:cs typeface="Calibri"/>
              </a:rPr>
              <a:t>q</a:t>
            </a:r>
            <a:r>
              <a:rPr lang="en-US" sz="1400" dirty="0" err="1" smtClean="0">
                <a:cs typeface="Calibri"/>
              </a:rPr>
              <a:t>i</a:t>
            </a:r>
            <a:r>
              <a:rPr lang="en-US" sz="1800" spc="4" dirty="0" err="1" smtClean="0">
                <a:cs typeface="Calibri"/>
              </a:rPr>
              <a:t>p</a:t>
            </a:r>
            <a:r>
              <a:rPr lang="en-US" sz="1400" dirty="0" err="1" smtClean="0">
                <a:cs typeface="Calibri"/>
              </a:rPr>
              <a:t>u</a:t>
            </a:r>
            <a:r>
              <a:rPr lang="en-US" sz="1800" spc="110" dirty="0" smtClean="0">
                <a:cs typeface="Calibri"/>
              </a:rPr>
              <a:t> </a:t>
            </a:r>
            <a:r>
              <a:rPr lang="en-US" sz="1800" dirty="0" smtClean="0">
                <a:cs typeface="Calibri"/>
              </a:rPr>
              <a:t>captures</a:t>
            </a:r>
            <a:r>
              <a:rPr lang="en-US" sz="1800" spc="-29" dirty="0" smtClean="0">
                <a:cs typeface="Calibri"/>
              </a:rPr>
              <a:t> </a:t>
            </a:r>
            <a:r>
              <a:rPr lang="en-US" sz="1800" dirty="0">
                <a:cs typeface="Calibri"/>
              </a:rPr>
              <a:t>t</a:t>
            </a:r>
            <a:r>
              <a:rPr lang="en-US" sz="1800" spc="4" dirty="0">
                <a:cs typeface="Calibri"/>
              </a:rPr>
              <a:t>h</a:t>
            </a:r>
            <a:r>
              <a:rPr lang="en-US" sz="1800" dirty="0">
                <a:cs typeface="Calibri"/>
              </a:rPr>
              <a:t>e</a:t>
            </a:r>
            <a:r>
              <a:rPr lang="en-US" sz="1800" spc="-4" dirty="0">
                <a:cs typeface="Calibri"/>
              </a:rPr>
              <a:t> </a:t>
            </a:r>
            <a:r>
              <a:rPr lang="en-US" sz="1800" dirty="0">
                <a:cs typeface="Calibri"/>
              </a:rPr>
              <a:t>i</a:t>
            </a:r>
            <a:r>
              <a:rPr lang="en-US" sz="1800" spc="4" dirty="0">
                <a:cs typeface="Calibri"/>
              </a:rPr>
              <a:t>n</a:t>
            </a:r>
            <a:r>
              <a:rPr lang="en-US" sz="1800" dirty="0">
                <a:cs typeface="Calibri"/>
              </a:rPr>
              <a:t>ter</a:t>
            </a:r>
            <a:r>
              <a:rPr lang="en-US" sz="1800" spc="4" dirty="0">
                <a:cs typeface="Calibri"/>
              </a:rPr>
              <a:t>a</a:t>
            </a:r>
            <a:r>
              <a:rPr lang="en-US" sz="1800" dirty="0">
                <a:cs typeface="Calibri"/>
              </a:rPr>
              <a:t>ct</a:t>
            </a:r>
            <a:r>
              <a:rPr lang="en-US" sz="1800" spc="4" dirty="0">
                <a:cs typeface="Calibri"/>
              </a:rPr>
              <a:t>i</a:t>
            </a:r>
            <a:r>
              <a:rPr lang="en-US" sz="1800" dirty="0">
                <a:cs typeface="Calibri"/>
              </a:rPr>
              <a:t>on</a:t>
            </a:r>
            <a:r>
              <a:rPr lang="en-US" sz="1800" spc="-9" dirty="0">
                <a:cs typeface="Calibri"/>
              </a:rPr>
              <a:t> </a:t>
            </a:r>
            <a:r>
              <a:rPr lang="en-US" sz="1800" dirty="0">
                <a:cs typeface="Calibri"/>
              </a:rPr>
              <a:t>bet</a:t>
            </a:r>
            <a:r>
              <a:rPr lang="en-US" sz="1800" spc="-4" dirty="0">
                <a:cs typeface="Calibri"/>
              </a:rPr>
              <a:t>w</a:t>
            </a:r>
            <a:r>
              <a:rPr lang="en-US" sz="1800" dirty="0">
                <a:cs typeface="Calibri"/>
              </a:rPr>
              <a:t>e</a:t>
            </a:r>
            <a:r>
              <a:rPr lang="en-US" sz="1800" spc="-4" dirty="0">
                <a:cs typeface="Calibri"/>
              </a:rPr>
              <a:t>e</a:t>
            </a:r>
            <a:r>
              <a:rPr lang="en-US" sz="1800" dirty="0">
                <a:cs typeface="Calibri"/>
              </a:rPr>
              <a:t>n</a:t>
            </a:r>
            <a:r>
              <a:rPr lang="en-US" sz="1800" spc="9" dirty="0">
                <a:cs typeface="Calibri"/>
              </a:rPr>
              <a:t> </a:t>
            </a:r>
            <a:r>
              <a:rPr lang="en-US" sz="1800" dirty="0">
                <a:cs typeface="Calibri"/>
              </a:rPr>
              <a:t>user u</a:t>
            </a:r>
            <a:r>
              <a:rPr lang="en-US" sz="1800" spc="-14" dirty="0">
                <a:cs typeface="Calibri"/>
              </a:rPr>
              <a:t> </a:t>
            </a:r>
            <a:r>
              <a:rPr lang="en-US" sz="1800" dirty="0">
                <a:cs typeface="Calibri"/>
              </a:rPr>
              <a:t>a</a:t>
            </a:r>
            <a:r>
              <a:rPr lang="en-US" sz="1800" spc="4" dirty="0">
                <a:cs typeface="Calibri"/>
              </a:rPr>
              <a:t>n</a:t>
            </a:r>
            <a:r>
              <a:rPr lang="en-US" sz="1800" dirty="0">
                <a:cs typeface="Calibri"/>
              </a:rPr>
              <a:t>d</a:t>
            </a:r>
            <a:r>
              <a:rPr lang="en-US" sz="1800" spc="-14" dirty="0">
                <a:cs typeface="Calibri"/>
              </a:rPr>
              <a:t> </a:t>
            </a:r>
            <a:r>
              <a:rPr lang="en-US" sz="1800" dirty="0">
                <a:cs typeface="Calibri"/>
              </a:rPr>
              <a:t>i</a:t>
            </a:r>
            <a:r>
              <a:rPr lang="en-US" sz="1800" spc="4" dirty="0">
                <a:cs typeface="Calibri"/>
              </a:rPr>
              <a:t>t</a:t>
            </a:r>
            <a:r>
              <a:rPr lang="en-US" sz="1800" dirty="0">
                <a:cs typeface="Calibri"/>
              </a:rPr>
              <a:t>em</a:t>
            </a:r>
            <a:r>
              <a:rPr lang="en-US" sz="1800" spc="4" dirty="0">
                <a:cs typeface="Calibri"/>
              </a:rPr>
              <a:t> </a:t>
            </a:r>
            <a:r>
              <a:rPr lang="en-US" sz="1800" dirty="0" smtClean="0">
                <a:cs typeface="Calibri"/>
              </a:rPr>
              <a:t>I </a:t>
            </a:r>
            <a:r>
              <a:rPr lang="en-US" sz="1800" spc="34" dirty="0" smtClean="0">
                <a:cs typeface="Calibri"/>
              </a:rPr>
              <a:t>- </a:t>
            </a:r>
            <a:r>
              <a:rPr lang="en-US" sz="1800" dirty="0" smtClean="0">
                <a:cs typeface="Calibri"/>
              </a:rPr>
              <a:t>t</a:t>
            </a:r>
            <a:r>
              <a:rPr lang="en-US" sz="1800" spc="4" dirty="0" smtClean="0">
                <a:cs typeface="Calibri"/>
              </a:rPr>
              <a:t>h</a:t>
            </a:r>
            <a:r>
              <a:rPr lang="en-US" sz="1800" dirty="0" smtClean="0">
                <a:cs typeface="Calibri"/>
              </a:rPr>
              <a:t>e</a:t>
            </a:r>
            <a:r>
              <a:rPr lang="en-US" sz="1800" spc="-4" dirty="0" smtClean="0">
                <a:cs typeface="Calibri"/>
              </a:rPr>
              <a:t> </a:t>
            </a:r>
            <a:r>
              <a:rPr lang="en-US" sz="1800" spc="4" dirty="0">
                <a:cs typeface="Calibri"/>
              </a:rPr>
              <a:t>u</a:t>
            </a:r>
            <a:r>
              <a:rPr lang="en-US" sz="1800" dirty="0">
                <a:cs typeface="Calibri"/>
              </a:rPr>
              <a:t>ser’s o</a:t>
            </a:r>
            <a:r>
              <a:rPr lang="en-US" sz="1800" spc="-4" dirty="0">
                <a:cs typeface="Calibri"/>
              </a:rPr>
              <a:t>v</a:t>
            </a:r>
            <a:r>
              <a:rPr lang="en-US" sz="1800" dirty="0">
                <a:cs typeface="Calibri"/>
              </a:rPr>
              <a:t>era</a:t>
            </a:r>
            <a:r>
              <a:rPr lang="en-US" sz="1800" spc="4" dirty="0">
                <a:cs typeface="Calibri"/>
              </a:rPr>
              <a:t>l</a:t>
            </a:r>
            <a:r>
              <a:rPr lang="en-US" sz="1800" dirty="0">
                <a:cs typeface="Calibri"/>
              </a:rPr>
              <a:t>l i</a:t>
            </a:r>
            <a:r>
              <a:rPr lang="en-US" sz="1800" spc="4" dirty="0">
                <a:cs typeface="Calibri"/>
              </a:rPr>
              <a:t>n</a:t>
            </a:r>
            <a:r>
              <a:rPr lang="en-US" sz="1800" dirty="0">
                <a:cs typeface="Calibri"/>
              </a:rPr>
              <a:t>terest in</a:t>
            </a:r>
            <a:r>
              <a:rPr lang="en-US" sz="1800" spc="4" dirty="0">
                <a:cs typeface="Calibri"/>
              </a:rPr>
              <a:t> </a:t>
            </a:r>
            <a:r>
              <a:rPr lang="en-US" sz="1800" dirty="0">
                <a:cs typeface="Calibri"/>
              </a:rPr>
              <a:t>the item’s</a:t>
            </a:r>
            <a:r>
              <a:rPr lang="en-US" sz="1800" spc="4" dirty="0">
                <a:cs typeface="Calibri"/>
              </a:rPr>
              <a:t> </a:t>
            </a:r>
            <a:r>
              <a:rPr lang="en-US" sz="1800" dirty="0" smtClean="0">
                <a:cs typeface="Calibri"/>
              </a:rPr>
              <a:t>c</a:t>
            </a:r>
            <a:r>
              <a:rPr lang="en-US" sz="1800" spc="4" dirty="0" smtClean="0">
                <a:cs typeface="Calibri"/>
              </a:rPr>
              <a:t>h</a:t>
            </a:r>
            <a:r>
              <a:rPr lang="en-US" sz="1800" dirty="0" smtClean="0">
                <a:cs typeface="Calibri"/>
              </a:rPr>
              <a:t>a</a:t>
            </a:r>
            <a:r>
              <a:rPr lang="en-US" sz="1800" spc="4" dirty="0" smtClean="0">
                <a:cs typeface="Calibri"/>
              </a:rPr>
              <a:t>r</a:t>
            </a:r>
            <a:r>
              <a:rPr lang="en-US" sz="1800" dirty="0" smtClean="0">
                <a:cs typeface="Calibri"/>
              </a:rPr>
              <a:t>ac</a:t>
            </a:r>
            <a:r>
              <a:rPr lang="en-US" sz="1800" spc="4" dirty="0" smtClean="0">
                <a:cs typeface="Calibri"/>
              </a:rPr>
              <a:t>t</a:t>
            </a:r>
            <a:r>
              <a:rPr lang="en-US" sz="1800" dirty="0" smtClean="0">
                <a:cs typeface="Calibri"/>
              </a:rPr>
              <a:t>er</a:t>
            </a:r>
            <a:r>
              <a:rPr lang="en-US" sz="1800" spc="4" dirty="0" smtClean="0">
                <a:cs typeface="Calibri"/>
              </a:rPr>
              <a:t>i</a:t>
            </a:r>
            <a:r>
              <a:rPr lang="en-US" sz="1800" dirty="0" smtClean="0">
                <a:cs typeface="Calibri"/>
              </a:rPr>
              <a:t>st</a:t>
            </a:r>
            <a:r>
              <a:rPr lang="en-US" sz="1800" spc="4" dirty="0" smtClean="0">
                <a:cs typeface="Calibri"/>
              </a:rPr>
              <a:t>i</a:t>
            </a:r>
            <a:r>
              <a:rPr lang="en-US" sz="1800" dirty="0" smtClean="0">
                <a:cs typeface="Calibri"/>
              </a:rPr>
              <a:t>cs</a:t>
            </a:r>
          </a:p>
          <a:p>
            <a:pPr marL="469900" lvl="1">
              <a:lnSpc>
                <a:spcPct val="100000"/>
              </a:lnSpc>
              <a:spcBef>
                <a:spcPts val="0"/>
              </a:spcBef>
            </a:pPr>
            <a:endParaRPr lang="en-US" sz="1800" dirty="0">
              <a:cs typeface="Calibri"/>
            </a:endParaRPr>
          </a:p>
          <a:p>
            <a:pPr marL="12700">
              <a:lnSpc>
                <a:spcPts val="2220"/>
              </a:lnSpc>
              <a:spcBef>
                <a:spcPts val="111"/>
              </a:spcBef>
            </a:pPr>
            <a:r>
              <a:rPr lang="en-US" sz="1800" dirty="0">
                <a:cs typeface="Calibri"/>
              </a:rPr>
              <a:t>The</a:t>
            </a:r>
            <a:r>
              <a:rPr lang="en-US" sz="1800" spc="4" dirty="0">
                <a:cs typeface="Calibri"/>
              </a:rPr>
              <a:t> </a:t>
            </a:r>
            <a:r>
              <a:rPr lang="en-US" sz="1800" dirty="0" smtClean="0">
                <a:cs typeface="Calibri"/>
              </a:rPr>
              <a:t>approximates</a:t>
            </a:r>
            <a:r>
              <a:rPr lang="en-US" sz="1800" spc="4" dirty="0" smtClean="0">
                <a:cs typeface="Calibri"/>
              </a:rPr>
              <a:t> </a:t>
            </a:r>
            <a:r>
              <a:rPr lang="en-US" sz="1800" dirty="0">
                <a:cs typeface="Calibri"/>
              </a:rPr>
              <a:t>u</a:t>
            </a:r>
            <a:r>
              <a:rPr lang="en-US" sz="1800" spc="4" dirty="0">
                <a:cs typeface="Calibri"/>
              </a:rPr>
              <a:t>s</a:t>
            </a:r>
            <a:r>
              <a:rPr lang="en-US" sz="1800" dirty="0">
                <a:cs typeface="Calibri"/>
              </a:rPr>
              <a:t>er u’s</a:t>
            </a:r>
            <a:r>
              <a:rPr lang="en-US" sz="1800" spc="14" dirty="0">
                <a:cs typeface="Calibri"/>
              </a:rPr>
              <a:t> </a:t>
            </a:r>
            <a:r>
              <a:rPr lang="en-US" sz="1800" dirty="0">
                <a:cs typeface="Calibri"/>
              </a:rPr>
              <a:t>rat</a:t>
            </a:r>
            <a:r>
              <a:rPr lang="en-US" sz="1800" spc="-9" dirty="0">
                <a:cs typeface="Calibri"/>
              </a:rPr>
              <a:t>i</a:t>
            </a:r>
            <a:r>
              <a:rPr lang="en-US" sz="1800" dirty="0">
                <a:cs typeface="Calibri"/>
              </a:rPr>
              <a:t>ng</a:t>
            </a:r>
            <a:r>
              <a:rPr lang="en-US" sz="1800" spc="4" dirty="0">
                <a:cs typeface="Calibri"/>
              </a:rPr>
              <a:t> </a:t>
            </a:r>
            <a:r>
              <a:rPr lang="en-US" sz="1800" dirty="0">
                <a:cs typeface="Calibri"/>
              </a:rPr>
              <a:t>of</a:t>
            </a:r>
            <a:r>
              <a:rPr lang="en-US" sz="1800" spc="14" dirty="0">
                <a:cs typeface="Calibri"/>
              </a:rPr>
              <a:t> </a:t>
            </a:r>
            <a:r>
              <a:rPr lang="en-US" sz="1800" spc="-4" dirty="0">
                <a:cs typeface="Calibri"/>
              </a:rPr>
              <a:t>i</a:t>
            </a:r>
            <a:r>
              <a:rPr lang="en-US" sz="1800" dirty="0">
                <a:cs typeface="Calibri"/>
              </a:rPr>
              <a:t>tem </a:t>
            </a:r>
            <a:r>
              <a:rPr lang="en-US" sz="1800" dirty="0" err="1">
                <a:cs typeface="Calibri"/>
              </a:rPr>
              <a:t>i</a:t>
            </a:r>
            <a:r>
              <a:rPr lang="en-US" sz="1800" dirty="0">
                <a:cs typeface="Calibri"/>
              </a:rPr>
              <a:t>, wh</a:t>
            </a:r>
            <a:r>
              <a:rPr lang="en-US" sz="1800" spc="-4" dirty="0">
                <a:cs typeface="Calibri"/>
              </a:rPr>
              <a:t>ic</a:t>
            </a:r>
            <a:r>
              <a:rPr lang="en-US" sz="1800" dirty="0">
                <a:cs typeface="Calibri"/>
              </a:rPr>
              <a:t>h</a:t>
            </a:r>
            <a:r>
              <a:rPr lang="en-US" sz="1800" spc="24" dirty="0">
                <a:cs typeface="Calibri"/>
              </a:rPr>
              <a:t> </a:t>
            </a:r>
            <a:r>
              <a:rPr lang="en-US" sz="1800" spc="-4" dirty="0">
                <a:cs typeface="Calibri"/>
              </a:rPr>
              <a:t>i</a:t>
            </a:r>
            <a:r>
              <a:rPr lang="en-US" sz="1800" dirty="0">
                <a:cs typeface="Calibri"/>
              </a:rPr>
              <a:t>s d</a:t>
            </a:r>
            <a:r>
              <a:rPr lang="en-US" sz="1800" spc="4" dirty="0">
                <a:cs typeface="Calibri"/>
              </a:rPr>
              <a:t>e</a:t>
            </a:r>
            <a:r>
              <a:rPr lang="en-US" sz="1800" dirty="0">
                <a:cs typeface="Calibri"/>
              </a:rPr>
              <a:t>noted</a:t>
            </a:r>
            <a:r>
              <a:rPr lang="en-US" sz="1800" spc="14" dirty="0">
                <a:cs typeface="Calibri"/>
              </a:rPr>
              <a:t> </a:t>
            </a:r>
            <a:r>
              <a:rPr lang="en-US" sz="1800" dirty="0">
                <a:cs typeface="Calibri"/>
              </a:rPr>
              <a:t>by</a:t>
            </a:r>
            <a:r>
              <a:rPr lang="en-US" sz="1800" spc="14" dirty="0">
                <a:cs typeface="Calibri"/>
              </a:rPr>
              <a:t> </a:t>
            </a:r>
            <a:r>
              <a:rPr lang="en-US" sz="1800" spc="25" dirty="0" err="1">
                <a:cs typeface="Calibri"/>
              </a:rPr>
              <a:t>r</a:t>
            </a:r>
            <a:r>
              <a:rPr lang="en-US" sz="1400" spc="4" dirty="0" err="1">
                <a:cs typeface="Calibri"/>
              </a:rPr>
              <a:t>u</a:t>
            </a:r>
            <a:r>
              <a:rPr lang="en-US" sz="1400" dirty="0" err="1">
                <a:cs typeface="Calibri"/>
              </a:rPr>
              <a:t>i</a:t>
            </a:r>
            <a:r>
              <a:rPr lang="en-US" sz="1800" dirty="0">
                <a:cs typeface="Calibri"/>
              </a:rPr>
              <a:t>,</a:t>
            </a:r>
            <a:r>
              <a:rPr lang="en-US" sz="1800" spc="-4" dirty="0">
                <a:cs typeface="Calibri"/>
              </a:rPr>
              <a:t> </a:t>
            </a:r>
            <a:r>
              <a:rPr lang="en-US" sz="1800" dirty="0">
                <a:cs typeface="Calibri"/>
              </a:rPr>
              <a:t>leading</a:t>
            </a:r>
            <a:r>
              <a:rPr lang="en-US" sz="1800" spc="19" dirty="0">
                <a:cs typeface="Calibri"/>
              </a:rPr>
              <a:t> </a:t>
            </a:r>
            <a:r>
              <a:rPr lang="en-US" sz="1800" dirty="0" smtClean="0">
                <a:cs typeface="Calibri"/>
              </a:rPr>
              <a:t>to the</a:t>
            </a:r>
            <a:r>
              <a:rPr lang="en-US" sz="1800" spc="14" dirty="0" smtClean="0">
                <a:cs typeface="Calibri"/>
              </a:rPr>
              <a:t> </a:t>
            </a:r>
            <a:r>
              <a:rPr lang="en-US" sz="1800" dirty="0" smtClean="0">
                <a:cs typeface="Calibri"/>
              </a:rPr>
              <a:t>e</a:t>
            </a:r>
            <a:r>
              <a:rPr lang="en-US" sz="1800" spc="4" dirty="0" smtClean="0">
                <a:cs typeface="Calibri"/>
              </a:rPr>
              <a:t>s</a:t>
            </a:r>
            <a:r>
              <a:rPr lang="en-US" sz="1800" dirty="0" smtClean="0">
                <a:cs typeface="Calibri"/>
              </a:rPr>
              <a:t>t</a:t>
            </a:r>
            <a:r>
              <a:rPr lang="en-US" sz="1800" spc="-9" dirty="0" smtClean="0">
                <a:cs typeface="Calibri"/>
              </a:rPr>
              <a:t>i</a:t>
            </a:r>
            <a:r>
              <a:rPr lang="en-US" sz="1800" dirty="0" smtClean="0">
                <a:cs typeface="Calibri"/>
              </a:rPr>
              <a:t>mate:</a:t>
            </a:r>
            <a:endParaRPr lang="en-US" sz="1800" dirty="0">
              <a:cs typeface="Calibri"/>
            </a:endParaRPr>
          </a:p>
          <a:p>
            <a:pPr marL="0" indent="0">
              <a:lnSpc>
                <a:spcPts val="2350"/>
              </a:lnSpc>
              <a:spcBef>
                <a:spcPts val="342"/>
              </a:spcBef>
              <a:buNone/>
            </a:pPr>
            <a:endParaRPr lang="en-US" sz="1800" dirty="0" smtClean="0">
              <a:cs typeface="Calibri"/>
            </a:endParaRPr>
          </a:p>
          <a:p>
            <a:pPr marL="12700">
              <a:lnSpc>
                <a:spcPts val="2350"/>
              </a:lnSpc>
              <a:spcBef>
                <a:spcPts val="342"/>
              </a:spcBef>
            </a:pPr>
            <a:endParaRPr lang="en-US" sz="1800" dirty="0">
              <a:cs typeface="Calibri"/>
            </a:endParaRPr>
          </a:p>
          <a:p>
            <a:endParaRPr lang="en-US" dirty="0"/>
          </a:p>
        </p:txBody>
      </p:sp>
      <p:sp>
        <p:nvSpPr>
          <p:cNvPr id="4" name="object 18"/>
          <p:cNvSpPr/>
          <p:nvPr/>
        </p:nvSpPr>
        <p:spPr>
          <a:xfrm>
            <a:off x="4660394" y="4949379"/>
            <a:ext cx="2068448" cy="704456"/>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631333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Adding Biases</a:t>
            </a:r>
            <a:endParaRPr lang="en-US" dirty="0"/>
          </a:p>
        </p:txBody>
      </p:sp>
      <p:sp>
        <p:nvSpPr>
          <p:cNvPr id="3" name="Content Placeholder 2"/>
          <p:cNvSpPr>
            <a:spLocks noGrp="1"/>
          </p:cNvSpPr>
          <p:nvPr>
            <p:ph idx="1"/>
          </p:nvPr>
        </p:nvSpPr>
        <p:spPr/>
        <p:txBody>
          <a:bodyPr/>
          <a:lstStyle/>
          <a:p>
            <a:pPr marL="12700">
              <a:lnSpc>
                <a:spcPct val="100000"/>
              </a:lnSpc>
              <a:spcBef>
                <a:spcPts val="107"/>
              </a:spcBef>
            </a:pPr>
            <a:r>
              <a:rPr lang="en-US" dirty="0">
                <a:cs typeface="Calibri"/>
              </a:rPr>
              <a:t>Ho</a:t>
            </a:r>
            <a:r>
              <a:rPr lang="en-US" spc="-4" dirty="0">
                <a:cs typeface="Calibri"/>
              </a:rPr>
              <a:t>w</a:t>
            </a:r>
            <a:r>
              <a:rPr lang="en-US" dirty="0">
                <a:cs typeface="Calibri"/>
              </a:rPr>
              <a:t>ever, typical</a:t>
            </a:r>
            <a:r>
              <a:rPr lang="en-US" spc="-19" dirty="0">
                <a:cs typeface="Calibri"/>
              </a:rPr>
              <a:t> </a:t>
            </a:r>
            <a:r>
              <a:rPr lang="en-US" dirty="0">
                <a:cs typeface="Calibri"/>
              </a:rPr>
              <a:t>collabor</a:t>
            </a:r>
            <a:r>
              <a:rPr lang="en-US" spc="-4" dirty="0">
                <a:cs typeface="Calibri"/>
              </a:rPr>
              <a:t>a</a:t>
            </a:r>
            <a:r>
              <a:rPr lang="en-US" dirty="0">
                <a:cs typeface="Calibri"/>
              </a:rPr>
              <a:t>tive</a:t>
            </a:r>
            <a:r>
              <a:rPr lang="en-US" spc="-19" dirty="0">
                <a:cs typeface="Calibri"/>
              </a:rPr>
              <a:t> </a:t>
            </a:r>
            <a:r>
              <a:rPr lang="en-US" dirty="0">
                <a:cs typeface="Calibri"/>
              </a:rPr>
              <a:t>filtering</a:t>
            </a:r>
            <a:r>
              <a:rPr lang="en-US" spc="-19" dirty="0">
                <a:cs typeface="Calibri"/>
              </a:rPr>
              <a:t> </a:t>
            </a:r>
            <a:r>
              <a:rPr lang="en-US" dirty="0">
                <a:cs typeface="Calibri"/>
              </a:rPr>
              <a:t>data</a:t>
            </a:r>
            <a:r>
              <a:rPr lang="en-US" spc="-9" dirty="0">
                <a:cs typeface="Calibri"/>
              </a:rPr>
              <a:t> </a:t>
            </a:r>
            <a:r>
              <a:rPr lang="en-US" dirty="0">
                <a:cs typeface="Calibri"/>
              </a:rPr>
              <a:t>ex</a:t>
            </a:r>
            <a:r>
              <a:rPr lang="en-US" spc="4" dirty="0">
                <a:cs typeface="Calibri"/>
              </a:rPr>
              <a:t>h</a:t>
            </a:r>
            <a:r>
              <a:rPr lang="en-US" dirty="0">
                <a:cs typeface="Calibri"/>
              </a:rPr>
              <a:t>ibits</a:t>
            </a:r>
            <a:r>
              <a:rPr lang="en-US" spc="-25" dirty="0">
                <a:cs typeface="Calibri"/>
              </a:rPr>
              <a:t> </a:t>
            </a:r>
            <a:r>
              <a:rPr lang="en-US" dirty="0" smtClean="0">
                <a:cs typeface="Calibri"/>
              </a:rPr>
              <a:t>l</a:t>
            </a:r>
            <a:r>
              <a:rPr lang="en-US" spc="-4" dirty="0" smtClean="0">
                <a:cs typeface="Calibri"/>
              </a:rPr>
              <a:t>a</a:t>
            </a:r>
            <a:r>
              <a:rPr lang="en-US" dirty="0" smtClean="0">
                <a:cs typeface="Calibri"/>
              </a:rPr>
              <a:t>rge</a:t>
            </a:r>
            <a:r>
              <a:rPr lang="en-US" spc="4" dirty="0" smtClean="0">
                <a:cs typeface="Calibri"/>
              </a:rPr>
              <a:t> </a:t>
            </a:r>
            <a:r>
              <a:rPr lang="en-US" dirty="0" smtClean="0">
                <a:cs typeface="Calibri"/>
              </a:rPr>
              <a:t>sy</a:t>
            </a:r>
            <a:r>
              <a:rPr lang="en-US" spc="4" dirty="0" smtClean="0">
                <a:cs typeface="Calibri"/>
              </a:rPr>
              <a:t>s</a:t>
            </a:r>
            <a:r>
              <a:rPr lang="en-US" dirty="0" smtClean="0">
                <a:cs typeface="Calibri"/>
              </a:rPr>
              <a:t>tematic</a:t>
            </a:r>
            <a:endParaRPr lang="en-US" dirty="0">
              <a:cs typeface="Calibri"/>
            </a:endParaRPr>
          </a:p>
          <a:p>
            <a:pPr marL="12700" marR="38176">
              <a:lnSpc>
                <a:spcPct val="100000"/>
              </a:lnSpc>
              <a:spcBef>
                <a:spcPts val="13"/>
              </a:spcBef>
            </a:pPr>
            <a:r>
              <a:rPr lang="en-US" dirty="0">
                <a:cs typeface="Calibri"/>
              </a:rPr>
              <a:t>ten</a:t>
            </a:r>
            <a:r>
              <a:rPr lang="en-US" spc="4" dirty="0">
                <a:cs typeface="Calibri"/>
              </a:rPr>
              <a:t>d</a:t>
            </a:r>
            <a:r>
              <a:rPr lang="en-US" dirty="0">
                <a:cs typeface="Calibri"/>
              </a:rPr>
              <a:t>en</a:t>
            </a:r>
            <a:r>
              <a:rPr lang="en-US" spc="4" dirty="0">
                <a:cs typeface="Calibri"/>
              </a:rPr>
              <a:t>c</a:t>
            </a:r>
            <a:r>
              <a:rPr lang="en-US" dirty="0">
                <a:cs typeface="Calibri"/>
              </a:rPr>
              <a:t>ies</a:t>
            </a:r>
            <a:r>
              <a:rPr lang="en-US" spc="-14" dirty="0">
                <a:cs typeface="Calibri"/>
              </a:rPr>
              <a:t> </a:t>
            </a:r>
            <a:r>
              <a:rPr lang="en-US" dirty="0">
                <a:cs typeface="Calibri"/>
              </a:rPr>
              <a:t>for</a:t>
            </a:r>
            <a:r>
              <a:rPr lang="en-US" spc="-9" dirty="0">
                <a:cs typeface="Calibri"/>
              </a:rPr>
              <a:t> </a:t>
            </a:r>
            <a:r>
              <a:rPr lang="en-US" dirty="0">
                <a:cs typeface="Calibri"/>
              </a:rPr>
              <a:t>s</a:t>
            </a:r>
            <a:r>
              <a:rPr lang="en-US" spc="4" dirty="0">
                <a:cs typeface="Calibri"/>
              </a:rPr>
              <a:t>o</a:t>
            </a:r>
            <a:r>
              <a:rPr lang="en-US" dirty="0">
                <a:cs typeface="Calibri"/>
              </a:rPr>
              <a:t>me</a:t>
            </a:r>
            <a:r>
              <a:rPr lang="en-US" spc="-4" dirty="0">
                <a:cs typeface="Calibri"/>
              </a:rPr>
              <a:t> </a:t>
            </a:r>
            <a:r>
              <a:rPr lang="en-US" dirty="0">
                <a:cs typeface="Calibri"/>
              </a:rPr>
              <a:t>u</a:t>
            </a:r>
            <a:r>
              <a:rPr lang="en-US" spc="4" dirty="0">
                <a:cs typeface="Calibri"/>
              </a:rPr>
              <a:t>s</a:t>
            </a:r>
            <a:r>
              <a:rPr lang="en-US" dirty="0">
                <a:cs typeface="Calibri"/>
              </a:rPr>
              <a:t>ers</a:t>
            </a:r>
            <a:r>
              <a:rPr lang="en-US" spc="-9" dirty="0">
                <a:cs typeface="Calibri"/>
              </a:rPr>
              <a:t> </a:t>
            </a:r>
            <a:r>
              <a:rPr lang="en-US" dirty="0">
                <a:cs typeface="Calibri"/>
              </a:rPr>
              <a:t>to</a:t>
            </a:r>
            <a:r>
              <a:rPr lang="en-US" spc="-14" dirty="0">
                <a:cs typeface="Calibri"/>
              </a:rPr>
              <a:t> </a:t>
            </a:r>
            <a:r>
              <a:rPr lang="en-US" dirty="0">
                <a:cs typeface="Calibri"/>
              </a:rPr>
              <a:t>give higher</a:t>
            </a:r>
            <a:r>
              <a:rPr lang="en-US" spc="-4" dirty="0">
                <a:cs typeface="Calibri"/>
              </a:rPr>
              <a:t> </a:t>
            </a:r>
            <a:r>
              <a:rPr lang="en-US" dirty="0">
                <a:cs typeface="Calibri"/>
              </a:rPr>
              <a:t>r</a:t>
            </a:r>
            <a:r>
              <a:rPr lang="en-US" spc="-9" dirty="0">
                <a:cs typeface="Calibri"/>
              </a:rPr>
              <a:t>a</a:t>
            </a:r>
            <a:r>
              <a:rPr lang="en-US" dirty="0">
                <a:cs typeface="Calibri"/>
              </a:rPr>
              <a:t>tings than</a:t>
            </a:r>
            <a:r>
              <a:rPr lang="en-US" spc="-19" dirty="0">
                <a:cs typeface="Calibri"/>
              </a:rPr>
              <a:t> </a:t>
            </a:r>
            <a:r>
              <a:rPr lang="en-US" dirty="0">
                <a:cs typeface="Calibri"/>
              </a:rPr>
              <a:t>ot</a:t>
            </a:r>
            <a:r>
              <a:rPr lang="en-US" spc="4" dirty="0">
                <a:cs typeface="Calibri"/>
              </a:rPr>
              <a:t>h</a:t>
            </a:r>
            <a:r>
              <a:rPr lang="en-US" dirty="0">
                <a:cs typeface="Calibri"/>
              </a:rPr>
              <a:t>ers</a:t>
            </a:r>
          </a:p>
          <a:p>
            <a:pPr marL="12700" marR="38176">
              <a:lnSpc>
                <a:spcPct val="100000"/>
              </a:lnSpc>
              <a:spcBef>
                <a:spcPts val="1038"/>
              </a:spcBef>
            </a:pPr>
            <a:r>
              <a:rPr lang="en-US" dirty="0">
                <a:cs typeface="Calibri"/>
              </a:rPr>
              <a:t>And for</a:t>
            </a:r>
            <a:r>
              <a:rPr lang="en-US" spc="-9" dirty="0">
                <a:cs typeface="Calibri"/>
              </a:rPr>
              <a:t> </a:t>
            </a:r>
            <a:r>
              <a:rPr lang="en-US" dirty="0">
                <a:cs typeface="Calibri"/>
              </a:rPr>
              <a:t>s</a:t>
            </a:r>
            <a:r>
              <a:rPr lang="en-US" spc="4" dirty="0">
                <a:cs typeface="Calibri"/>
              </a:rPr>
              <a:t>o</a:t>
            </a:r>
            <a:r>
              <a:rPr lang="en-US" dirty="0">
                <a:cs typeface="Calibri"/>
              </a:rPr>
              <a:t>me</a:t>
            </a:r>
            <a:r>
              <a:rPr lang="en-US" spc="-4" dirty="0">
                <a:cs typeface="Calibri"/>
              </a:rPr>
              <a:t> </a:t>
            </a:r>
            <a:r>
              <a:rPr lang="en-US" dirty="0">
                <a:cs typeface="Calibri"/>
              </a:rPr>
              <a:t>items</a:t>
            </a:r>
            <a:r>
              <a:rPr lang="en-US" spc="-14" dirty="0">
                <a:cs typeface="Calibri"/>
              </a:rPr>
              <a:t> </a:t>
            </a:r>
            <a:r>
              <a:rPr lang="en-US" dirty="0">
                <a:cs typeface="Calibri"/>
              </a:rPr>
              <a:t>to</a:t>
            </a:r>
            <a:r>
              <a:rPr lang="en-US" spc="-14" dirty="0">
                <a:cs typeface="Calibri"/>
              </a:rPr>
              <a:t> </a:t>
            </a:r>
            <a:r>
              <a:rPr lang="en-US" dirty="0">
                <a:cs typeface="Calibri"/>
              </a:rPr>
              <a:t>receive</a:t>
            </a:r>
            <a:r>
              <a:rPr lang="en-US" spc="9" dirty="0">
                <a:cs typeface="Calibri"/>
              </a:rPr>
              <a:t> </a:t>
            </a:r>
            <a:r>
              <a:rPr lang="en-US" dirty="0">
                <a:cs typeface="Calibri"/>
              </a:rPr>
              <a:t>higher</a:t>
            </a:r>
            <a:r>
              <a:rPr lang="en-US" spc="-4" dirty="0">
                <a:cs typeface="Calibri"/>
              </a:rPr>
              <a:t> </a:t>
            </a:r>
            <a:r>
              <a:rPr lang="en-US" dirty="0">
                <a:cs typeface="Calibri"/>
              </a:rPr>
              <a:t>r</a:t>
            </a:r>
            <a:r>
              <a:rPr lang="en-US" spc="-9" dirty="0">
                <a:cs typeface="Calibri"/>
              </a:rPr>
              <a:t>a</a:t>
            </a:r>
            <a:r>
              <a:rPr lang="en-US" dirty="0">
                <a:cs typeface="Calibri"/>
              </a:rPr>
              <a:t>tings</a:t>
            </a:r>
            <a:r>
              <a:rPr lang="en-US" spc="-9" dirty="0">
                <a:cs typeface="Calibri"/>
              </a:rPr>
              <a:t> </a:t>
            </a:r>
            <a:r>
              <a:rPr lang="en-US" dirty="0">
                <a:cs typeface="Calibri"/>
              </a:rPr>
              <a:t>than </a:t>
            </a:r>
            <a:r>
              <a:rPr lang="en-US" dirty="0" smtClean="0">
                <a:cs typeface="Calibri"/>
              </a:rPr>
              <a:t>ot</a:t>
            </a:r>
            <a:r>
              <a:rPr lang="en-US" spc="4" dirty="0" smtClean="0">
                <a:cs typeface="Calibri"/>
              </a:rPr>
              <a:t>h</a:t>
            </a:r>
            <a:r>
              <a:rPr lang="en-US" dirty="0" smtClean="0">
                <a:cs typeface="Calibri"/>
              </a:rPr>
              <a:t>ers</a:t>
            </a:r>
          </a:p>
          <a:p>
            <a:pPr marL="469900" marR="38176" lvl="1">
              <a:lnSpc>
                <a:spcPct val="100000"/>
              </a:lnSpc>
              <a:spcBef>
                <a:spcPts val="1038"/>
              </a:spcBef>
            </a:pPr>
            <a:r>
              <a:rPr lang="en-US" dirty="0" smtClean="0">
                <a:cs typeface="Calibri"/>
              </a:rPr>
              <a:t>Some</a:t>
            </a:r>
            <a:r>
              <a:rPr lang="en-US" spc="4" dirty="0" smtClean="0">
                <a:cs typeface="Calibri"/>
              </a:rPr>
              <a:t> </a:t>
            </a:r>
            <a:r>
              <a:rPr lang="en-US" dirty="0">
                <a:cs typeface="Calibri"/>
              </a:rPr>
              <a:t>products</a:t>
            </a:r>
            <a:r>
              <a:rPr lang="en-US" spc="9" dirty="0">
                <a:cs typeface="Calibri"/>
              </a:rPr>
              <a:t> </a:t>
            </a:r>
            <a:r>
              <a:rPr lang="en-US" dirty="0">
                <a:cs typeface="Calibri"/>
              </a:rPr>
              <a:t>are w</a:t>
            </a:r>
            <a:r>
              <a:rPr lang="en-US" spc="-4" dirty="0">
                <a:cs typeface="Calibri"/>
              </a:rPr>
              <a:t>i</a:t>
            </a:r>
            <a:r>
              <a:rPr lang="en-US" dirty="0">
                <a:cs typeface="Calibri"/>
              </a:rPr>
              <a:t>d</a:t>
            </a:r>
            <a:r>
              <a:rPr lang="en-US" spc="4" dirty="0">
                <a:cs typeface="Calibri"/>
              </a:rPr>
              <a:t>e</a:t>
            </a:r>
            <a:r>
              <a:rPr lang="en-US" spc="-4" dirty="0">
                <a:cs typeface="Calibri"/>
              </a:rPr>
              <a:t>l</a:t>
            </a:r>
            <a:r>
              <a:rPr lang="en-US" dirty="0">
                <a:cs typeface="Calibri"/>
              </a:rPr>
              <a:t>y</a:t>
            </a:r>
            <a:r>
              <a:rPr lang="en-US" spc="25" dirty="0">
                <a:cs typeface="Calibri"/>
              </a:rPr>
              <a:t> </a:t>
            </a:r>
            <a:r>
              <a:rPr lang="en-US" dirty="0">
                <a:cs typeface="Calibri"/>
              </a:rPr>
              <a:t>p</a:t>
            </a:r>
            <a:r>
              <a:rPr lang="en-US" spc="4" dirty="0">
                <a:cs typeface="Calibri"/>
              </a:rPr>
              <a:t>e</a:t>
            </a:r>
            <a:r>
              <a:rPr lang="en-US" dirty="0">
                <a:cs typeface="Calibri"/>
              </a:rPr>
              <a:t>r</a:t>
            </a:r>
            <a:r>
              <a:rPr lang="en-US" spc="-9" dirty="0">
                <a:cs typeface="Calibri"/>
              </a:rPr>
              <a:t>c</a:t>
            </a:r>
            <a:r>
              <a:rPr lang="en-US" dirty="0">
                <a:cs typeface="Calibri"/>
              </a:rPr>
              <a:t>eived</a:t>
            </a:r>
            <a:r>
              <a:rPr lang="en-US" spc="19" dirty="0">
                <a:cs typeface="Calibri"/>
              </a:rPr>
              <a:t> </a:t>
            </a:r>
            <a:r>
              <a:rPr lang="en-US" dirty="0">
                <a:cs typeface="Calibri"/>
              </a:rPr>
              <a:t>as b</a:t>
            </a:r>
            <a:r>
              <a:rPr lang="en-US" spc="4" dirty="0">
                <a:cs typeface="Calibri"/>
              </a:rPr>
              <a:t>e</a:t>
            </a:r>
            <a:r>
              <a:rPr lang="en-US" dirty="0">
                <a:cs typeface="Calibri"/>
              </a:rPr>
              <a:t>t</a:t>
            </a:r>
            <a:r>
              <a:rPr lang="en-US" spc="-4" dirty="0">
                <a:cs typeface="Calibri"/>
              </a:rPr>
              <a:t>t</a:t>
            </a:r>
            <a:r>
              <a:rPr lang="en-US" dirty="0">
                <a:cs typeface="Calibri"/>
              </a:rPr>
              <a:t>er</a:t>
            </a:r>
            <a:r>
              <a:rPr lang="en-US" spc="-4" dirty="0">
                <a:cs typeface="Calibri"/>
              </a:rPr>
              <a:t>(</a:t>
            </a:r>
            <a:r>
              <a:rPr lang="en-US" dirty="0">
                <a:cs typeface="Calibri"/>
              </a:rPr>
              <a:t>or</a:t>
            </a:r>
            <a:r>
              <a:rPr lang="en-US" spc="4" dirty="0">
                <a:cs typeface="Calibri"/>
              </a:rPr>
              <a:t> </a:t>
            </a:r>
            <a:r>
              <a:rPr lang="en-US" dirty="0">
                <a:cs typeface="Calibri"/>
              </a:rPr>
              <a:t>wo</a:t>
            </a:r>
            <a:r>
              <a:rPr lang="en-US" spc="-4" dirty="0">
                <a:cs typeface="Calibri"/>
              </a:rPr>
              <a:t>r</a:t>
            </a:r>
            <a:r>
              <a:rPr lang="en-US" dirty="0">
                <a:cs typeface="Calibri"/>
              </a:rPr>
              <a:t>s</a:t>
            </a:r>
            <a:r>
              <a:rPr lang="en-US" spc="4" dirty="0">
                <a:cs typeface="Calibri"/>
              </a:rPr>
              <a:t>e</a:t>
            </a:r>
            <a:r>
              <a:rPr lang="en-US" dirty="0">
                <a:cs typeface="Calibri"/>
              </a:rPr>
              <a:t>)</a:t>
            </a:r>
            <a:r>
              <a:rPr lang="en-US" spc="19" dirty="0">
                <a:cs typeface="Calibri"/>
              </a:rPr>
              <a:t> </a:t>
            </a:r>
            <a:r>
              <a:rPr lang="en-US" dirty="0">
                <a:cs typeface="Calibri"/>
              </a:rPr>
              <a:t>than </a:t>
            </a:r>
            <a:r>
              <a:rPr lang="en-US" dirty="0" smtClean="0">
                <a:cs typeface="Calibri"/>
              </a:rPr>
              <a:t>others</a:t>
            </a:r>
            <a:endParaRPr lang="en-US" dirty="0">
              <a:cs typeface="Calibri"/>
            </a:endParaRPr>
          </a:p>
          <a:p>
            <a:pPr marL="12700" marR="38176">
              <a:lnSpc>
                <a:spcPct val="100000"/>
              </a:lnSpc>
              <a:spcBef>
                <a:spcPts val="1167"/>
              </a:spcBef>
            </a:pPr>
            <a:r>
              <a:rPr lang="en-US" dirty="0">
                <a:cs typeface="Calibri"/>
              </a:rPr>
              <a:t>Its</a:t>
            </a:r>
            <a:r>
              <a:rPr lang="en-US" spc="-14" dirty="0">
                <a:cs typeface="Calibri"/>
              </a:rPr>
              <a:t> </a:t>
            </a:r>
            <a:r>
              <a:rPr lang="en-US" dirty="0">
                <a:cs typeface="Calibri"/>
              </a:rPr>
              <a:t>unwise</a:t>
            </a:r>
            <a:r>
              <a:rPr lang="en-US" spc="-4" dirty="0">
                <a:cs typeface="Calibri"/>
              </a:rPr>
              <a:t> </a:t>
            </a:r>
            <a:r>
              <a:rPr lang="en-US" dirty="0">
                <a:cs typeface="Calibri"/>
              </a:rPr>
              <a:t>to</a:t>
            </a:r>
            <a:r>
              <a:rPr lang="en-US" spc="-19" dirty="0">
                <a:cs typeface="Calibri"/>
              </a:rPr>
              <a:t> </a:t>
            </a:r>
            <a:r>
              <a:rPr lang="en-US" dirty="0">
                <a:cs typeface="Calibri"/>
              </a:rPr>
              <a:t>explain</a:t>
            </a:r>
            <a:r>
              <a:rPr lang="en-US" spc="-9" dirty="0">
                <a:cs typeface="Calibri"/>
              </a:rPr>
              <a:t> </a:t>
            </a:r>
            <a:r>
              <a:rPr lang="en-US" dirty="0">
                <a:cs typeface="Calibri"/>
              </a:rPr>
              <a:t>the</a:t>
            </a:r>
            <a:r>
              <a:rPr lang="en-US" spc="-19" dirty="0">
                <a:cs typeface="Calibri"/>
              </a:rPr>
              <a:t> </a:t>
            </a:r>
            <a:r>
              <a:rPr lang="en-US" dirty="0">
                <a:cs typeface="Calibri"/>
              </a:rPr>
              <a:t>full</a:t>
            </a:r>
            <a:r>
              <a:rPr lang="en-US" spc="-4" dirty="0">
                <a:cs typeface="Calibri"/>
              </a:rPr>
              <a:t> </a:t>
            </a:r>
            <a:r>
              <a:rPr lang="en-US" dirty="0">
                <a:cs typeface="Calibri"/>
              </a:rPr>
              <a:t>r</a:t>
            </a:r>
            <a:r>
              <a:rPr lang="en-US" spc="-9" dirty="0">
                <a:cs typeface="Calibri"/>
              </a:rPr>
              <a:t>a</a:t>
            </a:r>
            <a:r>
              <a:rPr lang="en-US" dirty="0">
                <a:cs typeface="Calibri"/>
              </a:rPr>
              <a:t>ting</a:t>
            </a:r>
            <a:r>
              <a:rPr lang="en-US" spc="-9" dirty="0">
                <a:cs typeface="Calibri"/>
              </a:rPr>
              <a:t> </a:t>
            </a:r>
            <a:r>
              <a:rPr lang="en-US" dirty="0">
                <a:cs typeface="Calibri"/>
              </a:rPr>
              <a:t>v</a:t>
            </a:r>
            <a:r>
              <a:rPr lang="en-US" spc="-9" dirty="0">
                <a:cs typeface="Calibri"/>
              </a:rPr>
              <a:t>a</a:t>
            </a:r>
            <a:r>
              <a:rPr lang="en-US" dirty="0">
                <a:cs typeface="Calibri"/>
              </a:rPr>
              <a:t>lue</a:t>
            </a:r>
            <a:r>
              <a:rPr lang="en-US" spc="-9" dirty="0">
                <a:cs typeface="Calibri"/>
              </a:rPr>
              <a:t> </a:t>
            </a:r>
            <a:r>
              <a:rPr lang="en-US" dirty="0">
                <a:cs typeface="Calibri"/>
              </a:rPr>
              <a:t>in</a:t>
            </a:r>
            <a:r>
              <a:rPr lang="en-US" spc="-4" dirty="0">
                <a:cs typeface="Calibri"/>
              </a:rPr>
              <a:t> </a:t>
            </a:r>
            <a:r>
              <a:rPr lang="en-US" dirty="0">
                <a:cs typeface="Calibri"/>
              </a:rPr>
              <a:t>this</a:t>
            </a:r>
            <a:r>
              <a:rPr lang="en-US" spc="-14" dirty="0">
                <a:cs typeface="Calibri"/>
              </a:rPr>
              <a:t> </a:t>
            </a:r>
            <a:r>
              <a:rPr lang="en-US" dirty="0" smtClean="0">
                <a:cs typeface="Calibri"/>
              </a:rPr>
              <a:t>form.</a:t>
            </a:r>
            <a:endParaRPr lang="en-US" dirty="0">
              <a:cs typeface="Calibri"/>
            </a:endParaRPr>
          </a:p>
          <a:p>
            <a:pPr marL="12700" marR="38176">
              <a:lnSpc>
                <a:spcPct val="100000"/>
              </a:lnSpc>
              <a:spcBef>
                <a:spcPts val="1158"/>
              </a:spcBef>
            </a:pPr>
            <a:r>
              <a:rPr lang="en-US" dirty="0">
                <a:cs typeface="Calibri"/>
              </a:rPr>
              <a:t>We s</a:t>
            </a:r>
            <a:r>
              <a:rPr lang="en-US" spc="4" dirty="0">
                <a:cs typeface="Calibri"/>
              </a:rPr>
              <a:t>h</a:t>
            </a:r>
            <a:r>
              <a:rPr lang="en-US" dirty="0">
                <a:cs typeface="Calibri"/>
              </a:rPr>
              <a:t>ould</a:t>
            </a:r>
            <a:r>
              <a:rPr lang="en-US" spc="-19" dirty="0">
                <a:cs typeface="Calibri"/>
              </a:rPr>
              <a:t> </a:t>
            </a:r>
            <a:r>
              <a:rPr lang="en-US" dirty="0">
                <a:cs typeface="Calibri"/>
              </a:rPr>
              <a:t>ide</a:t>
            </a:r>
            <a:r>
              <a:rPr lang="en-US" spc="4" dirty="0">
                <a:cs typeface="Calibri"/>
              </a:rPr>
              <a:t>n</a:t>
            </a:r>
            <a:r>
              <a:rPr lang="en-US" dirty="0">
                <a:cs typeface="Calibri"/>
              </a:rPr>
              <a:t>tify</a:t>
            </a:r>
            <a:r>
              <a:rPr lang="en-US" spc="-19" dirty="0">
                <a:cs typeface="Calibri"/>
              </a:rPr>
              <a:t> </a:t>
            </a:r>
            <a:r>
              <a:rPr lang="en-US" dirty="0">
                <a:cs typeface="Calibri"/>
              </a:rPr>
              <a:t>the user</a:t>
            </a:r>
            <a:r>
              <a:rPr lang="en-US" spc="-9" dirty="0">
                <a:cs typeface="Calibri"/>
              </a:rPr>
              <a:t> </a:t>
            </a:r>
            <a:r>
              <a:rPr lang="en-US" dirty="0">
                <a:cs typeface="Calibri"/>
              </a:rPr>
              <a:t>and</a:t>
            </a:r>
            <a:r>
              <a:rPr lang="en-US" spc="-4" dirty="0">
                <a:cs typeface="Calibri"/>
              </a:rPr>
              <a:t> </a:t>
            </a:r>
            <a:r>
              <a:rPr lang="en-US" dirty="0">
                <a:cs typeface="Calibri"/>
              </a:rPr>
              <a:t>item</a:t>
            </a:r>
            <a:r>
              <a:rPr lang="en-US" spc="-14" dirty="0">
                <a:cs typeface="Calibri"/>
              </a:rPr>
              <a:t> </a:t>
            </a:r>
            <a:r>
              <a:rPr lang="en-US" dirty="0" smtClean="0">
                <a:cs typeface="Calibri"/>
              </a:rPr>
              <a:t>bias.</a:t>
            </a:r>
            <a:endParaRPr lang="en-US" dirty="0">
              <a:cs typeface="Calibri"/>
            </a:endParaRPr>
          </a:p>
          <a:p>
            <a:endParaRPr lang="en-US" dirty="0"/>
          </a:p>
        </p:txBody>
      </p:sp>
    </p:spTree>
    <p:extLst>
      <p:ext uri="{BB962C8B-B14F-4D97-AF65-F5344CB8AC3E}">
        <p14:creationId xmlns:p14="http://schemas.microsoft.com/office/powerpoint/2010/main" val="2667560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14442" marR="41857">
              <a:lnSpc>
                <a:spcPct val="100000"/>
              </a:lnSpc>
              <a:spcBef>
                <a:spcPts val="390"/>
              </a:spcBef>
            </a:pPr>
            <a:r>
              <a:rPr lang="en-US" dirty="0">
                <a:cs typeface="Calibri"/>
              </a:rPr>
              <a:t>A firs</a:t>
            </a:r>
            <a:r>
              <a:rPr lang="en-US" spc="4" dirty="0">
                <a:cs typeface="Calibri"/>
              </a:rPr>
              <a:t>t</a:t>
            </a:r>
            <a:r>
              <a:rPr lang="en-US" dirty="0">
                <a:cs typeface="Calibri"/>
              </a:rPr>
              <a:t>-order</a:t>
            </a:r>
            <a:r>
              <a:rPr lang="en-US" spc="-19" dirty="0">
                <a:cs typeface="Calibri"/>
              </a:rPr>
              <a:t> </a:t>
            </a:r>
            <a:r>
              <a:rPr lang="en-US" dirty="0">
                <a:cs typeface="Calibri"/>
              </a:rPr>
              <a:t>approxi</a:t>
            </a:r>
            <a:r>
              <a:rPr lang="en-US" spc="4" dirty="0">
                <a:cs typeface="Calibri"/>
              </a:rPr>
              <a:t>m</a:t>
            </a:r>
            <a:r>
              <a:rPr lang="en-US" dirty="0">
                <a:cs typeface="Calibri"/>
              </a:rPr>
              <a:t>at</a:t>
            </a:r>
            <a:r>
              <a:rPr lang="en-US" spc="-4" dirty="0">
                <a:cs typeface="Calibri"/>
              </a:rPr>
              <a:t>i</a:t>
            </a:r>
            <a:r>
              <a:rPr lang="en-US" dirty="0">
                <a:cs typeface="Calibri"/>
              </a:rPr>
              <a:t>on</a:t>
            </a:r>
            <a:r>
              <a:rPr lang="en-US" spc="-24" dirty="0">
                <a:cs typeface="Calibri"/>
              </a:rPr>
              <a:t> </a:t>
            </a:r>
            <a:r>
              <a:rPr lang="en-US" dirty="0">
                <a:cs typeface="Calibri"/>
              </a:rPr>
              <a:t>of the</a:t>
            </a:r>
            <a:r>
              <a:rPr lang="en-US" spc="-4" dirty="0">
                <a:cs typeface="Calibri"/>
              </a:rPr>
              <a:t> </a:t>
            </a:r>
            <a:r>
              <a:rPr lang="en-US" dirty="0">
                <a:cs typeface="Calibri"/>
              </a:rPr>
              <a:t>bias</a:t>
            </a:r>
            <a:r>
              <a:rPr lang="en-US" spc="-4" dirty="0">
                <a:cs typeface="Calibri"/>
              </a:rPr>
              <a:t> </a:t>
            </a:r>
            <a:r>
              <a:rPr lang="en-US" dirty="0">
                <a:cs typeface="Calibri"/>
              </a:rPr>
              <a:t>is</a:t>
            </a:r>
            <a:r>
              <a:rPr lang="en-US" spc="-14" dirty="0">
                <a:cs typeface="Calibri"/>
              </a:rPr>
              <a:t> </a:t>
            </a:r>
            <a:r>
              <a:rPr lang="en-US" dirty="0">
                <a:cs typeface="Calibri"/>
              </a:rPr>
              <a:t>as f</a:t>
            </a:r>
            <a:r>
              <a:rPr lang="en-US" spc="4" dirty="0">
                <a:cs typeface="Calibri"/>
              </a:rPr>
              <a:t>o</a:t>
            </a:r>
            <a:r>
              <a:rPr lang="en-US" dirty="0">
                <a:cs typeface="Calibri"/>
              </a:rPr>
              <a:t>llows</a:t>
            </a:r>
            <a:r>
              <a:rPr lang="en-US" dirty="0" smtClean="0">
                <a:cs typeface="Calibri"/>
              </a:rPr>
              <a:t>:</a:t>
            </a:r>
          </a:p>
          <a:p>
            <a:pPr marL="14442" marR="41857">
              <a:lnSpc>
                <a:spcPct val="100000"/>
              </a:lnSpc>
              <a:spcBef>
                <a:spcPts val="390"/>
              </a:spcBef>
            </a:pPr>
            <a:endParaRPr lang="en-US" dirty="0" smtClean="0">
              <a:cs typeface="Calibri"/>
            </a:endParaRPr>
          </a:p>
          <a:p>
            <a:pPr marL="14442" marR="41857">
              <a:lnSpc>
                <a:spcPct val="100000"/>
              </a:lnSpc>
              <a:spcBef>
                <a:spcPts val="390"/>
              </a:spcBef>
            </a:pPr>
            <a:endParaRPr lang="en-US" dirty="0" smtClean="0">
              <a:cs typeface="Calibri"/>
            </a:endParaRPr>
          </a:p>
          <a:p>
            <a:pPr marL="14442" marR="41857">
              <a:lnSpc>
                <a:spcPct val="100000"/>
              </a:lnSpc>
              <a:spcBef>
                <a:spcPts val="390"/>
              </a:spcBef>
            </a:pPr>
            <a:r>
              <a:rPr lang="en-US" dirty="0" smtClean="0">
                <a:cs typeface="Calibri"/>
              </a:rPr>
              <a:t>The </a:t>
            </a:r>
            <a:r>
              <a:rPr lang="en-US" dirty="0">
                <a:cs typeface="Calibri"/>
              </a:rPr>
              <a:t>bias</a:t>
            </a:r>
            <a:r>
              <a:rPr lang="en-US" spc="14" dirty="0">
                <a:cs typeface="Calibri"/>
              </a:rPr>
              <a:t> </a:t>
            </a:r>
            <a:r>
              <a:rPr lang="en-US" dirty="0">
                <a:cs typeface="Calibri"/>
              </a:rPr>
              <a:t>ac</a:t>
            </a:r>
            <a:r>
              <a:rPr lang="en-US" spc="-9" dirty="0">
                <a:cs typeface="Calibri"/>
              </a:rPr>
              <a:t>c</a:t>
            </a:r>
            <a:r>
              <a:rPr lang="en-US" dirty="0">
                <a:cs typeface="Calibri"/>
              </a:rPr>
              <a:t>ounts</a:t>
            </a:r>
            <a:r>
              <a:rPr lang="en-US" spc="14" dirty="0">
                <a:cs typeface="Calibri"/>
              </a:rPr>
              <a:t> </a:t>
            </a:r>
            <a:r>
              <a:rPr lang="en-US" dirty="0">
                <a:cs typeface="Calibri"/>
              </a:rPr>
              <a:t>for the</a:t>
            </a:r>
            <a:r>
              <a:rPr lang="en-US" spc="14" dirty="0">
                <a:cs typeface="Calibri"/>
              </a:rPr>
              <a:t> </a:t>
            </a:r>
            <a:r>
              <a:rPr lang="en-US" dirty="0">
                <a:cs typeface="Calibri"/>
              </a:rPr>
              <a:t>u</a:t>
            </a:r>
            <a:r>
              <a:rPr lang="en-US" spc="4" dirty="0">
                <a:cs typeface="Calibri"/>
              </a:rPr>
              <a:t>s</a:t>
            </a:r>
            <a:r>
              <a:rPr lang="en-US" dirty="0">
                <a:cs typeface="Calibri"/>
              </a:rPr>
              <a:t>er a</a:t>
            </a:r>
            <a:r>
              <a:rPr lang="en-US" spc="4" dirty="0">
                <a:cs typeface="Calibri"/>
              </a:rPr>
              <a:t>n</a:t>
            </a:r>
            <a:r>
              <a:rPr lang="en-US" dirty="0">
                <a:cs typeface="Calibri"/>
              </a:rPr>
              <a:t>d item</a:t>
            </a:r>
            <a:r>
              <a:rPr lang="en-US" spc="14" dirty="0">
                <a:cs typeface="Calibri"/>
              </a:rPr>
              <a:t> </a:t>
            </a:r>
            <a:r>
              <a:rPr lang="en-US" dirty="0">
                <a:cs typeface="Calibri"/>
              </a:rPr>
              <a:t>e</a:t>
            </a:r>
            <a:r>
              <a:rPr lang="en-US" spc="4" dirty="0">
                <a:cs typeface="Calibri"/>
              </a:rPr>
              <a:t>f</a:t>
            </a:r>
            <a:r>
              <a:rPr lang="en-US" dirty="0">
                <a:cs typeface="Calibri"/>
              </a:rPr>
              <a:t>f</a:t>
            </a:r>
            <a:r>
              <a:rPr lang="en-US" spc="4" dirty="0">
                <a:cs typeface="Calibri"/>
              </a:rPr>
              <a:t>e</a:t>
            </a:r>
            <a:r>
              <a:rPr lang="en-US" spc="-4" dirty="0">
                <a:cs typeface="Calibri"/>
              </a:rPr>
              <a:t>c</a:t>
            </a:r>
            <a:r>
              <a:rPr lang="en-US" dirty="0">
                <a:cs typeface="Calibri"/>
              </a:rPr>
              <a:t>ts, </a:t>
            </a:r>
            <a:r>
              <a:rPr lang="en-US" spc="-4" dirty="0" smtClean="0">
                <a:cs typeface="Calibri"/>
              </a:rPr>
              <a:t>w</a:t>
            </a:r>
            <a:r>
              <a:rPr lang="en-US" dirty="0" smtClean="0">
                <a:cs typeface="Calibri"/>
              </a:rPr>
              <a:t>h</a:t>
            </a:r>
            <a:r>
              <a:rPr lang="en-US" spc="4" dirty="0" smtClean="0">
                <a:cs typeface="Calibri"/>
              </a:rPr>
              <a:t>e</a:t>
            </a:r>
            <a:r>
              <a:rPr lang="en-US" dirty="0" smtClean="0">
                <a:cs typeface="Calibri"/>
              </a:rPr>
              <a:t>re u denotes overall average rating and b</a:t>
            </a:r>
            <a:r>
              <a:rPr lang="en-US" sz="2100" dirty="0" smtClean="0">
                <a:cs typeface="Calibri"/>
              </a:rPr>
              <a:t>u</a:t>
            </a:r>
            <a:r>
              <a:rPr lang="en-US" dirty="0" smtClean="0">
                <a:cs typeface="Calibri"/>
              </a:rPr>
              <a:t> and b</a:t>
            </a:r>
            <a:r>
              <a:rPr lang="en-US" sz="2100" dirty="0" smtClean="0">
                <a:cs typeface="Calibri"/>
              </a:rPr>
              <a:t>i</a:t>
            </a:r>
            <a:r>
              <a:rPr lang="en-US" dirty="0" smtClean="0">
                <a:cs typeface="Calibri"/>
              </a:rPr>
              <a:t> indicates observed deviations of user u and item </a:t>
            </a:r>
            <a:r>
              <a:rPr lang="en-US" dirty="0" err="1" smtClean="0">
                <a:cs typeface="Calibri"/>
              </a:rPr>
              <a:t>i</a:t>
            </a:r>
            <a:r>
              <a:rPr lang="en-US" dirty="0" smtClean="0">
                <a:cs typeface="Calibri"/>
              </a:rPr>
              <a:t>.</a:t>
            </a:r>
            <a:endParaRPr lang="en-US" sz="2000" dirty="0">
              <a:cs typeface="Calibri"/>
            </a:endParaRPr>
          </a:p>
          <a:p>
            <a:pPr marL="14442" marR="41857">
              <a:lnSpc>
                <a:spcPct val="100000"/>
              </a:lnSpc>
              <a:spcBef>
                <a:spcPts val="390"/>
              </a:spcBef>
            </a:pPr>
            <a:r>
              <a:rPr lang="en-US" dirty="0" smtClean="0">
                <a:cs typeface="Calibri"/>
              </a:rPr>
              <a:t>Example:</a:t>
            </a:r>
          </a:p>
          <a:p>
            <a:pPr marL="471642" marR="41857" lvl="1">
              <a:lnSpc>
                <a:spcPct val="100000"/>
              </a:lnSpc>
              <a:spcBef>
                <a:spcPts val="390"/>
              </a:spcBef>
            </a:pPr>
            <a:r>
              <a:rPr lang="en-US" dirty="0" smtClean="0">
                <a:cs typeface="Calibri"/>
              </a:rPr>
              <a:t>Su</a:t>
            </a:r>
            <a:r>
              <a:rPr lang="en-US" spc="4" dirty="0" smtClean="0">
                <a:cs typeface="Calibri"/>
              </a:rPr>
              <a:t>p</a:t>
            </a:r>
            <a:r>
              <a:rPr lang="en-US" dirty="0" smtClean="0">
                <a:cs typeface="Calibri"/>
              </a:rPr>
              <a:t>po</a:t>
            </a:r>
            <a:r>
              <a:rPr lang="en-US" spc="4" dirty="0" smtClean="0">
                <a:cs typeface="Calibri"/>
              </a:rPr>
              <a:t>s</a:t>
            </a:r>
            <a:r>
              <a:rPr lang="en-US" dirty="0" smtClean="0">
                <a:cs typeface="Calibri"/>
              </a:rPr>
              <a:t>e </a:t>
            </a:r>
            <a:r>
              <a:rPr lang="en-US" dirty="0">
                <a:cs typeface="Calibri"/>
              </a:rPr>
              <a:t>we</a:t>
            </a:r>
            <a:r>
              <a:rPr lang="en-US" spc="14" dirty="0">
                <a:cs typeface="Calibri"/>
              </a:rPr>
              <a:t> </a:t>
            </a:r>
            <a:r>
              <a:rPr lang="en-US" dirty="0">
                <a:cs typeface="Calibri"/>
              </a:rPr>
              <a:t>want</a:t>
            </a:r>
            <a:r>
              <a:rPr lang="en-US" spc="9" dirty="0">
                <a:cs typeface="Calibri"/>
              </a:rPr>
              <a:t> </a:t>
            </a:r>
            <a:r>
              <a:rPr lang="en-US" dirty="0">
                <a:cs typeface="Calibri"/>
              </a:rPr>
              <a:t>to e</a:t>
            </a:r>
            <a:r>
              <a:rPr lang="en-US" spc="4" dirty="0">
                <a:cs typeface="Calibri"/>
              </a:rPr>
              <a:t>s</a:t>
            </a:r>
            <a:r>
              <a:rPr lang="en-US" dirty="0">
                <a:cs typeface="Calibri"/>
              </a:rPr>
              <a:t>t</a:t>
            </a:r>
            <a:r>
              <a:rPr lang="en-US" spc="-9" dirty="0">
                <a:cs typeface="Calibri"/>
              </a:rPr>
              <a:t>i</a:t>
            </a:r>
            <a:r>
              <a:rPr lang="en-US" dirty="0">
                <a:cs typeface="Calibri"/>
              </a:rPr>
              <a:t>mate </a:t>
            </a:r>
            <a:r>
              <a:rPr lang="en-US" spc="4" dirty="0">
                <a:cs typeface="Calibri"/>
              </a:rPr>
              <a:t>u</a:t>
            </a:r>
            <a:r>
              <a:rPr lang="en-US" dirty="0">
                <a:cs typeface="Calibri"/>
              </a:rPr>
              <a:t>s</a:t>
            </a:r>
            <a:r>
              <a:rPr lang="en-US" spc="4" dirty="0">
                <a:cs typeface="Calibri"/>
              </a:rPr>
              <a:t>e</a:t>
            </a:r>
            <a:r>
              <a:rPr lang="en-US" dirty="0">
                <a:cs typeface="Calibri"/>
              </a:rPr>
              <a:t>r john’s rat</a:t>
            </a:r>
            <a:r>
              <a:rPr lang="en-US" spc="-4" dirty="0">
                <a:cs typeface="Calibri"/>
              </a:rPr>
              <a:t>i</a:t>
            </a:r>
            <a:r>
              <a:rPr lang="en-US" dirty="0">
                <a:cs typeface="Calibri"/>
              </a:rPr>
              <a:t>ng</a:t>
            </a:r>
            <a:r>
              <a:rPr lang="en-US" spc="14" dirty="0">
                <a:cs typeface="Calibri"/>
              </a:rPr>
              <a:t> </a:t>
            </a:r>
            <a:r>
              <a:rPr lang="en-US" dirty="0">
                <a:cs typeface="Calibri"/>
              </a:rPr>
              <a:t>of the</a:t>
            </a:r>
            <a:r>
              <a:rPr lang="en-US" spc="14" dirty="0">
                <a:cs typeface="Calibri"/>
              </a:rPr>
              <a:t> </a:t>
            </a:r>
            <a:r>
              <a:rPr lang="en-US" dirty="0">
                <a:cs typeface="Calibri"/>
              </a:rPr>
              <a:t>movie Ti</a:t>
            </a:r>
            <a:r>
              <a:rPr lang="en-US" spc="-4" dirty="0">
                <a:cs typeface="Calibri"/>
              </a:rPr>
              <a:t>t</a:t>
            </a:r>
            <a:r>
              <a:rPr lang="en-US" dirty="0">
                <a:cs typeface="Calibri"/>
              </a:rPr>
              <a:t>anic</a:t>
            </a:r>
          </a:p>
          <a:p>
            <a:pPr marL="471642" marR="41857" lvl="1">
              <a:lnSpc>
                <a:spcPct val="100000"/>
              </a:lnSpc>
              <a:spcBef>
                <a:spcPts val="395"/>
              </a:spcBef>
            </a:pPr>
            <a:r>
              <a:rPr lang="en-US" dirty="0">
                <a:cs typeface="Calibri"/>
              </a:rPr>
              <a:t>And</a:t>
            </a:r>
            <a:r>
              <a:rPr lang="en-US" spc="4" dirty="0">
                <a:cs typeface="Calibri"/>
              </a:rPr>
              <a:t> </a:t>
            </a:r>
            <a:r>
              <a:rPr lang="en-US" dirty="0">
                <a:cs typeface="Calibri"/>
              </a:rPr>
              <a:t>the</a:t>
            </a:r>
            <a:r>
              <a:rPr lang="en-US" spc="14" dirty="0">
                <a:cs typeface="Calibri"/>
              </a:rPr>
              <a:t> </a:t>
            </a:r>
            <a:r>
              <a:rPr lang="en-US" dirty="0" smtClean="0">
                <a:cs typeface="Calibri"/>
              </a:rPr>
              <a:t>av</a:t>
            </a:r>
            <a:r>
              <a:rPr lang="en-US" spc="4" dirty="0" smtClean="0">
                <a:cs typeface="Calibri"/>
              </a:rPr>
              <a:t>e</a:t>
            </a:r>
            <a:r>
              <a:rPr lang="en-US" dirty="0" smtClean="0">
                <a:cs typeface="Calibri"/>
              </a:rPr>
              <a:t>rag</a:t>
            </a:r>
            <a:r>
              <a:rPr lang="en-US" spc="4" dirty="0" smtClean="0">
                <a:cs typeface="Calibri"/>
              </a:rPr>
              <a:t>e </a:t>
            </a:r>
            <a:r>
              <a:rPr lang="en-US" dirty="0" smtClean="0">
                <a:cs typeface="Calibri"/>
              </a:rPr>
              <a:t>rat</a:t>
            </a:r>
            <a:r>
              <a:rPr lang="en-US" spc="-9" dirty="0" smtClean="0">
                <a:cs typeface="Calibri"/>
              </a:rPr>
              <a:t>i</a:t>
            </a:r>
            <a:r>
              <a:rPr lang="en-US" dirty="0" smtClean="0">
                <a:cs typeface="Calibri"/>
              </a:rPr>
              <a:t>ng</a:t>
            </a:r>
            <a:r>
              <a:rPr lang="en-US" spc="4" dirty="0" smtClean="0">
                <a:cs typeface="Calibri"/>
              </a:rPr>
              <a:t> </a:t>
            </a:r>
            <a:r>
              <a:rPr lang="en-US" dirty="0">
                <a:cs typeface="Calibri"/>
              </a:rPr>
              <a:t>ov</a:t>
            </a:r>
            <a:r>
              <a:rPr lang="en-US" spc="4" dirty="0">
                <a:cs typeface="Calibri"/>
              </a:rPr>
              <a:t>e</a:t>
            </a:r>
            <a:r>
              <a:rPr lang="en-US" dirty="0">
                <a:cs typeface="Calibri"/>
              </a:rPr>
              <a:t>r a</a:t>
            </a:r>
            <a:r>
              <a:rPr lang="en-US" spc="-4" dirty="0">
                <a:cs typeface="Calibri"/>
              </a:rPr>
              <a:t>l</a:t>
            </a:r>
            <a:r>
              <a:rPr lang="en-US" dirty="0">
                <a:cs typeface="Calibri"/>
              </a:rPr>
              <a:t>l</a:t>
            </a:r>
            <a:r>
              <a:rPr lang="en-US" spc="4" dirty="0">
                <a:cs typeface="Calibri"/>
              </a:rPr>
              <a:t> </a:t>
            </a:r>
            <a:r>
              <a:rPr lang="en-US" dirty="0">
                <a:cs typeface="Calibri"/>
              </a:rPr>
              <a:t>movies</a:t>
            </a:r>
            <a:r>
              <a:rPr lang="en-US" spc="4" dirty="0">
                <a:cs typeface="Calibri"/>
              </a:rPr>
              <a:t> </a:t>
            </a:r>
            <a:r>
              <a:rPr lang="en-US" dirty="0">
                <a:cs typeface="Calibri"/>
              </a:rPr>
              <a:t>is 3.7 </a:t>
            </a:r>
            <a:r>
              <a:rPr lang="en-US" spc="4" dirty="0">
                <a:cs typeface="Calibri"/>
              </a:rPr>
              <a:t>s</a:t>
            </a:r>
            <a:r>
              <a:rPr lang="en-US" dirty="0">
                <a:cs typeface="Calibri"/>
              </a:rPr>
              <a:t>tars</a:t>
            </a:r>
          </a:p>
          <a:p>
            <a:pPr marL="471642" marR="47169" lvl="1">
              <a:lnSpc>
                <a:spcPct val="100000"/>
              </a:lnSpc>
              <a:spcBef>
                <a:spcPts val="488"/>
              </a:spcBef>
            </a:pPr>
            <a:r>
              <a:rPr lang="en-US" dirty="0">
                <a:cs typeface="Calibri"/>
              </a:rPr>
              <a:t>T</a:t>
            </a:r>
            <a:r>
              <a:rPr lang="en-US" spc="-4" dirty="0">
                <a:cs typeface="Calibri"/>
              </a:rPr>
              <a:t>i</a:t>
            </a:r>
            <a:r>
              <a:rPr lang="en-US" dirty="0">
                <a:cs typeface="Calibri"/>
              </a:rPr>
              <a:t>tanic</a:t>
            </a:r>
            <a:r>
              <a:rPr lang="en-US" spc="14" dirty="0">
                <a:cs typeface="Calibri"/>
              </a:rPr>
              <a:t> </a:t>
            </a:r>
            <a:r>
              <a:rPr lang="en-US" spc="-4" dirty="0">
                <a:cs typeface="Calibri"/>
              </a:rPr>
              <a:t>i</a:t>
            </a:r>
            <a:r>
              <a:rPr lang="en-US" dirty="0">
                <a:cs typeface="Calibri"/>
              </a:rPr>
              <a:t>s b</a:t>
            </a:r>
            <a:r>
              <a:rPr lang="en-US" spc="4" dirty="0">
                <a:cs typeface="Calibri"/>
              </a:rPr>
              <a:t>e</a:t>
            </a:r>
            <a:r>
              <a:rPr lang="en-US" dirty="0">
                <a:cs typeface="Calibri"/>
              </a:rPr>
              <a:t>t</a:t>
            </a:r>
            <a:r>
              <a:rPr lang="en-US" spc="-4" dirty="0">
                <a:cs typeface="Calibri"/>
              </a:rPr>
              <a:t>t</a:t>
            </a:r>
            <a:r>
              <a:rPr lang="en-US" dirty="0">
                <a:cs typeface="Calibri"/>
              </a:rPr>
              <a:t>er than</a:t>
            </a:r>
            <a:r>
              <a:rPr lang="en-US" spc="14" dirty="0">
                <a:cs typeface="Calibri"/>
              </a:rPr>
              <a:t> </a:t>
            </a:r>
            <a:r>
              <a:rPr lang="en-US" dirty="0">
                <a:cs typeface="Calibri"/>
              </a:rPr>
              <a:t>an av</a:t>
            </a:r>
            <a:r>
              <a:rPr lang="en-US" spc="4" dirty="0">
                <a:cs typeface="Calibri"/>
              </a:rPr>
              <a:t>e</a:t>
            </a:r>
            <a:r>
              <a:rPr lang="en-US" dirty="0">
                <a:cs typeface="Calibri"/>
              </a:rPr>
              <a:t>rage</a:t>
            </a:r>
            <a:r>
              <a:rPr lang="en-US" spc="4" dirty="0">
                <a:cs typeface="Calibri"/>
              </a:rPr>
              <a:t> </a:t>
            </a:r>
            <a:r>
              <a:rPr lang="en-US" dirty="0">
                <a:cs typeface="Calibri"/>
              </a:rPr>
              <a:t>movie,</a:t>
            </a:r>
            <a:r>
              <a:rPr lang="en-US" spc="9" dirty="0">
                <a:cs typeface="Calibri"/>
              </a:rPr>
              <a:t> </a:t>
            </a:r>
            <a:r>
              <a:rPr lang="en-US" dirty="0">
                <a:cs typeface="Calibri"/>
              </a:rPr>
              <a:t>so it</a:t>
            </a:r>
            <a:r>
              <a:rPr lang="en-US" spc="9" dirty="0">
                <a:cs typeface="Calibri"/>
              </a:rPr>
              <a:t> </a:t>
            </a:r>
            <a:r>
              <a:rPr lang="en-US" dirty="0">
                <a:cs typeface="Calibri"/>
              </a:rPr>
              <a:t>ten</a:t>
            </a:r>
            <a:r>
              <a:rPr lang="en-US" spc="4" dirty="0">
                <a:cs typeface="Calibri"/>
              </a:rPr>
              <a:t>d</a:t>
            </a:r>
            <a:r>
              <a:rPr lang="en-US" dirty="0">
                <a:cs typeface="Calibri"/>
              </a:rPr>
              <a:t>s to be</a:t>
            </a:r>
            <a:r>
              <a:rPr lang="en-US" spc="14" dirty="0">
                <a:cs typeface="Calibri"/>
              </a:rPr>
              <a:t> </a:t>
            </a:r>
            <a:r>
              <a:rPr lang="en-US" dirty="0">
                <a:cs typeface="Calibri"/>
              </a:rPr>
              <a:t>rated 0.5 </a:t>
            </a:r>
            <a:r>
              <a:rPr lang="en-US" spc="4" dirty="0">
                <a:cs typeface="Calibri"/>
              </a:rPr>
              <a:t>s</a:t>
            </a:r>
            <a:r>
              <a:rPr lang="en-US" dirty="0">
                <a:cs typeface="Calibri"/>
              </a:rPr>
              <a:t>tar</a:t>
            </a:r>
            <a:r>
              <a:rPr lang="en-US" spc="-9" dirty="0">
                <a:cs typeface="Calibri"/>
              </a:rPr>
              <a:t>t</a:t>
            </a:r>
            <a:r>
              <a:rPr lang="en-US" dirty="0">
                <a:cs typeface="Calibri"/>
              </a:rPr>
              <a:t>s abo</a:t>
            </a:r>
            <a:r>
              <a:rPr lang="en-US" spc="4" dirty="0">
                <a:cs typeface="Calibri"/>
              </a:rPr>
              <a:t>v</a:t>
            </a:r>
            <a:r>
              <a:rPr lang="en-US" dirty="0">
                <a:cs typeface="Calibri"/>
              </a:rPr>
              <a:t>e the</a:t>
            </a:r>
            <a:r>
              <a:rPr lang="en-US" spc="19" dirty="0">
                <a:cs typeface="Calibri"/>
              </a:rPr>
              <a:t> </a:t>
            </a:r>
            <a:r>
              <a:rPr lang="en-US" dirty="0">
                <a:cs typeface="Calibri"/>
              </a:rPr>
              <a:t>av</a:t>
            </a:r>
            <a:r>
              <a:rPr lang="en-US" spc="4" dirty="0">
                <a:cs typeface="Calibri"/>
              </a:rPr>
              <a:t>e</a:t>
            </a:r>
            <a:r>
              <a:rPr lang="en-US" dirty="0">
                <a:cs typeface="Calibri"/>
              </a:rPr>
              <a:t>rage</a:t>
            </a:r>
            <a:r>
              <a:rPr lang="en-US" spc="4" dirty="0">
                <a:cs typeface="Calibri"/>
              </a:rPr>
              <a:t> </a:t>
            </a:r>
            <a:r>
              <a:rPr lang="en-US" dirty="0">
                <a:cs typeface="Calibri"/>
              </a:rPr>
              <a:t>movie</a:t>
            </a:r>
          </a:p>
          <a:p>
            <a:pPr marL="471642" lvl="1">
              <a:lnSpc>
                <a:spcPct val="100000"/>
              </a:lnSpc>
              <a:spcBef>
                <a:spcPts val="337"/>
              </a:spcBef>
            </a:pPr>
            <a:r>
              <a:rPr lang="en-US" dirty="0">
                <a:cs typeface="Calibri"/>
              </a:rPr>
              <a:t>John</a:t>
            </a:r>
            <a:r>
              <a:rPr lang="en-US" spc="14" dirty="0">
                <a:cs typeface="Calibri"/>
              </a:rPr>
              <a:t> </a:t>
            </a:r>
            <a:r>
              <a:rPr lang="en-US" spc="-4" dirty="0">
                <a:cs typeface="Calibri"/>
              </a:rPr>
              <a:t>i</a:t>
            </a:r>
            <a:r>
              <a:rPr lang="en-US" dirty="0">
                <a:cs typeface="Calibri"/>
              </a:rPr>
              <a:t>s a c</a:t>
            </a:r>
            <a:r>
              <a:rPr lang="en-US" spc="-4" dirty="0">
                <a:cs typeface="Calibri"/>
              </a:rPr>
              <a:t>ri</a:t>
            </a:r>
            <a:r>
              <a:rPr lang="en-US" dirty="0">
                <a:cs typeface="Calibri"/>
              </a:rPr>
              <a:t>t</a:t>
            </a:r>
            <a:r>
              <a:rPr lang="en-US" spc="-9" dirty="0">
                <a:cs typeface="Calibri"/>
              </a:rPr>
              <a:t>i</a:t>
            </a:r>
            <a:r>
              <a:rPr lang="en-US" spc="-4" dirty="0">
                <a:cs typeface="Calibri"/>
              </a:rPr>
              <a:t>c</a:t>
            </a:r>
            <a:r>
              <a:rPr lang="en-US" dirty="0">
                <a:cs typeface="Calibri"/>
              </a:rPr>
              <a:t>al</a:t>
            </a:r>
            <a:r>
              <a:rPr lang="en-US" spc="29" dirty="0">
                <a:cs typeface="Calibri"/>
              </a:rPr>
              <a:t> </a:t>
            </a:r>
            <a:r>
              <a:rPr lang="en-US" dirty="0">
                <a:cs typeface="Calibri"/>
              </a:rPr>
              <a:t>u</a:t>
            </a:r>
            <a:r>
              <a:rPr lang="en-US" spc="4" dirty="0">
                <a:cs typeface="Calibri"/>
              </a:rPr>
              <a:t>s</a:t>
            </a:r>
            <a:r>
              <a:rPr lang="en-US" dirty="0">
                <a:cs typeface="Calibri"/>
              </a:rPr>
              <a:t>er,</a:t>
            </a:r>
            <a:r>
              <a:rPr lang="en-US" spc="-4" dirty="0">
                <a:cs typeface="Calibri"/>
              </a:rPr>
              <a:t> </a:t>
            </a:r>
            <a:r>
              <a:rPr lang="en-US" dirty="0">
                <a:cs typeface="Calibri"/>
              </a:rPr>
              <a:t>who</a:t>
            </a:r>
            <a:r>
              <a:rPr lang="en-US" spc="9" dirty="0">
                <a:cs typeface="Calibri"/>
              </a:rPr>
              <a:t> </a:t>
            </a:r>
            <a:r>
              <a:rPr lang="en-US" dirty="0">
                <a:cs typeface="Calibri"/>
              </a:rPr>
              <a:t>ten</a:t>
            </a:r>
            <a:r>
              <a:rPr lang="en-US" spc="4" dirty="0">
                <a:cs typeface="Calibri"/>
              </a:rPr>
              <a:t>d</a:t>
            </a:r>
            <a:r>
              <a:rPr lang="en-US" dirty="0">
                <a:cs typeface="Calibri"/>
              </a:rPr>
              <a:t>s to</a:t>
            </a:r>
            <a:r>
              <a:rPr lang="en-US" spc="4" dirty="0">
                <a:cs typeface="Calibri"/>
              </a:rPr>
              <a:t> </a:t>
            </a:r>
            <a:r>
              <a:rPr lang="en-US" dirty="0">
                <a:cs typeface="Calibri"/>
              </a:rPr>
              <a:t>rate 0.3 </a:t>
            </a:r>
            <a:r>
              <a:rPr lang="en-US" spc="4" dirty="0">
                <a:cs typeface="Calibri"/>
              </a:rPr>
              <a:t>s</a:t>
            </a:r>
            <a:r>
              <a:rPr lang="en-US" dirty="0">
                <a:cs typeface="Calibri"/>
              </a:rPr>
              <a:t>tars</a:t>
            </a:r>
            <a:r>
              <a:rPr lang="en-US" spc="-9" dirty="0">
                <a:cs typeface="Calibri"/>
              </a:rPr>
              <a:t> </a:t>
            </a:r>
            <a:r>
              <a:rPr lang="en-US" spc="-4" dirty="0">
                <a:cs typeface="Calibri"/>
              </a:rPr>
              <a:t>l</a:t>
            </a:r>
            <a:r>
              <a:rPr lang="en-US" dirty="0">
                <a:cs typeface="Calibri"/>
              </a:rPr>
              <a:t>ower</a:t>
            </a:r>
            <a:r>
              <a:rPr lang="en-US" spc="9" dirty="0">
                <a:cs typeface="Calibri"/>
              </a:rPr>
              <a:t> </a:t>
            </a:r>
            <a:r>
              <a:rPr lang="en-US" dirty="0">
                <a:cs typeface="Calibri"/>
              </a:rPr>
              <a:t>than</a:t>
            </a:r>
            <a:r>
              <a:rPr lang="en-US" spc="14" dirty="0">
                <a:cs typeface="Calibri"/>
              </a:rPr>
              <a:t> </a:t>
            </a:r>
            <a:r>
              <a:rPr lang="en-US" dirty="0">
                <a:cs typeface="Calibri"/>
              </a:rPr>
              <a:t>the </a:t>
            </a:r>
            <a:r>
              <a:rPr lang="en-US" spc="4" dirty="0">
                <a:cs typeface="Calibri"/>
              </a:rPr>
              <a:t>a</a:t>
            </a:r>
            <a:r>
              <a:rPr lang="en-US" dirty="0">
                <a:cs typeface="Calibri"/>
              </a:rPr>
              <a:t>v</a:t>
            </a:r>
            <a:r>
              <a:rPr lang="en-US" spc="4" dirty="0">
                <a:cs typeface="Calibri"/>
              </a:rPr>
              <a:t>e</a:t>
            </a:r>
            <a:r>
              <a:rPr lang="en-US" dirty="0">
                <a:cs typeface="Calibri"/>
              </a:rPr>
              <a:t>rage</a:t>
            </a:r>
          </a:p>
          <a:p>
            <a:pPr marL="471642" marR="41857" lvl="1">
              <a:lnSpc>
                <a:spcPct val="100000"/>
              </a:lnSpc>
              <a:spcBef>
                <a:spcPts val="395"/>
              </a:spcBef>
            </a:pPr>
            <a:r>
              <a:rPr lang="en-US" dirty="0">
                <a:cs typeface="Calibri"/>
              </a:rPr>
              <a:t>Th</a:t>
            </a:r>
            <a:r>
              <a:rPr lang="en-US" spc="4" dirty="0">
                <a:cs typeface="Calibri"/>
              </a:rPr>
              <a:t>u</a:t>
            </a:r>
            <a:r>
              <a:rPr lang="en-US" dirty="0">
                <a:cs typeface="Calibri"/>
              </a:rPr>
              <a:t>s, the</a:t>
            </a:r>
            <a:r>
              <a:rPr lang="en-US" spc="14" dirty="0">
                <a:cs typeface="Calibri"/>
              </a:rPr>
              <a:t> </a:t>
            </a:r>
            <a:r>
              <a:rPr lang="en-US" dirty="0">
                <a:cs typeface="Calibri"/>
              </a:rPr>
              <a:t>e</a:t>
            </a:r>
            <a:r>
              <a:rPr lang="en-US" spc="4" dirty="0">
                <a:cs typeface="Calibri"/>
              </a:rPr>
              <a:t>s</a:t>
            </a:r>
            <a:r>
              <a:rPr lang="en-US" dirty="0">
                <a:cs typeface="Calibri"/>
              </a:rPr>
              <a:t>t</a:t>
            </a:r>
            <a:r>
              <a:rPr lang="en-US" spc="-9" dirty="0">
                <a:cs typeface="Calibri"/>
              </a:rPr>
              <a:t>i</a:t>
            </a:r>
            <a:r>
              <a:rPr lang="en-US" dirty="0">
                <a:cs typeface="Calibri"/>
              </a:rPr>
              <a:t>mate </a:t>
            </a:r>
            <a:r>
              <a:rPr lang="en-US" spc="4" dirty="0">
                <a:cs typeface="Calibri"/>
              </a:rPr>
              <a:t>f</a:t>
            </a:r>
            <a:r>
              <a:rPr lang="en-US" dirty="0">
                <a:cs typeface="Calibri"/>
              </a:rPr>
              <a:t>or T</a:t>
            </a:r>
            <a:r>
              <a:rPr lang="en-US" spc="-9" dirty="0">
                <a:cs typeface="Calibri"/>
              </a:rPr>
              <a:t>i</a:t>
            </a:r>
            <a:r>
              <a:rPr lang="en-US" dirty="0">
                <a:cs typeface="Calibri"/>
              </a:rPr>
              <a:t>tani</a:t>
            </a:r>
            <a:r>
              <a:rPr lang="en-US" spc="-9" dirty="0">
                <a:cs typeface="Calibri"/>
              </a:rPr>
              <a:t>c</a:t>
            </a:r>
            <a:r>
              <a:rPr lang="en-US" spc="-4" dirty="0">
                <a:cs typeface="Calibri"/>
              </a:rPr>
              <a:t>’</a:t>
            </a:r>
            <a:r>
              <a:rPr lang="en-US" dirty="0">
                <a:cs typeface="Calibri"/>
              </a:rPr>
              <a:t>s</a:t>
            </a:r>
            <a:r>
              <a:rPr lang="en-US" spc="25" dirty="0">
                <a:cs typeface="Calibri"/>
              </a:rPr>
              <a:t> </a:t>
            </a:r>
            <a:r>
              <a:rPr lang="en-US" dirty="0">
                <a:cs typeface="Calibri"/>
              </a:rPr>
              <a:t>rat</a:t>
            </a:r>
            <a:r>
              <a:rPr lang="en-US" spc="-9" dirty="0">
                <a:cs typeface="Calibri"/>
              </a:rPr>
              <a:t>i</a:t>
            </a:r>
            <a:r>
              <a:rPr lang="en-US" dirty="0">
                <a:cs typeface="Calibri"/>
              </a:rPr>
              <a:t>ng</a:t>
            </a:r>
            <a:r>
              <a:rPr lang="en-US" spc="4" dirty="0">
                <a:cs typeface="Calibri"/>
              </a:rPr>
              <a:t> </a:t>
            </a:r>
            <a:r>
              <a:rPr lang="en-US" dirty="0">
                <a:cs typeface="Calibri"/>
              </a:rPr>
              <a:t>by</a:t>
            </a:r>
            <a:r>
              <a:rPr lang="en-US" spc="14" dirty="0">
                <a:cs typeface="Calibri"/>
              </a:rPr>
              <a:t> </a:t>
            </a:r>
            <a:r>
              <a:rPr lang="en-US" dirty="0">
                <a:cs typeface="Calibri"/>
              </a:rPr>
              <a:t>John</a:t>
            </a:r>
            <a:r>
              <a:rPr lang="en-US" spc="4" dirty="0">
                <a:cs typeface="Calibri"/>
              </a:rPr>
              <a:t> </a:t>
            </a:r>
            <a:r>
              <a:rPr lang="en-US" dirty="0">
                <a:cs typeface="Calibri"/>
              </a:rPr>
              <a:t>would</a:t>
            </a:r>
            <a:r>
              <a:rPr lang="en-US" spc="19" dirty="0">
                <a:cs typeface="Calibri"/>
              </a:rPr>
              <a:t> </a:t>
            </a:r>
            <a:r>
              <a:rPr lang="en-US" dirty="0">
                <a:cs typeface="Calibri"/>
              </a:rPr>
              <a:t>be</a:t>
            </a:r>
            <a:r>
              <a:rPr lang="en-US" spc="14" dirty="0">
                <a:cs typeface="Calibri"/>
              </a:rPr>
              <a:t> </a:t>
            </a:r>
            <a:r>
              <a:rPr lang="en-US" dirty="0">
                <a:cs typeface="Calibri"/>
              </a:rPr>
              <a:t>(</a:t>
            </a:r>
            <a:r>
              <a:rPr lang="en-US" spc="-4" dirty="0">
                <a:cs typeface="Calibri"/>
              </a:rPr>
              <a:t>3</a:t>
            </a:r>
            <a:r>
              <a:rPr lang="en-US" dirty="0">
                <a:cs typeface="Calibri"/>
              </a:rPr>
              <a:t>.7+0</a:t>
            </a:r>
            <a:r>
              <a:rPr lang="en-US" spc="4" dirty="0">
                <a:cs typeface="Calibri"/>
              </a:rPr>
              <a:t>.</a:t>
            </a:r>
            <a:r>
              <a:rPr lang="en-US" spc="25" dirty="0">
                <a:cs typeface="Calibri"/>
              </a:rPr>
              <a:t>5</a:t>
            </a:r>
            <a:r>
              <a:rPr lang="en-US" dirty="0">
                <a:cs typeface="Calibri"/>
              </a:rPr>
              <a:t>-0.3</a:t>
            </a:r>
            <a:r>
              <a:rPr lang="en-US" dirty="0" smtClean="0">
                <a:cs typeface="Calibri"/>
              </a:rPr>
              <a:t>)</a:t>
            </a:r>
            <a:endParaRPr lang="en-US" dirty="0">
              <a:cs typeface="Calibri"/>
            </a:endParaRPr>
          </a:p>
        </p:txBody>
      </p:sp>
      <p:sp>
        <p:nvSpPr>
          <p:cNvPr id="4" name="object 16"/>
          <p:cNvSpPr/>
          <p:nvPr/>
        </p:nvSpPr>
        <p:spPr>
          <a:xfrm>
            <a:off x="4234140" y="2176530"/>
            <a:ext cx="2681815" cy="759853"/>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150490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estimate becomes:</a:t>
            </a:r>
          </a:p>
          <a:p>
            <a:endParaRPr lang="en-US" dirty="0" smtClean="0"/>
          </a:p>
          <a:p>
            <a:endParaRPr lang="en-US" dirty="0"/>
          </a:p>
          <a:p>
            <a:r>
              <a:rPr lang="en-US" dirty="0" smtClean="0"/>
              <a:t>Parameterizing the model:</a:t>
            </a:r>
          </a:p>
          <a:p>
            <a:pPr marL="469900" lvl="1">
              <a:lnSpc>
                <a:spcPct val="100000"/>
              </a:lnSpc>
              <a:spcBef>
                <a:spcPts val="96"/>
              </a:spcBef>
            </a:pPr>
            <a:r>
              <a:rPr lang="en-US" sz="2000" dirty="0" smtClean="0">
                <a:solidFill>
                  <a:srgbClr val="D5A200"/>
                </a:solidFill>
                <a:cs typeface="Calibri"/>
              </a:rPr>
              <a:t>Ra</a:t>
            </a:r>
            <a:r>
              <a:rPr lang="en-US" sz="2000" spc="-4" dirty="0" smtClean="0">
                <a:solidFill>
                  <a:srgbClr val="D5A200"/>
                </a:solidFill>
                <a:cs typeface="Calibri"/>
              </a:rPr>
              <a:t>ti</a:t>
            </a:r>
            <a:r>
              <a:rPr lang="en-US" sz="2000" dirty="0" smtClean="0">
                <a:solidFill>
                  <a:srgbClr val="D5A200"/>
                </a:solidFill>
                <a:cs typeface="Calibri"/>
              </a:rPr>
              <a:t>ng</a:t>
            </a:r>
            <a:r>
              <a:rPr lang="en-US" sz="2000" spc="14" dirty="0" smtClean="0">
                <a:solidFill>
                  <a:srgbClr val="D5A200"/>
                </a:solidFill>
                <a:cs typeface="Calibri"/>
              </a:rPr>
              <a:t> </a:t>
            </a:r>
            <a:r>
              <a:rPr lang="en-US" sz="2000" dirty="0" smtClean="0">
                <a:solidFill>
                  <a:srgbClr val="D5A200"/>
                </a:solidFill>
                <a:cs typeface="Calibri"/>
              </a:rPr>
              <a:t>sca</a:t>
            </a:r>
            <a:r>
              <a:rPr lang="en-US" sz="2000" spc="-4" dirty="0" smtClean="0">
                <a:solidFill>
                  <a:srgbClr val="D5A200"/>
                </a:solidFill>
                <a:cs typeface="Calibri"/>
              </a:rPr>
              <a:t>l</a:t>
            </a:r>
            <a:r>
              <a:rPr lang="en-US" sz="2000" dirty="0" smtClean="0">
                <a:solidFill>
                  <a:srgbClr val="D5A200"/>
                </a:solidFill>
                <a:cs typeface="Calibri"/>
              </a:rPr>
              <a:t>e of</a:t>
            </a:r>
            <a:r>
              <a:rPr lang="en-US" sz="2000" spc="14" dirty="0" smtClean="0">
                <a:solidFill>
                  <a:srgbClr val="D5A200"/>
                </a:solidFill>
                <a:cs typeface="Calibri"/>
              </a:rPr>
              <a:t> </a:t>
            </a:r>
            <a:r>
              <a:rPr lang="en-US" sz="2000" spc="-4" dirty="0" smtClean="0">
                <a:solidFill>
                  <a:srgbClr val="D5A200"/>
                </a:solidFill>
                <a:cs typeface="Calibri"/>
              </a:rPr>
              <a:t>i</a:t>
            </a:r>
            <a:r>
              <a:rPr lang="en-US" sz="2000" dirty="0" smtClean="0">
                <a:solidFill>
                  <a:srgbClr val="D5A200"/>
                </a:solidFill>
                <a:cs typeface="Calibri"/>
              </a:rPr>
              <a:t>nd</a:t>
            </a:r>
            <a:r>
              <a:rPr lang="en-US" sz="2000" spc="-4" dirty="0" smtClean="0">
                <a:solidFill>
                  <a:srgbClr val="D5A200"/>
                </a:solidFill>
                <a:cs typeface="Calibri"/>
              </a:rPr>
              <a:t>i</a:t>
            </a:r>
            <a:r>
              <a:rPr lang="en-US" sz="2000" dirty="0" smtClean="0">
                <a:solidFill>
                  <a:srgbClr val="D5A200"/>
                </a:solidFill>
                <a:cs typeface="Calibri"/>
              </a:rPr>
              <a:t>vidual</a:t>
            </a:r>
            <a:r>
              <a:rPr lang="en-US" sz="2000" spc="25" dirty="0" smtClean="0">
                <a:solidFill>
                  <a:srgbClr val="D5A200"/>
                </a:solidFill>
                <a:cs typeface="Calibri"/>
              </a:rPr>
              <a:t> </a:t>
            </a:r>
            <a:r>
              <a:rPr lang="en-US" sz="2000" dirty="0" smtClean="0">
                <a:solidFill>
                  <a:srgbClr val="D5A200"/>
                </a:solidFill>
                <a:cs typeface="Calibri"/>
              </a:rPr>
              <a:t>u</a:t>
            </a:r>
            <a:r>
              <a:rPr lang="en-US" sz="2000" spc="4" dirty="0" smtClean="0">
                <a:solidFill>
                  <a:srgbClr val="D5A200"/>
                </a:solidFill>
                <a:cs typeface="Calibri"/>
              </a:rPr>
              <a:t>s</a:t>
            </a:r>
            <a:r>
              <a:rPr lang="en-US" sz="2000" dirty="0" smtClean="0">
                <a:solidFill>
                  <a:srgbClr val="D5A200"/>
                </a:solidFill>
                <a:cs typeface="Calibri"/>
              </a:rPr>
              <a:t>ers</a:t>
            </a:r>
            <a:endParaRPr lang="en-US" sz="2000" dirty="0" smtClean="0">
              <a:cs typeface="Calibri"/>
            </a:endParaRPr>
          </a:p>
          <a:p>
            <a:pPr marL="469900" marR="34289" lvl="1">
              <a:lnSpc>
                <a:spcPct val="100000"/>
              </a:lnSpc>
              <a:spcBef>
                <a:spcPts val="298"/>
              </a:spcBef>
            </a:pPr>
            <a:r>
              <a:rPr lang="en-US" sz="2000" spc="-4" dirty="0" smtClean="0">
                <a:solidFill>
                  <a:srgbClr val="FF0000"/>
                </a:solidFill>
                <a:cs typeface="Calibri"/>
              </a:rPr>
              <a:t>Ranking</a:t>
            </a:r>
            <a:r>
              <a:rPr lang="en-US" sz="2000" spc="9" dirty="0" smtClean="0">
                <a:solidFill>
                  <a:srgbClr val="FF0000"/>
                </a:solidFill>
                <a:cs typeface="Calibri"/>
              </a:rPr>
              <a:t> </a:t>
            </a:r>
            <a:r>
              <a:rPr lang="en-US" sz="2000" dirty="0" smtClean="0">
                <a:solidFill>
                  <a:srgbClr val="FF0000"/>
                </a:solidFill>
                <a:cs typeface="Calibri"/>
              </a:rPr>
              <a:t>of</a:t>
            </a:r>
            <a:r>
              <a:rPr lang="en-US" sz="2000" spc="14" dirty="0" smtClean="0">
                <a:solidFill>
                  <a:srgbClr val="FF0000"/>
                </a:solidFill>
                <a:cs typeface="Calibri"/>
              </a:rPr>
              <a:t> </a:t>
            </a:r>
            <a:r>
              <a:rPr lang="en-US" sz="2000" spc="-4" dirty="0" smtClean="0">
                <a:solidFill>
                  <a:srgbClr val="FF0000"/>
                </a:solidFill>
                <a:cs typeface="Calibri"/>
              </a:rPr>
              <a:t>i</a:t>
            </a:r>
            <a:r>
              <a:rPr lang="en-US" sz="2000" dirty="0" smtClean="0">
                <a:solidFill>
                  <a:srgbClr val="FF0000"/>
                </a:solidFill>
                <a:cs typeface="Calibri"/>
              </a:rPr>
              <a:t>nd</a:t>
            </a:r>
            <a:r>
              <a:rPr lang="en-US" sz="2000" spc="-4" dirty="0" smtClean="0">
                <a:solidFill>
                  <a:srgbClr val="FF0000"/>
                </a:solidFill>
                <a:cs typeface="Calibri"/>
              </a:rPr>
              <a:t>i</a:t>
            </a:r>
            <a:r>
              <a:rPr lang="en-US" sz="2000" dirty="0" smtClean="0">
                <a:solidFill>
                  <a:srgbClr val="FF0000"/>
                </a:solidFill>
                <a:cs typeface="Calibri"/>
              </a:rPr>
              <a:t>vidual</a:t>
            </a:r>
            <a:r>
              <a:rPr lang="en-US" sz="2000" spc="25" dirty="0" smtClean="0">
                <a:solidFill>
                  <a:srgbClr val="FF0000"/>
                </a:solidFill>
                <a:cs typeface="Calibri"/>
              </a:rPr>
              <a:t> </a:t>
            </a:r>
            <a:r>
              <a:rPr lang="en-US" sz="2000" spc="-4" dirty="0" smtClean="0">
                <a:solidFill>
                  <a:srgbClr val="FF0000"/>
                </a:solidFill>
                <a:cs typeface="Calibri"/>
              </a:rPr>
              <a:t>i</a:t>
            </a:r>
            <a:r>
              <a:rPr lang="en-US" sz="2000" dirty="0" smtClean="0">
                <a:solidFill>
                  <a:srgbClr val="FF0000"/>
                </a:solidFill>
                <a:cs typeface="Calibri"/>
              </a:rPr>
              <a:t>tems</a:t>
            </a:r>
            <a:endParaRPr lang="en-US" sz="2000" dirty="0" smtClean="0">
              <a:cs typeface="Calibri"/>
            </a:endParaRPr>
          </a:p>
          <a:p>
            <a:pPr marL="469900" marR="34289" lvl="1">
              <a:lnSpc>
                <a:spcPct val="100000"/>
              </a:lnSpc>
              <a:spcBef>
                <a:spcPts val="395"/>
              </a:spcBef>
            </a:pPr>
            <a:r>
              <a:rPr lang="en-US" sz="2000" dirty="0" smtClean="0">
                <a:solidFill>
                  <a:srgbClr val="CC0099"/>
                </a:solidFill>
                <a:cs typeface="Calibri"/>
              </a:rPr>
              <a:t>User pre</a:t>
            </a:r>
            <a:r>
              <a:rPr lang="en-US" sz="2000" spc="4" dirty="0" smtClean="0">
                <a:solidFill>
                  <a:srgbClr val="CC0099"/>
                </a:solidFill>
                <a:cs typeface="Calibri"/>
              </a:rPr>
              <a:t>f</a:t>
            </a:r>
            <a:r>
              <a:rPr lang="en-US" sz="2000" dirty="0" smtClean="0">
                <a:solidFill>
                  <a:srgbClr val="CC0099"/>
                </a:solidFill>
                <a:cs typeface="Calibri"/>
              </a:rPr>
              <a:t>ere</a:t>
            </a:r>
            <a:r>
              <a:rPr lang="en-US" sz="2000" spc="4" dirty="0" smtClean="0">
                <a:solidFill>
                  <a:srgbClr val="CC0099"/>
                </a:solidFill>
                <a:cs typeface="Calibri"/>
              </a:rPr>
              <a:t>n</a:t>
            </a:r>
            <a:r>
              <a:rPr lang="en-US" sz="2000" spc="-4" dirty="0" smtClean="0">
                <a:solidFill>
                  <a:srgbClr val="CC0099"/>
                </a:solidFill>
                <a:cs typeface="Calibri"/>
              </a:rPr>
              <a:t>c</a:t>
            </a:r>
            <a:r>
              <a:rPr lang="en-US" sz="2000" dirty="0" smtClean="0">
                <a:solidFill>
                  <a:srgbClr val="CC0099"/>
                </a:solidFill>
                <a:cs typeface="Calibri"/>
              </a:rPr>
              <a:t>es</a:t>
            </a:r>
            <a:endParaRPr lang="en-US" sz="2000" dirty="0" smtClean="0">
              <a:cs typeface="Calibri"/>
            </a:endParaRPr>
          </a:p>
          <a:p>
            <a:endParaRPr lang="en-US" dirty="0" smtClean="0"/>
          </a:p>
          <a:p>
            <a:endParaRPr lang="en-US" dirty="0"/>
          </a:p>
        </p:txBody>
      </p:sp>
      <p:sp>
        <p:nvSpPr>
          <p:cNvPr id="4" name="object 14"/>
          <p:cNvSpPr/>
          <p:nvPr/>
        </p:nvSpPr>
        <p:spPr>
          <a:xfrm>
            <a:off x="3951929" y="2224491"/>
            <a:ext cx="3389029" cy="660378"/>
          </a:xfrm>
          <a:prstGeom prst="rect">
            <a:avLst/>
          </a:prstGeom>
          <a:blipFill>
            <a:blip r:embed="rId2" cstate="print"/>
            <a:stretch>
              <a:fillRect/>
            </a:stretch>
          </a:blipFill>
        </p:spPr>
        <p:txBody>
          <a:bodyPr wrap="square" lIns="0" tIns="0" rIns="0" bIns="0" rtlCol="0">
            <a:noAutofit/>
          </a:bodyPr>
          <a:lstStyle/>
          <a:p>
            <a:endParaRPr/>
          </a:p>
        </p:txBody>
      </p:sp>
      <p:grpSp>
        <p:nvGrpSpPr>
          <p:cNvPr id="5" name="Group 4"/>
          <p:cNvGrpSpPr/>
          <p:nvPr/>
        </p:nvGrpSpPr>
        <p:grpSpPr>
          <a:xfrm>
            <a:off x="3283018" y="5130964"/>
            <a:ext cx="5625963" cy="580160"/>
            <a:chOff x="1744931" y="5000472"/>
            <a:chExt cx="5625963" cy="580160"/>
          </a:xfrm>
        </p:grpSpPr>
        <p:sp>
          <p:nvSpPr>
            <p:cNvPr id="6" name="object 18"/>
            <p:cNvSpPr txBox="1"/>
            <p:nvPr/>
          </p:nvSpPr>
          <p:spPr>
            <a:xfrm>
              <a:off x="5975490" y="5000472"/>
              <a:ext cx="465063" cy="504777"/>
            </a:xfrm>
            <a:prstGeom prst="rect">
              <a:avLst/>
            </a:prstGeom>
          </p:spPr>
          <p:txBody>
            <a:bodyPr wrap="square" lIns="0" tIns="0" rIns="0" bIns="0" rtlCol="0">
              <a:noAutofit/>
            </a:bodyPr>
            <a:lstStyle/>
            <a:p>
              <a:pPr marL="12700">
                <a:lnSpc>
                  <a:spcPts val="3925"/>
                </a:lnSpc>
                <a:spcBef>
                  <a:spcPts val="196"/>
                </a:spcBef>
              </a:pPr>
              <a:r>
                <a:rPr sz="3400" i="1" spc="29" dirty="0" smtClean="0">
                  <a:solidFill>
                    <a:srgbClr val="007E3E"/>
                  </a:solidFill>
                  <a:latin typeface="Times New Roman"/>
                  <a:cs typeface="Times New Roman"/>
                </a:rPr>
                <a:t>q</a:t>
              </a:r>
              <a:r>
                <a:rPr sz="2925" i="1" spc="0" baseline="43110" dirty="0" smtClean="0">
                  <a:solidFill>
                    <a:srgbClr val="007E3E"/>
                  </a:solidFill>
                  <a:latin typeface="Times New Roman"/>
                  <a:cs typeface="Times New Roman"/>
                </a:rPr>
                <a:t>T</a:t>
              </a:r>
              <a:endParaRPr sz="1950" dirty="0">
                <a:latin typeface="Times New Roman"/>
                <a:cs typeface="Times New Roman"/>
              </a:endParaRPr>
            </a:p>
          </p:txBody>
        </p:sp>
        <p:sp>
          <p:nvSpPr>
            <p:cNvPr id="7" name="object 17"/>
            <p:cNvSpPr txBox="1"/>
            <p:nvPr/>
          </p:nvSpPr>
          <p:spPr>
            <a:xfrm>
              <a:off x="2117909" y="5021530"/>
              <a:ext cx="1226977" cy="483719"/>
            </a:xfrm>
            <a:prstGeom prst="rect">
              <a:avLst/>
            </a:prstGeom>
          </p:spPr>
          <p:txBody>
            <a:bodyPr wrap="square" lIns="0" tIns="0" rIns="0" bIns="0" rtlCol="0">
              <a:noAutofit/>
            </a:bodyPr>
            <a:lstStyle/>
            <a:p>
              <a:pPr marL="12700">
                <a:lnSpc>
                  <a:spcPts val="3810"/>
                </a:lnSpc>
                <a:spcBef>
                  <a:spcPts val="190"/>
                </a:spcBef>
              </a:pPr>
              <a:r>
                <a:rPr sz="3400" spc="-44" dirty="0" smtClean="0">
                  <a:solidFill>
                    <a:srgbClr val="007E3E"/>
                  </a:solidFill>
                  <a:latin typeface="Times New Roman"/>
                  <a:cs typeface="Times New Roman"/>
                </a:rPr>
                <a:t>(</a:t>
              </a:r>
              <a:r>
                <a:rPr sz="3400" i="1" spc="200" dirty="0" smtClean="0">
                  <a:solidFill>
                    <a:srgbClr val="007E3E"/>
                  </a:solidFill>
                  <a:latin typeface="Times New Roman"/>
                  <a:cs typeface="Times New Roman"/>
                </a:rPr>
                <a:t>t</a:t>
              </a:r>
              <a:r>
                <a:rPr sz="3400" spc="0" dirty="0" smtClean="0">
                  <a:solidFill>
                    <a:srgbClr val="007E3E"/>
                  </a:solidFill>
                  <a:latin typeface="Times New Roman"/>
                  <a:cs typeface="Times New Roman"/>
                </a:rPr>
                <a:t>)</a:t>
              </a:r>
              <a:r>
                <a:rPr sz="3400" spc="-20" dirty="0" smtClean="0">
                  <a:solidFill>
                    <a:srgbClr val="007E3E"/>
                  </a:solidFill>
                  <a:latin typeface="Times New Roman"/>
                  <a:cs typeface="Times New Roman"/>
                </a:rPr>
                <a:t> </a:t>
              </a:r>
              <a:r>
                <a:rPr sz="3400" spc="0" dirty="0" smtClean="0">
                  <a:solidFill>
                    <a:srgbClr val="007E3E"/>
                  </a:solidFill>
                  <a:latin typeface="Symbol"/>
                  <a:cs typeface="Symbol"/>
                </a:rPr>
                <a:t></a:t>
              </a:r>
              <a:r>
                <a:rPr sz="3400" spc="-12" dirty="0" smtClean="0">
                  <a:solidFill>
                    <a:srgbClr val="007E3E"/>
                  </a:solidFill>
                  <a:latin typeface="Times New Roman"/>
                  <a:cs typeface="Times New Roman"/>
                </a:rPr>
                <a:t> </a:t>
              </a:r>
              <a:r>
                <a:rPr sz="3550" spc="0" dirty="0" smtClean="0">
                  <a:solidFill>
                    <a:srgbClr val="007E3E"/>
                  </a:solidFill>
                  <a:latin typeface="Symbol"/>
                  <a:cs typeface="Symbol"/>
                </a:rPr>
                <a:t></a:t>
              </a:r>
              <a:endParaRPr sz="3550" dirty="0">
                <a:latin typeface="Symbol"/>
                <a:cs typeface="Symbol"/>
              </a:endParaRPr>
            </a:p>
          </p:txBody>
        </p:sp>
        <p:sp>
          <p:nvSpPr>
            <p:cNvPr id="8" name="object 16"/>
            <p:cNvSpPr txBox="1"/>
            <p:nvPr/>
          </p:nvSpPr>
          <p:spPr>
            <a:xfrm>
              <a:off x="3347877" y="5041585"/>
              <a:ext cx="616615" cy="463664"/>
            </a:xfrm>
            <a:prstGeom prst="rect">
              <a:avLst/>
            </a:prstGeom>
          </p:spPr>
          <p:txBody>
            <a:bodyPr wrap="square" lIns="0" tIns="0" rIns="0" bIns="0" rtlCol="0">
              <a:noAutofit/>
            </a:bodyPr>
            <a:lstStyle/>
            <a:p>
              <a:pPr marL="12700">
                <a:lnSpc>
                  <a:spcPts val="3635"/>
                </a:lnSpc>
                <a:spcBef>
                  <a:spcPts val="181"/>
                </a:spcBef>
              </a:pPr>
              <a:r>
                <a:rPr sz="3400" spc="0" dirty="0" smtClean="0">
                  <a:solidFill>
                    <a:srgbClr val="007E3E"/>
                  </a:solidFill>
                  <a:latin typeface="Symbol"/>
                  <a:cs typeface="Symbol"/>
                </a:rPr>
                <a:t></a:t>
              </a:r>
              <a:r>
                <a:rPr sz="3400" spc="-322" dirty="0" smtClean="0">
                  <a:solidFill>
                    <a:srgbClr val="007E3E"/>
                  </a:solidFill>
                  <a:latin typeface="Times New Roman"/>
                  <a:cs typeface="Times New Roman"/>
                </a:rPr>
                <a:t> </a:t>
              </a:r>
              <a:r>
                <a:rPr sz="3400" i="1" spc="0" dirty="0" smtClean="0">
                  <a:solidFill>
                    <a:srgbClr val="916C00"/>
                  </a:solidFill>
                  <a:latin typeface="Times New Roman"/>
                  <a:cs typeface="Times New Roman"/>
                </a:rPr>
                <a:t>b</a:t>
              </a:r>
              <a:endParaRPr sz="3400" dirty="0">
                <a:latin typeface="Times New Roman"/>
                <a:cs typeface="Times New Roman"/>
              </a:endParaRPr>
            </a:p>
          </p:txBody>
        </p:sp>
        <p:sp>
          <p:nvSpPr>
            <p:cNvPr id="9" name="object 15"/>
            <p:cNvSpPr txBox="1"/>
            <p:nvPr/>
          </p:nvSpPr>
          <p:spPr>
            <a:xfrm>
              <a:off x="4532310" y="5041585"/>
              <a:ext cx="1458030" cy="463664"/>
            </a:xfrm>
            <a:prstGeom prst="rect">
              <a:avLst/>
            </a:prstGeom>
          </p:spPr>
          <p:txBody>
            <a:bodyPr wrap="square" lIns="0" tIns="0" rIns="0" bIns="0" rtlCol="0">
              <a:noAutofit/>
            </a:bodyPr>
            <a:lstStyle/>
            <a:p>
              <a:pPr marL="12700">
                <a:lnSpc>
                  <a:spcPts val="3635"/>
                </a:lnSpc>
                <a:spcBef>
                  <a:spcPts val="181"/>
                </a:spcBef>
              </a:pPr>
              <a:r>
                <a:rPr sz="3400" spc="0" dirty="0" smtClean="0">
                  <a:solidFill>
                    <a:srgbClr val="007E3E"/>
                  </a:solidFill>
                  <a:latin typeface="Symbol"/>
                  <a:cs typeface="Symbol"/>
                </a:rPr>
                <a:t></a:t>
              </a:r>
              <a:r>
                <a:rPr sz="3400" spc="-327" dirty="0" smtClean="0">
                  <a:solidFill>
                    <a:srgbClr val="007E3E"/>
                  </a:solidFill>
                  <a:latin typeface="Times New Roman"/>
                  <a:cs typeface="Times New Roman"/>
                </a:rPr>
                <a:t> </a:t>
              </a:r>
              <a:r>
                <a:rPr sz="3400" i="1" spc="0" dirty="0" smtClean="0">
                  <a:solidFill>
                    <a:srgbClr val="FF0000"/>
                  </a:solidFill>
                  <a:latin typeface="Times New Roman"/>
                  <a:cs typeface="Times New Roman"/>
                </a:rPr>
                <a:t>b</a:t>
              </a:r>
              <a:r>
                <a:rPr sz="3400" i="1" spc="-75" dirty="0" smtClean="0">
                  <a:solidFill>
                    <a:srgbClr val="FF0000"/>
                  </a:solidFill>
                  <a:latin typeface="Times New Roman"/>
                  <a:cs typeface="Times New Roman"/>
                </a:rPr>
                <a:t> </a:t>
              </a:r>
              <a:r>
                <a:rPr sz="3400" spc="-39" dirty="0" smtClean="0">
                  <a:solidFill>
                    <a:srgbClr val="FF0000"/>
                  </a:solidFill>
                  <a:latin typeface="Times New Roman"/>
                  <a:cs typeface="Times New Roman"/>
                </a:rPr>
                <a:t>(</a:t>
              </a:r>
              <a:r>
                <a:rPr sz="3400" i="1" spc="209" dirty="0" smtClean="0">
                  <a:solidFill>
                    <a:srgbClr val="FF0000"/>
                  </a:solidFill>
                  <a:latin typeface="Times New Roman"/>
                  <a:cs typeface="Times New Roman"/>
                </a:rPr>
                <a:t>t</a:t>
              </a:r>
              <a:r>
                <a:rPr sz="3400" spc="0" dirty="0" smtClean="0">
                  <a:solidFill>
                    <a:srgbClr val="FF0000"/>
                  </a:solidFill>
                  <a:latin typeface="Times New Roman"/>
                  <a:cs typeface="Times New Roman"/>
                </a:rPr>
                <a:t>)</a:t>
              </a:r>
              <a:r>
                <a:rPr sz="3400" spc="-255" dirty="0" smtClean="0">
                  <a:solidFill>
                    <a:srgbClr val="FF0000"/>
                  </a:solidFill>
                  <a:latin typeface="Times New Roman"/>
                  <a:cs typeface="Times New Roman"/>
                </a:rPr>
                <a:t> </a:t>
              </a:r>
              <a:r>
                <a:rPr sz="3400" spc="0" dirty="0" smtClean="0">
                  <a:solidFill>
                    <a:srgbClr val="007E3E"/>
                  </a:solidFill>
                  <a:latin typeface="Symbol"/>
                  <a:cs typeface="Symbol"/>
                </a:rPr>
                <a:t></a:t>
              </a:r>
              <a:endParaRPr sz="3400" dirty="0">
                <a:latin typeface="Symbol"/>
                <a:cs typeface="Symbol"/>
              </a:endParaRPr>
            </a:p>
          </p:txBody>
        </p:sp>
        <p:sp>
          <p:nvSpPr>
            <p:cNvPr id="10" name="object 14"/>
            <p:cNvSpPr txBox="1"/>
            <p:nvPr/>
          </p:nvSpPr>
          <p:spPr>
            <a:xfrm>
              <a:off x="1744931" y="5048475"/>
              <a:ext cx="261961" cy="456774"/>
            </a:xfrm>
            <a:prstGeom prst="rect">
              <a:avLst/>
            </a:prstGeom>
          </p:spPr>
          <p:txBody>
            <a:bodyPr wrap="square" lIns="0" tIns="0" rIns="0" bIns="0" rtlCol="0">
              <a:noAutofit/>
            </a:bodyPr>
            <a:lstStyle/>
            <a:p>
              <a:pPr marL="12700">
                <a:lnSpc>
                  <a:spcPts val="3570"/>
                </a:lnSpc>
                <a:spcBef>
                  <a:spcPts val="178"/>
                </a:spcBef>
              </a:pPr>
              <a:r>
                <a:rPr sz="3400" i="1" spc="0" dirty="0" smtClean="0">
                  <a:solidFill>
                    <a:srgbClr val="007E3E"/>
                  </a:solidFill>
                  <a:latin typeface="Times New Roman"/>
                  <a:cs typeface="Times New Roman"/>
                </a:rPr>
                <a:t>r</a:t>
              </a:r>
              <a:endParaRPr sz="3400">
                <a:latin typeface="Times New Roman"/>
                <a:cs typeface="Times New Roman"/>
              </a:endParaRPr>
            </a:p>
          </p:txBody>
        </p:sp>
        <p:sp>
          <p:nvSpPr>
            <p:cNvPr id="11" name="object 13"/>
            <p:cNvSpPr txBox="1"/>
            <p:nvPr/>
          </p:nvSpPr>
          <p:spPr>
            <a:xfrm>
              <a:off x="4026268" y="5048475"/>
              <a:ext cx="528206" cy="456774"/>
            </a:xfrm>
            <a:prstGeom prst="rect">
              <a:avLst/>
            </a:prstGeom>
          </p:spPr>
          <p:txBody>
            <a:bodyPr wrap="square" lIns="0" tIns="0" rIns="0" bIns="0" rtlCol="0">
              <a:noAutofit/>
            </a:bodyPr>
            <a:lstStyle/>
            <a:p>
              <a:pPr marL="12700">
                <a:lnSpc>
                  <a:spcPts val="3570"/>
                </a:lnSpc>
                <a:spcBef>
                  <a:spcPts val="178"/>
                </a:spcBef>
              </a:pPr>
              <a:r>
                <a:rPr sz="3400" spc="-39" dirty="0" smtClean="0">
                  <a:solidFill>
                    <a:srgbClr val="916C00"/>
                  </a:solidFill>
                  <a:latin typeface="Times New Roman"/>
                  <a:cs typeface="Times New Roman"/>
                </a:rPr>
                <a:t>(</a:t>
              </a:r>
              <a:r>
                <a:rPr sz="3400" i="1" spc="204" dirty="0" smtClean="0">
                  <a:solidFill>
                    <a:srgbClr val="916C00"/>
                  </a:solidFill>
                  <a:latin typeface="Times New Roman"/>
                  <a:cs typeface="Times New Roman"/>
                </a:rPr>
                <a:t>t</a:t>
              </a:r>
              <a:r>
                <a:rPr sz="3400" spc="0" dirty="0" smtClean="0">
                  <a:solidFill>
                    <a:srgbClr val="916C00"/>
                  </a:solidFill>
                  <a:latin typeface="Times New Roman"/>
                  <a:cs typeface="Times New Roman"/>
                </a:rPr>
                <a:t>)</a:t>
              </a:r>
              <a:endParaRPr sz="3400">
                <a:latin typeface="Times New Roman"/>
                <a:cs typeface="Times New Roman"/>
              </a:endParaRPr>
            </a:p>
          </p:txBody>
        </p:sp>
        <p:sp>
          <p:nvSpPr>
            <p:cNvPr id="12" name="object 12"/>
            <p:cNvSpPr txBox="1"/>
            <p:nvPr/>
          </p:nvSpPr>
          <p:spPr>
            <a:xfrm>
              <a:off x="6448853" y="5048475"/>
              <a:ext cx="311000" cy="456774"/>
            </a:xfrm>
            <a:prstGeom prst="rect">
              <a:avLst/>
            </a:prstGeom>
          </p:spPr>
          <p:txBody>
            <a:bodyPr wrap="square" lIns="0" tIns="0" rIns="0" bIns="0" rtlCol="0">
              <a:noAutofit/>
            </a:bodyPr>
            <a:lstStyle/>
            <a:p>
              <a:pPr marL="12700">
                <a:lnSpc>
                  <a:spcPts val="3570"/>
                </a:lnSpc>
                <a:spcBef>
                  <a:spcPts val="178"/>
                </a:spcBef>
              </a:pPr>
              <a:r>
                <a:rPr sz="3400" i="1" spc="0" dirty="0" smtClean="0">
                  <a:solidFill>
                    <a:srgbClr val="FF00FF"/>
                  </a:solidFill>
                  <a:latin typeface="Times New Roman"/>
                  <a:cs typeface="Times New Roman"/>
                </a:rPr>
                <a:t>p</a:t>
              </a:r>
              <a:endParaRPr sz="3400">
                <a:latin typeface="Times New Roman"/>
                <a:cs typeface="Times New Roman"/>
              </a:endParaRPr>
            </a:p>
          </p:txBody>
        </p:sp>
        <p:sp>
          <p:nvSpPr>
            <p:cNvPr id="13" name="object 11"/>
            <p:cNvSpPr txBox="1"/>
            <p:nvPr/>
          </p:nvSpPr>
          <p:spPr>
            <a:xfrm>
              <a:off x="6843416" y="5048475"/>
              <a:ext cx="527478" cy="456774"/>
            </a:xfrm>
            <a:prstGeom prst="rect">
              <a:avLst/>
            </a:prstGeom>
          </p:spPr>
          <p:txBody>
            <a:bodyPr wrap="square" lIns="0" tIns="0" rIns="0" bIns="0" rtlCol="0">
              <a:noAutofit/>
            </a:bodyPr>
            <a:lstStyle/>
            <a:p>
              <a:pPr marL="12700">
                <a:lnSpc>
                  <a:spcPts val="3570"/>
                </a:lnSpc>
                <a:spcBef>
                  <a:spcPts val="178"/>
                </a:spcBef>
              </a:pPr>
              <a:r>
                <a:rPr sz="3400" spc="-39" dirty="0" smtClean="0">
                  <a:solidFill>
                    <a:srgbClr val="FF00FF"/>
                  </a:solidFill>
                  <a:latin typeface="Times New Roman"/>
                  <a:cs typeface="Times New Roman"/>
                </a:rPr>
                <a:t>(</a:t>
              </a:r>
              <a:r>
                <a:rPr sz="3400" i="1" spc="200" dirty="0" smtClean="0">
                  <a:solidFill>
                    <a:srgbClr val="FF00FF"/>
                  </a:solidFill>
                  <a:latin typeface="Times New Roman"/>
                  <a:cs typeface="Times New Roman"/>
                </a:rPr>
                <a:t>t</a:t>
              </a:r>
              <a:r>
                <a:rPr sz="3400" spc="0" dirty="0" smtClean="0">
                  <a:solidFill>
                    <a:srgbClr val="FF00FF"/>
                  </a:solidFill>
                  <a:latin typeface="Times New Roman"/>
                  <a:cs typeface="Times New Roman"/>
                </a:rPr>
                <a:t>)</a:t>
              </a:r>
              <a:endParaRPr sz="3400">
                <a:latin typeface="Times New Roman"/>
                <a:cs typeface="Times New Roman"/>
              </a:endParaRPr>
            </a:p>
          </p:txBody>
        </p:sp>
        <p:sp>
          <p:nvSpPr>
            <p:cNvPr id="14" name="object 10"/>
            <p:cNvSpPr txBox="1"/>
            <p:nvPr/>
          </p:nvSpPr>
          <p:spPr>
            <a:xfrm>
              <a:off x="1864314" y="5304225"/>
              <a:ext cx="260992" cy="276407"/>
            </a:xfrm>
            <a:prstGeom prst="rect">
              <a:avLst/>
            </a:prstGeom>
          </p:spPr>
          <p:txBody>
            <a:bodyPr wrap="square" lIns="0" tIns="0" rIns="0" bIns="0" rtlCol="0">
              <a:noAutofit/>
            </a:bodyPr>
            <a:lstStyle/>
            <a:p>
              <a:pPr marL="12700">
                <a:lnSpc>
                  <a:spcPts val="2110"/>
                </a:lnSpc>
                <a:spcBef>
                  <a:spcPts val="105"/>
                </a:spcBef>
              </a:pPr>
              <a:r>
                <a:rPr sz="1950" i="1" spc="-14" dirty="0" smtClean="0">
                  <a:solidFill>
                    <a:srgbClr val="007E3E"/>
                  </a:solidFill>
                  <a:latin typeface="Times New Roman"/>
                  <a:cs typeface="Times New Roman"/>
                </a:rPr>
                <a:t>u</a:t>
              </a:r>
              <a:r>
                <a:rPr sz="1950" i="1" spc="0" dirty="0" smtClean="0">
                  <a:solidFill>
                    <a:srgbClr val="007E3E"/>
                  </a:solidFill>
                  <a:latin typeface="Times New Roman"/>
                  <a:cs typeface="Times New Roman"/>
                </a:rPr>
                <a:t>i</a:t>
              </a:r>
              <a:endParaRPr sz="1950">
                <a:latin typeface="Times New Roman"/>
                <a:cs typeface="Times New Roman"/>
              </a:endParaRPr>
            </a:p>
          </p:txBody>
        </p:sp>
        <p:sp>
          <p:nvSpPr>
            <p:cNvPr id="15" name="object 9"/>
            <p:cNvSpPr txBox="1"/>
            <p:nvPr/>
          </p:nvSpPr>
          <p:spPr>
            <a:xfrm>
              <a:off x="3838914" y="5304225"/>
              <a:ext cx="191584" cy="276407"/>
            </a:xfrm>
            <a:prstGeom prst="rect">
              <a:avLst/>
            </a:prstGeom>
          </p:spPr>
          <p:txBody>
            <a:bodyPr wrap="square" lIns="0" tIns="0" rIns="0" bIns="0" rtlCol="0">
              <a:noAutofit/>
            </a:bodyPr>
            <a:lstStyle/>
            <a:p>
              <a:pPr marL="12700">
                <a:lnSpc>
                  <a:spcPts val="2110"/>
                </a:lnSpc>
                <a:spcBef>
                  <a:spcPts val="105"/>
                </a:spcBef>
              </a:pPr>
              <a:r>
                <a:rPr sz="1950" i="1" spc="0" dirty="0" smtClean="0">
                  <a:solidFill>
                    <a:srgbClr val="916C00"/>
                  </a:solidFill>
                  <a:latin typeface="Times New Roman"/>
                  <a:cs typeface="Times New Roman"/>
                </a:rPr>
                <a:t>u</a:t>
              </a:r>
              <a:endParaRPr sz="1950">
                <a:latin typeface="Times New Roman"/>
                <a:cs typeface="Times New Roman"/>
              </a:endParaRPr>
            </a:p>
          </p:txBody>
        </p:sp>
        <p:sp>
          <p:nvSpPr>
            <p:cNvPr id="16" name="object 8"/>
            <p:cNvSpPr txBox="1"/>
            <p:nvPr/>
          </p:nvSpPr>
          <p:spPr>
            <a:xfrm>
              <a:off x="5024040" y="5304225"/>
              <a:ext cx="134515" cy="276407"/>
            </a:xfrm>
            <a:prstGeom prst="rect">
              <a:avLst/>
            </a:prstGeom>
          </p:spPr>
          <p:txBody>
            <a:bodyPr wrap="square" lIns="0" tIns="0" rIns="0" bIns="0" rtlCol="0">
              <a:noAutofit/>
            </a:bodyPr>
            <a:lstStyle/>
            <a:p>
              <a:pPr marL="12700">
                <a:lnSpc>
                  <a:spcPts val="2110"/>
                </a:lnSpc>
                <a:spcBef>
                  <a:spcPts val="105"/>
                </a:spcBef>
              </a:pPr>
              <a:r>
                <a:rPr sz="1950" i="1" spc="0" dirty="0" smtClean="0">
                  <a:solidFill>
                    <a:srgbClr val="FF0000"/>
                  </a:solidFill>
                  <a:latin typeface="Times New Roman"/>
                  <a:cs typeface="Times New Roman"/>
                </a:rPr>
                <a:t>i</a:t>
              </a:r>
              <a:endParaRPr sz="1950">
                <a:latin typeface="Times New Roman"/>
                <a:cs typeface="Times New Roman"/>
              </a:endParaRPr>
            </a:p>
          </p:txBody>
        </p:sp>
        <p:sp>
          <p:nvSpPr>
            <p:cNvPr id="17" name="object 7"/>
            <p:cNvSpPr txBox="1"/>
            <p:nvPr/>
          </p:nvSpPr>
          <p:spPr>
            <a:xfrm>
              <a:off x="6182770" y="5304225"/>
              <a:ext cx="134515" cy="276407"/>
            </a:xfrm>
            <a:prstGeom prst="rect">
              <a:avLst/>
            </a:prstGeom>
          </p:spPr>
          <p:txBody>
            <a:bodyPr wrap="square" lIns="0" tIns="0" rIns="0" bIns="0" rtlCol="0">
              <a:noAutofit/>
            </a:bodyPr>
            <a:lstStyle/>
            <a:p>
              <a:pPr marL="12700">
                <a:lnSpc>
                  <a:spcPts val="2110"/>
                </a:lnSpc>
                <a:spcBef>
                  <a:spcPts val="105"/>
                </a:spcBef>
              </a:pPr>
              <a:r>
                <a:rPr sz="1950" i="1" spc="0" dirty="0" smtClean="0">
                  <a:solidFill>
                    <a:srgbClr val="007E3E"/>
                  </a:solidFill>
                  <a:latin typeface="Times New Roman"/>
                  <a:cs typeface="Times New Roman"/>
                </a:rPr>
                <a:t>i</a:t>
              </a:r>
              <a:endParaRPr sz="1950">
                <a:latin typeface="Times New Roman"/>
                <a:cs typeface="Times New Roman"/>
              </a:endParaRPr>
            </a:p>
          </p:txBody>
        </p:sp>
        <p:sp>
          <p:nvSpPr>
            <p:cNvPr id="18" name="object 6"/>
            <p:cNvSpPr txBox="1"/>
            <p:nvPr/>
          </p:nvSpPr>
          <p:spPr>
            <a:xfrm>
              <a:off x="6656026" y="5304225"/>
              <a:ext cx="191584" cy="276407"/>
            </a:xfrm>
            <a:prstGeom prst="rect">
              <a:avLst/>
            </a:prstGeom>
          </p:spPr>
          <p:txBody>
            <a:bodyPr wrap="square" lIns="0" tIns="0" rIns="0" bIns="0" rtlCol="0">
              <a:noAutofit/>
            </a:bodyPr>
            <a:lstStyle/>
            <a:p>
              <a:pPr marL="12700">
                <a:lnSpc>
                  <a:spcPts val="2110"/>
                </a:lnSpc>
                <a:spcBef>
                  <a:spcPts val="105"/>
                </a:spcBef>
              </a:pPr>
              <a:r>
                <a:rPr sz="1950" i="1" spc="0" dirty="0" smtClean="0">
                  <a:solidFill>
                    <a:srgbClr val="FF00FF"/>
                  </a:solidFill>
                  <a:latin typeface="Times New Roman"/>
                  <a:cs typeface="Times New Roman"/>
                </a:rPr>
                <a:t>u</a:t>
              </a:r>
              <a:endParaRPr sz="1950">
                <a:latin typeface="Times New Roman"/>
                <a:cs typeface="Times New Roman"/>
              </a:endParaRPr>
            </a:p>
          </p:txBody>
        </p:sp>
      </p:grpSp>
    </p:spTree>
    <p:extLst>
      <p:ext uri="{BB962C8B-B14F-4D97-AF65-F5344CB8AC3E}">
        <p14:creationId xmlns:p14="http://schemas.microsoft.com/office/powerpoint/2010/main" val="25969299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Attributes Coupling based Item Enhanced Matrix Factorization </a:t>
            </a:r>
            <a:r>
              <a:rPr lang="en-US" dirty="0" smtClean="0"/>
              <a:t>Technique</a:t>
            </a:r>
            <a:r>
              <a:rPr lang="en-US" baseline="30000" dirty="0" smtClean="0"/>
              <a:t>[3]</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Matrix </a:t>
            </a:r>
            <a:r>
              <a:rPr lang="en-US" dirty="0"/>
              <a:t>factorization technique is one of the most widely employed collaborative filtering techniques in the research of recommender systems due to its effectiveness and efficiency in dealing with very large user-item rating matrices. </a:t>
            </a:r>
            <a:endParaRPr lang="en-US" dirty="0" smtClean="0"/>
          </a:p>
          <a:p>
            <a:r>
              <a:rPr lang="en-US" dirty="0" smtClean="0"/>
              <a:t>In </a:t>
            </a:r>
            <a:r>
              <a:rPr lang="en-US" dirty="0"/>
              <a:t>addition, there are few suitable similarity measures for these content enhanced matrix factorization approaches to compute the similarity between categorical items. </a:t>
            </a:r>
            <a:endParaRPr lang="en-US" dirty="0" smtClean="0"/>
          </a:p>
          <a:p>
            <a:r>
              <a:rPr lang="en-US" dirty="0" smtClean="0"/>
              <a:t>Required attributes coupling based item enhanced matrix factorization method by incorporating item attribute information into matrix factorization technique as well as adapting the coupled object similarity to capture the </a:t>
            </a:r>
            <a:r>
              <a:rPr lang="en-US" b="1" dirty="0" smtClean="0"/>
              <a:t>relationship between items</a:t>
            </a:r>
            <a:r>
              <a:rPr lang="en-US" dirty="0" smtClean="0"/>
              <a:t>.</a:t>
            </a:r>
          </a:p>
          <a:p>
            <a:r>
              <a:rPr lang="en-US" dirty="0" smtClean="0"/>
              <a:t>Item </a:t>
            </a:r>
            <a:r>
              <a:rPr lang="en-US" dirty="0"/>
              <a:t>attribute information is formed as an item relationship regularization term to regularize the process of matrix factorization. </a:t>
            </a:r>
            <a:endParaRPr lang="en-US" dirty="0" smtClean="0"/>
          </a:p>
          <a:p>
            <a:r>
              <a:rPr lang="en-US" dirty="0" smtClean="0"/>
              <a:t>Specifically</a:t>
            </a:r>
            <a:r>
              <a:rPr lang="en-US" dirty="0"/>
              <a:t>, the similarity between items is measured by the Coupled Object Similarity considering coupling between items. </a:t>
            </a:r>
          </a:p>
        </p:txBody>
      </p:sp>
    </p:spTree>
    <p:extLst>
      <p:ext uri="{BB962C8B-B14F-4D97-AF65-F5344CB8AC3E}">
        <p14:creationId xmlns:p14="http://schemas.microsoft.com/office/powerpoint/2010/main" val="4129818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Ranking of individual items(b</a:t>
            </a:r>
            <a:r>
              <a:rPr lang="en-US" baseline="-25000" dirty="0" smtClean="0"/>
              <a:t>i</a:t>
            </a:r>
            <a:r>
              <a:rPr lang="en-US" dirty="0" smtClean="0"/>
              <a:t>(t)):</a:t>
            </a:r>
          </a:p>
        </p:txBody>
      </p:sp>
      <p:sp>
        <p:nvSpPr>
          <p:cNvPr id="3" name="Content Placeholder 2"/>
          <p:cNvSpPr>
            <a:spLocks noGrp="1"/>
          </p:cNvSpPr>
          <p:nvPr>
            <p:ph idx="1"/>
          </p:nvPr>
        </p:nvSpPr>
        <p:spPr/>
        <p:txBody>
          <a:bodyPr/>
          <a:lstStyle/>
          <a:p>
            <a:r>
              <a:rPr lang="en-US" dirty="0" smtClean="0"/>
              <a:t>Antutu Benchmark.</a:t>
            </a:r>
          </a:p>
          <a:p>
            <a:r>
              <a:rPr lang="en-US" dirty="0" smtClean="0"/>
              <a:t>Ranking on the basis of Specs score based on our proposed algorithm.</a:t>
            </a:r>
          </a:p>
          <a:p>
            <a:pPr lvl="1"/>
            <a:r>
              <a:rPr lang="en-US" dirty="0" smtClean="0"/>
              <a:t>Different features are given different weightage.</a:t>
            </a:r>
          </a:p>
          <a:p>
            <a:pPr lvl="1"/>
            <a:r>
              <a:rPr lang="en-US" dirty="0" smtClean="0"/>
              <a:t>For each product, score is calculated for each feature on account of weight.</a:t>
            </a:r>
          </a:p>
          <a:p>
            <a:pPr lvl="1"/>
            <a:r>
              <a:rPr lang="en-US" dirty="0" smtClean="0"/>
              <a:t>On the basis of Overall score, relationship between items is justified.</a:t>
            </a:r>
          </a:p>
          <a:p>
            <a:pPr lvl="1"/>
            <a:endParaRPr lang="en-US" dirty="0" smtClean="0"/>
          </a:p>
          <a:p>
            <a:pPr lvl="1"/>
            <a:endParaRPr lang="en-US"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3284959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206" y="1735473"/>
            <a:ext cx="7466919" cy="4079540"/>
          </a:xfrm>
        </p:spPr>
        <p:txBody>
          <a:bodyPr>
            <a:normAutofit fontScale="92500" lnSpcReduction="20000"/>
          </a:bodyPr>
          <a:lstStyle/>
          <a:p>
            <a:r>
              <a:rPr lang="en-US" sz="3200" dirty="0" smtClean="0"/>
              <a:t>Today consumers are shifting from brick and motel shops to ecommerce website.</a:t>
            </a:r>
          </a:p>
          <a:p>
            <a:r>
              <a:rPr lang="en-US" sz="3200" dirty="0" smtClean="0"/>
              <a:t>In upcoming years a major portion of shopping will switch to ecommerce transactions.</a:t>
            </a:r>
          </a:p>
          <a:p>
            <a:r>
              <a:rPr lang="en-US" sz="3200" dirty="0" smtClean="0"/>
              <a:t>From various e-commerce website customers want to get best products within their budget.</a:t>
            </a:r>
          </a:p>
          <a:p>
            <a:r>
              <a:rPr lang="en-US" sz="3200" dirty="0" smtClean="0"/>
              <a:t>So there is definitely a must need to work on this system to provide customers with the best services.</a:t>
            </a:r>
          </a:p>
        </p:txBody>
      </p:sp>
      <p:pic>
        <p:nvPicPr>
          <p:cNvPr id="4" name="Picture 3" descr="FG-Recasting-the-Retail-Store-in-Todays-Omnichannel-World-1 (1).png"/>
          <p:cNvPicPr>
            <a:picLocks noChangeAspect="1"/>
          </p:cNvPicPr>
          <p:nvPr/>
        </p:nvPicPr>
        <p:blipFill>
          <a:blip r:embed="rId2"/>
          <a:stretch>
            <a:fillRect/>
          </a:stretch>
        </p:blipFill>
        <p:spPr>
          <a:xfrm>
            <a:off x="7858125" y="1690688"/>
            <a:ext cx="4243387" cy="3860737"/>
          </a:xfrm>
          <a:prstGeom prst="rect">
            <a:avLst/>
          </a:prstGeom>
        </p:spPr>
      </p:pic>
      <p:sp>
        <p:nvSpPr>
          <p:cNvPr id="7" name="Title 1"/>
          <p:cNvSpPr>
            <a:spLocks noGrp="1"/>
          </p:cNvSpPr>
          <p:nvPr>
            <p:ph type="title"/>
          </p:nvPr>
        </p:nvSpPr>
        <p:spPr>
          <a:xfrm>
            <a:off x="838200" y="365125"/>
            <a:ext cx="10515600" cy="1325563"/>
          </a:xfrm>
        </p:spPr>
        <p:txBody>
          <a:bodyPr/>
          <a:lstStyle/>
          <a:p>
            <a:pPr algn="ctr"/>
            <a:r>
              <a:rPr lang="en-US" dirty="0" smtClean="0"/>
              <a:t>Introduction		</a:t>
            </a:r>
            <a:endParaRPr lang="en-US" dirty="0"/>
          </a:p>
        </p:txBody>
      </p:sp>
    </p:spTree>
    <p:extLst>
      <p:ext uri="{BB962C8B-B14F-4D97-AF65-F5344CB8AC3E}">
        <p14:creationId xmlns:p14="http://schemas.microsoft.com/office/powerpoint/2010/main" val="410218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Antutu </a:t>
            </a:r>
            <a:r>
              <a:rPr lang="en-US" dirty="0" smtClean="0"/>
              <a:t>Benchmark</a:t>
            </a:r>
            <a:r>
              <a:rPr lang="en-US" baseline="30000" dirty="0" smtClean="0"/>
              <a:t>[1]</a:t>
            </a:r>
            <a:r>
              <a:rPr lang="en-US" dirty="0" smtClean="0"/>
              <a:t> :</a:t>
            </a:r>
            <a:endParaRPr lang="en-US" dirty="0"/>
          </a:p>
        </p:txBody>
      </p:sp>
      <p:sp>
        <p:nvSpPr>
          <p:cNvPr id="3" name="Content Placeholder 2"/>
          <p:cNvSpPr>
            <a:spLocks noGrp="1"/>
          </p:cNvSpPr>
          <p:nvPr>
            <p:ph idx="1"/>
          </p:nvPr>
        </p:nvSpPr>
        <p:spPr/>
        <p:txBody>
          <a:bodyPr/>
          <a:lstStyle/>
          <a:p>
            <a:r>
              <a:rPr lang="en-US" dirty="0" smtClean="0"/>
              <a:t>Antutu comprehensively test certain aspects </a:t>
            </a:r>
            <a:r>
              <a:rPr lang="en-US" dirty="0"/>
              <a:t>of a device, including UX, GPU, RAM, CPU, </a:t>
            </a:r>
            <a:r>
              <a:rPr lang="en-US" dirty="0" smtClean="0"/>
              <a:t>I/O. </a:t>
            </a:r>
            <a:r>
              <a:rPr lang="en-US" dirty="0"/>
              <a:t>Each item is individually assessed and given a </a:t>
            </a:r>
            <a:r>
              <a:rPr lang="en-US" dirty="0" smtClean="0"/>
              <a:t>score and then </a:t>
            </a:r>
            <a:r>
              <a:rPr lang="en-US" dirty="0"/>
              <a:t>used to rank </a:t>
            </a:r>
            <a:r>
              <a:rPr lang="en-US" dirty="0" smtClean="0"/>
              <a:t>the device </a:t>
            </a:r>
            <a:r>
              <a:rPr lang="en-US" dirty="0"/>
              <a:t>among all other </a:t>
            </a:r>
            <a:r>
              <a:rPr lang="en-US" dirty="0" smtClean="0"/>
              <a:t>devices.</a:t>
            </a:r>
          </a:p>
          <a:p>
            <a:r>
              <a:rPr lang="en-US" dirty="0" smtClean="0"/>
              <a:t>Scores and rankings are easily available online.</a:t>
            </a:r>
          </a:p>
          <a:p>
            <a:pPr marL="0" indent="0">
              <a:buNone/>
            </a:pPr>
            <a:endParaRPr lang="en-US" dirty="0"/>
          </a:p>
          <a:p>
            <a:pPr marL="0" indent="0">
              <a:buNone/>
            </a:pPr>
            <a:r>
              <a:rPr lang="en-US" sz="3600" dirty="0" smtClean="0"/>
              <a:t>Cons: </a:t>
            </a:r>
          </a:p>
          <a:p>
            <a:r>
              <a:rPr lang="en-US" dirty="0" smtClean="0"/>
              <a:t>Compute score only on the basis of certain features.</a:t>
            </a:r>
          </a:p>
          <a:p>
            <a:r>
              <a:rPr lang="en-US" dirty="0" smtClean="0"/>
              <a:t>Rest features remain intact (Supports memory card, NFC, etc.).</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0493625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2028" y="292553"/>
            <a:ext cx="10515600" cy="1325563"/>
          </a:xfrm>
        </p:spPr>
        <p:txBody>
          <a:bodyPr/>
          <a:lstStyle/>
          <a:p>
            <a:r>
              <a:rPr lang="en-US" dirty="0" smtClean="0"/>
              <a:t>Proposed Algorithm:</a:t>
            </a:r>
            <a:endParaRPr lang="en-US" dirty="0"/>
          </a:p>
        </p:txBody>
      </p:sp>
      <p:sp>
        <p:nvSpPr>
          <p:cNvPr id="3" name="Content Placeholder 2"/>
          <p:cNvSpPr>
            <a:spLocks noGrp="1"/>
          </p:cNvSpPr>
          <p:nvPr>
            <p:ph idx="1"/>
          </p:nvPr>
        </p:nvSpPr>
        <p:spPr>
          <a:xfrm>
            <a:off x="5776686" y="1825625"/>
            <a:ext cx="5577114" cy="4351338"/>
          </a:xfrm>
        </p:spPr>
        <p:txBody>
          <a:bodyPr>
            <a:normAutofit fontScale="92500" lnSpcReduction="10000"/>
          </a:bodyPr>
          <a:lstStyle/>
          <a:p>
            <a:pPr marL="0" indent="0">
              <a:buNone/>
            </a:pPr>
            <a:r>
              <a:rPr lang="en-US" dirty="0" smtClean="0"/>
              <a:t>Where, </a:t>
            </a:r>
          </a:p>
          <a:p>
            <a:r>
              <a:rPr lang="en-US" dirty="0" smtClean="0"/>
              <a:t>% = percentage difference of that feature between products</a:t>
            </a:r>
          </a:p>
          <a:p>
            <a:pPr lvl="1"/>
            <a:r>
              <a:rPr lang="en-US" dirty="0" smtClean="0"/>
              <a:t>Ex: For, Faster CPU, </a:t>
            </a:r>
            <a:r>
              <a:rPr lang="en-US" dirty="0" err="1" smtClean="0"/>
              <a:t>feature_value</a:t>
            </a:r>
            <a:r>
              <a:rPr lang="en-US" dirty="0" smtClean="0"/>
              <a:t>(X) :</a:t>
            </a:r>
          </a:p>
          <a:p>
            <a:pPr lvl="1"/>
            <a:r>
              <a:rPr lang="en-US" dirty="0" smtClean="0"/>
              <a:t>Galaxy S6 : 1.5 </a:t>
            </a:r>
            <a:r>
              <a:rPr lang="en-US" dirty="0" err="1"/>
              <a:t>G</a:t>
            </a:r>
            <a:r>
              <a:rPr lang="en-US" dirty="0" err="1" smtClean="0"/>
              <a:t>hz</a:t>
            </a:r>
            <a:endParaRPr lang="en-US" dirty="0" smtClean="0"/>
          </a:p>
          <a:p>
            <a:pPr lvl="1"/>
            <a:r>
              <a:rPr lang="en-US" dirty="0" smtClean="0"/>
              <a:t>Galaxy S4 : 1.2 </a:t>
            </a:r>
            <a:r>
              <a:rPr lang="en-US" dirty="0" err="1" smtClean="0"/>
              <a:t>Ghz</a:t>
            </a:r>
            <a:endParaRPr lang="en-US" dirty="0" smtClean="0"/>
          </a:p>
          <a:p>
            <a:pPr lvl="1"/>
            <a:r>
              <a:rPr lang="en-US" dirty="0" smtClean="0"/>
              <a:t>% = Galaxy S6 has 80% faster CPU than Galaxy S4</a:t>
            </a:r>
          </a:p>
          <a:p>
            <a:r>
              <a:rPr lang="en-US" dirty="0" smtClean="0"/>
              <a:t>And B = binary </a:t>
            </a:r>
          </a:p>
          <a:p>
            <a:pPr lvl="1"/>
            <a:r>
              <a:rPr lang="en-US" dirty="0" smtClean="0"/>
              <a:t>Ex: Has Dual </a:t>
            </a:r>
            <a:r>
              <a:rPr lang="en-US" dirty="0" err="1" smtClean="0"/>
              <a:t>Sim</a:t>
            </a:r>
            <a:r>
              <a:rPr lang="en-US" dirty="0" smtClean="0"/>
              <a:t>:</a:t>
            </a:r>
          </a:p>
          <a:p>
            <a:pPr lvl="1"/>
            <a:r>
              <a:rPr lang="en-US" dirty="0" smtClean="0"/>
              <a:t>Galaxy S6 : Yes(1)</a:t>
            </a:r>
          </a:p>
          <a:p>
            <a:pPr lvl="1"/>
            <a:r>
              <a:rPr lang="en-US" dirty="0" smtClean="0"/>
              <a:t>Galaxy S4 : No(0)</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68777940"/>
              </p:ext>
            </p:extLst>
          </p:nvPr>
        </p:nvGraphicFramePr>
        <p:xfrm>
          <a:off x="250218" y="265792"/>
          <a:ext cx="5268890" cy="6444158"/>
        </p:xfrm>
        <a:graphic>
          <a:graphicData uri="http://schemas.openxmlformats.org/drawingml/2006/table">
            <a:tbl>
              <a:tblPr firstRow="1" bandRow="1">
                <a:tableStyleId>{5C22544A-7EE6-4342-B048-85BDC9FD1C3A}</a:tableStyleId>
              </a:tblPr>
              <a:tblGrid>
                <a:gridCol w="3043937"/>
                <a:gridCol w="653731"/>
                <a:gridCol w="1571222"/>
              </a:tblGrid>
              <a:tr h="320740">
                <a:tc>
                  <a:txBody>
                    <a:bodyPr/>
                    <a:lstStyle/>
                    <a:p>
                      <a:r>
                        <a:rPr lang="en-US" sz="1600" dirty="0" smtClean="0"/>
                        <a:t>Feature</a:t>
                      </a:r>
                      <a:endParaRPr lang="en-US" sz="1600" dirty="0"/>
                    </a:p>
                  </a:txBody>
                  <a:tcPr/>
                </a:tc>
                <a:tc>
                  <a:txBody>
                    <a:bodyPr/>
                    <a:lstStyle/>
                    <a:p>
                      <a:r>
                        <a:rPr lang="en-US" sz="1600" dirty="0" smtClean="0"/>
                        <a:t>Type</a:t>
                      </a:r>
                      <a:endParaRPr lang="en-US" sz="1600" dirty="0"/>
                    </a:p>
                  </a:txBody>
                  <a:tcPr/>
                </a:tc>
                <a:tc>
                  <a:txBody>
                    <a:bodyPr/>
                    <a:lstStyle/>
                    <a:p>
                      <a:r>
                        <a:rPr lang="en-US" sz="1600" dirty="0" smtClean="0"/>
                        <a:t>Weight</a:t>
                      </a:r>
                      <a:endParaRPr lang="en-US" sz="1600" dirty="0"/>
                    </a:p>
                  </a:txBody>
                  <a:tcPr/>
                </a:tc>
              </a:tr>
              <a:tr h="320740">
                <a:tc>
                  <a:txBody>
                    <a:bodyPr/>
                    <a:lstStyle/>
                    <a:p>
                      <a:r>
                        <a:rPr lang="en-US" sz="1600" dirty="0" smtClean="0"/>
                        <a:t>Faster CPU</a:t>
                      </a:r>
                      <a:endParaRPr lang="en-US" sz="1600" dirty="0"/>
                    </a:p>
                  </a:txBody>
                  <a:tcPr/>
                </a:tc>
                <a:tc>
                  <a:txBody>
                    <a:bodyPr/>
                    <a:lstStyle/>
                    <a:p>
                      <a:r>
                        <a:rPr lang="en-US" sz="1600" dirty="0" smtClean="0"/>
                        <a:t>%</a:t>
                      </a:r>
                    </a:p>
                  </a:txBody>
                  <a:tcPr/>
                </a:tc>
                <a:tc>
                  <a:txBody>
                    <a:bodyPr/>
                    <a:lstStyle/>
                    <a:p>
                      <a:endParaRPr lang="en-US" sz="1600" dirty="0" smtClean="0"/>
                    </a:p>
                  </a:txBody>
                  <a:tcPr/>
                </a:tc>
              </a:tr>
              <a:tr h="320740">
                <a:tc>
                  <a:txBody>
                    <a:bodyPr/>
                    <a:lstStyle/>
                    <a:p>
                      <a:r>
                        <a:rPr lang="en-US" sz="1600" dirty="0" err="1" smtClean="0"/>
                        <a:t>Octa</a:t>
                      </a:r>
                      <a:r>
                        <a:rPr lang="en-US" sz="1600" baseline="0" dirty="0" smtClean="0"/>
                        <a:t> core CPU</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20740">
                <a:tc>
                  <a:txBody>
                    <a:bodyPr/>
                    <a:lstStyle/>
                    <a:p>
                      <a:r>
                        <a:rPr lang="en-US" sz="1600" dirty="0" smtClean="0"/>
                        <a:t>More RAM</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20740">
                <a:tc>
                  <a:txBody>
                    <a:bodyPr/>
                    <a:lstStyle/>
                    <a:p>
                      <a:r>
                        <a:rPr lang="en-US" sz="1600" dirty="0" smtClean="0"/>
                        <a:t>More Storage Capacity</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20740">
                <a:tc>
                  <a:txBody>
                    <a:bodyPr/>
                    <a:lstStyle/>
                    <a:p>
                      <a:r>
                        <a:rPr lang="en-US" sz="1600" dirty="0" smtClean="0"/>
                        <a:t>Has Dual </a:t>
                      </a:r>
                      <a:r>
                        <a:rPr lang="en-US" sz="1600" dirty="0" err="1" smtClean="0"/>
                        <a:t>Sim</a:t>
                      </a:r>
                      <a:endParaRPr lang="en-US" sz="1600" dirty="0"/>
                    </a:p>
                  </a:txBody>
                  <a:tcPr/>
                </a:tc>
                <a:tc>
                  <a:txBody>
                    <a:bodyPr/>
                    <a:lstStyle/>
                    <a:p>
                      <a:r>
                        <a:rPr lang="en-US" sz="1600" dirty="0" smtClean="0"/>
                        <a:t>B</a:t>
                      </a:r>
                      <a:endParaRPr lang="en-US" sz="1600" dirty="0"/>
                    </a:p>
                  </a:txBody>
                  <a:tcPr/>
                </a:tc>
                <a:tc>
                  <a:txBody>
                    <a:bodyPr/>
                    <a:lstStyle/>
                    <a:p>
                      <a:endParaRPr lang="en-US" sz="1600" dirty="0"/>
                    </a:p>
                  </a:txBody>
                  <a:tcPr/>
                </a:tc>
              </a:tr>
              <a:tr h="320740">
                <a:tc>
                  <a:txBody>
                    <a:bodyPr/>
                    <a:lstStyle/>
                    <a:p>
                      <a:r>
                        <a:rPr lang="en-US" sz="1600" dirty="0" smtClean="0"/>
                        <a:t>Longer Battery Life</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32192">
                <a:tc>
                  <a:txBody>
                    <a:bodyPr/>
                    <a:lstStyle/>
                    <a:p>
                      <a:r>
                        <a:rPr lang="en-US" sz="1600" dirty="0" smtClean="0"/>
                        <a:t>Better Screen resolution</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45255">
                <a:tc>
                  <a:txBody>
                    <a:bodyPr/>
                    <a:lstStyle/>
                    <a:p>
                      <a:r>
                        <a:rPr lang="en-US" sz="1600" dirty="0" smtClean="0"/>
                        <a:t>Better Camera resolution</a:t>
                      </a:r>
                      <a:r>
                        <a:rPr lang="en-US" sz="1600" baseline="0" dirty="0" smtClean="0"/>
                        <a:t> </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20740">
                <a:tc>
                  <a:txBody>
                    <a:bodyPr/>
                    <a:lstStyle/>
                    <a:p>
                      <a:r>
                        <a:rPr lang="en-US" sz="1600" dirty="0" smtClean="0"/>
                        <a:t>Bigger Battery</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20740">
                <a:tc>
                  <a:txBody>
                    <a:bodyPr/>
                    <a:lstStyle/>
                    <a:p>
                      <a:r>
                        <a:rPr lang="en-US" sz="1600" dirty="0" smtClean="0"/>
                        <a:t>Support memory card</a:t>
                      </a:r>
                      <a:endParaRPr lang="en-US" sz="1600" dirty="0"/>
                    </a:p>
                  </a:txBody>
                  <a:tcPr/>
                </a:tc>
                <a:tc>
                  <a:txBody>
                    <a:bodyPr/>
                    <a:lstStyle/>
                    <a:p>
                      <a:r>
                        <a:rPr lang="en-US" sz="1600" dirty="0" smtClean="0"/>
                        <a:t>B</a:t>
                      </a:r>
                      <a:endParaRPr lang="en-US" sz="1600" dirty="0"/>
                    </a:p>
                  </a:txBody>
                  <a:tcPr/>
                </a:tc>
                <a:tc>
                  <a:txBody>
                    <a:bodyPr/>
                    <a:lstStyle/>
                    <a:p>
                      <a:endParaRPr lang="en-US" sz="1600" dirty="0"/>
                    </a:p>
                  </a:txBody>
                  <a:tcPr/>
                </a:tc>
              </a:tr>
              <a:tr h="320740">
                <a:tc>
                  <a:txBody>
                    <a:bodyPr/>
                    <a:lstStyle/>
                    <a:p>
                      <a:r>
                        <a:rPr lang="en-US" sz="1600" dirty="0" smtClean="0"/>
                        <a:t>Support FM</a:t>
                      </a:r>
                      <a:r>
                        <a:rPr lang="en-US" sz="1600" baseline="0" dirty="0" smtClean="0"/>
                        <a:t> radio</a:t>
                      </a:r>
                      <a:endParaRPr lang="en-US" sz="1600" dirty="0"/>
                    </a:p>
                  </a:txBody>
                  <a:tcPr/>
                </a:tc>
                <a:tc>
                  <a:txBody>
                    <a:bodyPr/>
                    <a:lstStyle/>
                    <a:p>
                      <a:r>
                        <a:rPr lang="en-US" sz="1600" dirty="0" smtClean="0"/>
                        <a:t>B</a:t>
                      </a:r>
                      <a:endParaRPr lang="en-US" sz="1600" dirty="0"/>
                    </a:p>
                  </a:txBody>
                  <a:tcPr/>
                </a:tc>
                <a:tc>
                  <a:txBody>
                    <a:bodyPr/>
                    <a:lstStyle/>
                    <a:p>
                      <a:endParaRPr lang="en-US" sz="1600" dirty="0"/>
                    </a:p>
                  </a:txBody>
                  <a:tcPr/>
                </a:tc>
              </a:tr>
              <a:tr h="320740">
                <a:tc>
                  <a:txBody>
                    <a:bodyPr/>
                    <a:lstStyle/>
                    <a:p>
                      <a:r>
                        <a:rPr lang="en-US" sz="1600" dirty="0" smtClean="0"/>
                        <a:t>Support HDMI</a:t>
                      </a:r>
                      <a:endParaRPr lang="en-US" sz="1600" dirty="0"/>
                    </a:p>
                  </a:txBody>
                  <a:tcPr/>
                </a:tc>
                <a:tc>
                  <a:txBody>
                    <a:bodyPr/>
                    <a:lstStyle/>
                    <a:p>
                      <a:r>
                        <a:rPr lang="en-US" sz="1600" dirty="0" smtClean="0"/>
                        <a:t>B</a:t>
                      </a:r>
                      <a:endParaRPr lang="en-US" sz="1600" dirty="0"/>
                    </a:p>
                  </a:txBody>
                  <a:tcPr/>
                </a:tc>
                <a:tc>
                  <a:txBody>
                    <a:bodyPr/>
                    <a:lstStyle/>
                    <a:p>
                      <a:endParaRPr lang="en-US" sz="1600" dirty="0"/>
                    </a:p>
                  </a:txBody>
                  <a:tcPr/>
                </a:tc>
              </a:tr>
              <a:tr h="320740">
                <a:tc>
                  <a:txBody>
                    <a:bodyPr/>
                    <a:lstStyle/>
                    <a:p>
                      <a:r>
                        <a:rPr lang="en-US" sz="1600" dirty="0" smtClean="0"/>
                        <a:t>Has removable</a:t>
                      </a:r>
                      <a:r>
                        <a:rPr lang="en-US" sz="1600" baseline="0" dirty="0" smtClean="0"/>
                        <a:t> battery</a:t>
                      </a:r>
                      <a:endParaRPr lang="en-US" sz="1600" dirty="0"/>
                    </a:p>
                  </a:txBody>
                  <a:tcPr/>
                </a:tc>
                <a:tc>
                  <a:txBody>
                    <a:bodyPr/>
                    <a:lstStyle/>
                    <a:p>
                      <a:r>
                        <a:rPr lang="en-US" sz="1600" dirty="0" smtClean="0"/>
                        <a:t>B</a:t>
                      </a:r>
                      <a:endParaRPr lang="en-US" sz="1600" dirty="0"/>
                    </a:p>
                  </a:txBody>
                  <a:tcPr/>
                </a:tc>
                <a:tc>
                  <a:txBody>
                    <a:bodyPr/>
                    <a:lstStyle/>
                    <a:p>
                      <a:endParaRPr lang="en-US" sz="1600" dirty="0"/>
                    </a:p>
                  </a:txBody>
                  <a:tcPr/>
                </a:tc>
              </a:tr>
              <a:tr h="399143">
                <a:tc>
                  <a:txBody>
                    <a:bodyPr/>
                    <a:lstStyle/>
                    <a:p>
                      <a:r>
                        <a:rPr lang="en-US" sz="1600" dirty="0" smtClean="0"/>
                        <a:t>Longer battery</a:t>
                      </a:r>
                      <a:r>
                        <a:rPr lang="en-US" sz="1600" baseline="0" dirty="0" smtClean="0"/>
                        <a:t> standby time</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20740">
                <a:tc>
                  <a:txBody>
                    <a:bodyPr/>
                    <a:lstStyle/>
                    <a:p>
                      <a:r>
                        <a:rPr lang="en-US" sz="1600" dirty="0" smtClean="0"/>
                        <a:t>Bigger</a:t>
                      </a:r>
                      <a:r>
                        <a:rPr lang="en-US" sz="1600" baseline="0" dirty="0" smtClean="0"/>
                        <a:t> screen</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20740">
                <a:tc>
                  <a:txBody>
                    <a:bodyPr/>
                    <a:lstStyle/>
                    <a:p>
                      <a:r>
                        <a:rPr lang="en-US" sz="1600" dirty="0" smtClean="0"/>
                        <a:t>Light weight</a:t>
                      </a:r>
                      <a:r>
                        <a:rPr lang="en-US" sz="1600" baseline="0" dirty="0" smtClean="0"/>
                        <a:t> </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20740">
                <a:tc>
                  <a:txBody>
                    <a:bodyPr/>
                    <a:lstStyle/>
                    <a:p>
                      <a:r>
                        <a:rPr lang="en-US" sz="1600" dirty="0" smtClean="0"/>
                        <a:t>Slimmer </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20740">
                <a:tc>
                  <a:txBody>
                    <a:bodyPr/>
                    <a:lstStyle/>
                    <a:p>
                      <a:r>
                        <a:rPr lang="en-US" sz="1600" dirty="0" smtClean="0"/>
                        <a:t>Support</a:t>
                      </a:r>
                      <a:r>
                        <a:rPr lang="en-US" sz="1600" baseline="0" dirty="0" smtClean="0"/>
                        <a:t> NFC</a:t>
                      </a:r>
                      <a:endParaRPr lang="en-US" sz="1600" dirty="0"/>
                    </a:p>
                  </a:txBody>
                  <a:tcPr/>
                </a:tc>
                <a:tc>
                  <a:txBody>
                    <a:bodyPr/>
                    <a:lstStyle/>
                    <a:p>
                      <a:r>
                        <a:rPr lang="en-US" sz="1600" dirty="0" smtClean="0"/>
                        <a:t>B</a:t>
                      </a:r>
                      <a:endParaRPr lang="en-US" sz="1600" dirty="0"/>
                    </a:p>
                  </a:txBody>
                  <a:tcPr/>
                </a:tc>
                <a:tc>
                  <a:txBody>
                    <a:bodyPr/>
                    <a:lstStyle/>
                    <a:p>
                      <a:endParaRPr lang="en-US" sz="1600" dirty="0"/>
                    </a:p>
                  </a:txBody>
                  <a:tcPr/>
                </a:tc>
              </a:tr>
            </a:tbl>
          </a:graphicData>
        </a:graphic>
      </p:graphicFrame>
    </p:spTree>
    <p:extLst>
      <p:ext uri="{BB962C8B-B14F-4D97-AF65-F5344CB8AC3E}">
        <p14:creationId xmlns:p14="http://schemas.microsoft.com/office/powerpoint/2010/main" val="1130994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Formulae used:</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Score (for %), P1 = </a:t>
            </a:r>
            <a:r>
              <a:rPr lang="el-GR" sz="5400" b="1" dirty="0" smtClean="0"/>
              <a:t>Σ</a:t>
            </a:r>
            <a:r>
              <a:rPr lang="en-US" sz="2400" dirty="0" smtClean="0"/>
              <a:t>weight * (</a:t>
            </a:r>
            <a:r>
              <a:rPr lang="en-US" sz="2400" dirty="0" err="1" smtClean="0"/>
              <a:t>feature_value</a:t>
            </a:r>
            <a:r>
              <a:rPr lang="en-US" sz="2400" dirty="0" smtClean="0"/>
              <a:t>(X) / </a:t>
            </a:r>
            <a:r>
              <a:rPr lang="en-US" sz="2400" dirty="0" err="1" smtClean="0"/>
              <a:t>feature_max</a:t>
            </a:r>
            <a:r>
              <a:rPr lang="en-US" sz="2400" dirty="0" smtClean="0"/>
              <a:t>)</a:t>
            </a:r>
          </a:p>
          <a:p>
            <a:r>
              <a:rPr lang="en-US" sz="2400" dirty="0"/>
              <a:t>S</a:t>
            </a:r>
            <a:r>
              <a:rPr lang="en-US" sz="2400" dirty="0" smtClean="0"/>
              <a:t>core (for B), P2 = </a:t>
            </a:r>
            <a:r>
              <a:rPr lang="el-GR" sz="5400" b="1" dirty="0" smtClean="0"/>
              <a:t>Σ</a:t>
            </a:r>
            <a:r>
              <a:rPr lang="en-US" sz="2400" dirty="0" smtClean="0"/>
              <a:t>weight * (</a:t>
            </a:r>
            <a:r>
              <a:rPr lang="en-US" sz="2400" dirty="0" err="1" smtClean="0"/>
              <a:t>Feature_value</a:t>
            </a:r>
            <a:r>
              <a:rPr lang="en-US" sz="2400" dirty="0" smtClean="0"/>
              <a:t>(X))</a:t>
            </a:r>
          </a:p>
          <a:p>
            <a:r>
              <a:rPr lang="en-US" b="1" dirty="0" smtClean="0"/>
              <a:t>Final Score(X) = P1 + P2</a:t>
            </a:r>
          </a:p>
          <a:p>
            <a:r>
              <a:rPr lang="en-US" sz="2400" dirty="0" smtClean="0"/>
              <a:t>Here, X = Specific product.</a:t>
            </a:r>
          </a:p>
          <a:p>
            <a:pPr marL="0" indent="0">
              <a:buNone/>
            </a:pPr>
            <a:r>
              <a:rPr lang="en-US" sz="2400" dirty="0" smtClean="0"/>
              <a:t>   </a:t>
            </a:r>
            <a:r>
              <a:rPr lang="en-US" sz="2400" dirty="0" err="1" smtClean="0"/>
              <a:t>feature_max</a:t>
            </a:r>
            <a:r>
              <a:rPr lang="en-US" sz="2400" dirty="0" smtClean="0"/>
              <a:t> =  Upper bound of the feature value stored in Dictionary.</a:t>
            </a:r>
          </a:p>
          <a:p>
            <a:endParaRPr lang="en-US" dirty="0" smtClean="0"/>
          </a:p>
          <a:p>
            <a:r>
              <a:rPr lang="en-US" dirty="0" smtClean="0"/>
              <a:t>How to distribute weight??</a:t>
            </a:r>
          </a:p>
          <a:p>
            <a:pPr lvl="1"/>
            <a:r>
              <a:rPr lang="en-US" dirty="0" smtClean="0"/>
              <a:t>Known factor: Core features must be given more weight.</a:t>
            </a:r>
          </a:p>
          <a:p>
            <a:pPr lvl="1"/>
            <a:endParaRPr lang="en-US" dirty="0" smtClean="0"/>
          </a:p>
          <a:p>
            <a:pPr marL="0" indent="0">
              <a:buNone/>
            </a:pPr>
            <a:endParaRPr lang="en-US" dirty="0" smtClean="0"/>
          </a:p>
          <a:p>
            <a:pPr marL="0" indent="0">
              <a:buNone/>
            </a:pPr>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578976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dirty="0" smtClean="0"/>
              <a:t>1. </a:t>
            </a:r>
            <a:r>
              <a:rPr lang="en-US" dirty="0" smtClean="0">
                <a:hlinkClick r:id="rId2"/>
              </a:rPr>
              <a:t>http://www.antutu.com/en/Ranking.shtml</a:t>
            </a:r>
            <a:endParaRPr lang="en-US" dirty="0" smtClean="0"/>
          </a:p>
          <a:p>
            <a:r>
              <a:rPr lang="en-US" dirty="0" smtClean="0"/>
              <a:t>2. </a:t>
            </a:r>
            <a:r>
              <a:rPr lang="en-US" dirty="0" smtClean="0">
                <a:hlinkClick r:id="rId3"/>
              </a:rPr>
              <a:t>http://en.wikipedia.org/wiki/Levenshtein_distance</a:t>
            </a:r>
            <a:endParaRPr lang="en-US" dirty="0" smtClean="0"/>
          </a:p>
          <a:p>
            <a:r>
              <a:rPr lang="en-US" dirty="0" smtClean="0"/>
              <a:t>3. </a:t>
            </a:r>
            <a:r>
              <a:rPr lang="en-US" dirty="0" smtClean="0">
                <a:hlinkClick r:id="rId4"/>
              </a:rPr>
              <a:t>http://arxiv.org/abs/1405.0770</a:t>
            </a:r>
            <a:endParaRPr lang="en-US" dirty="0"/>
          </a:p>
          <a:p>
            <a:r>
              <a:rPr lang="en-US" dirty="0" smtClean="0"/>
              <a:t>4. </a:t>
            </a:r>
            <a:r>
              <a:rPr lang="en-US" dirty="0" err="1" smtClean="0"/>
              <a:t>Joeran</a:t>
            </a:r>
            <a:r>
              <a:rPr lang="en-US" dirty="0" smtClean="0"/>
              <a:t>, Stefan, Marcel, </a:t>
            </a:r>
            <a:r>
              <a:rPr lang="en-US" dirty="0" err="1" smtClean="0"/>
              <a:t>Bela</a:t>
            </a:r>
            <a:r>
              <a:rPr lang="en-US" dirty="0" smtClean="0"/>
              <a:t>, </a:t>
            </a:r>
            <a:r>
              <a:rPr lang="en-US" dirty="0" err="1" smtClean="0"/>
              <a:t>Corinna</a:t>
            </a:r>
            <a:r>
              <a:rPr lang="en-US" dirty="0" smtClean="0"/>
              <a:t>, Andreas(ACM International Conference 2013) Recommender System Evaluation: A Quantitative Literature Survey.</a:t>
            </a:r>
          </a:p>
          <a:p>
            <a:r>
              <a:rPr lang="en-US" dirty="0" smtClean="0"/>
              <a:t>5. Jennifer, Mu Zhu ( Cornell University,2013)Content Boosted Matrix Factorization Technique for Recommender Systems.</a:t>
            </a:r>
          </a:p>
          <a:p>
            <a:r>
              <a:rPr lang="en-US" dirty="0" smtClean="0"/>
              <a:t>6. Matrix </a:t>
            </a:r>
            <a:r>
              <a:rPr lang="en-US" dirty="0"/>
              <a:t>factorization techniques for recommender </a:t>
            </a:r>
            <a:r>
              <a:rPr lang="en-US" dirty="0" err="1"/>
              <a:t>systerms</a:t>
            </a:r>
            <a:r>
              <a:rPr lang="en-US" dirty="0"/>
              <a:t>, Yehuda Koren,2009. </a:t>
            </a:r>
            <a:endParaRPr lang="en-US" dirty="0" smtClean="0"/>
          </a:p>
          <a:p>
            <a:endParaRPr lang="en-US" dirty="0"/>
          </a:p>
        </p:txBody>
      </p:sp>
    </p:spTree>
    <p:extLst>
      <p:ext uri="{BB962C8B-B14F-4D97-AF65-F5344CB8AC3E}">
        <p14:creationId xmlns:p14="http://schemas.microsoft.com/office/powerpoint/2010/main" val="3724705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5"/>
            <a:ext cx="10515600" cy="1325563"/>
          </a:xfrm>
        </p:spPr>
        <p:txBody>
          <a:bodyPr/>
          <a:lstStyle/>
          <a:p>
            <a:pPr algn="ctr"/>
            <a:r>
              <a:rPr lang="en-US" dirty="0" smtClean="0"/>
              <a:t>Related Work:</a:t>
            </a:r>
            <a:endParaRPr lang="en-US" dirty="0"/>
          </a:p>
        </p:txBody>
      </p:sp>
      <p:sp>
        <p:nvSpPr>
          <p:cNvPr id="3" name="Content Placeholder 2"/>
          <p:cNvSpPr>
            <a:spLocks noGrp="1"/>
          </p:cNvSpPr>
          <p:nvPr>
            <p:ph idx="1"/>
          </p:nvPr>
        </p:nvSpPr>
        <p:spPr>
          <a:xfrm>
            <a:off x="838200" y="1458868"/>
            <a:ext cx="10515600" cy="4718095"/>
          </a:xfrm>
        </p:spPr>
        <p:txBody>
          <a:bodyPr>
            <a:normAutofit fontScale="47500" lnSpcReduction="20000"/>
          </a:bodyPr>
          <a:lstStyle/>
          <a:p>
            <a:r>
              <a:rPr lang="en-US" sz="5100" dirty="0" smtClean="0"/>
              <a:t>Various comparison based e-commerce sites already available,</a:t>
            </a:r>
          </a:p>
          <a:p>
            <a:pPr marL="457200" lvl="1" indent="0">
              <a:buNone/>
            </a:pPr>
            <a:r>
              <a:rPr lang="en-US" sz="3800" dirty="0" smtClean="0"/>
              <a:t>pricedekho.com, junglee.com, buyhatke.com, mysmartprice.com</a:t>
            </a:r>
          </a:p>
          <a:p>
            <a:r>
              <a:rPr lang="en-US" sz="5100" dirty="0" smtClean="0"/>
              <a:t>Pros:</a:t>
            </a:r>
          </a:p>
          <a:p>
            <a:pPr lvl="1"/>
            <a:r>
              <a:rPr lang="en-US" sz="3800" dirty="0" smtClean="0"/>
              <a:t>Price based comparison.</a:t>
            </a:r>
          </a:p>
          <a:p>
            <a:pPr lvl="1"/>
            <a:r>
              <a:rPr lang="en-US" sz="3800" dirty="0" smtClean="0"/>
              <a:t>Real-time updated data.</a:t>
            </a:r>
          </a:p>
          <a:p>
            <a:pPr lvl="1"/>
            <a:r>
              <a:rPr lang="en-US" sz="3800" dirty="0" smtClean="0"/>
              <a:t>Data clustering.</a:t>
            </a:r>
          </a:p>
          <a:p>
            <a:pPr lvl="1"/>
            <a:r>
              <a:rPr lang="en-US" sz="3800" dirty="0" smtClean="0"/>
              <a:t>Specs Comparison.</a:t>
            </a:r>
          </a:p>
          <a:p>
            <a:pPr marL="0" indent="0">
              <a:buNone/>
            </a:pPr>
            <a:r>
              <a:rPr lang="en-US" sz="5100" dirty="0" smtClean="0"/>
              <a:t>Cons:</a:t>
            </a:r>
          </a:p>
          <a:p>
            <a:pPr lvl="1"/>
            <a:r>
              <a:rPr lang="en-US" sz="3800" dirty="0" smtClean="0"/>
              <a:t>Keyword based searching.</a:t>
            </a:r>
          </a:p>
          <a:p>
            <a:pPr lvl="1"/>
            <a:r>
              <a:rPr lang="en-US" sz="3800" dirty="0" smtClean="0"/>
              <a:t>Example: To search for “Lenovo a9”, showing results:</a:t>
            </a:r>
          </a:p>
          <a:p>
            <a:pPr lvl="2"/>
            <a:r>
              <a:rPr lang="en-US" sz="3400" dirty="0" smtClean="0"/>
              <a:t>Lenovo A9</a:t>
            </a:r>
          </a:p>
          <a:p>
            <a:pPr lvl="2"/>
            <a:r>
              <a:rPr lang="en-US" sz="3400" dirty="0" smtClean="0"/>
              <a:t>Lenovo A10 Quad core processor Cortex A9, etc.</a:t>
            </a:r>
          </a:p>
          <a:p>
            <a:pPr lvl="1"/>
            <a:r>
              <a:rPr lang="en-US" sz="3800" dirty="0" smtClean="0"/>
              <a:t>Different products in result having similar names.</a:t>
            </a:r>
          </a:p>
          <a:p>
            <a:pPr lvl="1"/>
            <a:r>
              <a:rPr lang="en-US" sz="3800" dirty="0" smtClean="0"/>
              <a:t>Lack of Recommendation for Cold Start User.</a:t>
            </a:r>
          </a:p>
          <a:p>
            <a:endParaRPr lang="en-US" dirty="0" smtClean="0"/>
          </a:p>
          <a:p>
            <a:pPr lvl="1"/>
            <a:endParaRPr lang="en-US" dirty="0"/>
          </a:p>
          <a:p>
            <a:pPr marL="457200" lvl="1" indent="0">
              <a:buNone/>
            </a:pPr>
            <a:r>
              <a:rPr lang="en-US" dirty="0" smtClean="0"/>
              <a:t>				</a:t>
            </a:r>
          </a:p>
          <a:p>
            <a:endParaRPr lang="en-US" dirty="0"/>
          </a:p>
          <a:p>
            <a:pPr marL="0" indent="0">
              <a:buNone/>
            </a:pPr>
            <a:endParaRPr lang="en-US" dirty="0"/>
          </a:p>
        </p:txBody>
      </p:sp>
    </p:spTree>
    <p:extLst>
      <p:ext uri="{BB962C8B-B14F-4D97-AF65-F5344CB8AC3E}">
        <p14:creationId xmlns:p14="http://schemas.microsoft.com/office/powerpoint/2010/main" val="90093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8"/>
          <p:cNvGrpSpPr>
            <a:grpSpLocks noGrp="1"/>
          </p:cNvGrpSpPr>
          <p:nvPr/>
        </p:nvGrpSpPr>
        <p:grpSpPr bwMode="auto">
          <a:xfrm>
            <a:off x="836023" y="1384663"/>
            <a:ext cx="10799109" cy="5165592"/>
            <a:chOff x="295" y="890"/>
            <a:chExt cx="5380" cy="2907"/>
          </a:xfrm>
        </p:grpSpPr>
        <p:sp>
          <p:nvSpPr>
            <p:cNvPr id="28" name="Text Box 5"/>
            <p:cNvSpPr txBox="1">
              <a:spLocks noChangeArrowheads="1"/>
            </p:cNvSpPr>
            <p:nvPr/>
          </p:nvSpPr>
          <p:spPr bwMode="auto">
            <a:xfrm>
              <a:off x="4197" y="3225"/>
              <a:ext cx="1478" cy="572"/>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eaLnBrk="0" hangingPunct="0"/>
              <a:r>
                <a:rPr lang="en-GB" sz="2000" dirty="0" smtClean="0">
                  <a:latin typeface="Times New Roman" pitchFamily="18" charset="0"/>
                </a:rPr>
                <a:t>Rating(</a:t>
              </a:r>
              <a:r>
                <a:rPr lang="en-US" sz="2000" dirty="0" smtClean="0"/>
                <a:t>Attributes Coupling</a:t>
              </a:r>
            </a:p>
            <a:p>
              <a:pPr eaLnBrk="0" hangingPunct="0"/>
              <a:r>
                <a:rPr lang="en-US" sz="2000" dirty="0" smtClean="0"/>
                <a:t> based Item Enhanced </a:t>
              </a:r>
            </a:p>
            <a:p>
              <a:pPr eaLnBrk="0" hangingPunct="0"/>
              <a:r>
                <a:rPr lang="en-US" sz="2000" dirty="0" smtClean="0"/>
                <a:t>Matrix Factorization</a:t>
              </a:r>
              <a:r>
                <a:rPr lang="en-GB" sz="2000" dirty="0" smtClean="0">
                  <a:latin typeface="Times New Roman" pitchFamily="18" charset="0"/>
                </a:rPr>
                <a:t>)</a:t>
              </a:r>
              <a:endParaRPr lang="en-GB" sz="2000" dirty="0">
                <a:latin typeface="Times New Roman" pitchFamily="18" charset="0"/>
              </a:endParaRPr>
            </a:p>
          </p:txBody>
        </p:sp>
        <p:sp>
          <p:nvSpPr>
            <p:cNvPr id="29" name="Text Box 6"/>
            <p:cNvSpPr txBox="1">
              <a:spLocks noChangeArrowheads="1"/>
            </p:cNvSpPr>
            <p:nvPr/>
          </p:nvSpPr>
          <p:spPr bwMode="auto">
            <a:xfrm>
              <a:off x="3824" y="2950"/>
              <a:ext cx="92" cy="225"/>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eaLnBrk="0" hangingPunct="0"/>
              <a:endParaRPr lang="en-GB" sz="2000" dirty="0">
                <a:latin typeface="Times New Roman" pitchFamily="18" charset="0"/>
              </a:endParaRPr>
            </a:p>
          </p:txBody>
        </p:sp>
        <p:sp>
          <p:nvSpPr>
            <p:cNvPr id="30" name="Text Box 7"/>
            <p:cNvSpPr txBox="1">
              <a:spLocks noChangeArrowheads="1"/>
            </p:cNvSpPr>
            <p:nvPr/>
          </p:nvSpPr>
          <p:spPr bwMode="auto">
            <a:xfrm>
              <a:off x="3413" y="3498"/>
              <a:ext cx="354" cy="259"/>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eaLnBrk="0" hangingPunct="0"/>
              <a:r>
                <a:rPr lang="en-GB" sz="2000" dirty="0" smtClean="0">
                  <a:latin typeface="Times New Roman" pitchFamily="18" charset="0"/>
                </a:rPr>
                <a:t>Price</a:t>
              </a:r>
              <a:endParaRPr lang="en-GB" sz="2000" dirty="0">
                <a:latin typeface="Times New Roman" pitchFamily="18" charset="0"/>
              </a:endParaRPr>
            </a:p>
          </p:txBody>
        </p:sp>
        <p:sp>
          <p:nvSpPr>
            <p:cNvPr id="31" name="Text Box 8"/>
            <p:cNvSpPr txBox="1">
              <a:spLocks noChangeArrowheads="1"/>
            </p:cNvSpPr>
            <p:nvPr/>
          </p:nvSpPr>
          <p:spPr bwMode="auto">
            <a:xfrm>
              <a:off x="4158" y="955"/>
              <a:ext cx="1048" cy="250"/>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eaLnBrk="0" hangingPunct="0"/>
              <a:r>
                <a:rPr lang="en-GB" sz="2000" dirty="0">
                  <a:latin typeface="Times New Roman" pitchFamily="18" charset="0"/>
                </a:rPr>
                <a:t>Recommender</a:t>
              </a:r>
            </a:p>
          </p:txBody>
        </p:sp>
        <p:sp>
          <p:nvSpPr>
            <p:cNvPr id="32" name="Line 9"/>
            <p:cNvSpPr>
              <a:spLocks noChangeShapeType="1"/>
            </p:cNvSpPr>
            <p:nvPr/>
          </p:nvSpPr>
          <p:spPr bwMode="auto">
            <a:xfrm>
              <a:off x="1389" y="1416"/>
              <a:ext cx="2155" cy="0"/>
            </a:xfrm>
            <a:prstGeom prst="line">
              <a:avLst/>
            </a:prstGeom>
            <a:ln>
              <a:headEnd/>
              <a:tailEnd type="triangle" w="med" len="med"/>
            </a:ln>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en-US"/>
            </a:p>
          </p:txBody>
        </p:sp>
        <p:sp>
          <p:nvSpPr>
            <p:cNvPr id="33" name="Text Box 10"/>
            <p:cNvSpPr txBox="1">
              <a:spLocks noChangeArrowheads="1"/>
            </p:cNvSpPr>
            <p:nvPr/>
          </p:nvSpPr>
          <p:spPr bwMode="auto">
            <a:xfrm>
              <a:off x="1585" y="1107"/>
              <a:ext cx="1105" cy="259"/>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eaLnBrk="0" hangingPunct="0"/>
              <a:r>
                <a:rPr lang="en-GB" sz="2000" dirty="0">
                  <a:latin typeface="Times New Roman" pitchFamily="18" charset="0"/>
                </a:rPr>
                <a:t>Request </a:t>
              </a:r>
              <a:r>
                <a:rPr lang="en-GB" sz="2000" dirty="0" smtClean="0">
                  <a:latin typeface="Times New Roman" pitchFamily="18" charset="0"/>
                </a:rPr>
                <a:t>for product</a:t>
              </a:r>
              <a:endParaRPr lang="en-GB" sz="2000" dirty="0">
                <a:latin typeface="Times New Roman" pitchFamily="18" charset="0"/>
              </a:endParaRPr>
            </a:p>
          </p:txBody>
        </p:sp>
        <p:sp>
          <p:nvSpPr>
            <p:cNvPr id="34" name="Text Box 11"/>
            <p:cNvSpPr txBox="1">
              <a:spLocks noChangeArrowheads="1"/>
            </p:cNvSpPr>
            <p:nvPr/>
          </p:nvSpPr>
          <p:spPr bwMode="auto">
            <a:xfrm>
              <a:off x="4263" y="1991"/>
              <a:ext cx="1309" cy="259"/>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eaLnBrk="0" hangingPunct="0"/>
              <a:r>
                <a:rPr lang="en-GB" sz="2000" dirty="0" smtClean="0">
                  <a:latin typeface="Times New Roman" pitchFamily="18" charset="0"/>
                </a:rPr>
                <a:t>Features(specifications)</a:t>
              </a:r>
              <a:endParaRPr lang="en-GB" sz="2000" dirty="0">
                <a:latin typeface="Times New Roman" pitchFamily="18" charset="0"/>
              </a:endParaRPr>
            </a:p>
          </p:txBody>
        </p:sp>
        <p:sp>
          <p:nvSpPr>
            <p:cNvPr id="35" name="Line 12"/>
            <p:cNvSpPr>
              <a:spLocks noChangeShapeType="1"/>
            </p:cNvSpPr>
            <p:nvPr/>
          </p:nvSpPr>
          <p:spPr bwMode="auto">
            <a:xfrm flipH="1" flipV="1">
              <a:off x="3936" y="1669"/>
              <a:ext cx="652" cy="1199"/>
            </a:xfrm>
            <a:prstGeom prst="line">
              <a:avLst/>
            </a:prstGeom>
            <a:ln>
              <a:headEnd/>
              <a:tailEnd type="triangle" w="med" len="med"/>
            </a:ln>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en-US"/>
            </a:p>
          </p:txBody>
        </p:sp>
        <p:sp>
          <p:nvSpPr>
            <p:cNvPr id="36" name="Line 13"/>
            <p:cNvSpPr>
              <a:spLocks noChangeShapeType="1"/>
            </p:cNvSpPr>
            <p:nvPr/>
          </p:nvSpPr>
          <p:spPr bwMode="auto">
            <a:xfrm flipV="1">
              <a:off x="3740" y="1669"/>
              <a:ext cx="0" cy="1199"/>
            </a:xfrm>
            <a:prstGeom prst="line">
              <a:avLst/>
            </a:prstGeom>
            <a:ln>
              <a:headEnd/>
              <a:tailEnd type="triangle" w="med" len="med"/>
            </a:ln>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en-US"/>
            </a:p>
          </p:txBody>
        </p:sp>
        <p:sp>
          <p:nvSpPr>
            <p:cNvPr id="37" name="Line 14"/>
            <p:cNvSpPr>
              <a:spLocks noChangeShapeType="1"/>
            </p:cNvSpPr>
            <p:nvPr/>
          </p:nvSpPr>
          <p:spPr bwMode="auto">
            <a:xfrm flipH="1">
              <a:off x="1389" y="1542"/>
              <a:ext cx="2155" cy="0"/>
            </a:xfrm>
            <a:prstGeom prst="line">
              <a:avLst/>
            </a:prstGeom>
            <a:ln>
              <a:headEnd/>
              <a:tailEnd type="triangle" w="med" len="med"/>
            </a:ln>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en-US"/>
            </a:p>
          </p:txBody>
        </p:sp>
        <p:sp>
          <p:nvSpPr>
            <p:cNvPr id="38" name="Text Box 15"/>
            <p:cNvSpPr txBox="1">
              <a:spLocks noChangeArrowheads="1"/>
            </p:cNvSpPr>
            <p:nvPr/>
          </p:nvSpPr>
          <p:spPr bwMode="auto">
            <a:xfrm>
              <a:off x="1735" y="2578"/>
              <a:ext cx="897" cy="745"/>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eaLnBrk="0" hangingPunct="0"/>
              <a:r>
                <a:rPr lang="en-GB" sz="2000" dirty="0" smtClean="0">
                  <a:latin typeface="Times New Roman" pitchFamily="18" charset="0"/>
                </a:rPr>
                <a:t>Recommend the best product in given range</a:t>
              </a:r>
            </a:p>
          </p:txBody>
        </p:sp>
        <p:pic>
          <p:nvPicPr>
            <p:cNvPr id="44" name="Picture 22" descr="myagent"/>
            <p:cNvPicPr>
              <a:picLocks noChangeAspect="1" noChangeArrowheads="1"/>
            </p:cNvPicPr>
            <p:nvPr/>
          </p:nvPicPr>
          <p:blipFill>
            <a:blip r:embed="rId2"/>
            <a:srcRect/>
            <a:stretch>
              <a:fillRect/>
            </a:stretch>
          </p:blipFill>
          <p:spPr bwMode="auto">
            <a:xfrm>
              <a:off x="3609" y="2734"/>
              <a:ext cx="392" cy="765"/>
            </a:xfrm>
            <a:prstGeom prst="rect">
              <a:avLst/>
            </a:prstGeom>
          </p:spPr>
          <p:style>
            <a:lnRef idx="2">
              <a:schemeClr val="dk1">
                <a:shade val="50000"/>
              </a:schemeClr>
            </a:lnRef>
            <a:fillRef idx="1">
              <a:schemeClr val="dk1"/>
            </a:fillRef>
            <a:effectRef idx="0">
              <a:schemeClr val="dk1"/>
            </a:effectRef>
            <a:fontRef idx="minor">
              <a:schemeClr val="lt1"/>
            </a:fontRef>
          </p:style>
        </p:pic>
        <p:pic>
          <p:nvPicPr>
            <p:cNvPr id="45" name="Picture 23" descr="myagent"/>
            <p:cNvPicPr>
              <a:picLocks noChangeAspect="1" noChangeArrowheads="1"/>
            </p:cNvPicPr>
            <p:nvPr/>
          </p:nvPicPr>
          <p:blipFill>
            <a:blip r:embed="rId2"/>
            <a:srcRect/>
            <a:stretch>
              <a:fillRect/>
            </a:stretch>
          </p:blipFill>
          <p:spPr bwMode="auto">
            <a:xfrm>
              <a:off x="4298" y="2425"/>
              <a:ext cx="391" cy="765"/>
            </a:xfrm>
            <a:prstGeom prst="rect">
              <a:avLst/>
            </a:prstGeom>
          </p:spPr>
          <p:style>
            <a:lnRef idx="2">
              <a:schemeClr val="dk1">
                <a:shade val="50000"/>
              </a:schemeClr>
            </a:lnRef>
            <a:fillRef idx="1">
              <a:schemeClr val="dk1"/>
            </a:fillRef>
            <a:effectRef idx="0">
              <a:schemeClr val="dk1"/>
            </a:effectRef>
            <a:fontRef idx="minor">
              <a:schemeClr val="lt1"/>
            </a:fontRef>
          </p:style>
        </p:pic>
        <p:pic>
          <p:nvPicPr>
            <p:cNvPr id="46" name="Picture 24" descr="myagent"/>
            <p:cNvPicPr>
              <a:picLocks noChangeAspect="1" noChangeArrowheads="1"/>
            </p:cNvPicPr>
            <p:nvPr/>
          </p:nvPicPr>
          <p:blipFill>
            <a:blip r:embed="rId2"/>
            <a:srcRect/>
            <a:stretch>
              <a:fillRect/>
            </a:stretch>
          </p:blipFill>
          <p:spPr bwMode="auto">
            <a:xfrm>
              <a:off x="3674" y="903"/>
              <a:ext cx="392" cy="766"/>
            </a:xfrm>
            <a:prstGeom prst="rect">
              <a:avLst/>
            </a:prstGeom>
          </p:spPr>
          <p:style>
            <a:lnRef idx="2">
              <a:schemeClr val="dk1">
                <a:shade val="50000"/>
              </a:schemeClr>
            </a:lnRef>
            <a:fillRef idx="1">
              <a:schemeClr val="dk1"/>
            </a:fillRef>
            <a:effectRef idx="0">
              <a:schemeClr val="dk1"/>
            </a:effectRef>
            <a:fontRef idx="minor">
              <a:schemeClr val="lt1"/>
            </a:fontRef>
          </p:style>
        </p:pic>
        <p:pic>
          <p:nvPicPr>
            <p:cNvPr id="47" name="Picture 25" descr="myagent"/>
            <p:cNvPicPr>
              <a:picLocks noChangeAspect="1" noChangeArrowheads="1"/>
            </p:cNvPicPr>
            <p:nvPr/>
          </p:nvPicPr>
          <p:blipFill>
            <a:blip r:embed="rId2"/>
            <a:srcRect/>
            <a:stretch>
              <a:fillRect/>
            </a:stretch>
          </p:blipFill>
          <p:spPr bwMode="auto">
            <a:xfrm>
              <a:off x="932" y="911"/>
              <a:ext cx="392" cy="766"/>
            </a:xfrm>
            <a:prstGeom prst="rect">
              <a:avLst/>
            </a:prstGeom>
          </p:spPr>
          <p:style>
            <a:lnRef idx="2">
              <a:schemeClr val="dk1">
                <a:shade val="50000"/>
              </a:schemeClr>
            </a:lnRef>
            <a:fillRef idx="1">
              <a:schemeClr val="dk1"/>
            </a:fillRef>
            <a:effectRef idx="0">
              <a:schemeClr val="dk1"/>
            </a:effectRef>
            <a:fontRef idx="minor">
              <a:schemeClr val="lt1"/>
            </a:fontRef>
          </p:style>
        </p:pic>
        <p:sp>
          <p:nvSpPr>
            <p:cNvPr id="48" name="Text Box 26"/>
            <p:cNvSpPr txBox="1">
              <a:spLocks noChangeArrowheads="1"/>
            </p:cNvSpPr>
            <p:nvPr/>
          </p:nvSpPr>
          <p:spPr bwMode="auto">
            <a:xfrm>
              <a:off x="295" y="890"/>
              <a:ext cx="404" cy="259"/>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eaLnBrk="0" hangingPunct="0"/>
              <a:r>
                <a:rPr lang="en-GB" sz="2000" dirty="0" smtClean="0">
                  <a:latin typeface="Times New Roman" pitchFamily="18" charset="0"/>
                </a:rPr>
                <a:t>Buyer</a:t>
              </a:r>
              <a:endParaRPr lang="en-GB" sz="2000" dirty="0">
                <a:latin typeface="Times New Roman" pitchFamily="18" charset="0"/>
              </a:endParaRPr>
            </a:p>
          </p:txBody>
        </p:sp>
        <p:sp>
          <p:nvSpPr>
            <p:cNvPr id="21" name="Text Box 15"/>
            <p:cNvSpPr txBox="1">
              <a:spLocks noChangeArrowheads="1"/>
            </p:cNvSpPr>
            <p:nvPr/>
          </p:nvSpPr>
          <p:spPr bwMode="auto">
            <a:xfrm>
              <a:off x="1715" y="1585"/>
              <a:ext cx="897" cy="572"/>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eaLnBrk="0" hangingPunct="0"/>
              <a:r>
                <a:rPr lang="en-GB" sz="2000" dirty="0" smtClean="0">
                  <a:latin typeface="Times New Roman" pitchFamily="18" charset="0"/>
                </a:rPr>
                <a:t>Direct Search</a:t>
              </a:r>
            </a:p>
            <a:p>
              <a:pPr algn="ctr" eaLnBrk="0" hangingPunct="0"/>
              <a:r>
                <a:rPr lang="en-GB" sz="2000" dirty="0" smtClean="0">
                  <a:latin typeface="Times New Roman" pitchFamily="18" charset="0"/>
                </a:rPr>
                <a:t>+</a:t>
              </a:r>
            </a:p>
            <a:p>
              <a:pPr algn="ctr" eaLnBrk="0" hangingPunct="0"/>
              <a:r>
                <a:rPr lang="en-GB" sz="2000" dirty="0" smtClean="0">
                  <a:latin typeface="Times New Roman" pitchFamily="18" charset="0"/>
                </a:rPr>
                <a:t>Filtering</a:t>
              </a:r>
            </a:p>
          </p:txBody>
        </p:sp>
        <p:sp>
          <p:nvSpPr>
            <p:cNvPr id="22" name="Text Box 15"/>
            <p:cNvSpPr txBox="1">
              <a:spLocks noChangeArrowheads="1"/>
            </p:cNvSpPr>
            <p:nvPr/>
          </p:nvSpPr>
          <p:spPr bwMode="auto">
            <a:xfrm>
              <a:off x="1735" y="2225"/>
              <a:ext cx="897" cy="329"/>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eaLnBrk="0" hangingPunct="0"/>
              <a:r>
                <a:rPr lang="en-GB" sz="3200" b="1" spc="50" dirty="0" smtClean="0">
                  <a:ln w="0"/>
                  <a:solidFill>
                    <a:schemeClr val="bg2"/>
                  </a:solidFill>
                  <a:effectLst>
                    <a:innerShdw blurRad="63500" dist="50800" dir="13500000">
                      <a:srgbClr val="000000">
                        <a:alpha val="50000"/>
                      </a:srgbClr>
                    </a:innerShdw>
                  </a:effectLst>
                  <a:latin typeface="Times New Roman" pitchFamily="18" charset="0"/>
                </a:rPr>
                <a:t>and</a:t>
              </a:r>
            </a:p>
          </p:txBody>
        </p:sp>
      </p:grpSp>
      <p:sp>
        <p:nvSpPr>
          <p:cNvPr id="3" name="Title 2"/>
          <p:cNvSpPr>
            <a:spLocks noGrp="1"/>
          </p:cNvSpPr>
          <p:nvPr>
            <p:ph type="title"/>
          </p:nvPr>
        </p:nvSpPr>
        <p:spPr/>
        <p:txBody>
          <a:bodyPr/>
          <a:lstStyle/>
          <a:p>
            <a:pPr algn="ctr"/>
            <a:r>
              <a:rPr lang="en-US" dirty="0" smtClean="0"/>
              <a:t>An overview of Project Working:</a:t>
            </a:r>
            <a:endParaRPr lang="en-US" dirty="0"/>
          </a:p>
        </p:txBody>
      </p:sp>
    </p:spTree>
    <p:extLst>
      <p:ext uri="{BB962C8B-B14F-4D97-AF65-F5344CB8AC3E}">
        <p14:creationId xmlns:p14="http://schemas.microsoft.com/office/powerpoint/2010/main" val="3579876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Proposed Methodology(Overview)</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4" name="TextBox 3"/>
          <p:cNvSpPr txBox="1"/>
          <p:nvPr/>
        </p:nvSpPr>
        <p:spPr>
          <a:xfrm>
            <a:off x="954109" y="3009837"/>
            <a:ext cx="2008032" cy="1200329"/>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Input Price range  &amp;</a:t>
            </a:r>
          </a:p>
          <a:p>
            <a:pPr algn="ctr"/>
            <a:r>
              <a:rPr lang="en-US" dirty="0" smtClean="0"/>
              <a:t>Specification demand by user</a:t>
            </a:r>
            <a:endParaRPr lang="en-US" dirty="0"/>
          </a:p>
        </p:txBody>
      </p:sp>
      <p:sp>
        <p:nvSpPr>
          <p:cNvPr id="5" name="TextBox 4"/>
          <p:cNvSpPr txBox="1"/>
          <p:nvPr/>
        </p:nvSpPr>
        <p:spPr>
          <a:xfrm>
            <a:off x="8495684" y="2086507"/>
            <a:ext cx="2008032" cy="92333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Top List of Products based on user’s Criteria</a:t>
            </a:r>
            <a:endParaRPr lang="en-US" dirty="0"/>
          </a:p>
        </p:txBody>
      </p:sp>
      <p:sp>
        <p:nvSpPr>
          <p:cNvPr id="6" name="TextBox 5"/>
          <p:cNvSpPr txBox="1"/>
          <p:nvPr/>
        </p:nvSpPr>
        <p:spPr>
          <a:xfrm>
            <a:off x="8495684" y="4018468"/>
            <a:ext cx="2008032" cy="1200329"/>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Recommended</a:t>
            </a:r>
          </a:p>
          <a:p>
            <a:pPr algn="ctr"/>
            <a:r>
              <a:rPr lang="en-US" dirty="0" smtClean="0"/>
              <a:t>Products List</a:t>
            </a:r>
          </a:p>
          <a:p>
            <a:pPr algn="ctr"/>
            <a:r>
              <a:rPr lang="en-US" dirty="0" smtClean="0"/>
              <a:t>based on User’s specification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0141" y="2548172"/>
            <a:ext cx="2238375" cy="2209800"/>
          </a:xfrm>
          <a:prstGeom prst="rect">
            <a:avLst/>
          </a:prstGeom>
        </p:spPr>
        <p:style>
          <a:lnRef idx="2">
            <a:schemeClr val="dk1">
              <a:shade val="50000"/>
            </a:schemeClr>
          </a:lnRef>
          <a:fillRef idx="1">
            <a:schemeClr val="dk1"/>
          </a:fillRef>
          <a:effectRef idx="0">
            <a:schemeClr val="dk1"/>
          </a:effectRef>
          <a:fontRef idx="minor">
            <a:schemeClr val="lt1"/>
          </a:fontRef>
        </p:style>
      </p:pic>
      <p:cxnSp>
        <p:nvCxnSpPr>
          <p:cNvPr id="8" name="Straight Arrow Connector 7"/>
          <p:cNvCxnSpPr>
            <a:stCxn id="4" idx="3"/>
            <a:endCxn id="7" idx="1"/>
          </p:cNvCxnSpPr>
          <p:nvPr/>
        </p:nvCxnSpPr>
        <p:spPr>
          <a:xfrm>
            <a:off x="2962141" y="3610002"/>
            <a:ext cx="1448000" cy="43070"/>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9" name="Elbow Connector 8"/>
          <p:cNvCxnSpPr>
            <a:stCxn id="7" idx="3"/>
            <a:endCxn id="5" idx="1"/>
          </p:cNvCxnSpPr>
          <p:nvPr/>
        </p:nvCxnSpPr>
        <p:spPr>
          <a:xfrm flipV="1">
            <a:off x="6648516" y="2548172"/>
            <a:ext cx="1847168" cy="1104900"/>
          </a:xfrm>
          <a:prstGeom prst="bentConnector3">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10" name="Elbow Connector 9"/>
          <p:cNvCxnSpPr>
            <a:stCxn id="7" idx="3"/>
          </p:cNvCxnSpPr>
          <p:nvPr/>
        </p:nvCxnSpPr>
        <p:spPr>
          <a:xfrm>
            <a:off x="6648516" y="3653072"/>
            <a:ext cx="1847168" cy="1104900"/>
          </a:xfrm>
          <a:prstGeom prst="bentConnector3">
            <a:avLst/>
          </a:prstGeom>
          <a:ln>
            <a:tailEnd type="triangle"/>
          </a:ln>
        </p:spPr>
        <p:style>
          <a:lnRef idx="2">
            <a:schemeClr val="dk1">
              <a:shade val="50000"/>
            </a:schemeClr>
          </a:lnRef>
          <a:fillRef idx="1">
            <a:schemeClr val="dk1"/>
          </a:fillRef>
          <a:effectRef idx="0">
            <a:schemeClr val="dk1"/>
          </a:effectRef>
          <a:fontRef idx="minor">
            <a:schemeClr val="lt1"/>
          </a:fontRef>
        </p:style>
      </p:cxnSp>
    </p:spTree>
    <p:extLst>
      <p:ext uri="{BB962C8B-B14F-4D97-AF65-F5344CB8AC3E}">
        <p14:creationId xmlns:p14="http://schemas.microsoft.com/office/powerpoint/2010/main" val="49874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dissolv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Proposed Methodology</a:t>
            </a:r>
            <a:endParaRPr lang="en-US" dirty="0"/>
          </a:p>
        </p:txBody>
      </p:sp>
      <p:sp>
        <p:nvSpPr>
          <p:cNvPr id="3" name="Content Placeholder 2"/>
          <p:cNvSpPr>
            <a:spLocks noGrp="1"/>
          </p:cNvSpPr>
          <p:nvPr>
            <p:ph idx="1"/>
          </p:nvPr>
        </p:nvSpPr>
        <p:spPr>
          <a:xfrm>
            <a:off x="838200" y="2929220"/>
            <a:ext cx="10515600" cy="3340951"/>
          </a:xfrm>
        </p:spPr>
        <p:txBody>
          <a:bodyPr/>
          <a:lstStyle/>
          <a:p>
            <a:pPr marL="514350" indent="-514350">
              <a:buFont typeface="+mj-lt"/>
              <a:buAutoNum type="arabicPeriod"/>
            </a:pPr>
            <a:r>
              <a:rPr lang="en-US" dirty="0" smtClean="0"/>
              <a:t>Scrap the Data from various websites.</a:t>
            </a:r>
          </a:p>
          <a:p>
            <a:pPr marL="514350" indent="-514350">
              <a:buFont typeface="+mj-lt"/>
              <a:buAutoNum type="arabicPeriod"/>
            </a:pPr>
            <a:r>
              <a:rPr lang="en-US" dirty="0" smtClean="0"/>
              <a:t>Apply Data Cleansing to remove noise and clean Data.</a:t>
            </a:r>
          </a:p>
          <a:p>
            <a:pPr marL="514350" indent="-514350">
              <a:buFont typeface="+mj-lt"/>
              <a:buAutoNum type="arabicPeriod"/>
            </a:pPr>
            <a:r>
              <a:rPr lang="en-US" dirty="0" smtClean="0"/>
              <a:t>Normalize the Schema for storing the above clean data in database.</a:t>
            </a:r>
          </a:p>
          <a:p>
            <a:pPr marL="514350" indent="-514350">
              <a:buFont typeface="+mj-lt"/>
              <a:buAutoNum type="arabicPeriod"/>
            </a:pPr>
            <a:r>
              <a:rPr lang="en-US" dirty="0" smtClean="0"/>
              <a:t>Matrix Factorization to get missing values for rating in User-Product Matrix for Recommendation.</a:t>
            </a:r>
          </a:p>
          <a:p>
            <a:pPr marL="514350" indent="-514350">
              <a:buFont typeface="+mj-lt"/>
              <a:buAutoNum type="arabicPeriod"/>
            </a:pPr>
            <a:r>
              <a:rPr lang="en-US" dirty="0" smtClean="0"/>
              <a:t>Display the above data by sorting it (By Price/ By User Ratings/ By Recommendation).</a:t>
            </a:r>
          </a:p>
        </p:txBody>
      </p:sp>
      <p:sp>
        <p:nvSpPr>
          <p:cNvPr id="4" name="TextBox 3"/>
          <p:cNvSpPr txBox="1"/>
          <p:nvPr/>
        </p:nvSpPr>
        <p:spPr>
          <a:xfrm>
            <a:off x="117653" y="1831425"/>
            <a:ext cx="2008032" cy="646331"/>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Scrap Data from various websites</a:t>
            </a:r>
            <a:endParaRPr lang="en-US" dirty="0"/>
          </a:p>
        </p:txBody>
      </p:sp>
      <p:sp>
        <p:nvSpPr>
          <p:cNvPr id="5" name="TextBox 4"/>
          <p:cNvSpPr txBox="1"/>
          <p:nvPr/>
        </p:nvSpPr>
        <p:spPr>
          <a:xfrm>
            <a:off x="2734178" y="1969925"/>
            <a:ext cx="2008032" cy="3693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Data Cleansing</a:t>
            </a:r>
            <a:endParaRPr lang="en-US" dirty="0"/>
          </a:p>
        </p:txBody>
      </p:sp>
      <p:sp>
        <p:nvSpPr>
          <p:cNvPr id="6" name="TextBox 5"/>
          <p:cNvSpPr txBox="1"/>
          <p:nvPr/>
        </p:nvSpPr>
        <p:spPr>
          <a:xfrm>
            <a:off x="5350704" y="1825207"/>
            <a:ext cx="2008032" cy="646331"/>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Store clean data in </a:t>
            </a:r>
          </a:p>
          <a:p>
            <a:pPr algn="ctr"/>
            <a:r>
              <a:rPr lang="en-US" dirty="0" smtClean="0"/>
              <a:t>Database</a:t>
            </a:r>
            <a:endParaRPr lang="en-US" dirty="0"/>
          </a:p>
        </p:txBody>
      </p:sp>
      <p:sp>
        <p:nvSpPr>
          <p:cNvPr id="7" name="TextBox 6"/>
          <p:cNvSpPr txBox="1"/>
          <p:nvPr/>
        </p:nvSpPr>
        <p:spPr>
          <a:xfrm>
            <a:off x="7767336" y="1825206"/>
            <a:ext cx="2008032" cy="646331"/>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Matrix Factorization</a:t>
            </a:r>
            <a:endParaRPr lang="en-US" dirty="0"/>
          </a:p>
        </p:txBody>
      </p:sp>
      <p:sp>
        <p:nvSpPr>
          <p:cNvPr id="8" name="TextBox 7"/>
          <p:cNvSpPr txBox="1"/>
          <p:nvPr/>
        </p:nvSpPr>
        <p:spPr>
          <a:xfrm>
            <a:off x="10106694" y="1963705"/>
            <a:ext cx="2008032" cy="3693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Display Output</a:t>
            </a:r>
            <a:endParaRPr lang="en-US" dirty="0"/>
          </a:p>
        </p:txBody>
      </p:sp>
      <p:cxnSp>
        <p:nvCxnSpPr>
          <p:cNvPr id="9" name="Straight Arrow Connector 8"/>
          <p:cNvCxnSpPr>
            <a:stCxn id="4" idx="3"/>
            <a:endCxn id="5" idx="1"/>
          </p:cNvCxnSpPr>
          <p:nvPr/>
        </p:nvCxnSpPr>
        <p:spPr>
          <a:xfrm>
            <a:off x="2125685" y="2154591"/>
            <a:ext cx="608493" cy="0"/>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10" name="Straight Arrow Connector 9"/>
          <p:cNvCxnSpPr>
            <a:stCxn id="5" idx="3"/>
            <a:endCxn id="6" idx="1"/>
          </p:cNvCxnSpPr>
          <p:nvPr/>
        </p:nvCxnSpPr>
        <p:spPr>
          <a:xfrm flipV="1">
            <a:off x="4742210" y="2148373"/>
            <a:ext cx="608494" cy="6218"/>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11" name="Straight Arrow Connector 10"/>
          <p:cNvCxnSpPr>
            <a:stCxn id="6" idx="3"/>
            <a:endCxn id="7" idx="1"/>
          </p:cNvCxnSpPr>
          <p:nvPr/>
        </p:nvCxnSpPr>
        <p:spPr>
          <a:xfrm flipV="1">
            <a:off x="7358736" y="2148372"/>
            <a:ext cx="408600" cy="1"/>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12" name="Straight Arrow Connector 11"/>
          <p:cNvCxnSpPr>
            <a:stCxn id="7" idx="3"/>
            <a:endCxn id="8" idx="1"/>
          </p:cNvCxnSpPr>
          <p:nvPr/>
        </p:nvCxnSpPr>
        <p:spPr>
          <a:xfrm flipV="1">
            <a:off x="9775368" y="2148371"/>
            <a:ext cx="331326" cy="1"/>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spTree>
    <p:extLst>
      <p:ext uri="{BB962C8B-B14F-4D97-AF65-F5344CB8AC3E}">
        <p14:creationId xmlns:p14="http://schemas.microsoft.com/office/powerpoint/2010/main" val="374117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ssolv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0-#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arn(inVertical)">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dissolve">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Cleaning:</a:t>
            </a:r>
            <a:endParaRPr lang="en-US" dirty="0"/>
          </a:p>
        </p:txBody>
      </p:sp>
      <p:sp>
        <p:nvSpPr>
          <p:cNvPr id="3" name="Content Placeholder 2"/>
          <p:cNvSpPr>
            <a:spLocks noGrp="1"/>
          </p:cNvSpPr>
          <p:nvPr>
            <p:ph idx="1"/>
          </p:nvPr>
        </p:nvSpPr>
        <p:spPr/>
        <p:txBody>
          <a:bodyPr/>
          <a:lstStyle/>
          <a:p>
            <a:r>
              <a:rPr lang="en-US" dirty="0" smtClean="0"/>
              <a:t>Let </a:t>
            </a:r>
            <a:r>
              <a:rPr lang="en-US" dirty="0"/>
              <a:t>websites use the following variation in names for </a:t>
            </a:r>
            <a:r>
              <a:rPr lang="en-US" dirty="0" smtClean="0"/>
              <a:t>the product:</a:t>
            </a:r>
            <a:endParaRPr lang="en-US" dirty="0"/>
          </a:p>
          <a:p>
            <a:r>
              <a:rPr lang="en-US" dirty="0"/>
              <a:t>HTC One X+ (Black); </a:t>
            </a:r>
            <a:endParaRPr lang="en-US" dirty="0" smtClean="0"/>
          </a:p>
          <a:p>
            <a:r>
              <a:rPr lang="en-US" dirty="0" smtClean="0"/>
              <a:t>HTC </a:t>
            </a:r>
            <a:r>
              <a:rPr lang="en-US" dirty="0"/>
              <a:t>One X+ Black; </a:t>
            </a:r>
            <a:endParaRPr lang="en-US" dirty="0" smtClean="0"/>
          </a:p>
          <a:p>
            <a:r>
              <a:rPr lang="en-US" dirty="0" smtClean="0"/>
              <a:t>HTC </a:t>
            </a:r>
            <a:r>
              <a:rPr lang="en-US" dirty="0"/>
              <a:t>One X Plus; </a:t>
            </a:r>
            <a:endParaRPr lang="en-US" dirty="0" smtClean="0"/>
          </a:p>
          <a:p>
            <a:r>
              <a:rPr lang="en-US" dirty="0" smtClean="0"/>
              <a:t>HTC </a:t>
            </a:r>
            <a:r>
              <a:rPr lang="en-US" dirty="0"/>
              <a:t>One X Plus, </a:t>
            </a:r>
            <a:r>
              <a:rPr lang="en-US" dirty="0" smtClean="0"/>
              <a:t>black;</a:t>
            </a:r>
          </a:p>
          <a:p>
            <a:endParaRPr lang="en-US" dirty="0" smtClean="0"/>
          </a:p>
          <a:p>
            <a:r>
              <a:rPr lang="en-US" dirty="0" smtClean="0"/>
              <a:t>How to resolve </a:t>
            </a:r>
            <a:r>
              <a:rPr lang="en-US" dirty="0"/>
              <a:t>all these different strings into same </a:t>
            </a:r>
            <a:r>
              <a:rPr lang="en-US" dirty="0" smtClean="0"/>
              <a:t>product??</a:t>
            </a:r>
            <a:endParaRPr lang="en-US" dirty="0"/>
          </a:p>
          <a:p>
            <a:endParaRPr lang="en-US" dirty="0"/>
          </a:p>
        </p:txBody>
      </p:sp>
    </p:spTree>
    <p:extLst>
      <p:ext uri="{BB962C8B-B14F-4D97-AF65-F5344CB8AC3E}">
        <p14:creationId xmlns:p14="http://schemas.microsoft.com/office/powerpoint/2010/main" val="1721371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Approach:</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We use </a:t>
            </a:r>
            <a:r>
              <a:rPr lang="en-US" dirty="0"/>
              <a:t>different approaches for this (and for most efficiency </a:t>
            </a:r>
            <a:r>
              <a:rPr lang="en-US" dirty="0" smtClean="0"/>
              <a:t>we mix them all):</a:t>
            </a:r>
          </a:p>
          <a:p>
            <a:r>
              <a:rPr lang="en-US" dirty="0" smtClean="0"/>
              <a:t>Ignore everything </a:t>
            </a:r>
            <a:r>
              <a:rPr lang="en-US" dirty="0"/>
              <a:t>that is in parenthesis</a:t>
            </a:r>
            <a:r>
              <a:rPr lang="en-US" dirty="0" smtClean="0"/>
              <a:t>.</a:t>
            </a:r>
          </a:p>
          <a:p>
            <a:r>
              <a:rPr lang="en-US" dirty="0" smtClean="0"/>
              <a:t>Breaking down into cases based on manufacturer, model number, etc.</a:t>
            </a:r>
          </a:p>
          <a:p>
            <a:r>
              <a:rPr lang="en-US" dirty="0" smtClean="0"/>
              <a:t>Define </a:t>
            </a:r>
            <a:r>
              <a:rPr lang="en-US" dirty="0"/>
              <a:t>words </a:t>
            </a:r>
            <a:r>
              <a:rPr lang="en-US" dirty="0" smtClean="0"/>
              <a:t>automatically </a:t>
            </a:r>
            <a:r>
              <a:rPr lang="en-US" dirty="0"/>
              <a:t>drop like "black", "blue" or "white</a:t>
            </a:r>
            <a:r>
              <a:rPr lang="en-US" dirty="0" smtClean="0"/>
              <a:t>".</a:t>
            </a:r>
          </a:p>
          <a:p>
            <a:r>
              <a:rPr lang="en-US" dirty="0"/>
              <a:t>Make a dictionary of feature </a:t>
            </a:r>
            <a:r>
              <a:rPr lang="en-US" dirty="0" smtClean="0"/>
              <a:t>set(manufacturer, model number) </a:t>
            </a:r>
            <a:r>
              <a:rPr lang="en-US" dirty="0"/>
              <a:t>for different catalog which should be same while declaring any product as common </a:t>
            </a:r>
            <a:r>
              <a:rPr lang="en-US" dirty="0" smtClean="0"/>
              <a:t>product.</a:t>
            </a:r>
          </a:p>
          <a:p>
            <a:r>
              <a:rPr lang="en-US" dirty="0" smtClean="0"/>
              <a:t>Compare </a:t>
            </a:r>
            <a:r>
              <a:rPr lang="en-US" dirty="0"/>
              <a:t>the names via their Levenshtein </a:t>
            </a:r>
            <a:r>
              <a:rPr lang="en-US" dirty="0" smtClean="0"/>
              <a:t>distance</a:t>
            </a:r>
            <a:r>
              <a:rPr lang="en-US" baseline="30000" dirty="0" smtClean="0"/>
              <a:t>[2]</a:t>
            </a:r>
            <a:r>
              <a:rPr lang="en-US" dirty="0" smtClean="0"/>
              <a:t> </a:t>
            </a:r>
            <a:r>
              <a:rPr lang="en-US" dirty="0"/>
              <a:t>and use this distance for </a:t>
            </a:r>
            <a:r>
              <a:rPr lang="en-US" dirty="0" smtClean="0"/>
              <a:t>clustering.</a:t>
            </a:r>
          </a:p>
          <a:p>
            <a:r>
              <a:rPr lang="en-US" dirty="0" smtClean="0"/>
              <a:t>Heuristic Levenshtein distance</a:t>
            </a:r>
            <a:r>
              <a:rPr lang="en-US" baseline="30000" dirty="0" smtClean="0"/>
              <a:t>[2]</a:t>
            </a:r>
            <a:r>
              <a:rPr lang="en-US" dirty="0" smtClean="0"/>
              <a:t> .</a:t>
            </a:r>
          </a:p>
          <a:p>
            <a:r>
              <a:rPr lang="en-US" dirty="0" smtClean="0"/>
              <a:t>If scraped data has n entries, then overall complexity= (O(n</a:t>
            </a:r>
            <a:r>
              <a:rPr lang="en-US" baseline="30000" dirty="0" smtClean="0"/>
              <a:t>2</a:t>
            </a:r>
            <a:r>
              <a:rPr lang="en-US" dirty="0" smtClean="0"/>
              <a:t>l</a:t>
            </a:r>
            <a:r>
              <a:rPr lang="en-US" baseline="30000" dirty="0" smtClean="0"/>
              <a:t>2</a:t>
            </a:r>
            <a:r>
              <a:rPr lang="en-US" dirty="0" smtClean="0"/>
              <a:t>)</a:t>
            </a:r>
          </a:p>
          <a:p>
            <a:pPr marL="0" indent="0">
              <a:buNone/>
            </a:pPr>
            <a:r>
              <a:rPr lang="en-US" dirty="0"/>
              <a:t> </a:t>
            </a:r>
            <a:r>
              <a:rPr lang="en-US" dirty="0" smtClean="0"/>
              <a:t>   where l=product title length</a:t>
            </a:r>
          </a:p>
          <a:p>
            <a:endParaRPr lang="en-US" dirty="0" smtClean="0"/>
          </a:p>
          <a:p>
            <a:endParaRPr lang="en-US" dirty="0" smtClean="0"/>
          </a:p>
          <a:p>
            <a:endParaRPr lang="en-US" dirty="0" smtClean="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3538312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Heuristic Levenshtein distance</a:t>
            </a:r>
            <a:r>
              <a:rPr lang="en-US" baseline="30000" dirty="0" smtClean="0"/>
              <a:t>[2]</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By considering Levenshtein distance between dictionary product title and the products’ title we scraped, all 3 operations are considered:</a:t>
            </a:r>
          </a:p>
          <a:p>
            <a:r>
              <a:rPr lang="en-US" dirty="0" smtClean="0"/>
              <a:t>1:) DELETE OPERATION</a:t>
            </a:r>
          </a:p>
          <a:p>
            <a:r>
              <a:rPr lang="en-US" dirty="0" smtClean="0"/>
              <a:t>2:) SUBSTITUTION OPERATION</a:t>
            </a:r>
          </a:p>
          <a:p>
            <a:r>
              <a:rPr lang="en-US" dirty="0" smtClean="0"/>
              <a:t>3:) INSERT OPERATION</a:t>
            </a:r>
          </a:p>
          <a:p>
            <a:pPr marL="0" indent="0">
              <a:buNone/>
            </a:pPr>
            <a:r>
              <a:rPr lang="en-US" sz="2600" dirty="0" smtClean="0"/>
              <a:t>The optimal solution count consists of all the counts of respective operations.</a:t>
            </a:r>
          </a:p>
          <a:p>
            <a:r>
              <a:rPr lang="en-US" dirty="0" smtClean="0"/>
              <a:t>If we consider only SUBSTITUTION OPERATION count from the optimal solution, then count comes nearly equal to 0.</a:t>
            </a:r>
          </a:p>
          <a:p>
            <a:r>
              <a:rPr lang="en-US" dirty="0" smtClean="0"/>
              <a:t>Then we predict them similar.</a:t>
            </a:r>
          </a:p>
          <a:p>
            <a:r>
              <a:rPr lang="en-US" dirty="0" smtClean="0"/>
              <a:t>Accuracy more than 50%</a:t>
            </a:r>
          </a:p>
          <a:p>
            <a:endParaRPr lang="en-US" dirty="0"/>
          </a:p>
        </p:txBody>
      </p:sp>
    </p:spTree>
    <p:extLst>
      <p:ext uri="{BB962C8B-B14F-4D97-AF65-F5344CB8AC3E}">
        <p14:creationId xmlns:p14="http://schemas.microsoft.com/office/powerpoint/2010/main" val="3990313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1882</Words>
  <Application>Microsoft Office PowerPoint</Application>
  <PresentationFormat>Widescreen</PresentationFormat>
  <Paragraphs>280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Symbol</vt:lpstr>
      <vt:lpstr>Times New Roman</vt:lpstr>
      <vt:lpstr>Office Theme</vt:lpstr>
      <vt:lpstr>PowerPoint Presentation</vt:lpstr>
      <vt:lpstr>Introduction  </vt:lpstr>
      <vt:lpstr>Related Work:</vt:lpstr>
      <vt:lpstr>An overview of Project Working:</vt:lpstr>
      <vt:lpstr>Proposed Methodology(Overview)</vt:lpstr>
      <vt:lpstr>Proposed Methodology</vt:lpstr>
      <vt:lpstr>Data Cleaning:</vt:lpstr>
      <vt:lpstr>Approach:</vt:lpstr>
      <vt:lpstr>Heuristic Levenshtein distance[2] :</vt:lpstr>
      <vt:lpstr>Recommended System</vt:lpstr>
      <vt:lpstr>Collaborative Recommended System</vt:lpstr>
      <vt:lpstr>Content Based Recommended System</vt:lpstr>
      <vt:lpstr>Why we reject Collaborative approach and accept content based ?</vt:lpstr>
      <vt:lpstr>Basic Matrix factorization</vt:lpstr>
      <vt:lpstr>Adding Biases</vt:lpstr>
      <vt:lpstr>PowerPoint Presentation</vt:lpstr>
      <vt:lpstr>PowerPoint Presentation</vt:lpstr>
      <vt:lpstr>Attributes Coupling based Item Enhanced Matrix Factorization Technique[3]:</vt:lpstr>
      <vt:lpstr>Ranking of individual items(bi(t)):</vt:lpstr>
      <vt:lpstr>Antutu Benchmark[1] :</vt:lpstr>
      <vt:lpstr>Proposed Algorithm:</vt:lpstr>
      <vt:lpstr>Formulae used:</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Nakshatra Maheshwari</dc:creator>
  <cp:lastModifiedBy>Nakshatra Maheshwari</cp:lastModifiedBy>
  <cp:revision>51</cp:revision>
  <dcterms:created xsi:type="dcterms:W3CDTF">2015-04-04T19:16:02Z</dcterms:created>
  <dcterms:modified xsi:type="dcterms:W3CDTF">2015-04-04T23:04:57Z</dcterms:modified>
</cp:coreProperties>
</file>