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81"/>
  </p:notesMasterIdLst>
  <p:handoutMasterIdLst>
    <p:handoutMasterId r:id="rId82"/>
  </p:handoutMasterIdLst>
  <p:sldIdLst>
    <p:sldId id="256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4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8" r:id="rId32"/>
    <p:sldId id="295" r:id="rId33"/>
    <p:sldId id="289" r:id="rId34"/>
    <p:sldId id="290" r:id="rId35"/>
    <p:sldId id="291" r:id="rId36"/>
    <p:sldId id="292" r:id="rId37"/>
    <p:sldId id="333" r:id="rId38"/>
    <p:sldId id="293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34" r:id="rId52"/>
    <p:sldId id="309" r:id="rId53"/>
    <p:sldId id="310" r:id="rId54"/>
    <p:sldId id="312" r:id="rId55"/>
    <p:sldId id="313" r:id="rId56"/>
    <p:sldId id="314" r:id="rId57"/>
    <p:sldId id="335" r:id="rId58"/>
    <p:sldId id="315" r:id="rId59"/>
    <p:sldId id="316" r:id="rId60"/>
    <p:sldId id="317" r:id="rId61"/>
    <p:sldId id="336" r:id="rId62"/>
    <p:sldId id="318" r:id="rId63"/>
    <p:sldId id="319" r:id="rId64"/>
    <p:sldId id="320" r:id="rId65"/>
    <p:sldId id="321" r:id="rId66"/>
    <p:sldId id="322" r:id="rId67"/>
    <p:sldId id="337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8" r:id="rId76"/>
    <p:sldId id="330" r:id="rId77"/>
    <p:sldId id="331" r:id="rId78"/>
    <p:sldId id="332" r:id="rId79"/>
    <p:sldId id="260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B54847-C81A-436C-8995-A1C6D58FFBE4}">
          <p14:sldIdLst>
            <p14:sldId id="256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94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8"/>
            <p14:sldId id="295"/>
            <p14:sldId id="289"/>
            <p14:sldId id="290"/>
            <p14:sldId id="291"/>
            <p14:sldId id="292"/>
            <p14:sldId id="333"/>
            <p14:sldId id="293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34"/>
            <p14:sldId id="309"/>
            <p14:sldId id="310"/>
            <p14:sldId id="312"/>
            <p14:sldId id="313"/>
            <p14:sldId id="314"/>
            <p14:sldId id="335"/>
            <p14:sldId id="315"/>
            <p14:sldId id="316"/>
            <p14:sldId id="317"/>
            <p14:sldId id="336"/>
            <p14:sldId id="318"/>
            <p14:sldId id="319"/>
            <p14:sldId id="320"/>
            <p14:sldId id="321"/>
            <p14:sldId id="322"/>
            <p14:sldId id="337"/>
            <p14:sldId id="323"/>
            <p14:sldId id="324"/>
            <p14:sldId id="325"/>
            <p14:sldId id="326"/>
            <p14:sldId id="327"/>
            <p14:sldId id="328"/>
            <p14:sldId id="329"/>
            <p14:sldId id="338"/>
            <p14:sldId id="330"/>
            <p14:sldId id="331"/>
            <p14:sldId id="33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7600"/>
    <a:srgbClr val="347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660"/>
  </p:normalViewPr>
  <p:slideViewPr>
    <p:cSldViewPr snapToGrid="0">
      <p:cViewPr>
        <p:scale>
          <a:sx n="75" d="100"/>
          <a:sy n="75" d="100"/>
        </p:scale>
        <p:origin x="100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5/16/2024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5/16/2024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5/16/2024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5/16/2024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5/16/2024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5/16/2024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5/16/2024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5/16/2024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5/16/2024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5/16/2024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5/16/2024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5/16/2024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FC0725-6D39-40A7-AEE9-DEE025F5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" y="284480"/>
            <a:ext cx="11704321" cy="629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72203F-9FD3-4ABF-A82E-0651F44C1BDA}"/>
              </a:ext>
            </a:extLst>
          </p:cNvPr>
          <p:cNvSpPr/>
          <p:nvPr/>
        </p:nvSpPr>
        <p:spPr>
          <a:xfrm>
            <a:off x="243839" y="3637280"/>
            <a:ext cx="11704321" cy="298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380492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dirty="0" err="1">
                <a:ea typeface="Calibri"/>
                <a:cs typeface="Arial"/>
              </a:rPr>
              <a:t>የአፋር</a:t>
            </a:r>
            <a:r>
              <a:rPr lang="en-US" sz="6600" dirty="0">
                <a:ea typeface="Calibri"/>
                <a:cs typeface="Arial"/>
              </a:rPr>
              <a:t> ብ/ክ/መ/ </a:t>
            </a:r>
            <a:r>
              <a:rPr lang="en-US" sz="6600" dirty="0" err="1">
                <a:ea typeface="Calibri"/>
                <a:cs typeface="Arial"/>
              </a:rPr>
              <a:t>ትምህርት</a:t>
            </a:r>
            <a:r>
              <a:rPr lang="en-US" sz="6600" dirty="0">
                <a:ea typeface="Calibri"/>
                <a:cs typeface="Arial"/>
              </a:rPr>
              <a:t> </a:t>
            </a:r>
            <a:r>
              <a:rPr lang="en-US" sz="6600" dirty="0" err="1">
                <a:ea typeface="Calibri"/>
                <a:cs typeface="Arial"/>
              </a:rPr>
              <a:t>ቢሮ</a:t>
            </a:r>
            <a:endParaRPr lang="en-US" sz="66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Autofit/>
          </a:bodyPr>
          <a:lstStyle/>
          <a:p>
            <a:r>
              <a:rPr lang="en-US" sz="4000" dirty="0">
                <a:ea typeface="Calibri"/>
                <a:cs typeface="Arial"/>
              </a:rPr>
              <a:t>የ2016 </a:t>
            </a:r>
            <a:r>
              <a:rPr lang="en-US" sz="4000" dirty="0" err="1">
                <a:ea typeface="Calibri"/>
                <a:cs typeface="Arial"/>
              </a:rPr>
              <a:t>የመጀመሪያ</a:t>
            </a:r>
            <a:r>
              <a:rPr lang="en-US" sz="4000" dirty="0">
                <a:ea typeface="Calibri"/>
                <a:cs typeface="Arial"/>
              </a:rPr>
              <a:t> </a:t>
            </a:r>
            <a:r>
              <a:rPr lang="en-US" sz="4000" dirty="0" err="1">
                <a:ea typeface="Calibri"/>
                <a:cs typeface="Arial"/>
              </a:rPr>
              <a:t>ዙር</a:t>
            </a:r>
            <a:r>
              <a:rPr lang="en-US" sz="4000" dirty="0">
                <a:ea typeface="Calibri"/>
                <a:cs typeface="Arial"/>
              </a:rPr>
              <a:t> </a:t>
            </a:r>
            <a:r>
              <a:rPr lang="en-US" sz="4000" dirty="0" err="1">
                <a:ea typeface="Calibri"/>
                <a:cs typeface="Arial"/>
              </a:rPr>
              <a:t>የሱፐርቪዥን</a:t>
            </a:r>
            <a:r>
              <a:rPr lang="en-US" sz="4000" dirty="0">
                <a:ea typeface="Calibri"/>
                <a:cs typeface="Arial"/>
              </a:rPr>
              <a:t> </a:t>
            </a:r>
            <a:r>
              <a:rPr lang="en-US" sz="4000" dirty="0" err="1">
                <a:ea typeface="Calibri"/>
                <a:cs typeface="Arial"/>
              </a:rPr>
              <a:t>ሪፖርት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win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CD2-4166-4D47-88C9-A7733538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05840"/>
          </a:xfrm>
        </p:spPr>
        <p:txBody>
          <a:bodyPr/>
          <a:lstStyle/>
          <a:p>
            <a:r>
              <a:rPr lang="en-US" dirty="0" err="1">
                <a:solidFill>
                  <a:srgbClr val="BE7600"/>
                </a:solidFill>
              </a:rPr>
              <a:t>በንቅናቄው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የተገኙ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ውጤቶች</a:t>
            </a:r>
            <a:endParaRPr lang="en-US" dirty="0">
              <a:solidFill>
                <a:srgbClr val="BE7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329F-4C80-439A-9A26-7D45B0FF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በካላንደሩ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እንዲከፈቱ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አስችሏል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በሀገራዊና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ክልላዊ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8ኛና 12ኛ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የተማሪ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ማሽቆልቆል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ውይይት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መደረጉና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ወላጆች፣ተማሪዎችና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ውጤቱን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ለማሻሻል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መከናወን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በሚገባቸው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ተግባራት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መግባባት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መፈጠሩና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አቅጣጫ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መቀመጡ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በንቅናቄ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በማጠናከር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የመማር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ማስተማር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ሂደቱን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ለማሻሻል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የሚረዱ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ተግባራት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እቅድ፤አቅም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ግንባታ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፤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…)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ማከናወን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መጀመራቸው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፤</a:t>
            </a:r>
          </a:p>
        </p:txBody>
      </p:sp>
    </p:spTree>
    <p:extLst>
      <p:ext uri="{BB962C8B-B14F-4D97-AF65-F5344CB8AC3E}">
        <p14:creationId xmlns:p14="http://schemas.microsoft.com/office/powerpoint/2010/main" val="4213196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8FB5D9-9C8D-4BEB-8E27-7C42F92E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41A7-6753-4D38-8504-CB59A013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693785"/>
            <a:ext cx="9872871" cy="4038600"/>
          </a:xfrm>
        </p:spPr>
        <p:txBody>
          <a:bodyPr/>
          <a:lstStyle/>
          <a:p>
            <a:pPr lvl="0" algn="just">
              <a:lnSpc>
                <a:spcPct val="16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በየወረዳው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ተከማችተው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የነበሩ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ግብዓቶች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መጽሐፍና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ሌሎች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በወቅቱ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መሰራጨታቸው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፤</a:t>
            </a:r>
          </a:p>
          <a:p>
            <a:pPr lvl="0" algn="just">
              <a:lnSpc>
                <a:spcPct val="16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ንቅናቄውን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እስከ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ድረስ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ያወረዱ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በተለይ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ከቀድሞ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ሌሎች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ባለድርሻ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አካላት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መምህራን፣የመንግስት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ሰራተኞች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ብዙ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ሀብት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መሳባሳብ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መቻሉ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6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የማህበረሰቡን፣የትምህርት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ባለድርሻ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አካላትን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ግንኙነት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አጠናክሯል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96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D0FE-C004-4F96-A3BD-53BEF592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1720049"/>
            <a:ext cx="9872871" cy="4038600"/>
          </a:xfrm>
        </p:spPr>
        <p:txBody>
          <a:bodyPr/>
          <a:lstStyle/>
          <a:p>
            <a:pPr algn="just">
              <a:lnSpc>
                <a:spcPct val="16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በአብዛኛው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በተደረገዉ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በአግባቡ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ባለድርሻ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አካላትን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ያሳተፉ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በአይነት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፣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በጉልበት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በጥሬ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ገንዘብ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ቃል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የተገበው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መሆን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፤</a:t>
            </a:r>
          </a:p>
          <a:p>
            <a:pPr lvl="0" algn="just">
              <a:lnSpc>
                <a:spcPct val="16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በንቅናቄው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የተገኘውን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ሀብት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ጥገና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ማስፋፋት፣አጥርና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ለውጥ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አስችሏል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C336ED-42E0-4013-8DA4-06F3CE38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70158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EB5F-0950-48E1-8824-217CA25B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m-ET" b="1" dirty="0">
                <a:solidFill>
                  <a:schemeClr val="accent3">
                    <a:lumMod val="75000"/>
                  </a:schemeClr>
                </a:solidFill>
              </a:rPr>
              <a:t>የንቅናቄው የታዩ ክፍተቶች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881C-45BC-4F68-84E1-1BB40960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በአንዳንድ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ንቅናቄው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እድሚያቸው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የደረሱ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በታቀደው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ልክ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መምጣት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አለመቻሉ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በዓመቱ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መጀመሪያ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ተመዝግበው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እየተማሩ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እንዳያረፍዱ፣እንዳይቀሩና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እንዳያቋርጡ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ባለድርሻ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አካላትን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ያሳተፈ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የክትትልና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አለመጠናከሩ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አንዳንድ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በሚገባው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ልክ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ባለድርሻ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አካላትን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ንቅናቄው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አለማሳተፍና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እስከ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ድረስ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የህዝብ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ንቅናቄውን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አለማውረድ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2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84EC9-2E11-45B2-90C2-3A70C656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በንቅናቄው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ቃል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በተገባው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ልክና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መነቃቃት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ሀብት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ያለማሰባሰብና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ቀጣይነት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ያለው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ተግባራት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ያለማከናወን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50000"/>
              </a:lnSpc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በተማሪ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ውጤትና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ስነምግባር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ለማሻሻል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የሚያስችሉ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ተግባራትን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በጠንካራ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ዲስፕሊን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ያለመምራት፣የአንድ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ወቅት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ስራ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ብቻ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ማድረግ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8690A8-B5FC-4804-86D4-D9A3BC1F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4971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B0F-1A7B-44AC-A427-7E200C23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1680"/>
          </a:xfrm>
        </p:spPr>
        <p:txBody>
          <a:bodyPr/>
          <a:lstStyle/>
          <a:p>
            <a:pPr algn="ctr"/>
            <a:r>
              <a:rPr lang="am-ET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ማውጫ</a:t>
            </a:r>
            <a:endParaRPr lang="en-US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C7D9-A178-4E0D-A740-31714058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3200"/>
            <a:ext cx="9872871" cy="4917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መግቢያ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የ2016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መሰረተ-ልማት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ተደራሽነትና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ፍትሀዊነት</a:t>
            </a:r>
            <a:endParaRPr lang="am-ET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ግብዓት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አቅርቦት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የስርዓተ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ምደባና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በአጠቃላይ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የታዩ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ክፍተቶች</a:t>
            </a:r>
            <a:endParaRPr lang="am-ET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ከሱፐርቪዥን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በኃላ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የተወሰዱ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እርምጃዎች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9176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257C-97D1-422C-A86F-276DC9C9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ተደራሽነትና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ፍትሀዊነት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4383-1FDC-4767-B469-B23264FF9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ቅድመ-አንደኛ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የቅድመ-አንደኛ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ጥራትን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ለማምጣት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ወሳኝ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ድርሻ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ሲኖረው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በተለይም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ህፃናት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በቀጣይ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ህይወታቸው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የሚያበረክተው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አስተዋጽኦ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መሆኑን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በጥናት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የተረጋገጠ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በዚህ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በቅድመ-አንደኛ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በ2016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ለመመዝገብ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ወንድ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20,157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ሴት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18,514 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ድምር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38,671 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የታቀደ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በ2016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ወንድ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20,282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ሴት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16,924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ድምር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37,206  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ተመዝግበዋል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41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EE54C9-5BBB-48E6-821D-7436D1F9D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54901"/>
              </p:ext>
            </p:extLst>
          </p:nvPr>
        </p:nvGraphicFramePr>
        <p:xfrm>
          <a:off x="1143000" y="2456895"/>
          <a:ext cx="9872660" cy="220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80">
                  <a:extLst>
                    <a:ext uri="{9D8B030D-6E8A-4147-A177-3AD203B41FA5}">
                      <a16:colId xmlns:a16="http://schemas.microsoft.com/office/drawing/2014/main" val="2940691516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335251918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770295401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2117999964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196017150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2622741500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870682210"/>
                    </a:ext>
                  </a:extLst>
                </a:gridCol>
              </a:tblGrid>
              <a:tr h="30993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የ2016 </a:t>
                      </a:r>
                      <a:r>
                        <a:rPr lang="en-US" sz="2400" dirty="0" err="1">
                          <a:effectLst/>
                        </a:rPr>
                        <a:t>እቅድ</a:t>
                      </a:r>
                      <a:endParaRPr lang="en-US" sz="24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የ2016 </a:t>
                      </a:r>
                      <a:r>
                        <a:rPr lang="en-US" sz="2400" dirty="0" err="1">
                          <a:effectLst/>
                        </a:rPr>
                        <a:t>ክንውን</a:t>
                      </a:r>
                      <a:endParaRPr lang="en-US" sz="24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ክንውን</a:t>
                      </a:r>
                      <a:r>
                        <a:rPr lang="en-US" sz="2800" dirty="0">
                          <a:effectLst/>
                        </a:rPr>
                        <a:t> %</a:t>
                      </a:r>
                      <a:endParaRPr lang="en-US" sz="28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589195"/>
                  </a:ext>
                </a:extLst>
              </a:tr>
              <a:tr h="449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ወንድ</a:t>
                      </a:r>
                      <a:endParaRPr lang="en-US" sz="28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ሴት</a:t>
                      </a:r>
                      <a:endParaRPr lang="en-US" sz="28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ድምር</a:t>
                      </a:r>
                      <a:endParaRPr lang="en-US" sz="28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ወንድ</a:t>
                      </a:r>
                      <a:endParaRPr lang="en-US" sz="28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ሴት</a:t>
                      </a:r>
                      <a:endParaRPr lang="en-US" sz="28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ድምር</a:t>
                      </a:r>
                      <a:endParaRPr lang="en-US" sz="28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0481"/>
                  </a:ext>
                </a:extLst>
              </a:tr>
              <a:tr h="965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20,157</a:t>
                      </a:r>
                      <a:endParaRPr lang="en-US" sz="24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18,514</a:t>
                      </a:r>
                      <a:endParaRPr lang="en-US" sz="24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38,671</a:t>
                      </a:r>
                      <a:endParaRPr lang="en-US" sz="24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20,282</a:t>
                      </a:r>
                      <a:endParaRPr lang="en-US" sz="24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16,924</a:t>
                      </a:r>
                      <a:endParaRPr lang="en-US" sz="24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37,206</a:t>
                      </a:r>
                      <a:endParaRPr lang="en-US" sz="24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en-US" sz="2400" dirty="0"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64939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3CF0E30-D3C5-44E9-9287-1E641DAD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7911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547073-F472-4886-9358-E2DA4C1CA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751613"/>
              </p:ext>
            </p:extLst>
          </p:nvPr>
        </p:nvGraphicFramePr>
        <p:xfrm>
          <a:off x="2170747" y="1787790"/>
          <a:ext cx="7850506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44">
                  <a:extLst>
                    <a:ext uri="{9D8B030D-6E8A-4147-A177-3AD203B41FA5}">
                      <a16:colId xmlns:a16="http://schemas.microsoft.com/office/drawing/2014/main" val="430304095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361326083"/>
                    </a:ext>
                  </a:extLst>
                </a:gridCol>
                <a:gridCol w="2011300">
                  <a:extLst>
                    <a:ext uri="{9D8B030D-6E8A-4147-A177-3AD203B41FA5}">
                      <a16:colId xmlns:a16="http://schemas.microsoft.com/office/drawing/2014/main" val="179420066"/>
                    </a:ext>
                  </a:extLst>
                </a:gridCol>
                <a:gridCol w="2548318">
                  <a:extLst>
                    <a:ext uri="{9D8B030D-6E8A-4147-A177-3AD203B41FA5}">
                      <a16:colId xmlns:a16="http://schemas.microsoft.com/office/drawing/2014/main" val="17369982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ከ80 </a:t>
                      </a:r>
                      <a:r>
                        <a:rPr lang="en-US" dirty="0" err="1"/>
                        <a:t>በላይ</a:t>
                      </a:r>
                      <a:r>
                        <a:rPr lang="en-US" dirty="0"/>
                        <a:t> %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ከ60-80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ከ60%  </a:t>
                      </a:r>
                      <a:r>
                        <a:rPr lang="en-US" dirty="0" err="1"/>
                        <a:t>በታች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4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ዱብቲከተማ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አይሳኢታከተማ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ሚሌከተማ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ጭፍራወረዳ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ሰመራ</a:t>
                      </a:r>
                      <a:r>
                        <a:rPr lang="en-US" sz="2000" dirty="0"/>
                        <a:t>-</a:t>
                      </a:r>
                      <a:r>
                        <a:rPr lang="am-ET" sz="2000" dirty="0"/>
                        <a:t>ሎጊያ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ወሰማ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አብአላከተማ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በራህሌ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ያሎ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ዳሊፋጌ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m-ET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ኮነባ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ዳሎል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አሚበራ/ወረር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ገዋኒ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አቢዳ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አዋሽከተማ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አርጎባ</a:t>
                      </a:r>
                      <a:r>
                        <a:rPr lang="en-US" sz="2000" dirty="0"/>
                        <a:t>፣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እዋ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ጎሊና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m-ET" sz="1600" dirty="0"/>
                        <a:t>አይሳኢታወረዳ</a:t>
                      </a:r>
                      <a:r>
                        <a:rPr lang="en-US" sz="1600" dirty="0"/>
                        <a:t>፣</a:t>
                      </a:r>
                    </a:p>
                    <a:p>
                      <a:r>
                        <a:rPr lang="am-ET" sz="1600" dirty="0"/>
                        <a:t>ኮሪ</a:t>
                      </a:r>
                      <a:r>
                        <a:rPr lang="en-US" sz="1600" dirty="0"/>
                        <a:t>፣</a:t>
                      </a:r>
                    </a:p>
                    <a:p>
                      <a:r>
                        <a:rPr lang="am-ET" sz="1600" dirty="0"/>
                        <a:t>ቢዱ፤</a:t>
                      </a:r>
                      <a:endParaRPr lang="en-US" sz="1600" dirty="0"/>
                    </a:p>
                    <a:p>
                      <a:r>
                        <a:rPr lang="am-ET" sz="1600" dirty="0"/>
                        <a:t>አፍዴራ</a:t>
                      </a:r>
                    </a:p>
                    <a:p>
                      <a:r>
                        <a:rPr lang="am-ET" sz="1600" dirty="0"/>
                        <a:t>ኢሬብቲ</a:t>
                      </a:r>
                      <a:r>
                        <a:rPr lang="en-US" sz="1600" dirty="0"/>
                        <a:t>፣</a:t>
                      </a:r>
                    </a:p>
                    <a:p>
                      <a:r>
                        <a:rPr lang="am-ET" sz="1600" dirty="0"/>
                        <a:t>መጋ</a:t>
                      </a:r>
                      <a:r>
                        <a:rPr lang="en-US" sz="1600" dirty="0"/>
                        <a:t>ሌ፣</a:t>
                      </a:r>
                    </a:p>
                    <a:p>
                      <a:r>
                        <a:rPr lang="am-ET" sz="1600" dirty="0"/>
                        <a:t>አብአላ</a:t>
                      </a:r>
                      <a:r>
                        <a:rPr lang="en-US" sz="1600" dirty="0"/>
                        <a:t>፣</a:t>
                      </a:r>
                    </a:p>
                    <a:p>
                      <a:r>
                        <a:rPr lang="am-ET" sz="1600" dirty="0"/>
                        <a:t>አዋሽ ፈንታሌ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፣</a:t>
                      </a:r>
                      <a:r>
                        <a:rPr lang="am-ET" sz="1600" dirty="0"/>
                        <a:t>ዱለሳ</a:t>
                      </a:r>
                      <a:r>
                        <a:rPr lang="en-US" sz="1600" dirty="0"/>
                        <a:t>፤</a:t>
                      </a:r>
                    </a:p>
                    <a:p>
                      <a:r>
                        <a:rPr lang="am-ET" sz="1600" dirty="0"/>
                        <a:t>ደዌ</a:t>
                      </a:r>
                      <a:r>
                        <a:rPr lang="en-US" sz="1600" dirty="0"/>
                        <a:t>፣</a:t>
                      </a:r>
                    </a:p>
                    <a:p>
                      <a:r>
                        <a:rPr lang="am-ET" sz="1600" dirty="0"/>
                        <a:t>ሃደለኤላ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am-ET" dirty="0"/>
                        <a:t>ዱበቲ ወረዳ</a:t>
                      </a:r>
                    </a:p>
                    <a:p>
                      <a:r>
                        <a:rPr lang="am-ET" dirty="0"/>
                        <a:t>አፋምቦ</a:t>
                      </a:r>
                    </a:p>
                    <a:p>
                      <a:r>
                        <a:rPr lang="am-ET" dirty="0"/>
                        <a:t>ሚሌ ወረዳ</a:t>
                      </a:r>
                    </a:p>
                    <a:p>
                      <a:r>
                        <a:rPr lang="am-ET" dirty="0"/>
                        <a:t>አዳአር</a:t>
                      </a:r>
                    </a:p>
                    <a:p>
                      <a:r>
                        <a:rPr lang="am-ET" dirty="0"/>
                        <a:t>ኤሊዳአር</a:t>
                      </a:r>
                    </a:p>
                    <a:p>
                      <a:r>
                        <a:rPr lang="am-ET" dirty="0"/>
                        <a:t>ገለአሎ</a:t>
                      </a:r>
                    </a:p>
                    <a:p>
                      <a:r>
                        <a:rPr lang="am-ET" dirty="0"/>
                        <a:t>ቡሩሙዳይቱ</a:t>
                      </a:r>
                      <a:endParaRPr lang="en-US" dirty="0"/>
                    </a:p>
                    <a:p>
                      <a:r>
                        <a:rPr lang="en-US" dirty="0" err="1"/>
                        <a:t>ሃሩካ</a:t>
                      </a:r>
                      <a:endParaRPr lang="en-US" dirty="0"/>
                    </a:p>
                    <a:p>
                      <a:r>
                        <a:rPr lang="am-ET" dirty="0"/>
                        <a:t>አውራ</a:t>
                      </a:r>
                    </a:p>
                    <a:p>
                      <a:r>
                        <a:rPr lang="am-ET" dirty="0"/>
                        <a:t>ቴሩ</a:t>
                      </a:r>
                    </a:p>
                    <a:p>
                      <a:r>
                        <a:rPr lang="am-ET" dirty="0"/>
                        <a:t>ሰሙሮቢ</a:t>
                      </a:r>
                      <a:r>
                        <a:rPr lang="en-US" dirty="0"/>
                        <a:t>፣</a:t>
                      </a:r>
                    </a:p>
                    <a:p>
                      <a:r>
                        <a:rPr lang="en-US" dirty="0" err="1"/>
                        <a:t>ተላላክ</a:t>
                      </a:r>
                      <a:endParaRPr lang="am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9468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352B3F7-B5B4-47AD-92CB-9D3F03EF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04909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7CD3-BEE9-4304-828C-F1F8928F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አንደኛና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መካከለኛ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(1-8)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A862-0DB4-4447-8634-BA4342BB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በወረዳውና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ያሉትን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እድሜቸው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የደረሱ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ህፃናትን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በተለያየ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ጊዜ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ትምህርታቸውን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ያቋረጡ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ህፃናት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ዘመኑ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እንዲመጡ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የወረዳው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አመራር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እስከ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ቀበሌ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በመውረድ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የህዝብ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በአብዛኛው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ተከናውኗል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በዚህም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በወረዳና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በ2016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ለመመዝገብ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የታቀደውና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የተከናወነው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እንደሚከተለው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ተገልጾል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19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B0F-1A7B-44AC-A427-7E200C23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1680"/>
          </a:xfrm>
        </p:spPr>
        <p:txBody>
          <a:bodyPr/>
          <a:lstStyle/>
          <a:p>
            <a:pPr algn="ctr"/>
            <a:r>
              <a:rPr lang="am-ET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ማውጫ</a:t>
            </a:r>
            <a:endParaRPr lang="en-US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C7D9-A178-4E0D-A740-31714058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3200"/>
            <a:ext cx="9872871" cy="4917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መግቢያ</a:t>
            </a:r>
            <a:endParaRPr lang="am-ET" sz="4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BE7600"/>
                </a:solidFill>
              </a:rPr>
              <a:t>መሰረተ-ልማት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ተደራሽነትና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ፍትሀዊነት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ግብዓት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አቅርቦት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የስርዓተ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ምደባና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በአጠቃላይ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የታዩ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ክፍተቶች</a:t>
            </a:r>
            <a:endParaRPr lang="am-ET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ከሱፐርቪዥን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በኃላ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የተወሰዱ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እርምጃዎች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4999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16B48-BABF-4FDB-8FCB-0964003EF0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6142301"/>
              </p:ext>
            </p:extLst>
          </p:nvPr>
        </p:nvGraphicFramePr>
        <p:xfrm>
          <a:off x="1161100" y="2459988"/>
          <a:ext cx="9872660" cy="1938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80">
                  <a:extLst>
                    <a:ext uri="{9D8B030D-6E8A-4147-A177-3AD203B41FA5}">
                      <a16:colId xmlns:a16="http://schemas.microsoft.com/office/drawing/2014/main" val="2940691516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335251918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770295401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2117999964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196017150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2622741500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870682210"/>
                    </a:ext>
                  </a:extLst>
                </a:gridCol>
              </a:tblGrid>
              <a:tr h="30993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የ2016 </a:t>
                      </a:r>
                      <a:r>
                        <a:rPr lang="en-US" sz="2400" dirty="0" err="1">
                          <a:effectLst/>
                        </a:rPr>
                        <a:t>እቅድ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የ2016 </a:t>
                      </a:r>
                      <a:r>
                        <a:rPr lang="en-US" sz="2400" dirty="0" err="1">
                          <a:effectLst/>
                        </a:rPr>
                        <a:t>ክንውን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ክንውን</a:t>
                      </a:r>
                      <a:r>
                        <a:rPr lang="en-US" sz="2800" dirty="0">
                          <a:effectLst/>
                        </a:rPr>
                        <a:t> %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589195"/>
                  </a:ext>
                </a:extLst>
              </a:tr>
              <a:tr h="449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ወንድ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ሴት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ድምር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ወንድ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ሴት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ድምር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0481"/>
                  </a:ext>
                </a:extLst>
              </a:tr>
              <a:tr h="965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126,152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103,300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229,452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111,966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89,338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201,304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87.73%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26493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1A705E1-7D70-44B1-901A-7D086018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7525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F241-01F2-4E07-B963-1A7B1173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አንደኛና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መካከለኛ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ክንውን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F151961-329D-432B-8095-7E3A2F3100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778937"/>
              </p:ext>
            </p:extLst>
          </p:nvPr>
        </p:nvGraphicFramePr>
        <p:xfrm>
          <a:off x="2170747" y="2067560"/>
          <a:ext cx="785050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44">
                  <a:extLst>
                    <a:ext uri="{9D8B030D-6E8A-4147-A177-3AD203B41FA5}">
                      <a16:colId xmlns:a16="http://schemas.microsoft.com/office/drawing/2014/main" val="430304095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361326083"/>
                    </a:ext>
                  </a:extLst>
                </a:gridCol>
                <a:gridCol w="2011300">
                  <a:extLst>
                    <a:ext uri="{9D8B030D-6E8A-4147-A177-3AD203B41FA5}">
                      <a16:colId xmlns:a16="http://schemas.microsoft.com/office/drawing/2014/main" val="179420066"/>
                    </a:ext>
                  </a:extLst>
                </a:gridCol>
                <a:gridCol w="2548318">
                  <a:extLst>
                    <a:ext uri="{9D8B030D-6E8A-4147-A177-3AD203B41FA5}">
                      <a16:colId xmlns:a16="http://schemas.microsoft.com/office/drawing/2014/main" val="1736998246"/>
                    </a:ext>
                  </a:extLst>
                </a:gridCol>
              </a:tblGrid>
              <a:tr h="35808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ከ80 </a:t>
                      </a:r>
                      <a:r>
                        <a:rPr lang="en-US" dirty="0" err="1"/>
                        <a:t>በላይ</a:t>
                      </a:r>
                      <a:r>
                        <a:rPr lang="en-US" dirty="0"/>
                        <a:t> %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ከ60-80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ከ60%  </a:t>
                      </a:r>
                      <a:r>
                        <a:rPr lang="en-US" dirty="0" err="1"/>
                        <a:t>በታች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49844"/>
                  </a:ext>
                </a:extLst>
              </a:tr>
              <a:tr h="3670356">
                <a:tc>
                  <a:txBody>
                    <a:bodyPr/>
                    <a:lstStyle/>
                    <a:p>
                      <a:pPr algn="just"/>
                      <a:r>
                        <a:rPr lang="am-ET" sz="2000" dirty="0"/>
                        <a:t>ዱብቲ ከተማ</a:t>
                      </a:r>
                      <a:endParaRPr lang="en-US" sz="2000" dirty="0"/>
                    </a:p>
                    <a:p>
                      <a:pPr algn="just"/>
                      <a:r>
                        <a:rPr lang="am-ET" sz="2000" dirty="0"/>
                        <a:t>አይሳኢታ ከተማ</a:t>
                      </a:r>
                    </a:p>
                    <a:p>
                      <a:pPr algn="just"/>
                      <a:r>
                        <a:rPr lang="am-ET" sz="2000" dirty="0"/>
                        <a:t>ሚሌ ከተማ</a:t>
                      </a:r>
                      <a:endParaRPr lang="en-US" sz="2000" dirty="0"/>
                    </a:p>
                    <a:p>
                      <a:pPr algn="just"/>
                      <a:r>
                        <a:rPr lang="am-ET" sz="2000" dirty="0"/>
                        <a:t>ሚሌ ወረዳ</a:t>
                      </a:r>
                    </a:p>
                    <a:p>
                      <a:pPr algn="just"/>
                      <a:r>
                        <a:rPr lang="am-ET" sz="2000" dirty="0"/>
                        <a:t>ሰመራ </a:t>
                      </a:r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ሎጊያኮሪአፍዴራ</a:t>
                      </a:r>
                    </a:p>
                    <a:p>
                      <a:pPr algn="just"/>
                      <a:r>
                        <a:rPr lang="am-ET" sz="2000" dirty="0"/>
                        <a:t>መጋ</a:t>
                      </a:r>
                      <a:r>
                        <a:rPr lang="en-US" sz="2000" dirty="0"/>
                        <a:t>ሌ</a:t>
                      </a:r>
                    </a:p>
                    <a:p>
                      <a:pPr algn="just"/>
                      <a:r>
                        <a:rPr lang="am-ET" sz="2000" dirty="0"/>
                        <a:t>አብአላ </a:t>
                      </a:r>
                      <a:r>
                        <a:rPr lang="en-US" sz="2000" dirty="0" err="1"/>
                        <a:t>ወረዳ</a:t>
                      </a:r>
                      <a:endParaRPr lang="en-US" sz="2000" dirty="0"/>
                    </a:p>
                    <a:p>
                      <a:pPr algn="just"/>
                      <a:r>
                        <a:rPr lang="am-ET" sz="2000" dirty="0"/>
                        <a:t>ወሰማ</a:t>
                      </a:r>
                      <a:endParaRPr lang="en-US" sz="2000" dirty="0"/>
                    </a:p>
                    <a:p>
                      <a:pPr algn="just"/>
                      <a:r>
                        <a:rPr lang="am-ET" sz="2000" dirty="0"/>
                        <a:t>ዳሊፋጌ</a:t>
                      </a:r>
                    </a:p>
                    <a:p>
                      <a:pPr algn="just"/>
                      <a:endParaRPr lang="am-ET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am-ET" sz="2000" dirty="0"/>
                        <a:t>አብአላከተማ</a:t>
                      </a:r>
                      <a:endParaRPr lang="en-US" sz="2000" dirty="0"/>
                    </a:p>
                    <a:p>
                      <a:pPr algn="just"/>
                      <a:r>
                        <a:rPr lang="am-ET" sz="2000" dirty="0"/>
                        <a:t>ኮነ</a:t>
                      </a:r>
                      <a:endParaRPr lang="en-US" sz="2000" dirty="0"/>
                    </a:p>
                    <a:p>
                      <a:pPr algn="just"/>
                      <a:r>
                        <a:rPr lang="am-ET" sz="2000" dirty="0"/>
                        <a:t>ዳሎል</a:t>
                      </a:r>
                      <a:endParaRPr lang="en-US" sz="2000" dirty="0"/>
                    </a:p>
                    <a:p>
                      <a:pPr algn="just"/>
                      <a:r>
                        <a:rPr lang="am-ET" sz="2000" dirty="0"/>
                        <a:t>አሚበራ/ወረር</a:t>
                      </a:r>
                      <a:endParaRPr lang="en-US" sz="2000" dirty="0"/>
                    </a:p>
                    <a:p>
                      <a:pPr algn="just"/>
                      <a:r>
                        <a:rPr lang="am-ET" sz="2000" dirty="0"/>
                        <a:t>አዋሽ ከተማ</a:t>
                      </a:r>
                    </a:p>
                    <a:p>
                      <a:pPr algn="just"/>
                      <a:r>
                        <a:rPr lang="am-ET" sz="2000" dirty="0"/>
                        <a:t>አርጎባ</a:t>
                      </a:r>
                      <a:endParaRPr lang="en-US" sz="2000" dirty="0"/>
                    </a:p>
                    <a:p>
                      <a:pPr algn="just"/>
                      <a:r>
                        <a:rPr lang="am-ET" sz="2000" dirty="0"/>
                        <a:t>እዋ</a:t>
                      </a:r>
                      <a:endParaRPr lang="en-US" sz="2000" dirty="0"/>
                    </a:p>
                    <a:p>
                      <a:pPr algn="just"/>
                      <a:r>
                        <a:rPr lang="am-ET" sz="2000" dirty="0"/>
                        <a:t>ጎሊና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m-ET" sz="2000" dirty="0"/>
                        <a:t>አይሳኢታ ወረዳ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አፋምቦ</a:t>
                      </a:r>
                      <a:r>
                        <a:rPr lang="en-US" sz="2000" dirty="0"/>
                        <a:t>፣</a:t>
                      </a:r>
                      <a:r>
                        <a:rPr lang="am-ET" sz="2000" dirty="0"/>
                        <a:t>ያሎ</a:t>
                      </a:r>
                      <a:r>
                        <a:rPr lang="en-US" sz="2000" dirty="0"/>
                        <a:t>፣</a:t>
                      </a:r>
                    </a:p>
                    <a:p>
                      <a:r>
                        <a:rPr lang="am-ET" sz="2000" dirty="0"/>
                        <a:t>ጭፍራ ወረዳ</a:t>
                      </a:r>
                      <a:r>
                        <a:rPr lang="en-US" sz="2000" dirty="0"/>
                        <a:t>፣</a:t>
                      </a:r>
                    </a:p>
                    <a:p>
                      <a:r>
                        <a:rPr lang="am-ET" sz="2000" dirty="0"/>
                        <a:t>ኤሊዳአር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ኢሬብቲ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በራህሌ</a:t>
                      </a:r>
                      <a:r>
                        <a:rPr lang="en-US" sz="2000" dirty="0"/>
                        <a:t>፣፣</a:t>
                      </a:r>
                      <a:r>
                        <a:rPr lang="am-ET" sz="2000" dirty="0"/>
                        <a:t>ደዌ</a:t>
                      </a:r>
                      <a:r>
                        <a:rPr lang="en-US" sz="2000" dirty="0"/>
                        <a:t>፣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m-ET" sz="2000" dirty="0"/>
                        <a:t>አዋሽ ፈንታሌ</a:t>
                      </a:r>
                    </a:p>
                    <a:p>
                      <a:r>
                        <a:rPr lang="am-ET" sz="2000" dirty="0"/>
                        <a:t>ገለአሎ</a:t>
                      </a:r>
                      <a:r>
                        <a:rPr lang="en-US" sz="2000" dirty="0"/>
                        <a:t>፣</a:t>
                      </a:r>
                    </a:p>
                    <a:p>
                      <a:r>
                        <a:rPr lang="am-ET" sz="2000" dirty="0"/>
                        <a:t>ዱለሳ</a:t>
                      </a:r>
                      <a:r>
                        <a:rPr lang="en-US" sz="2000" dirty="0"/>
                        <a:t>፣</a:t>
                      </a:r>
                    </a:p>
                    <a:p>
                      <a:r>
                        <a:rPr lang="am-ET" sz="2000" dirty="0"/>
                        <a:t>ሀሩካ</a:t>
                      </a:r>
                      <a:r>
                        <a:rPr lang="en-US" sz="2000" dirty="0"/>
                        <a:t>፣</a:t>
                      </a:r>
                      <a:r>
                        <a:rPr lang="am-ET" sz="2000" dirty="0"/>
                        <a:t>ተላላክ</a:t>
                      </a:r>
                      <a:r>
                        <a:rPr lang="en-US" sz="2000" dirty="0"/>
                        <a:t>፣</a:t>
                      </a:r>
                    </a:p>
                    <a:p>
                      <a:r>
                        <a:rPr lang="am-ET" sz="2000" dirty="0"/>
                        <a:t>ሃደለኤላ</a:t>
                      </a:r>
                      <a:r>
                        <a:rPr lang="en-US" sz="2000" dirty="0"/>
                        <a:t>፣</a:t>
                      </a:r>
                      <a:r>
                        <a:rPr lang="am-ET" sz="2000" dirty="0"/>
                        <a:t>ሰሙሮቢ</a:t>
                      </a:r>
                    </a:p>
                    <a:p>
                      <a:endParaRPr lang="am-ET" sz="20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am-ET" sz="2000" dirty="0"/>
                        <a:t>ቢዱ፤ገዋኔ/አቢዳ</a:t>
                      </a:r>
                      <a:r>
                        <a:rPr lang="en-US" sz="2000" dirty="0"/>
                        <a:t>፣</a:t>
                      </a:r>
                      <a:r>
                        <a:rPr lang="en-US" sz="2000" baseline="0" dirty="0"/>
                        <a:t> </a:t>
                      </a:r>
                      <a:r>
                        <a:rPr lang="am-ET" sz="2000" dirty="0"/>
                        <a:t>ቡሩሙዳይቱ</a:t>
                      </a:r>
                      <a:r>
                        <a:rPr lang="en-US" sz="2000" dirty="0"/>
                        <a:t>፣</a:t>
                      </a:r>
                      <a:r>
                        <a:rPr lang="am-ET" sz="2000" dirty="0"/>
                        <a:t>አውራ</a:t>
                      </a:r>
                      <a:r>
                        <a:rPr lang="en-US" sz="2000" dirty="0"/>
                        <a:t>፣</a:t>
                      </a:r>
                      <a:r>
                        <a:rPr lang="am-ET" sz="2000" dirty="0"/>
                        <a:t>ቴሩ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9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4107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6849-9C56-4334-87CE-1191CB92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ሁለተኛ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4B10-01D0-45F2-925C-D81026E0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የሁለተኛ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ሀገራችን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ብሎም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ክልላችን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በከፍተኛ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የሚያስፈለግውን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ሰለጠነ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የሰው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ኃይል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በማፍራት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ረገድ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ድርሻው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የጎላ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ከዚህ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ባለፉት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ዓመታት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በወረዳና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የሁለተኛ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በመንግስትና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በህዝብ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ትብብር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በመከፈታቸው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የሁለተኛ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ቁጥር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እድገት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እንዲኖረው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አስችሏል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በዚህም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በወረዳና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በሁለተኛ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በ2016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ለመመዝገብ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የታቀደውና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የተከናወነው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እንደሚከተለው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ቀርቧል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91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1750EC-2CCB-4E87-83EA-2BD68263C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60646"/>
              </p:ext>
            </p:extLst>
          </p:nvPr>
        </p:nvGraphicFramePr>
        <p:xfrm>
          <a:off x="1159670" y="2682367"/>
          <a:ext cx="9872660" cy="1938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80">
                  <a:extLst>
                    <a:ext uri="{9D8B030D-6E8A-4147-A177-3AD203B41FA5}">
                      <a16:colId xmlns:a16="http://schemas.microsoft.com/office/drawing/2014/main" val="2940691516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335251918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770295401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2117999964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196017150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2622741500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870682210"/>
                    </a:ext>
                  </a:extLst>
                </a:gridCol>
              </a:tblGrid>
              <a:tr h="30993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የ2016 </a:t>
                      </a:r>
                      <a:r>
                        <a:rPr lang="en-US" sz="2400" dirty="0" err="1">
                          <a:effectLst/>
                        </a:rPr>
                        <a:t>እቅድ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የ2016 </a:t>
                      </a:r>
                      <a:r>
                        <a:rPr lang="en-US" sz="2400" dirty="0" err="1">
                          <a:effectLst/>
                        </a:rPr>
                        <a:t>ክንውን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ክንውን</a:t>
                      </a:r>
                      <a:r>
                        <a:rPr lang="en-US" sz="2800" dirty="0">
                          <a:effectLst/>
                        </a:rPr>
                        <a:t> %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589195"/>
                  </a:ext>
                </a:extLst>
              </a:tr>
              <a:tr h="449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ወንድ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ሴት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ድምር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ወንድ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ሴት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ድምር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30481"/>
                  </a:ext>
                </a:extLst>
              </a:tr>
              <a:tr h="965520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20,847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14,193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35,040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17,187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9,820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27,067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77.24%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264939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4E43DB15-48D5-473F-84BC-39B3E93F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90737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EBCE30-3FCF-45E6-8F3C-21407AC97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594358"/>
              </p:ext>
            </p:extLst>
          </p:nvPr>
        </p:nvGraphicFramePr>
        <p:xfrm>
          <a:off x="2659019" y="1965960"/>
          <a:ext cx="6142673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78">
                  <a:extLst>
                    <a:ext uri="{9D8B030D-6E8A-4147-A177-3AD203B41FA5}">
                      <a16:colId xmlns:a16="http://schemas.microsoft.com/office/drawing/2014/main" val="430304095"/>
                    </a:ext>
                  </a:extLst>
                </a:gridCol>
                <a:gridCol w="2175029">
                  <a:extLst>
                    <a:ext uri="{9D8B030D-6E8A-4147-A177-3AD203B41FA5}">
                      <a16:colId xmlns:a16="http://schemas.microsoft.com/office/drawing/2014/main" val="179420066"/>
                    </a:ext>
                  </a:extLst>
                </a:gridCol>
                <a:gridCol w="1814966">
                  <a:extLst>
                    <a:ext uri="{9D8B030D-6E8A-4147-A177-3AD203B41FA5}">
                      <a16:colId xmlns:a16="http://schemas.microsoft.com/office/drawing/2014/main" val="1736998246"/>
                    </a:ext>
                  </a:extLst>
                </a:gridCol>
              </a:tblGrid>
              <a:tr h="3580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ከ80 </a:t>
                      </a:r>
                      <a:r>
                        <a:rPr lang="en-US" dirty="0" err="1"/>
                        <a:t>በላይ</a:t>
                      </a:r>
                      <a:r>
                        <a:rPr lang="en-US" dirty="0"/>
                        <a:t> %</a:t>
                      </a: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ከ60-80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ከ60%  </a:t>
                      </a:r>
                      <a:r>
                        <a:rPr lang="en-US" dirty="0" err="1"/>
                        <a:t>በታች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49844"/>
                  </a:ext>
                </a:extLst>
              </a:tr>
              <a:tr h="3670356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አይሳኢታከተማ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ሰመራ ሎጊያ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መጋ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ሌ፣</a:t>
                      </a:r>
                    </a:p>
                    <a:p>
                      <a:pPr marL="0" algn="just" defTabSz="914400" rtl="0" eaLnBrk="1" latinLnBrk="0" hangingPunct="1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ኮነባ</a:t>
                      </a:r>
                      <a:endParaRPr lang="am-ET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አብአላ ከተ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በራህሌ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እዋ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ያሎ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ደዌ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ሰሙ ሮቢ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አይሳኢታ ወረዳ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ኮሪ ወረዳ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አፍዴራ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ዳሎል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አዋሽ ተማ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አዋሽ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ፈንታሌ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አሚባራ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ወረር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ከተማ</a:t>
                      </a:r>
                      <a:endParaRPr lang="am-ET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ጎሊና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አውራ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ተላላክ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ደዳሊፋጌ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ሃደለኤላ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አፋምቦ ወረዳ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ዱብቲ ከተማ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ሚሌ ከተማ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ኤሊዳዓር ወረዳ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ቢዱ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ኢሬብቲ</a:t>
                      </a:r>
                    </a:p>
                    <a:p>
                      <a:pPr marL="0" algn="just" defTabSz="914400" rtl="0" eaLnBrk="1" latinLnBrk="0" hangingPunct="1"/>
                      <a:r>
                        <a:rPr lang="am-E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ቴሩ</a:t>
                      </a:r>
                    </a:p>
                    <a:p>
                      <a:pPr marL="0" algn="just" defTabSz="914400" rtl="0" eaLnBrk="1" latinLnBrk="0" hangingPunct="1"/>
                      <a:endParaRPr lang="am-ET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9468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B8467FA-63FA-4CCF-9DCF-4765A9EF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5889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39A1-2D36-458C-87D2-2C4F4B1EC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በክልላችን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በ2016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ዘመን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56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በድምሩ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ወንድ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17,187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ሴት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9,820 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ድምር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27,067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ገበታቸው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ይገኛሉ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በሁለተኛ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በየወረዳው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ከተደራሽነት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አበረታታች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ቢሆንም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ከጥራት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አብዛኞቹ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ሁለተኛ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ሲከፈቱ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በተቀመጠው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ስታንዳርድ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ባለመሆኑ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ጥራትና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የተማሪዎችን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ለማሻሻል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ማነቆ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ሆኗል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በመሆኑም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በሁሉም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የሁለተኛ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ከተደራሽነት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ባሻገር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ስታንዳርዳቸውን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በማሟላት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ትኩረት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ተሰጥቶ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መስራት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ይጠበቃል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20F48E-CCD4-4928-B118-13E3D9CF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250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949F-4A0F-419C-86A2-EB18E159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ልዩ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ፍላጎት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ያላቸው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ተማሪዎችን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0380-22EA-42E0-9A62-E1937E48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64" y="2057400"/>
            <a:ext cx="10363200" cy="4038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ልዩ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ፍላጎት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ያላቸውን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ተማሪዎችን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በትምህርት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ስርዓታችን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አካተን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ማስተማር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የትምህርትን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ፍትሃዊነት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መገለጫ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ውስጥ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አንዱ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ተግባር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ነው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50000"/>
              </a:lnSpc>
            </a:pP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በዚህም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በክልላችን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በ2016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የልዩ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ፍላጎት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ተማሪዎችን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በጉዳት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ዓይነት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በመለየት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ተመዝግበው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እንዲማሩ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በተሰጠው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እቅጣጫና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በተደረገው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ከቅድመ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አንደኛ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እስከ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ሁለተኛ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ወንድ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3,802 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ሴት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2,795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ድምር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6,597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በጉዳት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ዓይነት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ተለይተው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እንዲማሩ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እየተደረገላቸው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ይገኛል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የሱፐርቪዥን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ቡድኑ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ምልከታ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ባደረገባቸው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ከሚገኙ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የድጋፍ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መስጫ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ማዕከላት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መካከል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በኪልበቲ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9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ማዕከላት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በሰሜኑ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ጦርነት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ምክንያት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አገልግሎት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የማይሰጡ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ሲሆኑ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ለድጋፍ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ማዕከላቱ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አስፈላጊው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ግብዕት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ተሟልቶላቸው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ምንም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ችግር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ሳይኖርባቸው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አግለግሎት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የማይሰጥባቸው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ቴሩ፣አውራ፣ዳሎል፣መጋሌ፣ቢዱ፣ዱብቲ፣ኮሪ፣አዳዓር፣ሰሙሮቢ፣ሀደለኤላ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ዳሊፋጌ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መሆናቸው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accent3">
                    <a:lumMod val="75000"/>
                  </a:schemeClr>
                </a:solidFill>
              </a:rPr>
              <a:t>ተመላክቷል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</p:txBody>
      </p:sp>
    </p:spTree>
    <p:extLst>
      <p:ext uri="{BB962C8B-B14F-4D97-AF65-F5344CB8AC3E}">
        <p14:creationId xmlns:p14="http://schemas.microsoft.com/office/powerpoint/2010/main" val="818224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A8DE-DAA6-4102-A72D-4FDEE034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የጎልማሶች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ትምህርትና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መደበኛ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ያልሆነ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661E-3D33-47DA-961E-55893BB50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በጎልማሶችና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መደበኛ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ያልሆነ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ፕሮግራም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በተመለከተ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በክልል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የተያዘው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አመታዊ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ከዳር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ለማድረስ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የራሳቸውን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በማውጣትና፤ፕሮግራሙን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የሚደግፍ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የተለያዩ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አደረጃጀቶቸን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በመፍጠርና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ለፕሮግራሙ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አመታዊ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በመመደብ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የሚጠበቅባቸውን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አያሌ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ተግባራት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እንዲያከናውኑ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ይጠበቃል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>
              <a:lnSpc>
                <a:spcPct val="160000"/>
              </a:lnSpc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አብዛኛዎቹ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የጎልማሶች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የሚሆኑት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ከስራ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ውጭ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ከመሆናቸውም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በላይ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ይሰራሉ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የተባሉትም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የጎልማሶች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ማስተማሪያ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ጣቢያዎች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አመቻቶች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አዘውትረው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አለመገኘታቸው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>
              <a:lnSpc>
                <a:spcPct val="160000"/>
              </a:lnSpc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የወረዳ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ትም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/ጽ/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እንደ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አንድ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ስራ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የድጋፍና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ክትትል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ስራ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ባለመስራቱና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ለአመቻቶች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ክፍያ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ባለመፈፀሙ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በታቀደው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ልክ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እየተሰራ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ያለመሆኑን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የሱፐርቪዥን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ቡድኑ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ለማየት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አስችሏል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32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8A82-A28C-4978-B6D3-D7C1EEC1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የሴቶችን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ተሳትፎ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4E7D-F3EF-43BC-BEE6-C6AAC30E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ሴቶችን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ተሳትፎ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ከመጨመርና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ፍትሃዊነት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ከማሻሻል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ስትራቴጂክ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አቅጣጫ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ወጥቶለት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የማመጣጠን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እየተከናወነ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በአብዛኛው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በአንደኛና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መካከለኛ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የሚያቋርጡ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ሴት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ሁለተኛ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የሚሸጋገሩትም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በውጤት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ዝቅተኛ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መሆኑን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የ8ኛና የ12ኛ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ውጤትና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የሱፐርቪዥን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ቡድን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ሪፖርት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አመላክቷል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ይህንን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ችግር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ለመቅረፍ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አንዳንድ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ከባለድርሻ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አካላትና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ከመ.ያ.ድ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ጋር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በመተባበር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የሴት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እንዲመጡ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ውጤታቸው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እንዲሻሻልና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እንዳያቋርጡ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እየተከናወኑ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3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C23A-8088-427C-A766-8963C97D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49" y="2119543"/>
            <a:ext cx="9872871" cy="4038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ከተከናወኑና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ከተሰጡ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መካከል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ሴት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አደረጃጀት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በማቋቋም፣የህይወት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ክህሎት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ስልጠና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በመስጠት፣ማበረታቻና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የተለያዩ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ቁሳቁሶችን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በመስጠትና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የማጠናከሪያ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እየተሰጠ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መሆኑን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ታይቷል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በአንፃሩ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በሁሉም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ለሴት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ጅምር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ቢሆንም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ለሴት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ትኩረት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ያልሰጡ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መኖራቸው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የታየ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ስለሆነ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በቀጣይ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ትኩረት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ሰጥቶ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ሊሰራበት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እንደሚገባ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ምልከታው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ያሳያል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26D90E-BF4B-412C-B28B-575211FD9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95823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E884-7828-4968-8211-F9C1B033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8232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መግቢያ</a:t>
            </a:r>
            <a:endParaRPr lang="am-ET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6D1E-0696-472E-8436-0912CFB6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2600"/>
            <a:ext cx="9872871" cy="4038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BE7600"/>
                </a:solidFill>
              </a:rPr>
              <a:t>የትምህርትን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ጥራት</a:t>
            </a:r>
            <a:r>
              <a:rPr lang="en-US" sz="2400" dirty="0">
                <a:solidFill>
                  <a:srgbClr val="BE7600"/>
                </a:solidFill>
              </a:rPr>
              <a:t>፤ </a:t>
            </a:r>
            <a:r>
              <a:rPr lang="en-US" sz="2400" dirty="0" err="1">
                <a:solidFill>
                  <a:srgbClr val="BE7600"/>
                </a:solidFill>
              </a:rPr>
              <a:t>ብቃት፤ፍትሃዊነትና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ተደራሽነቱን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ለማረጋገጥ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ተከታታይና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ቀጣይነት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ያለው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አሳታፊ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የሱፐርቪዥን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አገልግሎት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መስጠት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የክልሉ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አይነተኛ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ተግባር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ነው</a:t>
            </a:r>
            <a:r>
              <a:rPr lang="en-US" sz="2400" dirty="0">
                <a:solidFill>
                  <a:srgbClr val="BE7600"/>
                </a:solidFill>
              </a:rPr>
              <a:t>፡፡ 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BE7600"/>
                </a:solidFill>
              </a:rPr>
              <a:t>በመሆኑም</a:t>
            </a:r>
            <a:r>
              <a:rPr lang="en-US" sz="2400" dirty="0">
                <a:solidFill>
                  <a:srgbClr val="BE7600"/>
                </a:solidFill>
              </a:rPr>
              <a:t> በ2016 </a:t>
            </a:r>
            <a:r>
              <a:rPr lang="en-US" sz="2400" dirty="0" err="1">
                <a:solidFill>
                  <a:srgbClr val="BE7600"/>
                </a:solidFill>
              </a:rPr>
              <a:t>የትምርት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ዘመን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በመጀመሪያው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ዙር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ሱፐር</a:t>
            </a:r>
            <a:r>
              <a:rPr lang="am-ET" sz="2400" dirty="0">
                <a:solidFill>
                  <a:srgbClr val="BE7600"/>
                </a:solidFill>
              </a:rPr>
              <a:t>ር</a:t>
            </a:r>
            <a:r>
              <a:rPr lang="en-US" sz="2400" dirty="0" err="1">
                <a:solidFill>
                  <a:srgbClr val="BE7600"/>
                </a:solidFill>
              </a:rPr>
              <a:t>ቪዥን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የመስክ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ምልከታ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በማካሄድ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ወጥነቱን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የጠበቀ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አፈጻጸም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ለመፍጠር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በሁሉም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ወረዳዎች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በመስክ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ምልከታ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አፈፃፀሞችን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በመፈተሸና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በመገምገም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ተፈላጊው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ግብ</a:t>
            </a:r>
            <a:r>
              <a:rPr lang="am-ET" sz="2400" dirty="0">
                <a:solidFill>
                  <a:srgbClr val="BE7600"/>
                </a:solidFill>
              </a:rPr>
              <a:t>አ</a:t>
            </a:r>
            <a:r>
              <a:rPr lang="en-US" sz="2400" dirty="0">
                <a:solidFill>
                  <a:srgbClr val="BE7600"/>
                </a:solidFill>
              </a:rPr>
              <a:t>ት </a:t>
            </a:r>
            <a:r>
              <a:rPr lang="en-US" sz="2400" dirty="0" err="1">
                <a:solidFill>
                  <a:srgbClr val="BE7600"/>
                </a:solidFill>
              </a:rPr>
              <a:t>ተሰጥ</a:t>
            </a:r>
            <a:r>
              <a:rPr lang="am-ET" sz="2400" dirty="0">
                <a:solidFill>
                  <a:srgbClr val="BE7600"/>
                </a:solidFill>
              </a:rPr>
              <a:t>ቷ</a:t>
            </a:r>
            <a:r>
              <a:rPr lang="en-US" sz="2400" dirty="0">
                <a:solidFill>
                  <a:srgbClr val="BE7600"/>
                </a:solidFill>
              </a:rPr>
              <a:t>ል፡፡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40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0AB0-A6A4-4D30-A2ED-65634E17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ውስጣዊ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ብቃት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ማሻሻል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98FE5-F637-4923-A8D6-8586223F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መድገም፣ማቋረጥና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ጊዜ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ብክነት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ሀገርም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ሆነ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ያልተሻገርናቸው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ብክነት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ማነቆዎች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መሆናቸው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ተስተውሏል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ዉስጣዊ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ብቃት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መለኪያዎች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በርካታ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ሲሆኑ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በዚህ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የታየዉ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መጠነ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መድገም፣ማቋረጥ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ክ/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ጊዜ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ብክነትና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መቅረትን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በማድረግ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79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9D80-330B-42B5-AD13-8CF7FB4A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577109"/>
            <a:ext cx="9872871" cy="40386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እየተከናወኑ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ካሉ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ተግባራቶች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መካከል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የማጠናከሪያ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በፕሮግራም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መምራት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ያልተፈተሸፈኑ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ይዘቶች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እንዲሸፈኑ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ማድረግ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ት/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ከወላጆችና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ከተማሪዎች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ጋር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በመወያየት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የተማሪዎች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ማረፈድና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ከትምህርት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መቅረትን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መቀነስ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የባከኑ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ክፍለ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ጊዜዎችን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በፕሮግራም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ማካካስ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፣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ተከተታይ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ግምገማ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ተግባራዊ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በማድረግ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ዝቅተኛ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ዉጤት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ላመጡ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በማድረግ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፣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የተማሪዎች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ውጤት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በየጊዜው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ማሳወቅና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በሚሉት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መስፈርቶች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እንደሚከተለዉ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በየደረጃ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ተመድበዋል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፡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4E71C6-B395-4FC6-BEC3-952E0375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2464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83C3-5BD7-45A6-A310-1D2FEB5EC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889" y="1604818"/>
            <a:ext cx="9872871" cy="4038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እነዚህን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ተግባራት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ከማከናወን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የተሻለ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የተሰጠባቸው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አይሳኢታ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ወረዳ፣አይሳኢታ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ከተማ፣ኤሊዳዓር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፣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የኪልበቲ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ወረዳችና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መስተዳድር፣አሚበራ፣አዋሽ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፣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አዋሽ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ፈንቲ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አሌ፣ወረር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፣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አርጎባ፣እዋ፣ጉሊና፣ተላላክ፣ደዌ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ጅምር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ከታየባቸው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ያሎ፣ገላአሎ፣ዱላሳ፣ገዋኔ፣ሀደለኤላ፣ሰሙሮቢ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ተግባር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ያልገቡ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የከተማ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ዱብቲ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ወረዳ፣ኮሪ፣አዳዓር፣ቡሬሞዳይቱ፣ሀሩካ፣አቢዳ፣ቢዱ፣ቴሩ፣አውራና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ዳሊፋጌ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ናቸው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በአጠቃላይ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ውስጣዊ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ብቃትን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ከማሻሻል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በወረዳና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በትምህርት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ያለው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ወጣ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ገባ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በመሆኑ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ትኩረት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ተሰጥቶት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በአንክሮ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ሊሰራበት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እንደሚገባ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የተደረገው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የሱፐርቪዥን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አመላክቷል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B9D16B-F789-4DC6-BA2D-D5E74E57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5108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04A506-2136-4771-90D9-3E4DF1548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718915"/>
              </p:ext>
            </p:extLst>
          </p:nvPr>
        </p:nvGraphicFramePr>
        <p:xfrm>
          <a:off x="3009423" y="2066277"/>
          <a:ext cx="6684994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466">
                  <a:extLst>
                    <a:ext uri="{9D8B030D-6E8A-4147-A177-3AD203B41FA5}">
                      <a16:colId xmlns:a16="http://schemas.microsoft.com/office/drawing/2014/main" val="430304095"/>
                    </a:ext>
                  </a:extLst>
                </a:gridCol>
                <a:gridCol w="1899822">
                  <a:extLst>
                    <a:ext uri="{9D8B030D-6E8A-4147-A177-3AD203B41FA5}">
                      <a16:colId xmlns:a16="http://schemas.microsoft.com/office/drawing/2014/main" val="179420066"/>
                    </a:ext>
                  </a:extLst>
                </a:gridCol>
                <a:gridCol w="2343706">
                  <a:extLst>
                    <a:ext uri="{9D8B030D-6E8A-4147-A177-3AD203B41FA5}">
                      <a16:colId xmlns:a16="http://schemas.microsoft.com/office/drawing/2014/main" val="1736998246"/>
                    </a:ext>
                  </a:extLst>
                </a:gridCol>
              </a:tblGrid>
              <a:tr h="358084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Visual Geez Unicode" pitchFamily="2" charset="0"/>
                        </a:rPr>
                        <a:t>የተሻለ</a:t>
                      </a:r>
                      <a:r>
                        <a:rPr lang="en-US" sz="1600" baseline="0" dirty="0">
                          <a:latin typeface="Visual Geez Unicode" pitchFamily="2" charset="0"/>
                        </a:rPr>
                        <a:t> </a:t>
                      </a:r>
                      <a:r>
                        <a:rPr lang="en-US" sz="1600" baseline="0" dirty="0" err="1">
                          <a:latin typeface="Visual Geez Unicode" pitchFamily="2" charset="0"/>
                        </a:rPr>
                        <a:t>ድጋፍ</a:t>
                      </a:r>
                      <a:r>
                        <a:rPr lang="en-US" sz="1600" baseline="0" dirty="0">
                          <a:latin typeface="Visual Geez Unicode" pitchFamily="2" charset="0"/>
                        </a:rPr>
                        <a:t> </a:t>
                      </a:r>
                      <a:r>
                        <a:rPr lang="en-US" sz="1600" baseline="0" dirty="0" err="1">
                          <a:latin typeface="Visual Geez Unicode" pitchFamily="2" charset="0"/>
                        </a:rPr>
                        <a:t>የተሰጠባቸው</a:t>
                      </a:r>
                      <a:endParaRPr lang="en-US" sz="1600" dirty="0">
                        <a:latin typeface="Visual Geez Unicode" pitchFamily="2" charset="0"/>
                      </a:endParaRPr>
                    </a:p>
                  </a:txBody>
                  <a:tcPr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Visual Geez Unicode" pitchFamily="2" charset="0"/>
                        </a:rPr>
                        <a:t>ጅምር</a:t>
                      </a:r>
                      <a:r>
                        <a:rPr lang="en-US" sz="1600" baseline="0" dirty="0">
                          <a:latin typeface="Visual Geez Unicode" pitchFamily="2" charset="0"/>
                        </a:rPr>
                        <a:t> </a:t>
                      </a:r>
                      <a:r>
                        <a:rPr lang="en-US" sz="1600" baseline="0" dirty="0" err="1">
                          <a:latin typeface="Visual Geez Unicode" pitchFamily="2" charset="0"/>
                        </a:rPr>
                        <a:t>ስራ</a:t>
                      </a:r>
                      <a:r>
                        <a:rPr lang="en-US" sz="1600" baseline="0" dirty="0">
                          <a:latin typeface="Visual Geez Unicode" pitchFamily="2" charset="0"/>
                        </a:rPr>
                        <a:t> </a:t>
                      </a:r>
                      <a:r>
                        <a:rPr lang="en-US" sz="1600" baseline="0" dirty="0" err="1">
                          <a:latin typeface="Visual Geez Unicode" pitchFamily="2" charset="0"/>
                        </a:rPr>
                        <a:t>ያለባቸው</a:t>
                      </a:r>
                      <a:endParaRPr lang="en-US" sz="1600" dirty="0">
                        <a:latin typeface="Visual Geez Unicode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latin typeface="Visual Geez Unicode" pitchFamily="2" charset="0"/>
                        </a:rPr>
                        <a:t>ወደ</a:t>
                      </a:r>
                      <a:r>
                        <a:rPr lang="en-US" sz="1600" baseline="0" dirty="0">
                          <a:latin typeface="Visual Geez Unicode" pitchFamily="2" charset="0"/>
                        </a:rPr>
                        <a:t> </a:t>
                      </a:r>
                      <a:r>
                        <a:rPr lang="en-US" sz="1600" baseline="0" dirty="0" err="1">
                          <a:latin typeface="Visual Geez Unicode" pitchFamily="2" charset="0"/>
                        </a:rPr>
                        <a:t>ተግባር</a:t>
                      </a:r>
                      <a:r>
                        <a:rPr lang="en-US" sz="1600" baseline="0" dirty="0">
                          <a:latin typeface="Visual Geez Unicode" pitchFamily="2" charset="0"/>
                        </a:rPr>
                        <a:t> </a:t>
                      </a:r>
                      <a:r>
                        <a:rPr lang="en-US" sz="1600" baseline="0" dirty="0" err="1">
                          <a:latin typeface="Visual Geez Unicode" pitchFamily="2" charset="0"/>
                        </a:rPr>
                        <a:t>ያልገቡ</a:t>
                      </a:r>
                      <a:r>
                        <a:rPr lang="en-US" sz="1600" baseline="0" dirty="0">
                          <a:latin typeface="Visual Geez Unicode" pitchFamily="2" charset="0"/>
                        </a:rPr>
                        <a:t>/</a:t>
                      </a:r>
                      <a:r>
                        <a:rPr lang="en-US" sz="1600" baseline="0" dirty="0" err="1">
                          <a:latin typeface="Visual Geez Unicode" pitchFamily="2" charset="0"/>
                        </a:rPr>
                        <a:t>ያልጀመሩ</a:t>
                      </a:r>
                      <a:endParaRPr lang="en-US" sz="1600" dirty="0">
                        <a:latin typeface="Visual Geez Unicode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449844"/>
                  </a:ext>
                </a:extLst>
              </a:tr>
              <a:tr h="3670356">
                <a:tc>
                  <a:txBody>
                    <a:bodyPr/>
                    <a:lstStyle/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አይሳኢታ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ወረዳ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አይሳኢታ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ከተማ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ዱብቲ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ከተማ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ኤሊዳዓር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፣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አሚበራ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አዋሽ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ከተማ፣አዋሽ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ፈንቲ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አሌ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ወረር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ከተማ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አስተዳደር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አርጎባ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የኪልበቲ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ረሱ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ወረዳችና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ከተማ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አስተዳደሮች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እዋ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ጉሊ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ተላላክና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ደዌ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ያሎ</a:t>
                      </a:r>
                      <a:r>
                        <a:rPr lang="en-US" sz="1600" dirty="0"/>
                        <a:t>፣</a:t>
                      </a:r>
                    </a:p>
                    <a:p>
                      <a:r>
                        <a:rPr lang="en-US" sz="1600" dirty="0" err="1"/>
                        <a:t>ገላአሎ</a:t>
                      </a:r>
                      <a:r>
                        <a:rPr lang="en-US" sz="1600" dirty="0"/>
                        <a:t>፣</a:t>
                      </a:r>
                    </a:p>
                    <a:p>
                      <a:r>
                        <a:rPr lang="en-US" sz="1600" dirty="0" err="1"/>
                        <a:t>ዱላሳ፣ገዋኔ</a:t>
                      </a:r>
                      <a:r>
                        <a:rPr lang="en-US" sz="1600" dirty="0"/>
                        <a:t>፣</a:t>
                      </a:r>
                    </a:p>
                    <a:p>
                      <a:r>
                        <a:rPr lang="en-US" sz="1600" dirty="0" err="1"/>
                        <a:t>ሀደለኤላ</a:t>
                      </a:r>
                      <a:r>
                        <a:rPr lang="en-US" sz="1600" dirty="0"/>
                        <a:t>፣</a:t>
                      </a:r>
                    </a:p>
                    <a:p>
                      <a:r>
                        <a:rPr lang="en-US" sz="1600" dirty="0" err="1"/>
                        <a:t>ሰሙሮቢ</a:t>
                      </a:r>
                      <a:r>
                        <a:rPr lang="en-US" sz="1600" dirty="0"/>
                        <a:t>፣</a:t>
                      </a:r>
                    </a:p>
                    <a:p>
                      <a:r>
                        <a:rPr lang="en-US" sz="1600" dirty="0" err="1"/>
                        <a:t>ሚሌ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ወረዳ</a:t>
                      </a:r>
                      <a:r>
                        <a:rPr lang="en-US" sz="1600" baseline="0" dirty="0"/>
                        <a:t>፣</a:t>
                      </a:r>
                    </a:p>
                    <a:p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ሚሌ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ከተማ</a:t>
                      </a:r>
                      <a:r>
                        <a:rPr lang="en-US" sz="1600" baseline="0" dirty="0"/>
                        <a:t>፣ </a:t>
                      </a:r>
                    </a:p>
                    <a:p>
                      <a:r>
                        <a:rPr lang="en-US" sz="1600" baseline="0" dirty="0" err="1"/>
                        <a:t>አፋምቦ</a:t>
                      </a:r>
                      <a:r>
                        <a:rPr lang="en-US" sz="1600" baseline="0" dirty="0"/>
                        <a:t>፣</a:t>
                      </a:r>
                    </a:p>
                    <a:p>
                      <a:r>
                        <a:rPr lang="en-US" sz="1600" baseline="0" dirty="0" err="1"/>
                        <a:t>ጭፍራ</a:t>
                      </a:r>
                      <a:r>
                        <a:rPr lang="en-US" sz="1600" baseline="0" dirty="0"/>
                        <a:t>፣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ሀሩካ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አቢዳ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ቡሬሞዳይቱ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ዱብቲ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ወረዳ፣ኮሪ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አዳዓር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ቢዱ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ናቸው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፡፡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89468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D09A957-7567-4834-8EA9-77D8D332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9587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B0F-1A7B-44AC-A427-7E200C23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1680"/>
          </a:xfrm>
        </p:spPr>
        <p:txBody>
          <a:bodyPr/>
          <a:lstStyle/>
          <a:p>
            <a:pPr algn="ctr"/>
            <a:r>
              <a:rPr lang="am-ET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ማውጫ</a:t>
            </a:r>
            <a:endParaRPr lang="en-US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C7D9-A178-4E0D-A740-31714058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3200"/>
            <a:ext cx="9872871" cy="4917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መግቢያ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የ2016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ሕ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መሰረተ-ልማት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ተደራሽነትና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ፍትሀዊነት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ግብዓት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አቅርቦት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የስርዓተ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ምደባና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በአጠቃላይ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የታዩ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ክፍተቶች</a:t>
            </a:r>
            <a:endParaRPr lang="am-ET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ከሱፐርቪዥን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በኃላ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የተወሰዱ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እርምጃዎች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63172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4ECF-B483-4A39-A31C-7AA2F04B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ግብዓት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አቅርቦት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172D8-57A4-43EF-8EA0-691EB0A5D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1965960"/>
            <a:ext cx="9872871" cy="40386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ህ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ቤቶችን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በኢንስፔክሽን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ፍረጃ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ተመስርቶ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በግብዓት፣በሂደትና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በውጤት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ያሉባቸውን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ክፍተ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ተ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እንደ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ነባራዊ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ሁኔታቸው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እንዲሞሉ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ወይም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ደረጃቸውን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እንዲያሻሽሉ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አቅጣጫ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ተሰጥቶ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እየተሰራበት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ይገኛል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6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በዚሁም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ከክልል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ቢሮ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ከደረጃ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ሁለት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50 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ሦስት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ቤይ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ቶች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ና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ከደረጃ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ሦስት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አራት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7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ቤ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ቶ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ች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በድምሩ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ለማሳደግ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እየተሰራ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ነው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በዚሁ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ቤ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ቶ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ግብዓቶች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በማሟላትና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የትምርት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ሂደት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ከማሻሻል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አበረታች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ሥ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ራዎች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ያሉ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መሆናው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ተመላክቷል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6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የተማሪዎችን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ውጤት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ከማሻሻል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ከ1ኛ-4ኛ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ያሉ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ተማሪዎችን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የማንበብ፣የመፃፍና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የማስላት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ጥሩ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ተሞክሮ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ያላቸው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ቶ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ች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በሱፐርቪዥን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ቡድኑ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ምልከታው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ተለይተዋል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የነዚህን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ተሞሮ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በቀጣይ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ሌሎች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ቶ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ች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አጠናክሮ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ማሰፋት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ያስፈልጋል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13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DD3B-7B09-4981-99FC-FBBFA738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409700"/>
            <a:ext cx="9872871" cy="4038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የተማሪዎችን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ስነ-ምግባር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እንዲሻሻል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የተማሪዎችን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አደረጃጀት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በመፍጠር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የስነ-ምግባር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መመሪያዎች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በማስተዋወቅ፣ባለድርሻ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አካላት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በመገኘት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ምክር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በመስጠት፣ከወላጆች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ጋር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ቋሚ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የተማሪዎች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ውጤትና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ስነ-ምግባር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ግምገማ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በማድረግ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አበረታች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ውጤት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እያሳዩ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ያሉ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3">
                    <a:lumMod val="75000"/>
                  </a:schemeClr>
                </a:solidFill>
              </a:rPr>
              <a:t>ተስተውሏል</a:t>
            </a: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6236D6-4442-48B7-AC53-F0B4C11F6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50921-B0F7-4CF8-8ED3-E41C7DA52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13512"/>
              </p:ext>
            </p:extLst>
          </p:nvPr>
        </p:nvGraphicFramePr>
        <p:xfrm>
          <a:off x="3167932" y="2799585"/>
          <a:ext cx="5853485" cy="3620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320">
                  <a:extLst>
                    <a:ext uri="{9D8B030D-6E8A-4147-A177-3AD203B41FA5}">
                      <a16:colId xmlns:a16="http://schemas.microsoft.com/office/drawing/2014/main" val="1267852837"/>
                    </a:ext>
                  </a:extLst>
                </a:gridCol>
                <a:gridCol w="1337365">
                  <a:extLst>
                    <a:ext uri="{9D8B030D-6E8A-4147-A177-3AD203B41FA5}">
                      <a16:colId xmlns:a16="http://schemas.microsoft.com/office/drawing/2014/main" val="414871809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983878304"/>
                    </a:ext>
                  </a:extLst>
                </a:gridCol>
              </a:tblGrid>
              <a:tr h="539187">
                <a:tc gridSpan="2">
                  <a:txBody>
                    <a:bodyPr/>
                    <a:lstStyle/>
                    <a:p>
                      <a:r>
                        <a:rPr lang="am-ET" sz="1800" dirty="0">
                          <a:solidFill>
                            <a:schemeClr val="bg1"/>
                          </a:solidFill>
                        </a:rPr>
                        <a:t>ከ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አንደኛ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ደረጃ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ት/</a:t>
                      </a:r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ቤት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ከሁለተኛ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ደረጃ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ት/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ቤቶች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መካከል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142538"/>
                  </a:ext>
                </a:extLst>
              </a:tr>
              <a:tr h="30810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በርጋ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ሰፈራ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1ኛ፣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አይባይቱ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፣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ሲንቢሌ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፣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ኩህላይቱ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1ኛ፣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አዲኳ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1ኛ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ደረጃ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  <a:endParaRPr lang="am-ET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ወረር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አንደኛ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ደረጃ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ት/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ቤት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ቦልሃሞ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1ኛ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ደረጃ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ት/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ቤት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አቡአይብ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፣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ኡንጋይቱ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፣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ሳቡሬ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1ኛ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ደረጃ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፣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ጋቸኔ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1ኛ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ዱብቲ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2ኛ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ደረጃ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፣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ነመሌፈን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፣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ወረር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2ኛ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ደረጃ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፣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ሳቡሬ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2ኛ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ደረጃ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፣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ሲዳሃፋጌ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2ኛ 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ይገኙበታል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፡፡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54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56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2AB7-2868-4A03-BF78-9B3BEF594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765852"/>
            <a:ext cx="9872871" cy="4038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ከመማሪያ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መጽሐፍት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አሁን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ህትመት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ዋጋ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በመሆኑ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በየጊዜው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(ለ5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ዓመት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አግልገግሎት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መዋል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እንዳለበት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ተይዞ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መጽሐፍቶቹ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ትኩረት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ተሰጥቶ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መያዝ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እንዳለባቸው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ግንዛቤ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እንዲወሰድ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እንደሚገባ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ተመላክቷል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የመማሪያ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መጽሐፍ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ጥምርታው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በአብዛኛው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በአንደኛና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መካከለኛ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1፡2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እንዲሁም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የሁለተኛ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በአብዛኛዉ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1፡3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የደረሰ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መሆኑን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በቡድኑ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ታይ</a:t>
            </a:r>
            <a:r>
              <a:rPr lang="am-ET" sz="2000" dirty="0">
                <a:solidFill>
                  <a:schemeClr val="accent3">
                    <a:lumMod val="75000"/>
                  </a:schemeClr>
                </a:solidFill>
              </a:rPr>
              <a:t>ቷ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ል፡፡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በእጥረት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የተለዩ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መሐፍቶችም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መኖራቸው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ተረጋግጦል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FCA5A7-CDDE-4C29-AF88-C24EECF0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7056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47B6-0F93-4558-80B2-11DC9954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የመምህራንና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የት</a:t>
            </a:r>
            <a:r>
              <a:rPr lang="am-ET" sz="3600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አመራር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ዝግጅትና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ተገቢነት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በተመለከተ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51D8-8531-46B3-B151-EA717D01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በየደረጃው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ብቁ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የሆኑ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ክላስተር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ሱፐርቫይዘር፣ር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መምህርና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መምህራን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በስታንዳርዱ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መመደብ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ለትምህርት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ጥራት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መረጋገጥ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ቁልፍ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ሚና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ያለው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መሆኑ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ይታወቃል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ከዚህ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በተደረገው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ምልከታ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በትምህርት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ዝግጅትና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የስራ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ልምድ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ሱፐርቫይዘሮች፣ር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መምህራንና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መምህራን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አብዛኛው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ያላሟሉ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ናቸው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፡፡ 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ኤሊዳዓር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(46%) ፣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ሚሌ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(54%)፣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በመሆኑም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በቀጣይ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አመራርና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መምህራን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የሙያ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ለትምህርት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ጥራት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የማይተካ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ሚና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ያላቸው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መሆኑን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በመገንዘብ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ሰፊ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ትኩረት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ተሰጥቶት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በስታንዳሩ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እያሟሉ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መሄድና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ያሉትን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ደረጃቸው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እንዲሻሻል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ማብቃት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አስፈላጊ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መሆኑን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ተመላክቷል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76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79CB-FC5C-4DB6-AFEA-BE0994D3F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776791" cy="135636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4000" b="1" dirty="0" err="1">
                <a:solidFill>
                  <a:schemeClr val="accent3">
                    <a:lumMod val="75000"/>
                  </a:schemeClr>
                </a:solidFill>
              </a:rPr>
              <a:t>የመምህራንና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3">
                    <a:lumMod val="75000"/>
                  </a:schemeClr>
                </a:solidFill>
              </a:rPr>
              <a:t>አመራር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3">
                    <a:lumMod val="75000"/>
                  </a:schemeClr>
                </a:solidFill>
              </a:rPr>
              <a:t>ጥቅማጥቅም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3">
                    <a:lumMod val="75000"/>
                  </a:schemeClr>
                </a:solidFill>
              </a:rPr>
              <a:t>ያለበት</a:t>
            </a:r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000" b="1" dirty="0" err="1">
                <a:solidFill>
                  <a:schemeClr val="accent3">
                    <a:lumMod val="75000"/>
                  </a:schemeClr>
                </a:solidFill>
              </a:rPr>
              <a:t>ሁኔታ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8F78-749D-4735-8104-1859C5F4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ሀገራችን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አሁን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ካለችበት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የኑሮ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አንፃርና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የአንዳንድ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ክልሎች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ልምድ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እንደሚያሳየው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የመምህራንና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አመራርን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ለማበረታት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የመኖሪያ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ቤትና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ቦታ፣የትራንስፖርት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አበልና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የመኖሪያ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ኪራይ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ክፍያ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ሌሎች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የማበረታቻ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ክፍያዎችን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በማከናወን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የመምህራን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በመሉ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አቅማቸው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ስራቸውን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እንዲወጡ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ለማስቻል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እየተሰራ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ነው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ከዚህ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በክልላችን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ከሚገኙ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መካከል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ለመምህራን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መምህራን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ማበረታቻ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መድበው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በአርዓያነት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የሚጠቀሱ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አፋምቦ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ወረዳ፣አዋሽ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አስተዳደር፣ደዌ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ሲሆኑ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ይህ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ተግባር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በሌሎች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ሊተገብሩት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የሚገባ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ተግባር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መሆኑን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ተሞክሮ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ሊወስዱት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የሚገባ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መሆኑን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ተመላክቷል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667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AF8F-D021-43E0-BB3B-E990E174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rgbClr val="BE7600"/>
                </a:solidFill>
              </a:rPr>
              <a:t>በምልከታው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የተገኙ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ውጤቶችን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ለቀጣይ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በግብአትነት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ለመጠቀም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ጠንካራ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ጎኖችና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ክፍተቶችን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በመለየት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የመፍትሄና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የትኩረት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አቅጣጫዎች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በማመላከት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የተሻለ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የትምህርት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አገልግሎት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እንዲሰጥ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የሱፐርቪዥን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ክትትልና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ድጋፍ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dirty="0" err="1">
                <a:solidFill>
                  <a:srgbClr val="BE7600"/>
                </a:solidFill>
              </a:rPr>
              <a:t>ተደር</a:t>
            </a:r>
            <a:r>
              <a:rPr lang="am-ET" sz="2000" dirty="0">
                <a:solidFill>
                  <a:srgbClr val="BE7600"/>
                </a:solidFill>
              </a:rPr>
              <a:t>ጓ</a:t>
            </a:r>
            <a:r>
              <a:rPr lang="en-US" sz="2000" dirty="0">
                <a:solidFill>
                  <a:srgbClr val="BE7600"/>
                </a:solidFill>
              </a:rPr>
              <a:t>ል፡፡</a:t>
            </a:r>
          </a:p>
          <a:p>
            <a:pPr algn="justLow">
              <a:lnSpc>
                <a:spcPct val="150000"/>
              </a:lnSpc>
            </a:pPr>
            <a:r>
              <a:rPr lang="en-US" sz="2000" dirty="0" err="1">
                <a:solidFill>
                  <a:srgbClr val="BE7600"/>
                </a:solidFill>
              </a:rPr>
              <a:t>በዚህም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መሰረት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በክልሉ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u="sng" dirty="0">
                <a:solidFill>
                  <a:srgbClr val="BE7600"/>
                </a:solidFill>
              </a:rPr>
              <a:t>	   774   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dirty="0" err="1">
                <a:solidFill>
                  <a:srgbClr val="BE7600"/>
                </a:solidFill>
              </a:rPr>
              <a:t>መደበኛ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u="sng" dirty="0">
                <a:solidFill>
                  <a:srgbClr val="BE7600"/>
                </a:solidFill>
              </a:rPr>
              <a:t>    368  </a:t>
            </a:r>
            <a:r>
              <a:rPr lang="en-US" sz="2000" dirty="0">
                <a:solidFill>
                  <a:srgbClr val="BE7600"/>
                </a:solidFill>
              </a:rPr>
              <a:t>     </a:t>
            </a:r>
            <a:r>
              <a:rPr lang="en-US" sz="2000" dirty="0" err="1">
                <a:solidFill>
                  <a:srgbClr val="BE7600"/>
                </a:solidFill>
              </a:rPr>
              <a:t>አማራጭ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መሰረታዊና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u="sng" dirty="0">
                <a:solidFill>
                  <a:srgbClr val="BE7600"/>
                </a:solidFill>
              </a:rPr>
              <a:t>56</a:t>
            </a:r>
            <a:r>
              <a:rPr lang="en-US" sz="2000" dirty="0">
                <a:solidFill>
                  <a:srgbClr val="BE7600"/>
                </a:solidFill>
              </a:rPr>
              <a:t>  2ኛ </a:t>
            </a:r>
            <a:r>
              <a:rPr lang="en-US" sz="2000" dirty="0" err="1">
                <a:solidFill>
                  <a:srgbClr val="BE7600"/>
                </a:solidFill>
              </a:rPr>
              <a:t>ደረጃ</a:t>
            </a:r>
            <a:r>
              <a:rPr lang="en-US" sz="2000" dirty="0">
                <a:solidFill>
                  <a:srgbClr val="BE7600"/>
                </a:solidFill>
              </a:rPr>
              <a:t>   ት/</a:t>
            </a:r>
            <a:r>
              <a:rPr lang="en-US" sz="2000" dirty="0" err="1">
                <a:solidFill>
                  <a:srgbClr val="BE7600"/>
                </a:solidFill>
              </a:rPr>
              <a:t>ቤቶች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dirty="0" err="1">
                <a:solidFill>
                  <a:srgbClr val="BE7600"/>
                </a:solidFill>
              </a:rPr>
              <a:t>ቢኖሩም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ቡድኑ</a:t>
            </a:r>
            <a:r>
              <a:rPr lang="en-US" sz="2000" dirty="0">
                <a:solidFill>
                  <a:srgbClr val="BE7600"/>
                </a:solidFill>
              </a:rPr>
              <a:t> በ </a:t>
            </a:r>
            <a:r>
              <a:rPr lang="en-US" sz="2000" u="sng" dirty="0">
                <a:solidFill>
                  <a:srgbClr val="BE7600"/>
                </a:solidFill>
              </a:rPr>
              <a:t>  50  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አንደኛና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መካከለኛ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እና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u="sng" dirty="0">
                <a:solidFill>
                  <a:srgbClr val="BE7600"/>
                </a:solidFill>
              </a:rPr>
              <a:t> 38   </a:t>
            </a:r>
            <a:r>
              <a:rPr lang="en-US" sz="2000" dirty="0">
                <a:solidFill>
                  <a:srgbClr val="BE7600"/>
                </a:solidFill>
              </a:rPr>
              <a:t> 2ኛ </a:t>
            </a:r>
            <a:r>
              <a:rPr lang="en-US" sz="2000" dirty="0" err="1">
                <a:solidFill>
                  <a:srgbClr val="BE7600"/>
                </a:solidFill>
              </a:rPr>
              <a:t>ደረጃ</a:t>
            </a:r>
            <a:r>
              <a:rPr lang="en-US" sz="2000" dirty="0">
                <a:solidFill>
                  <a:srgbClr val="BE7600"/>
                </a:solidFill>
              </a:rPr>
              <a:t> ት/</a:t>
            </a:r>
            <a:r>
              <a:rPr lang="en-US" sz="2000" dirty="0" err="1">
                <a:solidFill>
                  <a:srgbClr val="BE7600"/>
                </a:solidFill>
              </a:rPr>
              <a:t>ቤቶች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dirty="0" err="1">
                <a:solidFill>
                  <a:srgbClr val="BE7600"/>
                </a:solidFill>
              </a:rPr>
              <a:t>ተዘዋውሮ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dirty="0" err="1">
                <a:solidFill>
                  <a:srgbClr val="BE7600"/>
                </a:solidFill>
              </a:rPr>
              <a:t>የድጋፍና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ክትትል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ስራ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አከናው</a:t>
            </a:r>
            <a:r>
              <a:rPr lang="am-ET" sz="2000" dirty="0">
                <a:solidFill>
                  <a:srgbClr val="BE7600"/>
                </a:solidFill>
              </a:rPr>
              <a:t>ኗ</a:t>
            </a:r>
            <a:r>
              <a:rPr lang="en-US" sz="2000" dirty="0">
                <a:solidFill>
                  <a:srgbClr val="BE7600"/>
                </a:solidFill>
              </a:rPr>
              <a:t>ል፡፡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D3E878-BB4E-4995-BC4C-603D450E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11053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DE1F-86AC-4A8B-B76E-82950885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43" y="583095"/>
            <a:ext cx="10518913" cy="135636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am-ET" sz="4000" b="1" dirty="0">
                <a:solidFill>
                  <a:schemeClr val="accent3">
                    <a:lumMod val="75000"/>
                  </a:schemeClr>
                </a:solidFill>
              </a:rPr>
              <a:t>የመምህራንና ር/መምህራን የደመወዝና ጥቅማጥቅም ክፍያ በተመለከተ </a:t>
            </a:r>
            <a:br>
              <a:rPr lang="am-ET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1D46-4CB0-48D0-9995-8C1A471A7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ከ2016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በፊት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ውዝፍ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የመምህራን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ጥቅማ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ጥቅም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የከፈሉ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አፋምቦ፣ቢዱ፣አብአላወረዳ፣ወሰማ፣መጋሌ፣በርሃለ፣ኮነባ፣አዋሽከተማ፣ሀሩካ፣ገልዓሎ፣አርጎባ፣ዱላሳ፣ያሎ፣ጉሊና፣እዋ፣ሀሪ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ሁሉም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ናቸው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ከ2016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በፊት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ውዝፍ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የመምህራንና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አመራር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ጥቅማ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ጥቅም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ክፍያ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ውዝፍ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እዳ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ያለባቸው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የከተማ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በአውሲ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ከአፋምቦ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ውጭ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ሁሉም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አፍዴራ፣ኢረብቲ፣አብአላ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ከተማ፣ዳሎል፣አዋሽ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ፈንቲ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ራሱ፤ቴሩ፣አዉራ፣እዋ፣ጎሊናና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ያሎ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አሌ፣አሚበራ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ከተማ፣ገዋኔ፣አቢዳ፣ቡሬሞዳይቱ፣ቴሩ፣አውራ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ናቸው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70000"/>
              </a:lnSpc>
            </a:pPr>
            <a:endParaRPr lang="en-US" sz="2400" dirty="0"/>
          </a:p>
          <a:p>
            <a:pPr algn="just">
              <a:lnSpc>
                <a:spcPct val="160000"/>
              </a:lnSpc>
            </a:pPr>
            <a:r>
              <a:rPr lang="en-US" sz="2400" dirty="0"/>
              <a:t> 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2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A644-E77A-445E-A332-2D0E271A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752600"/>
            <a:ext cx="9872871" cy="4038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ወርሃዊ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የመምህራንና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አመራር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ደመወዝ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ወቅቱን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ጠብቀው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ከመፈፀም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ቅሬታና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የመልካም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ችግር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ሆኖ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የታየባቸው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ዱብቲ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ወረዳ፣አይሳኢታ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ከተማ፣ገዋኔ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አቢዳ፣ቴሩ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(2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)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ሲሆኑ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በቀጣይ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እነዚህ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ክፍተቶች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የመልካም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ጥያቄዎች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ሆነው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እንዳይዘልቁና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በመማር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ማስተማር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ሂደት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የሚፈጥረው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ጫና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ግምት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ውስጥ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በማስገባት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የመምህራን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ደመወዝ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በወቅቱ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እንዲከፈል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መፍትሄ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እንዲሰጠው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ቡድኑ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አመላክቷል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2EF4A7-0DA9-4EAB-81B7-1557EB1C3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3343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1C94-F4A9-410F-B601-3C5CA4DA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900" b="1" dirty="0" err="1">
                <a:solidFill>
                  <a:schemeClr val="accent3">
                    <a:lumMod val="75000"/>
                  </a:schemeClr>
                </a:solidFill>
              </a:rPr>
              <a:t>የመምህራን</a:t>
            </a:r>
            <a:r>
              <a:rPr lang="en-US" sz="4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900" b="1" dirty="0" err="1">
                <a:solidFill>
                  <a:schemeClr val="accent3">
                    <a:lumMod val="75000"/>
                  </a:schemeClr>
                </a:solidFill>
              </a:rPr>
              <a:t>ቅጥር</a:t>
            </a:r>
            <a:r>
              <a:rPr lang="en-US" sz="4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900" b="1" dirty="0" err="1">
                <a:solidFill>
                  <a:schemeClr val="accent3">
                    <a:lumMod val="75000"/>
                  </a:schemeClr>
                </a:solidFill>
              </a:rPr>
              <a:t>በተመለከተ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A034-C9D0-4DD8-AAE3-AA98376CC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አቅርቦትና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ሽፋን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እየተሻሻለ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ሲሄድ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የመምህራንና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አመራር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አቅርቦት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ፍላጎት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መጨመሩ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አጠያያቂ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አይደለም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በዚሁ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ልክ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አስፈላጊው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የመምህራና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አመራርን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እያሟሉ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መሄድ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ይጠይቃል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ነገር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በተደረገው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ምልከታ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ሁሉም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የወረዳና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ጽ/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በለቀቁ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መምህራን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ምትክ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ቅጥር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ከመፈፀም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ውጪ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በ2016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ዘመን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ለአዲስ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የመምራንና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አመራሮች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ቅጥር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አብዛኛው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እንዳልተያዘ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የሱፐርቪዥን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ቡድኑ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አረጋግጧል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05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97FE-13DF-42E7-A140-7D53AA4D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am-ET" sz="4000" b="1" dirty="0">
                <a:solidFill>
                  <a:schemeClr val="accent3">
                    <a:lumMod val="75000"/>
                  </a:schemeClr>
                </a:solidFill>
              </a:rPr>
              <a:t>በመምህራን እጥረት ምክንያት ትምህርት </a:t>
            </a:r>
            <a:br>
              <a:rPr lang="am-ET" sz="40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am-ET" sz="4000" b="1" dirty="0">
                <a:solidFill>
                  <a:schemeClr val="accent3">
                    <a:lumMod val="75000"/>
                  </a:schemeClr>
                </a:solidFill>
              </a:rPr>
              <a:t>የማይሰጥባቸው የትምህርት ዓይነቶች በተመለከተ</a:t>
            </a:r>
            <a:br>
              <a:rPr lang="am-ET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215F-371D-4750-B6A0-19ABACB3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አዲሱ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ሥርዓተ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የተካተቱ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አይሲቲ፣የሙያና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ክህሎት፣ግብርና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ኢኮኖሚክስ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አይነቶች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የሚያስተምሩ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መምህራን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ቅጥር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ባለመፈፀሙ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ምክንያት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በተሟላ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መልኩ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እየተሰጠ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እንዳልሆኑ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ቡድኑ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አረጋግጦል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6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ሆኖም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አንዳንድ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ትምህርቶቹን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ባላቸው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መምህራን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በማመቻቸት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ትምህርቱን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እንዲሰጥ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እያደረጉ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ይገኛሉ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60000"/>
              </a:lnSpc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የኢኮኖሚክስ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በ2016 የ12ኛ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ለሶሻል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ሳይንስ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ብቻ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የሚሰጥ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በመሆኑ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ትኩረት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ተሰጥቶ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በአስቸኳይ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ማሟላት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ይጠይቃል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</p:txBody>
      </p:sp>
    </p:spTree>
    <p:extLst>
      <p:ext uri="{BB962C8B-B14F-4D97-AF65-F5344CB8AC3E}">
        <p14:creationId xmlns:p14="http://schemas.microsoft.com/office/powerpoint/2010/main" val="29629932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B598-177C-4B63-ADAE-D96C9ABC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የምገባ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ሁኔታ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በተመለከተ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76D6-AD18-46E1-A02E-A5358C4E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ምገባ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ፕሮግራም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በተማሪዎችን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ለማሻሻልና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የመገኘትን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መጠን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ለመጨመር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አስተዋጽኦ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አለው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በአውሲ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በምገባ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ከታቀፉ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አብዛኛዎቹ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ምግቡ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የደረሳቸው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መሆኑን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የተረጋገጠ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በዱብቲ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ሴኮይታ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ምግቡ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በመዘረፉ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ምክንያት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ዘራፊዎቹ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በህግ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ጥላ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እንዲውሉ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ተደር</a:t>
            </a:r>
            <a:r>
              <a:rPr lang="am-ET" sz="2000" dirty="0">
                <a:solidFill>
                  <a:schemeClr val="accent3">
                    <a:lumMod val="75000"/>
                  </a:schemeClr>
                </a:solidFill>
              </a:rPr>
              <a:t>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ል፡፡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ጭፍራ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3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ምግብ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ያልደረሰ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ኤሊዳዓር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ስህተት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እንዲመለስ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ተደር</a:t>
            </a:r>
            <a:r>
              <a:rPr lang="am-ET" sz="2000" dirty="0">
                <a:solidFill>
                  <a:schemeClr val="accent3">
                    <a:lumMod val="75000"/>
                  </a:schemeClr>
                </a:solidFill>
              </a:rPr>
              <a:t>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ል፡፡</a:t>
            </a:r>
          </a:p>
        </p:txBody>
      </p:sp>
    </p:spTree>
    <p:extLst>
      <p:ext uri="{BB962C8B-B14F-4D97-AF65-F5344CB8AC3E}">
        <p14:creationId xmlns:p14="http://schemas.microsoft.com/office/powerpoint/2010/main" val="1304955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CB46-E8D6-4309-835F-9134879E3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ሆኖም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በኮሪ፣ዱብቲ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ምገባ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ያለባቸው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በውሃ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እጥረት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ምክንያት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ምግቡን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ማሰራጨታቸውን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ቡድኑ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አረጋግጦል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በአዳዓርና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ገሪኒ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የምገባ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የሚሰጥባቸው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ያሉበት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ሁኔታ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ክትትል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የሚያሻቸው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ናቸው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አይሳኢታ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ወረዳ፣አይሳኢታ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አፋምቦ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ምገባው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በሴቭ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የሚቀርብ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በመሆኑ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ከህዳር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በኃላ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ምገባው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ተ</a:t>
            </a:r>
            <a:r>
              <a:rPr lang="am-ET" sz="2000" dirty="0">
                <a:solidFill>
                  <a:schemeClr val="accent3">
                    <a:lumMod val="75000"/>
                  </a:schemeClr>
                </a:solidFill>
              </a:rPr>
              <a:t>ቋ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ርጦል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ኪልበቲ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ከታቀፉ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የምገባ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አገልግሎት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ከሚሰጥባቸው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መካከል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29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በመንገድ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ችግር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ምክንያት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መቀሌ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መጋዘን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ተመልሷል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4C8A6-69B8-4C16-8B61-8EC5280C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204415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390D-DB25-49A7-A0EE-C31918E2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በዞኑ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የምገባ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ፕሮግራም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ችግር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የቢዱ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2015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ተመሳሳይ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ችግር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የነበረበት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ስለሆነ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አስቸኳይ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መፍትሄ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እንዲፈለግለት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ቡድኑ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አመላክቷል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ር/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መምህር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በህግ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ቆይቶ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ነበረ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መጨረሻውን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ቡድኑ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ማወቅ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አልቻለም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አብአላ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ወረዳ፣አብዓላ፣ከተማ፣ወሰማ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በሴቭ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ዘችልደረን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የታቀፉ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የነበሩ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የምገባ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ፕሮግራም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ከመስከረም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ጀምሮ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የተቋረጠ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በመሆኑ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በአሁኑ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ሰአት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የምገባ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ፕሮግራሙ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እየተሰጠ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ባለመሆኑ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መገኘት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ተጽዕኖ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ፈጥሯል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BC9C9B-B1DC-456B-BA70-9EF550B0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76104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A9BCC-346F-4F83-A168-4B6142AC6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በተመሳሳይ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በገቢ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በምገባ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አርጎባ፣አዋሽ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ፈንቲ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አሌ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ምገባ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ያለደረሰው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ገዋኔ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ከዳበዓዳ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አንድ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በተማሪዎች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ምገባ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ከፍተት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የታየባቸው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መካከል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ሀሩካ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ሀንዲዶ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1ኛ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ከ5-8ኛ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ክፍ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ያሉ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ምገባ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ፕሮግራሙን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አይጠቀሙም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በፈንቲ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በአውራ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ምገባ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ካለባቸው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የቴሩ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8፣ያሎ 2 ት/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ምገባ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አልደረሳቸውም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አውራ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1፣እዋ 1 ት/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ምግቡ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በስርቆት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የተወሰደ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መሆኑንና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ተወሰደ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እርምጃ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የሌለ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መሆኑን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ቡድኑ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አረጋግጧል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በሀሪ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በዓለም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የምገባ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ፕሮግራም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66 ት/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የታቀፉ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የሰሙ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ሮቢ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16 ት/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ምግቡ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ያልደረሳቸው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በቀሩት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ምገባው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እየተከናወነ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መሆኑን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100" dirty="0" err="1">
                <a:solidFill>
                  <a:schemeClr val="accent3">
                    <a:lumMod val="75000"/>
                  </a:schemeClr>
                </a:solidFill>
              </a:rPr>
              <a:t>ተስውሏል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6B3AC7-9635-4A9D-813E-17401148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394717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B0F-1A7B-44AC-A427-7E200C23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1680"/>
          </a:xfrm>
        </p:spPr>
        <p:txBody>
          <a:bodyPr/>
          <a:lstStyle/>
          <a:p>
            <a:pPr algn="ctr"/>
            <a:r>
              <a:rPr lang="am-ET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ማውጫ</a:t>
            </a:r>
            <a:endParaRPr lang="en-US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C7D9-A178-4E0D-A740-31714058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3200"/>
            <a:ext cx="9872871" cy="4917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መግቢያ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የ2016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ሕ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ቤ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ዎች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መሰረተ-ልማት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ተደራሽነትና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ፍትሀዊነት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ግብዓት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አቅርቦት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የስርዓተ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ምደባና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በአጠቃላይ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የታዩ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ክፍተቶች</a:t>
            </a:r>
            <a:endParaRPr lang="am-ET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ከሱፐርቪዥን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በኃላ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የተወሰዱ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እርምጃዎች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61697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A6C5-15AF-4CF7-8119-49A0488C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የስርዓተ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D4A6-99BD-4241-80ED-1B9D725A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በአፍ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መፍቻ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አፋርኛ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ቋንቋ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(1—6)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ትምርት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አሰጣጥ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በተመለከተ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7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ህፃናት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-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መፍቻ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ቋንቋቸው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ማስተማር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ዓለም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አቀፍ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ሰብዓዊ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መብት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ድንጋጌዎች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ውስጥ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የሚካተት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ተግባር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በመሆኑም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በክልሉ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አስተዳሮች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ካሉ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በአፍ-መፍቻ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ቋንቋ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በአፋርኛ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እየተሰጠባቸው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የሚገኙ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በአውሲ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አይሳኢታ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ወረዳ፣አፋምቦ፣ኮሪና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ዱብቲ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ሙሉ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በሙሉ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መፍቻ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እየተሰጠ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የቀሩት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በአፋርኛምና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በአማርኛ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ይሰጣሉ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5671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B0F-1A7B-44AC-A427-7E200C23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1680"/>
          </a:xfrm>
        </p:spPr>
        <p:txBody>
          <a:bodyPr/>
          <a:lstStyle/>
          <a:p>
            <a:pPr algn="ctr"/>
            <a:r>
              <a:rPr lang="am-ET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ማውጫ</a:t>
            </a:r>
            <a:endParaRPr lang="en-US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C7D9-A178-4E0D-A740-31714058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3200"/>
            <a:ext cx="9872871" cy="4917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መግቢያ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BE7600"/>
                </a:solidFill>
              </a:rPr>
              <a:t>የ2016 </a:t>
            </a:r>
            <a:r>
              <a:rPr lang="en-US" sz="3200" b="1" dirty="0" err="1">
                <a:solidFill>
                  <a:srgbClr val="BE7600"/>
                </a:solidFill>
              </a:rPr>
              <a:t>የትምህርትና</a:t>
            </a:r>
            <a:r>
              <a:rPr lang="en-US" sz="3200" b="1" dirty="0">
                <a:solidFill>
                  <a:srgbClr val="BE7600"/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መሰረተ-ልማት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endParaRPr lang="am-ET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ተደራሽነትና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ፍትሀዊነት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ግብዓት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አቅርቦት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የስርዓተ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ምደባና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በአጠቃላይ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የታዩ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ክፍተቶች</a:t>
            </a:r>
            <a:endParaRPr lang="am-ET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ከሱፐርቪዥን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በኃላ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የተወሰዱ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እርምጃዎች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6025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98AB-8BB4-4BAD-B344-AE6A5A0CA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889" y="1805608"/>
            <a:ext cx="9872871" cy="4038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ኪልበቲ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ሁሉም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በአፍ-መፍቻ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እንደሚሰጣቸው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ታይ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ቷ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ል፡፡</a:t>
            </a:r>
          </a:p>
          <a:p>
            <a:pPr algn="just">
              <a:lnSpc>
                <a:spcPct val="17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በገቢ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ካሉ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መካከል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ዱላሳ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ከ19 ት/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በ5 ት/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ቤቶች፣አሚበራ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ከ12 ት/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በ5 ት/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በአፍ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-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መፍቻ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ቋንቋ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እየተሰጠ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ሌሎች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አዋሽ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ፈንቲ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አሌ፣አዋሽ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ከተማ፣ወረር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ከተማ፣ሀሩካ፣ገልዓሎ፣ቡሬሞዳይቱ፣አቢዳ፣ገዋኔ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በአፍ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መፍቻ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አፋርኛ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ቋንቋ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ከ1ኛ-6ኛ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እየተሰጠ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አይደለም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ፈንቲ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ጉሊና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3፣ቴሩ 2፣አውራ 1፣ያሎ 1 ት/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ናቸው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በሀሪ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ካሉ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ተላላክ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13፣ደዌ 14፣ዳሊፋጌ 16፣ሀደለኤላ 13ሰሙሮቢ 15 ት/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ከ1ኛ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እስከ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6ኛ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በአፍ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-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መፍቻ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ቋንቋ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እየተሰጠ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ይገኛል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D9957A-DAEC-4169-9ED3-0C8EFA53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73826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9ED0-8833-4E99-84C3-A3705DF6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የ2016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ካላንደር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ይዘትና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የሥርዓተ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ክለሳ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መፈተሸ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87EB-29B8-41DE-924B-A98DC575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ቀደም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ብሎ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በዝግጅት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ምእራፍ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በመጀመሩ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በአብዛኛዉ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በወቅቱ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የተጀመረ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ቢሆንም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አንድ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ካለንደር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ፈተና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ሰጥቶ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ለእረፍት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መውጣታቸዉን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በምልከታዉ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ታይቷል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በተለይ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ከትምህርት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ካለንደር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እየንደንዱ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መምህር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የሴሚስተር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የወር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፣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የሳምንት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እለታዊ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አዘጋጅቶ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በጠንካራ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ዲስፕሊን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ከመምራት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አንጻር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በአብዛኛዉ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ክፍተት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መኖሩን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የሱፐርቪዥን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ሪፖርት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አመልክ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ቷ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ል፡፡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የስርዓተ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ዝግጅት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በአንድ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ጊዜ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የማይጣራ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በየጊዜዉ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እየተገመገመ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ማደግ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ያለበት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ተግባር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ቢሆንም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ከከልላችን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ነባራዊ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ሁኔታዎች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እንፃር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ከትምህርት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ጀምሮ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መገምገም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ግብረ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መልስ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መስጠት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የተለመደ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ባለመሆኑ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ተጠናክሮ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መከናዎን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ይኖርበታል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24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B0A2-8DA9-4C75-B48A-7906E73EF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የ2016 የ6ኛና 8ኛ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ክፍልእና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ለ12ኛ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ዝግጅት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በተመለከተ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A91FC-7B8D-4448-830E-3C90D2E07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በክልል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መድረክ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በክልላዊ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ሀገራዊ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ፈተናዎች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ዉጤት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ለማሻሻል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የሚያስችል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ተግባራት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ለማከናወን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በቁጭት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ከተማሪ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ወላጅ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መምህራን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ከሌሎች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በበላድርሻ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አካላት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ጋር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በመወየያት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የተለየዩ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ስልቶችን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በመቀየስ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ትግበራ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መገባቱ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ይታወቃል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በዚሁ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መሠረት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ባለድርሻ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አካላትን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በማወያየት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በማውጣት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ያልተሸፈኑትን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በየክፍል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ለማሸፈን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የማጠናከሪያ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በፕሮራግም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በጥብቅ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ዲስፕሊን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እየሰሩ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ያሉት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ታይተዋል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03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6C5D-886C-48FA-AB64-B708E9C5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ለፈተናአገልግሎት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የሚውል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አስፈላጊው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የበጀት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ዝግጅት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በተመለከተ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134FD-F2D6-4971-8838-C8D76898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ለ6ኛና 8ኛ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ፈተና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ማስፈጸሚያ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እንዲይዙ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ለወረዳዎች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አቅጣጫ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መሰጡቱ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ይታወቃል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በዚሁ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መሠረት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ያየዙ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endParaRPr lang="en-US" sz="2900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አውሲ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ከዱብቲ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ኮሪና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ጭፍራ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በስተቀር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ሁሉም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ይዘዋል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ግን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አልሰጡም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መጋሌ፣ኢሬብቲ፤አብአላ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ወረዳና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ኮናባ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፣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አዋሽ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ከተማ፣አዋሽ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ፈንቲ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አሌ፣አሚበራ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ወረር፣ገላአሎ፣ሀሩካ፣ዱላሳ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፣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አርጎባ፣ደዌ፣ተላላክ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ናቸው</a:t>
            </a:r>
            <a:endParaRPr lang="en-US" sz="2900" dirty="0">
              <a:solidFill>
                <a:schemeClr val="accent3">
                  <a:lumMod val="75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ያልያዙ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ኮሪ፣ዱብቲ፣ጭፍራ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ቢዱ፤አፍዴራ፤ወሰማ፤አብአላ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ከተማና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ዳሎል፣ገዋኔ፣አቢዳ፣ቡሬሞዳይቱ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በዞን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አራት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የሚገኙ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ሁሉም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ወረዳዎች፣ሀደለኤላ፣ሰሙሮቢ፣ዳሊፋጌ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መያዝ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ያልቻሉ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ሆነው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ተገኝተዋል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)፡፡</a:t>
            </a:r>
          </a:p>
          <a:p>
            <a:pPr lvl="0" algn="just">
              <a:lnSpc>
                <a:spcPct val="150000"/>
              </a:lnSpc>
            </a:pP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በመሆኑ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ያልያና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ዝግጅት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ያላደረጉ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ማስያዝ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ተገቢ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ዝግጅት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በማድረግ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ለቢሮ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ማሳወቅ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accent3">
                    <a:lumMod val="75000"/>
                  </a:schemeClr>
                </a:solidFill>
              </a:rPr>
              <a:t>ይጠባቅባቸዋል</a:t>
            </a:r>
            <a:r>
              <a:rPr lang="en-US" sz="29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1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B0F-1A7B-44AC-A427-7E200C23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1680"/>
          </a:xfrm>
        </p:spPr>
        <p:txBody>
          <a:bodyPr/>
          <a:lstStyle/>
          <a:p>
            <a:pPr algn="ctr"/>
            <a:r>
              <a:rPr lang="am-ET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ማውጫ</a:t>
            </a:r>
            <a:endParaRPr lang="en-US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C7D9-A178-4E0D-A740-31714058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3200"/>
            <a:ext cx="9872871" cy="4917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መግቢያ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የ2016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ሕ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ቤ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ዎች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መሰረተ-ልማት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ተደራሽነትና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ፍትሀዊነት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ግብዓት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አቅርቦት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የስርዓተ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ምደባና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በአጠቃላይ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የታዩ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ክፍተቶች</a:t>
            </a:r>
            <a:endParaRPr lang="am-ET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ከሱፐርቪዥን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በኃላ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የተወሰዱ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እርምጃዎች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035554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30AB-A223-4EAB-A394-7B7A657E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ምደባና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3252-246B-45D7-9D10-C254E37A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ካፒታልና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መደበኛ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በመያዝ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ለወረዳ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በጥሬ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ገንዘብ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የሰጡ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፡-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ኢረብቲ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አብዓላ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አብአላ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አፍዴራ፣ተላላክ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በአይነት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የሰጡ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፡-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ሰመራ-ሎጊያ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ኤሊዳዓር፣አፋምቦ፣ሚሌ፣ጭፍራ፣መጋሌ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፣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ኮናባ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በረሃሌ፣አዋሽ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ከተማ፣አዋሽ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ፈንቲ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አሌ፣አሚበራ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ወረር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  <a:endParaRPr lang="am-ET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ገላአሎ፣ሀሩካ፣ዱላሳ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፣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አርጎባ፣ደዌ፣ተላላክ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/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በአይነትም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ሆነ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በጥሬ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ገንዘብ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ያልሰጡ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፡-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ዱብቲ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ወረዳና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ዱብቲ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ከተማ፣ኮሪ፣አዳዓር፣ቢዱ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ወሰማ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ደሎል፣አቢዳ፣ገዋኔ፣ቡሬሞዳይቱ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በተለይ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በዚህ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የትምርት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ግራንት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በሌላበት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ወቅት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ምንም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በጥሬ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ገንዘብና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በአይነት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ትምርት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የለደረሱ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ወረደዎች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ትምርት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እንዴት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እየስተማሩ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እንደሆነ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መገማቱ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ቀለል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ነዉ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በስቾከይ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ለትምርት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መዉረድ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ይጠበቅበቸዋል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ለት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በአይነት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የተሰጡ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ወረዳና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በፍላጎታቸው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ቢሰጧቸውና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ለሚፈልጉትን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ለስራ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እንዲያውሉ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ቢደረግ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የተሻለ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</a:rPr>
              <a:t>ይሆናል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6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39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6207-4B46-4DAE-B409-495446FE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የመረጃ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አያያዝና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ልውውጥ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0BC5-F2DA-4757-B176-2E1BDB785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ዘርፍ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ከእቅድ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ጀምሮ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ነባረዊ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ሁኔታዊች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ለመደሳስ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በእዉቀት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ተመስርቶ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ነባራዊ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ሁኔታዎች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ችግር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ፈች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ለማቅድ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ተገቢ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ክትትል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ለማድረግ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ቁልፍ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መሳሪያ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ከዚህ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አኳያ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በየ15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ቀኑ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ለወረዳናከተማ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/ጽ/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ሪፖርት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መላክ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ያለባቸው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/ጽ/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ለክልል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ቢሮ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ወርሃዊና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የሩብ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ዓመት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እቅድና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የአፈፃፀም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ሪፖርት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መላክ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የሚጠበቅባቸው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ናቸው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ሆኖም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በሱፐርቪዥኑ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የታዩ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ወረዳናከተማ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ያላቸው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የሪፖርት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ግንኙነት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እጅግ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አናሳ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በመሆኑ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ግንኙነቱን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አድርጐታል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77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CF51-2E64-4E9D-95BD-F3FA14D9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300" b="1" dirty="0" err="1">
                <a:solidFill>
                  <a:schemeClr val="accent3">
                    <a:lumMod val="75000"/>
                  </a:schemeClr>
                </a:solidFill>
              </a:rPr>
              <a:t>ከዚህ</a:t>
            </a: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3">
                    <a:lumMod val="75000"/>
                  </a:schemeClr>
                </a:solidFill>
              </a:rPr>
              <a:t>ተገቢ</a:t>
            </a: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3">
                    <a:lumMod val="75000"/>
                  </a:schemeClr>
                </a:solidFill>
              </a:rPr>
              <a:t>መረጀ</a:t>
            </a: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3">
                    <a:lumMod val="75000"/>
                  </a:schemeClr>
                </a:solidFill>
              </a:rPr>
              <a:t>በመሰብሰብ</a:t>
            </a: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3">
                    <a:lumMod val="75000"/>
                  </a:schemeClr>
                </a:solidFill>
              </a:rPr>
              <a:t>በና</a:t>
            </a: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300" b="1" dirty="0" err="1">
                <a:solidFill>
                  <a:schemeClr val="accent3">
                    <a:lumMod val="75000"/>
                  </a:schemeClr>
                </a:solidFill>
              </a:rPr>
              <a:t>መተንተን</a:t>
            </a: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3">
                    <a:lumMod val="75000"/>
                  </a:schemeClr>
                </a:solidFill>
              </a:rPr>
              <a:t>ከመጠቀም</a:t>
            </a: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3">
                    <a:lumMod val="75000"/>
                  </a:schemeClr>
                </a:solidFill>
              </a:rPr>
              <a:t>የተሻሉ</a:t>
            </a: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300" b="1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300" b="1" dirty="0">
                <a:solidFill>
                  <a:schemeClr val="accent3">
                    <a:lumMod val="75000"/>
                  </a:schemeClr>
                </a:solidFill>
              </a:rPr>
              <a:t>፡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አይሳኢታ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ወረዳ፣አይሳኢታ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ከተማ፣ዱብቲ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ከተማ፣አፍዴራ፣ኢረብቲ፣አብዓላ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ወረዳ፣አብዓላ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ከተማ፣ወሰማ፣በርሃሌ፣ኮነባ፣ዳሎል፣መጋሌ፣አዋሽ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፣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አዋሽ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ፈንቲ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አሌ፣አሚበራ፣ወረር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ከተማ፣አርጉባ፣ገላዓሎ፣ተላላክ፣ደዌ፣ሀደለኤላ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ተገቢ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መረጃን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ከመሰብሰብና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በመተንተን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መጠቀምን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ያላዳበሩ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am-ET" sz="2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ዱብቲ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ወረዳ፣ኮሪ፣አዳዓር፣ገዋኔ፣አቢዳ፣ቡሬ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ሞዳይቱ፣ዱላሳ፣ሀሩካ፣ቢዱ፣ሰሙሮቢ፣ዳሊፋጌ</a:t>
            </a:r>
            <a:endParaRPr lang="am-ET" sz="24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ሌሎች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የቀሩት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ት/ጽ/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መረጃን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በተገቢ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መንገድ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ከመሰብሰብና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ከመተተንተን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በሂደት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የሚገኙ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ናቸው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6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B6DB9B-4EF7-4A98-894E-63B58BBB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4694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B0F-1A7B-44AC-A427-7E200C23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1680"/>
          </a:xfrm>
        </p:spPr>
        <p:txBody>
          <a:bodyPr/>
          <a:lstStyle/>
          <a:p>
            <a:pPr algn="ctr"/>
            <a:r>
              <a:rPr lang="am-ET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ማውጫ</a:t>
            </a:r>
            <a:endParaRPr lang="en-US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C7D9-A178-4E0D-A740-31714058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3200"/>
            <a:ext cx="9872871" cy="4917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መግቢያ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የ2016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ሕ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ቤ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ዎች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መሰረተ-ልማት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ሕ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ተደራሽነትና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ፍትሀዊነት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ሕ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ግብዓት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አቅርቦት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የስርዓተ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ምደባና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በአጠቃላይ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የታዩ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ክፍተቶች</a:t>
            </a:r>
            <a:endParaRPr lang="am-ET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ከሱፐርቪዥን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በኃላ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የተወሰዱ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እርምጃዎች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0034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76AA-BB7E-47F8-8582-6C8EEDEA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8853-1C7E-4241-BC42-2E1FB39E4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የወረዳ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የሱፐርቪዥን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ድጋ</a:t>
            </a:r>
            <a:r>
              <a:rPr lang="am-ET" sz="2400" b="1" dirty="0">
                <a:solidFill>
                  <a:schemeClr val="accent3">
                    <a:lumMod val="75000"/>
                  </a:schemeClr>
                </a:solidFill>
              </a:rPr>
              <a:t>ጋ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ፍ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አሰጣጥ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3">
                    <a:lumMod val="75000"/>
                  </a:schemeClr>
                </a:solidFill>
              </a:rPr>
              <a:t>በተመለከተ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የመማር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ማስተማር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ሂደት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ዋነኛ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ትኩረት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የሆኑት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ዘንድ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የታቀዱና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የሚጠበቁ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የመማር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ብሎም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ተፈላጊ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የባህሪ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ለውጦች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ሊመጡ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የሚችሉት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አሠራር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፤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አመራርና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አደረጃጀት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በሚፈልገው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ሲገኝ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ብቻ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በዚህም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ከተቀመጡት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አሰራሮችና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መስፈርቶች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ፈትሾ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ክፍተቶችን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በመለየት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በወቅቱ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እንዲያስተካክሉ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በዕቅድ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የሚመራና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ነባራዊ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ሁኔታ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ያገናዘበ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ጠንካራ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የድጋፍና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ክትትል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ስርዓት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መዘርጋት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ያሻል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79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9203-8FF5-470C-A05D-0C08ADAF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2136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BE7600"/>
                </a:solidFill>
              </a:rPr>
              <a:t>የ2016 </a:t>
            </a:r>
            <a:r>
              <a:rPr lang="en-US" sz="3600" b="1" dirty="0" err="1">
                <a:solidFill>
                  <a:srgbClr val="BE7600"/>
                </a:solidFill>
              </a:rPr>
              <a:t>የትምህርትና</a:t>
            </a:r>
            <a:r>
              <a:rPr lang="en-US" sz="3600" b="1" dirty="0">
                <a:solidFill>
                  <a:srgbClr val="BE7600"/>
                </a:solidFill>
              </a:rPr>
              <a:t> </a:t>
            </a:r>
            <a:r>
              <a:rPr lang="en-US" sz="3600" b="1" dirty="0" err="1">
                <a:solidFill>
                  <a:srgbClr val="BE7600"/>
                </a:solidFill>
              </a:rPr>
              <a:t>የትምህርት</a:t>
            </a:r>
            <a:r>
              <a:rPr lang="en-US" sz="3600" b="1" dirty="0">
                <a:solidFill>
                  <a:srgbClr val="BE7600"/>
                </a:solidFill>
              </a:rPr>
              <a:t> </a:t>
            </a:r>
            <a:r>
              <a:rPr lang="en-US" sz="3600" b="1" dirty="0" err="1">
                <a:solidFill>
                  <a:srgbClr val="BE7600"/>
                </a:solidFill>
              </a:rPr>
              <a:t>ቤቶች</a:t>
            </a:r>
            <a:r>
              <a:rPr lang="en-US" sz="3600" b="1" dirty="0">
                <a:solidFill>
                  <a:srgbClr val="BE7600"/>
                </a:solidFill>
              </a:rPr>
              <a:t> </a:t>
            </a:r>
            <a:r>
              <a:rPr lang="en-US" sz="3600" b="1" dirty="0" err="1">
                <a:solidFill>
                  <a:srgbClr val="BE7600"/>
                </a:solidFill>
              </a:rPr>
              <a:t>መሰረተ-ልማት</a:t>
            </a:r>
            <a:r>
              <a:rPr lang="en-US" sz="3600" b="1" dirty="0">
                <a:solidFill>
                  <a:srgbClr val="BE7600"/>
                </a:solidFill>
              </a:rPr>
              <a:t> </a:t>
            </a:r>
            <a:r>
              <a:rPr lang="en-US" sz="3600" b="1" dirty="0" err="1">
                <a:solidFill>
                  <a:srgbClr val="BE7600"/>
                </a:solidFill>
              </a:rPr>
              <a:t>ንቅናቄ</a:t>
            </a:r>
            <a:r>
              <a:rPr lang="en-US" sz="3600" b="1" dirty="0">
                <a:solidFill>
                  <a:srgbClr val="BE7600"/>
                </a:solidFill>
              </a:rPr>
              <a:t> </a:t>
            </a:r>
            <a:r>
              <a:rPr lang="en-US" sz="3600" b="1" dirty="0" err="1">
                <a:solidFill>
                  <a:srgbClr val="BE7600"/>
                </a:solidFill>
              </a:rPr>
              <a:t>ስራዎች</a:t>
            </a:r>
            <a:endParaRPr lang="en-US" b="1" dirty="0">
              <a:solidFill>
                <a:srgbClr val="BE7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E145-3432-4AD3-881E-5C37F94F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BE7600"/>
                </a:solidFill>
              </a:rPr>
              <a:t>የትምርት</a:t>
            </a:r>
            <a:r>
              <a:rPr lang="en-US" sz="2400" b="1" dirty="0">
                <a:solidFill>
                  <a:srgbClr val="BE7600"/>
                </a:solidFill>
              </a:rPr>
              <a:t> </a:t>
            </a:r>
            <a:r>
              <a:rPr lang="en-US" sz="2400" b="1" dirty="0" err="1">
                <a:solidFill>
                  <a:srgbClr val="BE7600"/>
                </a:solidFill>
              </a:rPr>
              <a:t>ንቅናቄ</a:t>
            </a:r>
            <a:endParaRPr lang="am-ET" sz="2400" b="1" dirty="0">
              <a:solidFill>
                <a:srgbClr val="BE7600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rgbClr val="BE7600"/>
                </a:solidFill>
              </a:rPr>
              <a:t>በወረዳና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በከተማ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አስተዳደር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ደረጃ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የንቅናቄ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በተደረገዉ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መድረክ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የወረዳ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ካቢኔዎች፣የትምርት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አመራር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ባለሙያዎች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የቀበሌ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ሊቀናመናብርት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የጎሳ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መሪዎች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የሃይማኖት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መሪዎች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የተለያዩ</a:t>
            </a:r>
            <a:r>
              <a:rPr lang="en-US" sz="2200" dirty="0">
                <a:solidFill>
                  <a:srgbClr val="BE7600"/>
                </a:solidFill>
              </a:rPr>
              <a:t>  </a:t>
            </a:r>
            <a:r>
              <a:rPr lang="en-US" sz="2200" dirty="0" err="1">
                <a:solidFill>
                  <a:srgbClr val="BE7600"/>
                </a:solidFill>
              </a:rPr>
              <a:t>መንግስታዊና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መንግስታዊ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ያልሆኑ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ድርጅቶች</a:t>
            </a:r>
            <a:r>
              <a:rPr lang="en-US" sz="2200" dirty="0">
                <a:solidFill>
                  <a:srgbClr val="BE7600"/>
                </a:solidFill>
              </a:rPr>
              <a:t> ና </a:t>
            </a:r>
            <a:r>
              <a:rPr lang="en-US" sz="2200" dirty="0" err="1">
                <a:solidFill>
                  <a:srgbClr val="BE7600"/>
                </a:solidFill>
              </a:rPr>
              <a:t>የቀድሞ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ተማሪዎች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ተሳትፎል</a:t>
            </a:r>
            <a:r>
              <a:rPr lang="en-US" sz="2200" dirty="0">
                <a:solidFill>
                  <a:srgbClr val="BE7600"/>
                </a:solidFill>
              </a:rPr>
              <a:t>፡፡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rgbClr val="BE7600"/>
                </a:solidFill>
              </a:rPr>
              <a:t>በወረዳና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በከተማ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አስተዳደር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ደረጃ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በትምህርት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ንቅናቄው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መድረክ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የተሳተፉ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ባለድርሻ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አካላት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ወንድ</a:t>
            </a:r>
            <a:r>
              <a:rPr lang="en-US" sz="2200" dirty="0">
                <a:solidFill>
                  <a:srgbClr val="BE7600"/>
                </a:solidFill>
              </a:rPr>
              <a:t> 25,673  </a:t>
            </a:r>
            <a:r>
              <a:rPr lang="en-US" sz="2200" dirty="0" err="1">
                <a:solidFill>
                  <a:srgbClr val="BE7600"/>
                </a:solidFill>
              </a:rPr>
              <a:t>ሴት</a:t>
            </a:r>
            <a:r>
              <a:rPr lang="en-US" sz="2200" dirty="0">
                <a:solidFill>
                  <a:srgbClr val="BE7600"/>
                </a:solidFill>
              </a:rPr>
              <a:t> 8,558   </a:t>
            </a:r>
            <a:r>
              <a:rPr lang="en-US" sz="2200" dirty="0" err="1">
                <a:solidFill>
                  <a:srgbClr val="BE7600"/>
                </a:solidFill>
              </a:rPr>
              <a:t>ድምር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b="1" dirty="0">
                <a:solidFill>
                  <a:srgbClr val="BE7600"/>
                </a:solidFill>
              </a:rPr>
              <a:t>34,231 </a:t>
            </a:r>
            <a:r>
              <a:rPr lang="en-US" sz="2200" dirty="0" err="1">
                <a:solidFill>
                  <a:srgbClr val="BE7600"/>
                </a:solidFill>
              </a:rPr>
              <a:t>ናቸው</a:t>
            </a:r>
            <a:r>
              <a:rPr lang="en-US" sz="2200" dirty="0">
                <a:solidFill>
                  <a:srgbClr val="BE7600"/>
                </a:solidFill>
              </a:rPr>
              <a:t>፡፡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47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0D3F-2850-4580-B4B7-B8A8425A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789176"/>
            <a:ext cx="9872871" cy="4038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ይሁን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እንጂ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በክላስተር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ማዕከልት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ሱፐርቫይዘሮች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ከማሰማራት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በስተቀር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ከየስራ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ሂደቱ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የተውጣጡ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የሱፐርቪዥን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ቡድን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በማደራጀት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ለትም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ጉድኝት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ማዕከላት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የሱፐርቪዥን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ክትትል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የማድረግና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ግብረ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መልስ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የመስጠት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አሠራር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ክፍተት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ተስውሏል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ከዚህ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የተውጣጣ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ቡድን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ያደረጉ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አይሳዒታ፣አይሳኢታ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ከተማ፣አፋምቦ፣የኪልበቲ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ከቢዱ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በስተቀር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ሁሉም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በአንፃሩ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ያልሰጡ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ቢዱ፣ገዋኔ፣አቢዳ፣ጉሊና፣ዳሊፋጌ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955517-B5F6-4046-9EC2-56B92FE3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5060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39F9-BB61-4947-B7C7-F034A8F5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889" y="1703832"/>
            <a:ext cx="9872871" cy="4038600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የክላስተር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ሱፐርቫዘሮች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ክትትል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ስርዓት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በመዘረጋት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በመስጠት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የአሰራር፣የአመራርና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የአደረጃጀት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ችግር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ከመፍታት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አንፃር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ድርሻቸው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የጎላ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በዚህም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የሱፐርቪዥን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ከተደረገላቸው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መካከል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የክላስተር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ሱፐርቫይዘሮች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በመስጠት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የተሻለ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እንቅስቃሴ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የታየባቸው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ኩህላይቱ፣ዱብቲ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2ኛ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ደረጃ፣ሲንቢሌ፣በርጋሰፈራ፣አይባይቱ፣በክሪዓር፣ታችሚሌ፣ፋጡማአብዱ፣ጋቸኔ፣አቡዓይብ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ኡንጋቱ፣ከልዋን፣አለሌሱብላ፣ነመሌፈን፣ወዲራጌ፣ሀደለኤላ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ቁ-1፣ 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የ2015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አፈፃፀም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በመገምገም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ግብዓት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በመውሰድ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ከስትራቴጂክ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የታቀዳና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የተናበበ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የ2016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ዓመታዊ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በአሳታፊነት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በማዘጋጀትና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ማፅደቅ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ያላቸውን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መገምገም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lvl="0" algn="just">
              <a:lnSpc>
                <a:spcPct val="150000"/>
              </a:lnSpc>
            </a:pP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C358E5-9D1E-475A-95CE-45530196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5259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34031-C855-4A6B-960E-64A18670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79448"/>
            <a:ext cx="9872871" cy="40386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ያለፈውን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የ2015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ዓ.ም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አመታዊ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አፈፃፀም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በመገምገም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የተሰሩ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ተግባራትና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የተገኙ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ውጤቶችን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፤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ያልተሰሩ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ቀሪ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ተግባራትንና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ያልተሰሩበትን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ምክንያቶች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በትክክል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በመለየት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በተገኘው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የግምገማ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ውጤት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በማድረግና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ስትራቴጅክ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እቅዱን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በማድረግና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የተሰጡት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ክልላዊ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አቅጣጫዎችን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መነሻ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በማድረግ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የ2016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ዓ.ም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ጽ/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በማዘጋጀትና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በመከለስ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የተሻለ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ያከናወኑ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አይሳኢታ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ወረዳ፣አይሳኢታ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ከተማ፣ጭፍራ፣ከልበቲ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ረሱ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ከቢዱ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በስተቀር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ሁሉም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ወረዳዎች፣አዋሽ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ከተማ፣በአዋሽ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ፈንቲ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አሌ፣አሚበራ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ወረር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ከተማ፣አርጉባ፣ዱላሳ፣ገላአሎ፣ሀሩካ፣ቡሬ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ሞዳይቱ፣ገዋኔ፣ተላላክ፣ደዌ</a:t>
            </a:r>
            <a:r>
              <a:rPr lang="en-US" sz="2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ሲሆኑ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am-ET" sz="26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በዚህ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አግባብ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አውጥተው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በአግባቡ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ፈትሸው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ያላከናወኑ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900" b="1" dirty="0" err="1">
                <a:solidFill>
                  <a:schemeClr val="accent3">
                    <a:lumMod val="75000"/>
                  </a:schemeClr>
                </a:solidFill>
              </a:rPr>
              <a:t>ቢዱ፣ቴሩ፣አቢዳ፣ዳሊፋጌ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ናቸው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9A3074-533C-4949-AB8F-77758E34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97407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በትምህርት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/ጽ/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endParaRPr lang="en-US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69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A11B-9890-4B85-9916-7C77FE15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739900"/>
            <a:ext cx="9872871" cy="40386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በየወረዳና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</a:t>
            </a:r>
            <a:r>
              <a:rPr lang="am-ET" sz="2000" dirty="0">
                <a:solidFill>
                  <a:schemeClr val="accent3">
                    <a:lumMod val="75000"/>
                  </a:schemeClr>
                </a:solidFill>
              </a:rPr>
              <a:t>ተ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ከታዩ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ካሉ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አንደኛና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መካከለኛና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ሁለተኛ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አመታዊ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እቅዳቸውን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ት/ጽ/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እቅድና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ክልላዊ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አቅጣጫ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ጋር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ተናባቢና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ተመጋጋቢነት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፤</a:t>
            </a:r>
            <a:endParaRPr lang="am-ET" sz="20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ያለፈውን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አመት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አፈፃፀምና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ያለውን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ቤቱን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ነባራዊ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ሁኔታ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ባገናዘበ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መልኩ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በማዘገጀት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በክላስተር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ሱፐርቫይዘሮች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ተፈትሾ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እንዲሁም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/ጽ/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ባለሙያዎች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ሙያዊ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ግምገማ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ተደርጎበትና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/ጽ/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ፀድቆ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ተግባራዊ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ይደረጋል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  <a:endParaRPr lang="am-ET" sz="20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በዚህም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ያከናወኑ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አብደላ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ኢብራሂም፣ኢረብቲ፣አብዓላ፣ወሰማ፣ዋሃዲስ፣በርሃሌ፣አዲኩዋ፣አይነድብ፣ትም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የተከናወነ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ሲሆን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ሌሎቹ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በዚህ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አግባብ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ያላከናወኑ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ናቸው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</a:p>
          <a:p>
            <a:pPr algn="just">
              <a:lnSpc>
                <a:spcPct val="16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2BCB71-7781-4C61-8260-A21B2E26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11586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B0F-1A7B-44AC-A427-7E200C23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1680"/>
          </a:xfrm>
        </p:spPr>
        <p:txBody>
          <a:bodyPr/>
          <a:lstStyle/>
          <a:p>
            <a:pPr algn="ctr"/>
            <a:r>
              <a:rPr lang="am-ET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ማውጫ</a:t>
            </a:r>
            <a:endParaRPr lang="en-US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C7D9-A178-4E0D-A740-31714058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3200"/>
            <a:ext cx="9872871" cy="4917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መግቢያ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የ2016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ቤ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ተች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መሰረተ-ልማት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ሕ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ተደራሽነትና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ፍትሀዊነት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ሕ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ግብዓት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አቅርቦት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የስርዓተ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ምደባና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ሕ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በአጠቃላይ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የታዩ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ክፍተቶች</a:t>
            </a:r>
            <a:endParaRPr lang="am-ET" sz="36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ከሱፐርቪዥን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በኃላ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የተወሰዱ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እርምጃዎች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016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7A95-C300-4194-8C8A-8FFB68E2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በአጠቃላይ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የታዩ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ክፍተቶች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B1AC-CB1A-4C59-9561-B600C091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የመሰረተ-ልማት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ን</a:t>
            </a:r>
            <a:r>
              <a:rPr lang="am-ET" sz="2000" dirty="0">
                <a:solidFill>
                  <a:schemeClr val="accent3">
                    <a:lumMod val="75000"/>
                  </a:schemeClr>
                </a:solidFill>
              </a:rPr>
              <a:t>ቀ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ናቄ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በአንዳንድ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በተሟላ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መልክ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ያለመደረግ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ቃል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በተገባው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ልክ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ያለመሰብሰብና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ቀጣይነት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ያለመኖር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ተገቢ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ካፒታልና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መደበኛ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በ</a:t>
            </a:r>
            <a:r>
              <a:rPr lang="am-ET" sz="2000" dirty="0">
                <a:solidFill>
                  <a:schemeClr val="accent3">
                    <a:lumMod val="75000"/>
                  </a:schemeClr>
                </a:solidFill>
              </a:rPr>
              <a:t>ጀ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ጀት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ያለመያዝ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የተማሪ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ቅበላ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በእቅድ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ያለመመዝገብና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የተለያዩ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አደረጃጀቶችን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ተጠቅሞ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ያልመጡ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ህፃናት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ያቋረጡትን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በሙሉ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ያለማምጣት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59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1576-1406-428F-B325-DF65F2F96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በአንዳንድ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ለሴቶች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ተሳትፎ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ብቃት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በእቅድ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ያለመደገፍ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መጠነ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ማርፈድ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አቋራጭንና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መድገም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ለማቀነስ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ያሉትን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አደረጃጃቶችን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ተጠቅሞ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በተሟላ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ሁኔታ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ያለመስራት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በአንድ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የመምህራን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እድገት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ጥቅማ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ጥቅም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በወቅቱ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ያለመክፈል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በበጀት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ያለመደገፍ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እንዲሁም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ለመምህራን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ቅጥር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ያለመያዝ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1ኛ-6ኛ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በአፍ-መፍቻ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ቋንቋ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ያለማስተማር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ECCCA3-014D-4D08-9693-B823C74F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82815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78D8D-1F75-4349-8697-1D3FC167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691640"/>
            <a:ext cx="9872871" cy="4038600"/>
          </a:xfrm>
        </p:spPr>
        <p:txBody>
          <a:bodyPr>
            <a:normAutofit fontScale="85000"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በአዲስ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ስርዓተ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የተዘጋጁ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የሙያና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ክህሎት፣አይሲቲ፣ኢኮኖሚክስ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እርሻ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ትምህርቶች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መምህራን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ያለመኖር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፤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የምገባ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በቅርበት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በሚፈለገዉ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መልኩ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በአንዳንድ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ያለመደገፍ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ለክልላዊ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ሀገራዊ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ፈተናዎች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ዝግጀት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የማጠናከሪያ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መስጠት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ሁሉም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ትምህርቶች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ለመሸፈን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ያለዉ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ትኩረት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በአንዳንድ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አናሳ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መሆን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ለ6ኛ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ለ8ኛ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ማስፈጸሚያ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አንዳንድ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አስዳደሮች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ያለመያዝ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የተለያዮ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መረጃዎችን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በየወቅቱ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ያለመሰብሰብ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ያለመተንተንና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ግብረ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መልስ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ያለመስጠት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የሱፐርቪዥን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ያለማድረግ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የተሟላ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ያለመሆን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036156-186D-425F-B083-8489ECD8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545339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474C-AECE-42D6-A660-C0B4B1DB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ትኩረት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የሚሹ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ጉዳዮች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9675-2FC4-4B8E-AC75-877128E8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የመሰረተ-ልማት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በአንዳንድ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በተሟላ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መልክ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ያለመደረግ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ቃል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በተገባው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ልክ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ያለመሰብሰብና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ቀጣይነት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ያለመኖር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ተገቢ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ካፒታልና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መደበኛ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ያለመያዝ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የተማሪ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ቅበላ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በእቅድ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ያለመመዝገብና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የተለያዩ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አደረጃጀቶችን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ተጠቅሞ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ያልመጡ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ህፃናት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ያቋረጡትን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በሙሉ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ያለማምጣት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84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B7BE-3A04-4A51-8411-B91880B8C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549400"/>
            <a:ext cx="9872871" cy="40386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ተማሪዎች ሳያቋርጡና ሳይቀሩ እን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ዲ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ማሩ ከቀበሌ አመራሮች፤ ወላጆችና መምህራን ጋር ቅንጅት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እንዲፈጠር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ቢደረግ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የተማሪዎችን የትምህርት አቀባባበል በመለየት የማያቋርጥ ድጋፍና ግምገማ በማድረግ ውጤታቸውን ማሻሻል፣(ከ1ኛ-4ኛ ክፍል የማንበብ፣መጻፍና መስላት)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አጠቃላይ የትምህርት ስራ መረጃዎችን መሰብሰብ፤ ማደራጀት፤መተንተ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ን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ና ለሚመለከተው አካል ሪፖርት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ቢቀርብ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ተከታታይ የውስጥ ሱፐርቪዥን በማድረግ የመማር ማስተማር ስራውን በውጤታነት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እንዲመራ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ቢደረግ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፡፡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5C3215-B11D-4689-B4B9-7BE16472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36374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B0B3-A2A6-4CD1-9077-BF01163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F490-5A59-45E9-A4C0-55978E59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899" y="1409700"/>
            <a:ext cx="9872871" cy="4038600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400" dirty="0" err="1">
                <a:solidFill>
                  <a:srgbClr val="BE7600"/>
                </a:solidFill>
              </a:rPr>
              <a:t>በሌላ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በኩል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በትምህርት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ቤት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ደረጃ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b="1" dirty="0">
                <a:solidFill>
                  <a:srgbClr val="BE7600"/>
                </a:solidFill>
              </a:rPr>
              <a:t>ወ 55,725  ሴ 18,577 </a:t>
            </a:r>
            <a:r>
              <a:rPr lang="en-US" sz="2400" b="1" dirty="0" err="1">
                <a:solidFill>
                  <a:srgbClr val="BE7600"/>
                </a:solidFill>
              </a:rPr>
              <a:t>ድምር</a:t>
            </a:r>
            <a:r>
              <a:rPr lang="en-US" sz="2400" b="1" dirty="0">
                <a:solidFill>
                  <a:srgbClr val="BE7600"/>
                </a:solidFill>
              </a:rPr>
              <a:t> 74,302</a:t>
            </a:r>
            <a:r>
              <a:rPr lang="en-US" sz="2400" dirty="0">
                <a:solidFill>
                  <a:srgbClr val="BE7600"/>
                </a:solidFill>
              </a:rPr>
              <a:t>  </a:t>
            </a:r>
            <a:r>
              <a:rPr lang="en-US" sz="2400" dirty="0" err="1">
                <a:solidFill>
                  <a:srgbClr val="BE7600"/>
                </a:solidFill>
              </a:rPr>
              <a:t>ባለድርሻ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አካላት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ያሳተፈ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ህዝባዊ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ውይይት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ተደርጎል</a:t>
            </a:r>
            <a:r>
              <a:rPr lang="en-US" sz="2400" dirty="0">
                <a:solidFill>
                  <a:srgbClr val="BE7600"/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የትምህርት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ንቅናቄ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መድረክ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በወረዳና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በከተማ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ማዕከል</a:t>
            </a:r>
            <a:r>
              <a:rPr lang="en-US" sz="2400" dirty="0">
                <a:solidFill>
                  <a:srgbClr val="BE7600"/>
                </a:solidFill>
              </a:rPr>
              <a:t>  </a:t>
            </a:r>
            <a:r>
              <a:rPr lang="en-US" sz="2400" dirty="0" err="1">
                <a:solidFill>
                  <a:srgbClr val="BE7600"/>
                </a:solidFill>
              </a:rPr>
              <a:t>ከባለድርሻ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አካላት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ጋር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በመሆን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በሚገባ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ያላከናወኑ</a:t>
            </a:r>
            <a:r>
              <a:rPr lang="en-US" sz="2400" dirty="0">
                <a:solidFill>
                  <a:srgbClr val="BE7600"/>
                </a:solidFill>
              </a:rPr>
              <a:t>  </a:t>
            </a:r>
            <a:r>
              <a:rPr lang="en-US" sz="2400" dirty="0" err="1">
                <a:solidFill>
                  <a:srgbClr val="BE7600"/>
                </a:solidFill>
              </a:rPr>
              <a:t>ወረዳና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ከተማ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አስተዳደሮችም</a:t>
            </a:r>
            <a:r>
              <a:rPr lang="en-US" sz="2400" dirty="0">
                <a:solidFill>
                  <a:srgbClr val="BE7600"/>
                </a:solidFill>
              </a:rPr>
              <a:t>  </a:t>
            </a:r>
            <a:r>
              <a:rPr lang="en-US" sz="2400" dirty="0" err="1">
                <a:solidFill>
                  <a:srgbClr val="BE7600"/>
                </a:solidFill>
              </a:rPr>
              <a:t>የነበሩ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መሆኑን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ተመላክ</a:t>
            </a:r>
            <a:r>
              <a:rPr lang="en-US" sz="2400" b="1" dirty="0" err="1">
                <a:solidFill>
                  <a:srgbClr val="BE7600"/>
                </a:solidFill>
              </a:rPr>
              <a:t>ቷ</a:t>
            </a:r>
            <a:r>
              <a:rPr lang="en-US" sz="2400" dirty="0" err="1">
                <a:solidFill>
                  <a:srgbClr val="BE7600"/>
                </a:solidFill>
              </a:rPr>
              <a:t>ል</a:t>
            </a:r>
            <a:r>
              <a:rPr lang="en-US" sz="2400" dirty="0">
                <a:solidFill>
                  <a:srgbClr val="BE7600"/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BE7600"/>
                </a:solidFill>
              </a:rPr>
              <a:t>ከነዚህም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መካከል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b="1" dirty="0" err="1">
                <a:solidFill>
                  <a:srgbClr val="BE7600"/>
                </a:solidFill>
              </a:rPr>
              <a:t>ሰመራ-ሎጊያ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ዱብቲ</a:t>
            </a:r>
            <a:r>
              <a:rPr lang="en-US" sz="2400" b="1" dirty="0">
                <a:solidFill>
                  <a:srgbClr val="BE7600"/>
                </a:solidFill>
              </a:rPr>
              <a:t> </a:t>
            </a:r>
            <a:r>
              <a:rPr lang="en-US" sz="2400" b="1" dirty="0" err="1">
                <a:solidFill>
                  <a:srgbClr val="BE7600"/>
                </a:solidFill>
              </a:rPr>
              <a:t>ከተማ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ዱብቲ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ኮሪ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አዳዓር</a:t>
            </a:r>
            <a:r>
              <a:rPr lang="en-US" sz="2400" b="1" dirty="0">
                <a:solidFill>
                  <a:srgbClr val="BE7600"/>
                </a:solidFill>
              </a:rPr>
              <a:t>፣  </a:t>
            </a:r>
            <a:r>
              <a:rPr lang="en-US" sz="2400" b="1" dirty="0" err="1">
                <a:solidFill>
                  <a:srgbClr val="BE7600"/>
                </a:solidFill>
              </a:rPr>
              <a:t>አቢዳ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ቡሬሞዳይቱ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ሀሩካ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ዳሊፋጌ፣ያሎ፣ጉሊና፣ቴሩ፣አውራ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ናቸው</a:t>
            </a:r>
            <a:r>
              <a:rPr lang="en-US" sz="2400" dirty="0">
                <a:solidFill>
                  <a:srgbClr val="BE7600"/>
                </a:solidFill>
              </a:rPr>
              <a:t>፡፡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76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084A-81E4-44F1-B020-AAFA77AC8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100" y="1701800"/>
            <a:ext cx="9872871" cy="4038600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20000"/>
              </a:lnSpc>
            </a:pP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የአካባቢውን ማህበረሰብ ግንዛቤ በማሳደግ በትምህርት ቤት ጥገናና እድሳት፣ የመምህራን መኖሪያ ቤት በመስራት እንዲሁም የትምህርት ቤቶችን ደረጃና ምቹ የትምህርት አካባቢ እንዲፈጠር ከማህበረሰቡ ጋር የተጠናከረ ትስስር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ቢፈጠር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፣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0" algn="just">
              <a:lnSpc>
                <a:spcPct val="120000"/>
              </a:lnSpc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በ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አ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ፍ-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መፍቻ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ቋንቋ መምህራን እጥረት ለመፍታት ተገቢ የወረዳች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ና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 ፍላጎት በማጥናት ስትራቴጂ በመንደፍ ችግሩ እንዲፈታ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ቢደረግ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፣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0" algn="just">
              <a:lnSpc>
                <a:spcPct val="120000"/>
              </a:lnSpc>
            </a:pP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የመጀመሪያና ሁለተኛ ደረጃ ት/ቤቶች ር/መምህራንና ሱፐርቫይዘሮች ተገቢ እውቀትና ክህሎት ያላቸው መሆኑን በማረጋገጥ እንዲመደቡ ለማድረግ የሚያስችል ስልት መዘርጋት፣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0" algn="just">
              <a:lnSpc>
                <a:spcPct val="120000"/>
              </a:lnSpc>
            </a:pP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አዲስ ለተከፈቱ የሁለተኛ ደረጃ ት/ቤቶች የፕላዝማ፣ላብራቶሪና የአይሲቲ ማዕካለት ኮምፒዩተር ማሟላት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ወደ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ፊት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የሚከፋቱትን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በስታንዳርዱ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እንዲከፈቱ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ቢደረግ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፣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C0BCF2-59DF-4B4B-B76A-D6EE00EB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338784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8ED9-C2FD-4FD2-BDA2-836C6949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889" y="1701800"/>
            <a:ext cx="9872871" cy="4038600"/>
          </a:xfrm>
        </p:spPr>
        <p:txBody>
          <a:bodyPr>
            <a:normAutofit/>
          </a:bodyPr>
          <a:lstStyle/>
          <a:p>
            <a:pPr lvl="0" algn="just">
              <a:lnSpc>
                <a:spcPct val="120000"/>
              </a:lnSpc>
            </a:pP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የት/ቤቶች ምገባ ፕሮግራም 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በአግባቡ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መከታተል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መደገፍ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ችግር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ሲያጋጥም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ተገቢ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መፍትሄ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መስጠት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20000"/>
              </a:lnSpc>
            </a:pP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ከወረዳ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ና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ወደ ቀበሌ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የ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ተመደቡ የካቢኔ አባላት እና የቀበሌ አመራሮች በተመደቡበት አካባቢ በመገኘት ትርጉም ያለው ድጋፍ እንዲያደርጉ ከክልል ከፍተኛ አመራር አቅጣጫ ቢሰጥ፣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0" algn="just">
              <a:lnSpc>
                <a:spcPct val="120000"/>
              </a:lnSpc>
            </a:pP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በየሩብ ዓመቱ የትምህርት እቅድ አፈፃፀም ግምገማ የተሻለ አፈፃፀም ባለው ወረዳና የተ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ሻ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ለ ተሞክሮ ባ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ላ</a:t>
            </a:r>
            <a:r>
              <a:rPr lang="am-ET" dirty="0">
                <a:solidFill>
                  <a:schemeClr val="accent3">
                    <a:lumMod val="75000"/>
                  </a:schemeClr>
                </a:solidFill>
              </a:rPr>
              <a:t>ቸው ት/ቤቶች እንዲካሄድ መቀየስ፣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0" algn="just">
              <a:lnSpc>
                <a:spcPct val="120000"/>
              </a:lnSpc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የክትትልና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ስራን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ከወረዳና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አመራሮች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ጋር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አቀናጅቶ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አጠናክሮ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መቀጠል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20000"/>
              </a:lnSpc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በአዲሱ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ስርዓተ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ለተዘጋጁ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የመማሪያና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ማስተማሪያ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መጽሐፍት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በተጠናከረ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ትውውቅ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ቢደረግ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2793DC-F256-482C-A0C2-9F7C7A50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9127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B0F-1A7B-44AC-A427-7E200C23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1680"/>
          </a:xfrm>
        </p:spPr>
        <p:txBody>
          <a:bodyPr/>
          <a:lstStyle/>
          <a:p>
            <a:pPr algn="ctr"/>
            <a:r>
              <a:rPr lang="am-ET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ማውጫ</a:t>
            </a:r>
            <a:endParaRPr lang="en-US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C7D9-A178-4E0D-A740-31714058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3200"/>
            <a:ext cx="9872871" cy="4917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መግቢያ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የ2016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ቤ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ተች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መሰረተ-ልማት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ሕ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ተደራሽነትና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ፍትሀዊነት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ሕ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ግብዓት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አቅርቦት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የስርዓተ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ትም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ሕ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ምደባና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</a:t>
            </a:r>
            <a:r>
              <a:rPr lang="am-ET" sz="2000" b="1" dirty="0">
                <a:solidFill>
                  <a:schemeClr val="accent3">
                    <a:lumMod val="75000"/>
                  </a:schemeClr>
                </a:solidFill>
              </a:rPr>
              <a:t>ሕ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በአጠቃላይ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የታዩ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ክፍተቶች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ከሱፐርቪዥን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በኃላ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የተወሰዱ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3">
                    <a:lumMod val="75000"/>
                  </a:schemeClr>
                </a:solidFill>
              </a:rPr>
              <a:t>እርምጃዎች</a:t>
            </a:r>
            <a:endParaRPr lang="en-US" sz="36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18434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F050-591A-4497-A41C-D3198C03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ከሱፐርቪዥን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በኃላ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የተወሰዱ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እርምጃዎች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7D72-A3EE-45BC-9073-8A95530E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የክልል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ቢሮ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የሱፐርቪዥን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ቡድኑ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ከተመለሰ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በ</a:t>
            </a:r>
            <a:r>
              <a:rPr lang="am-ET" sz="2600" dirty="0">
                <a:solidFill>
                  <a:schemeClr val="accent3">
                    <a:lumMod val="75000"/>
                  </a:schemeClr>
                </a:solidFill>
              </a:rPr>
              <a:t>ኋ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ላ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የዞን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አመራሮችን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አስተዳደርና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የድርጀት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ኃላፊዎችን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በየዞን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ማእከል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የሁሉንም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አስተዳዳሪዎች፣የድርጅት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ኃላፊዎችና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ጽ</a:t>
            </a:r>
            <a:r>
              <a:rPr lang="am-ET" sz="2600" dirty="0">
                <a:solidFill>
                  <a:schemeClr val="accent3">
                    <a:lumMod val="75000"/>
                  </a:schemeClr>
                </a:solidFill>
              </a:rPr>
              <a:t>\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ኃላፊዎችን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በመሰብሰብ</a:t>
            </a:r>
            <a:r>
              <a:rPr lang="am-ET" sz="2600" dirty="0">
                <a:solidFill>
                  <a:schemeClr val="accent3">
                    <a:lumMod val="75000"/>
                  </a:schemeClr>
                </a:solidFill>
              </a:rPr>
              <a:t>፦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የተሰጠውን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ድጋ</a:t>
            </a:r>
            <a:r>
              <a:rPr lang="am-ET" sz="2400" dirty="0">
                <a:solidFill>
                  <a:schemeClr val="accent3">
                    <a:lumMod val="75000"/>
                  </a:schemeClr>
                </a:solidFill>
              </a:rPr>
              <a:t>ጋ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ፍ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ሪፖርት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ግምገማና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ግብረ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-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መልስ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እንዲሰጣቸው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ተደርጓል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  <a:endParaRPr lang="am-ET" sz="2400" dirty="0">
              <a:solidFill>
                <a:schemeClr val="accent3">
                  <a:lumMod val="75000"/>
                </a:schemeClr>
              </a:solidFill>
            </a:endParaRP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ክፍተትና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ድክመት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የታየባቸው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ተለይተው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ትኩረት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እንዲሰጥባቸው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ተደርጓል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lvl="0" algn="just">
              <a:lnSpc>
                <a:spcPct val="170000"/>
              </a:lnSpc>
            </a:pP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በወረዳና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በት</a:t>
            </a:r>
            <a:r>
              <a:rPr lang="am-ET" sz="2600" dirty="0">
                <a:solidFill>
                  <a:schemeClr val="accent3">
                    <a:lumMod val="75000"/>
                  </a:schemeClr>
                </a:solidFill>
              </a:rPr>
              <a:t>\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ከሱፐርቪዝን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የ</a:t>
            </a:r>
            <a:r>
              <a:rPr lang="am-ET" sz="2600" dirty="0">
                <a:solidFill>
                  <a:schemeClr val="accent3">
                    <a:lumMod val="75000"/>
                  </a:schemeClr>
                </a:solidFill>
              </a:rPr>
              <a:t>የ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ታዩ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ክፍተቶችን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በማየት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በአጭር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ጊዜ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ድጋ</a:t>
            </a:r>
            <a:r>
              <a:rPr lang="am-ET" sz="2600" dirty="0">
                <a:solidFill>
                  <a:schemeClr val="accent3">
                    <a:lumMod val="75000"/>
                  </a:schemeClr>
                </a:solidFill>
              </a:rPr>
              <a:t>ጋ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ፍ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ተደርጎላቸው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ለውጥ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የሚያመጡ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ተብለው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የሁለተኛ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ት</a:t>
            </a:r>
            <a:r>
              <a:rPr lang="am-ET" sz="2600" dirty="0">
                <a:solidFill>
                  <a:schemeClr val="accent3">
                    <a:lumMod val="75000"/>
                  </a:schemeClr>
                </a:solidFill>
              </a:rPr>
              <a:t>\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ቁጥር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ያላቸው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ወረዳ</a:t>
            </a:r>
            <a:r>
              <a:rPr lang="am-ET" sz="2600" dirty="0">
                <a:solidFill>
                  <a:schemeClr val="accent3">
                    <a:lumMod val="75000"/>
                  </a:schemeClr>
                </a:solidFill>
              </a:rPr>
              <a:t>\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በመለየት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ከትምህርት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ሚኒስቴር</a:t>
            </a:r>
            <a:r>
              <a:rPr lang="am-ET" sz="2600" b="1" dirty="0">
                <a:solidFill>
                  <a:schemeClr val="accent3">
                    <a:lumMod val="75000"/>
                  </a:schemeClr>
                </a:solidFill>
              </a:rPr>
              <a:t> 2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እና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ከክልል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ት</a:t>
            </a:r>
            <a:r>
              <a:rPr lang="am-ET" sz="2600" b="1" dirty="0">
                <a:solidFill>
                  <a:schemeClr val="accent3">
                    <a:lumMod val="75000"/>
                  </a:schemeClr>
                </a:solidFill>
              </a:rPr>
              <a:t>\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ቢሮ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26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ከፍተኛ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ባለሙያዎች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በድምሩ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28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ባለሙያዎችን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በ33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ወረዳዎችና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b="1" dirty="0" err="1">
                <a:solidFill>
                  <a:schemeClr val="accent3">
                    <a:lumMod val="75000"/>
                  </a:schemeClr>
                </a:solidFill>
              </a:rPr>
              <a:t>አስተዳደሮች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የአጭር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ጊዜ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በማውጣት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የተማሪዎችን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ውጤት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በሚያስችሉ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ተግባራት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ስምሪት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ተደርጎ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ድጋ</a:t>
            </a:r>
            <a:r>
              <a:rPr lang="am-ET" sz="2600" dirty="0">
                <a:solidFill>
                  <a:schemeClr val="accent3">
                    <a:lumMod val="75000"/>
                  </a:schemeClr>
                </a:solidFill>
              </a:rPr>
              <a:t>ጋ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ፍ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እየተሰጠ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accent3">
                    <a:lumMod val="75000"/>
                  </a:schemeClr>
                </a:solidFill>
              </a:rPr>
              <a:t>ይገኛል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7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6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BBA9-B169-41E4-B74A-9B6FA85CA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6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በወረዳ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ከተማ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አስተዳደር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የክትትልና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ባለሙያዎች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የሚሰጡትን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በየዕለቱ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በክልል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ደረጃ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ለተቋቋመው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የባለሙያዎች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ቡድን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ሪፖርት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እንዲያቀርቡ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በቴሌግራም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ግሩፕ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ሪፖርት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እንዲልኩ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በማድረግ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ግብረ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መልስ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ና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ተሞክሮ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በማጋራት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እየተሰጠ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ይገኛል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lvl="0" algn="just">
              <a:lnSpc>
                <a:spcPct val="160000"/>
              </a:lnSpc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የ12ኛ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ማሽቆልቆል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ለመቀልበስ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እንዲሁም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የ8ኛና የ6ኛ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ብሔራዊና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ክልላዊ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ፈተና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እንዲሻሻል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የማጠናከሪያ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ፕሮግራም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በማውጣት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የተመረጡ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ዓይነቶች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የማጠናከሪያ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በሰፊው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እየተሰጠ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ይገኛል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algn="just">
              <a:lnSpc>
                <a:spcPct val="17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63CD25-23DF-4AF7-B19F-E910EAD1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18307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885F-E90F-4388-A10F-80120F6F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7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በዝቅተኛው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(ከ1ኛ-4ኛ)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ያሉ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ማንበብ፣የመፃፍና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የማስላት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ክህሎት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እንዲሻሻል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በየክፍሉ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ተለይተው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መምህራንና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ባለድርሻ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አካላት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እየተደረገ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ይገኛል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</a:t>
            </a:r>
          </a:p>
          <a:p>
            <a:pPr lvl="0" algn="just">
              <a:lnSpc>
                <a:spcPct val="17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የምገባ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ፕሮግራም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በሚሰጥባቸው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ዘረፋና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ስርቆት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የተካሄደባቸው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የክልሉ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ቢሮ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ቡድን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በመላክ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ወንጀል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በፈፀሙ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ግለሰቦችና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አመራሮች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ለህግ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እንዲቀርቡና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እንዲጠየቁ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ተደርጓል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፡፡(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ቢዱ፣ዱብቲ፣ሀሩካ፣አውራና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እዋ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ወረዳዎች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am-ET" sz="2000" dirty="0">
                <a:solidFill>
                  <a:schemeClr val="accent3">
                    <a:lumMod val="75000"/>
                  </a:schemeClr>
                </a:solidFill>
              </a:rPr>
              <a:t>።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 algn="just">
              <a:lnSpc>
                <a:spcPct val="17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186670-AEE6-406B-9A28-812278A5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600722"/>
            <a:ext cx="9875520" cy="659907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032604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44" y="2760345"/>
            <a:ext cx="5038844" cy="135636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አመሰግናለሁ 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scontent.fadd1-1.fna.fbcdn.net/v/t39.30808-6/430017763_786527876846262_4646287858554690651_n.jpg?_nc_cat=100&amp;ccb=1-7&amp;_nc_sid=5f2048&amp;_nc_ohc=2VEv5OUZwF4Q7kNvgFQIeEI&amp;_nc_ht=scontent.fadd1-1.fna&amp;oh=00_AYCauUKHqqCXy-qwTYXTyJ6WyCO3BY4RZArp-SpO91-INg&amp;oe=664C77C9">
            <a:extLst>
              <a:ext uri="{FF2B5EF4-FFF2-40B4-BE49-F238E27FC236}">
                <a16:creationId xmlns:a16="http://schemas.microsoft.com/office/drawing/2014/main" id="{1FDB2DC2-EB6C-4045-B526-7A14FDBC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13" y="262890"/>
            <a:ext cx="5413281" cy="635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557F-6AF9-440C-A7D2-DBE6304D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BE7600"/>
                </a:solidFill>
              </a:rPr>
              <a:t>የትምህርት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ቤቶች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መሰረተ-ልማት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ንቅናቄ</a:t>
            </a:r>
            <a:endParaRPr lang="en-US" dirty="0">
              <a:solidFill>
                <a:srgbClr val="BE7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9429-E076-42B0-92B2-84190362B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BE7600"/>
                </a:solidFill>
              </a:rPr>
              <a:t>በሁሉም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ወረዳና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ከተማ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አስተዳደር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የሚገኙ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የትምህርት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ቤቶች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መሰረተ-ልማት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ኮሚቴ</a:t>
            </a:r>
            <a:r>
              <a:rPr lang="en-US" sz="2400" dirty="0">
                <a:solidFill>
                  <a:srgbClr val="BE7600"/>
                </a:solidFill>
              </a:rPr>
              <a:t> አ</a:t>
            </a:r>
            <a:r>
              <a:rPr lang="am-ET" sz="2400" dirty="0">
                <a:solidFill>
                  <a:srgbClr val="BE7600"/>
                </a:solidFill>
              </a:rPr>
              <a:t>ቋ</a:t>
            </a:r>
            <a:r>
              <a:rPr lang="en-US" sz="2400" dirty="0" err="1">
                <a:solidFill>
                  <a:srgbClr val="BE7600"/>
                </a:solidFill>
              </a:rPr>
              <a:t>ቁመው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እና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የባንክ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ሂሳብ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ደብተር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ከፍተው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ሀብት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እንዲሰበሰቡ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አቅጣጫ</a:t>
            </a:r>
            <a:r>
              <a:rPr lang="en-US" sz="2400" dirty="0">
                <a:solidFill>
                  <a:srgbClr val="BE7600"/>
                </a:solidFill>
              </a:rPr>
              <a:t>  </a:t>
            </a:r>
            <a:r>
              <a:rPr lang="en-US" sz="2400" dirty="0" err="1">
                <a:solidFill>
                  <a:srgbClr val="BE7600"/>
                </a:solidFill>
              </a:rPr>
              <a:t>መሰጠቱ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ይታወሳል</a:t>
            </a:r>
            <a:r>
              <a:rPr lang="en-US" sz="2400" dirty="0">
                <a:solidFill>
                  <a:srgbClr val="BE7600"/>
                </a:solidFill>
              </a:rPr>
              <a:t>  ፡፡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BE7600"/>
                </a:solidFill>
              </a:rPr>
              <a:t>በንቅናቄውም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በርካታ</a:t>
            </a:r>
            <a:r>
              <a:rPr lang="en-US" sz="2400" dirty="0">
                <a:solidFill>
                  <a:srgbClr val="BE7600"/>
                </a:solidFill>
              </a:rPr>
              <a:t>  </a:t>
            </a:r>
            <a:r>
              <a:rPr lang="en-US" sz="2400" dirty="0" err="1">
                <a:solidFill>
                  <a:srgbClr val="BE7600"/>
                </a:solidFill>
              </a:rPr>
              <a:t>ስራዎች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የተሰሩ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ሲሆን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በተለይ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በጉልበት</a:t>
            </a:r>
            <a:r>
              <a:rPr lang="en-US" sz="2400" dirty="0">
                <a:solidFill>
                  <a:srgbClr val="BE7600"/>
                </a:solidFill>
              </a:rPr>
              <a:t> ፤ </a:t>
            </a:r>
            <a:r>
              <a:rPr lang="en-US" sz="2400" dirty="0" err="1">
                <a:solidFill>
                  <a:srgbClr val="BE7600"/>
                </a:solidFill>
              </a:rPr>
              <a:t>በጥሬ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ገንዘብና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በአይነት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ወረዳዎችና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ከተማ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አስተዳደሮች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የሰበሰቡት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በሚከተለው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ደረጃ</a:t>
            </a:r>
            <a:r>
              <a:rPr lang="en-US" sz="2400" dirty="0">
                <a:solidFill>
                  <a:srgbClr val="BE7600"/>
                </a:solidFill>
              </a:rPr>
              <a:t>   </a:t>
            </a:r>
            <a:r>
              <a:rPr lang="en-US" sz="2400" dirty="0" err="1">
                <a:solidFill>
                  <a:srgbClr val="BE7600"/>
                </a:solidFill>
              </a:rPr>
              <a:t>መሆኑን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ቡድኑ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ተመልክ</a:t>
            </a:r>
            <a:r>
              <a:rPr lang="am-ET" sz="2400" dirty="0">
                <a:solidFill>
                  <a:srgbClr val="BE7600"/>
                </a:solidFill>
              </a:rPr>
              <a:t>ቷ</a:t>
            </a:r>
            <a:r>
              <a:rPr lang="en-US" sz="2400" dirty="0">
                <a:solidFill>
                  <a:srgbClr val="BE7600"/>
                </a:solidFill>
              </a:rPr>
              <a:t>ል፡፡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244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A315-C9E7-463B-822C-6DA58DAD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BE7600"/>
                </a:solidFill>
              </a:rPr>
              <a:t>የተሰበሰበ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ሀብት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መጠን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በወረዳና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ከተማ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እስተዳደር</a:t>
            </a:r>
            <a:endParaRPr lang="en-US" dirty="0">
              <a:solidFill>
                <a:srgbClr val="BE76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04136-829E-4CB7-807D-86F94C660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987342"/>
              </p:ext>
            </p:extLst>
          </p:nvPr>
        </p:nvGraphicFramePr>
        <p:xfrm>
          <a:off x="1143000" y="2057400"/>
          <a:ext cx="9872664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66">
                  <a:extLst>
                    <a:ext uri="{9D8B030D-6E8A-4147-A177-3AD203B41FA5}">
                      <a16:colId xmlns:a16="http://schemas.microsoft.com/office/drawing/2014/main" val="4146183941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548809130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370160744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419445190"/>
                    </a:ext>
                  </a:extLst>
                </a:gridCol>
              </a:tblGrid>
              <a:tr h="671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ከ800 ሺ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ብር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በላይ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</a:t>
                      </a:r>
                      <a:endParaRPr lang="en-US" sz="1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ከ300 ሺ-800ሺ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ከ300 ሺ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ብር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በታች</a:t>
                      </a:r>
                      <a:endParaRPr lang="en-US" sz="1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ምንም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እንቅስቃሴ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ያላደረጉ</a:t>
                      </a:r>
                      <a:endParaRPr lang="en-US" sz="1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45434"/>
                  </a:ext>
                </a:extLst>
              </a:tr>
              <a:tr h="237182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ሰመራሎጊያ፣ኤሊዳአር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አይሳኢታከተማ፣አይሳኢታ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ወረዳ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ኮናባ፣በራሃሌ፣አፍዴራ፣አዋሽ</a:t>
                      </a:r>
                      <a:r>
                        <a:rPr lang="en-US" sz="1600" kern="1200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ፈንቲአሌ፣አዋሽከተማ፣ዳሊፋጌ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lang="en-US" sz="1600" kern="12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ኢረቢቲ፣አብዓላ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አብአላ-ከተማ፣አሚበራ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ወረር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 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ዱላሳ፣ጉሊና፣ደዌና</a:t>
                      </a:r>
                      <a:r>
                        <a:rPr lang="en-US" sz="1600" kern="1200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ሰሙሮቢ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አፋምቦ፣ሚሌ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ወረዳ፣ሚሌ-ከተማ፣ጭፍራ</a:t>
                      </a:r>
                      <a:r>
                        <a:rPr lang="en-US" sz="1600" kern="1200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  <a:r>
                        <a:rPr lang="am-ET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መጋሌ፣ዳሎል፣</a:t>
                      </a:r>
                      <a:r>
                        <a:rPr 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am-ET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ጉሊና፣እዋ</a:t>
                      </a:r>
                      <a:r>
                        <a:rPr 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፣</a:t>
                      </a:r>
                      <a:r>
                        <a:rPr lang="en-US" sz="16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ያሎ፣ተላላክ፣ሀደለኤላ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ዱብቲ-ከተማ፣ዱብቲ</a:t>
                      </a:r>
                      <a:r>
                        <a:rPr lang="en-US" sz="1600" kern="1200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ወረዳ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 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ኮሪ-ወረዳ፣አዳዓር፣ቢዱ፣ወሰማ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  <a:r>
                        <a:rPr lang="am-ET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አርጉባ፣ገዋኔ፣ገላዓሎ፣ቡሬሞዳይቱ፣ሀሩካ፣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አውራ፣ቴሩ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 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8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016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asis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Basis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Basis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Basis">
    <a:dk1>
      <a:srgbClr val="000000"/>
    </a:dk1>
    <a:lt1>
      <a:srgbClr val="FFFFFF"/>
    </a:lt1>
    <a:dk2>
      <a:srgbClr val="565349"/>
    </a:dk2>
    <a:lt2>
      <a:srgbClr val="DDDDDD"/>
    </a:lt2>
    <a:accent1>
      <a:srgbClr val="A6B727"/>
    </a:accent1>
    <a:accent2>
      <a:srgbClr val="DF5327"/>
    </a:accent2>
    <a:accent3>
      <a:srgbClr val="FE9E00"/>
    </a:accent3>
    <a:accent4>
      <a:srgbClr val="418AB3"/>
    </a:accent4>
    <a:accent5>
      <a:srgbClr val="D7D447"/>
    </a:accent5>
    <a:accent6>
      <a:srgbClr val="818183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57C456-CC1D-4991-B397-26B0CCF834E5}">
  <ds:schemaRefs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5350</Words>
  <Application>Microsoft Office PowerPoint</Application>
  <PresentationFormat>Widescreen</PresentationFormat>
  <Paragraphs>559</Paragraphs>
  <Slides>76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Visual Geez Unicode</vt:lpstr>
      <vt:lpstr>Arial</vt:lpstr>
      <vt:lpstr>Calibri</vt:lpstr>
      <vt:lpstr>Corbel</vt:lpstr>
      <vt:lpstr>Nyala</vt:lpstr>
      <vt:lpstr>Times New Roman</vt:lpstr>
      <vt:lpstr>Wingdings</vt:lpstr>
      <vt:lpstr>Basis</vt:lpstr>
      <vt:lpstr>የአፋር ብ/ክ/መ/ ትምህርት ቢሮ</vt:lpstr>
      <vt:lpstr>ማውጫ</vt:lpstr>
      <vt:lpstr>መግቢያ</vt:lpstr>
      <vt:lpstr>የቀጠለ…</vt:lpstr>
      <vt:lpstr>ማውጫ</vt:lpstr>
      <vt:lpstr>የ2016 የትምህርትና የትምህርት ቤቶች መሰረተ-ልማት ንቅናቄ ስራዎች</vt:lpstr>
      <vt:lpstr>የቀጠለ…</vt:lpstr>
      <vt:lpstr>የትምህርት ቤቶች መሰረተ-ልማት ንቅናቄ</vt:lpstr>
      <vt:lpstr>የተሰበሰበ ሀብት መጠን በወረዳና ከተማ እስተዳደር</vt:lpstr>
      <vt:lpstr>በንቅናቄው የተገኙ ውጤቶች</vt:lpstr>
      <vt:lpstr>የቀጠለ…</vt:lpstr>
      <vt:lpstr>የቀጠለ…</vt:lpstr>
      <vt:lpstr>የንቅናቄው የታዩ ክፍተቶች</vt:lpstr>
      <vt:lpstr>የቀጠለ…</vt:lpstr>
      <vt:lpstr>ማውጫ</vt:lpstr>
      <vt:lpstr>የትምህርት ተደራሽነትና ፍትሀዊነት</vt:lpstr>
      <vt:lpstr>የቀጠለ…</vt:lpstr>
      <vt:lpstr>የቀጠለ…</vt:lpstr>
      <vt:lpstr>አንደኛና መካከለኛ ደረጃ (1-8)</vt:lpstr>
      <vt:lpstr>የቀጠለ…</vt:lpstr>
      <vt:lpstr>አንደኛና መካከለኛ ደረጃ  ክንውን</vt:lpstr>
      <vt:lpstr>ሁለተኛ ደረጃ</vt:lpstr>
      <vt:lpstr>የቀጠለ…</vt:lpstr>
      <vt:lpstr>የቀጠለ…</vt:lpstr>
      <vt:lpstr>የቀጠለ…</vt:lpstr>
      <vt:lpstr>ልዩ ፍላጎት ያላቸው ተማሪዎችን</vt:lpstr>
      <vt:lpstr>የጎልማሶች ትምህርትና መደበኛ ያልሆነ ትምህርት</vt:lpstr>
      <vt:lpstr>የሴቶችን የትምህርት ተሳትፎ </vt:lpstr>
      <vt:lpstr>የቀጠለ…</vt:lpstr>
      <vt:lpstr>የትምህርት ውስጣዊ ብቃት ማሻሻል</vt:lpstr>
      <vt:lpstr>የቀጠለ…</vt:lpstr>
      <vt:lpstr>የቀጠለ…</vt:lpstr>
      <vt:lpstr>የቀጠለ…</vt:lpstr>
      <vt:lpstr>ማውጫ</vt:lpstr>
      <vt:lpstr>የትምህርት ግብዓት አቅርቦት</vt:lpstr>
      <vt:lpstr>የቀጠለ…</vt:lpstr>
      <vt:lpstr>የቀጠለ…</vt:lpstr>
      <vt:lpstr>የመምህራንና የት/ቤት አመራር የትምህርት ዝግጅትና ተገቢነት በተመለከተ</vt:lpstr>
      <vt:lpstr>  የመምህራንና የትምህርት ቤት አመራር ጥቅማጥቅም ያለበት ሁኔታ  </vt:lpstr>
      <vt:lpstr> የመምህራንና ር/መምህራን የደመወዝና ጥቅማጥቅም ክፍያ በተመለከተ  </vt:lpstr>
      <vt:lpstr>የቀጠለ…</vt:lpstr>
      <vt:lpstr> የመምህራን ቅጥር በተመለከተ </vt:lpstr>
      <vt:lpstr> በመምህራን እጥረት ምክንያት ትምህርት  የማይሰጥባቸው የትምህርት ዓይነቶች በተመለከተ </vt:lpstr>
      <vt:lpstr>የትም/ቤቶች የምገባ ሁኔታ በተመለከተ</vt:lpstr>
      <vt:lpstr>የቀጠለ…</vt:lpstr>
      <vt:lpstr>የቀጠለ…</vt:lpstr>
      <vt:lpstr>የቀጠለ…</vt:lpstr>
      <vt:lpstr>ማውጫ</vt:lpstr>
      <vt:lpstr>የስርዓተ ትምህርት አተገባበር  </vt:lpstr>
      <vt:lpstr>የቀጠለ…</vt:lpstr>
      <vt:lpstr>የ2016 የትምህርት ካላንደር አተገባበር ይዘትና የሥርዓተ ትምህርት ክለሳ መፈተሸ</vt:lpstr>
      <vt:lpstr>የ2016 የ6ኛና 8ኛ ክፍልእና ለ12ኛ ክፍል ዝግጅት በተመለከተ</vt:lpstr>
      <vt:lpstr>ለፈተናአገልግሎት የሚውል አስፈላጊው የበጀት ዝግጅት በተመለከተ</vt:lpstr>
      <vt:lpstr>ማውጫ</vt:lpstr>
      <vt:lpstr>በጀት ምደባና አጠቃቀም </vt:lpstr>
      <vt:lpstr>የመረጃ አያያዝና ልውውጥ</vt:lpstr>
      <vt:lpstr>የቀጠለ…</vt:lpstr>
      <vt:lpstr>ማውጫ</vt:lpstr>
      <vt:lpstr>የትምህርት ሱፐርቪዥን ክትትልና ድጋፍ </vt:lpstr>
      <vt:lpstr>የቀጠለ…</vt:lpstr>
      <vt:lpstr>የቀጠለ…</vt:lpstr>
      <vt:lpstr>በትምህርት /ጽ/ቤት ደረጃ</vt:lpstr>
      <vt:lpstr>የቀጠለ…</vt:lpstr>
      <vt:lpstr>ማውጫ</vt:lpstr>
      <vt:lpstr>በአጠቃላይ የታዩ ክፍተቶች</vt:lpstr>
      <vt:lpstr>የቀጠለ…</vt:lpstr>
      <vt:lpstr>የቀጠለ…</vt:lpstr>
      <vt:lpstr>ትኩረት የሚሹ ጉዳዮች</vt:lpstr>
      <vt:lpstr>የቀጠለ…</vt:lpstr>
      <vt:lpstr>የቀጠለ…</vt:lpstr>
      <vt:lpstr>የቀጠለ…</vt:lpstr>
      <vt:lpstr>ማውጫ</vt:lpstr>
      <vt:lpstr>ከሱፐርቪዥን በኃላ የተወሰዱ እርምጃዎች</vt:lpstr>
      <vt:lpstr>የቀጠለ…</vt:lpstr>
      <vt:lpstr>የቀጠለ…</vt:lpstr>
      <vt:lpstr>አመሰግናለሁ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2024-05-10T18:59:56Z</dcterms:created>
  <dcterms:modified xsi:type="dcterms:W3CDTF">2024-05-17T04:40:13Z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_2015_ms_pID_7253431">
    <vt:lpwstr>8VDnWKhhEczVmSY8YuvYugxBjMDumUbXwhbYKbXxAZTlK4o3mIYQLB
Z1eSBN/ZUSbr7TB71z73t79TEav9+q4XAKo32NkMFDGODwAMMgMf1mBHDn0PbdqE0Bk1F1Zb
pBELdvXZbCeeE9eHtsVWWxfp0jpVrSaZMUejkKyuOiBqs8tm5tBKoq/EhHYG++S+4/LAfSWF
zr87H5B71oBfu5zxct1jep6w3DUrxJJmbZHn</vt:lpwstr>
  </property>
  <property fmtid="{D5CDD505-2E9C-101B-9397-08002B2CF9AE}" pid="4" name="_2015_ms_pID_725343">
    <vt:lpwstr>(3)dZ4Sj3ehXRWUHgMh6OwZxNK5FXPySOSx13HZaEc9whdl9hMggxVB1tY/ARuxYVmYuI80UmkH
HxbCKSHThCkjr8633+nTND1Ohk8vZkgFsYtGWrxMpN10dZ4O/Ix2lpRvIaUmxIJEnwmQ5FzG
pp7S+O97pKOuB4No6KTqcX42RhIPS59KLwklv+NYjMEVggJ5pfSrcOq1wLvBsBUVW0Q9UrYY
bE7pCICXblHsC5FlmI</vt:lpwstr>
  </property>
  <property fmtid="{D5CDD505-2E9C-101B-9397-08002B2CF9AE}" pid="5" name="_2015_ms_pID_7253432">
    <vt:lpwstr>Lw==</vt:lpwstr>
  </property>
</Properties>
</file>