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7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54847-C81A-436C-8995-A1C6D58FFBE4}">
          <p14:sldIdLst>
            <p14:sldId id="256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7600"/>
    <a:srgbClr val="347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1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45E872-1A40-4FE7-986C-59F628C1EA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F5374-08E9-4C85-B7A7-3F19604B53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06F1-B57D-406B-8F09-B1FDC0D0B1F3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FACC5-BCFD-4649-8006-C71939BACE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46B17-7076-4944-A4A2-FD49936A33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DE44-B1FC-494A-A972-62DC7CABB2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89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7F2BD-238E-42D0-B670-F788A50DBDE8}" type="datetimeFigureOut">
              <a:rPr lang="en-US" smtClean="0"/>
              <a:t>5/10/2024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8DF69-FFB1-4D3A-9D8C-5887E79674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8DF69-FFB1-4D3A-9D8C-5887E79674D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39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AB3A824-1A51-4B26-AD58-A6D8E14F6C04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7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5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476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039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7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3525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54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2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CBC1C18-307B-4F68-A007-B5B542270E8D}" type="datetimeFigureOut">
              <a:rPr lang="en-US" noProof="0" smtClean="0"/>
              <a:t>5/10/2024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25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FC0725-6D39-40A7-AEE9-DEE025F5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9" y="284480"/>
            <a:ext cx="11704321" cy="629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72203F-9FD3-4ABF-A82E-0651F44C1BDA}"/>
              </a:ext>
            </a:extLst>
          </p:cNvPr>
          <p:cNvSpPr/>
          <p:nvPr/>
        </p:nvSpPr>
        <p:spPr>
          <a:xfrm>
            <a:off x="243839" y="3637280"/>
            <a:ext cx="11704321" cy="2987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Connector 41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3804920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>
                <a:ea typeface="Calibri"/>
                <a:cs typeface="Arial"/>
              </a:rPr>
              <a:t>የአፋር</a:t>
            </a:r>
            <a:r>
              <a:rPr lang="en-US" sz="6600" dirty="0">
                <a:ea typeface="Calibri"/>
                <a:cs typeface="Arial"/>
              </a:rPr>
              <a:t> ብ/ክ/መ/ </a:t>
            </a:r>
            <a:r>
              <a:rPr lang="en-US" sz="6600" dirty="0" err="1">
                <a:ea typeface="Calibri"/>
                <a:cs typeface="Arial"/>
              </a:rPr>
              <a:t>ትምህርት</a:t>
            </a:r>
            <a:r>
              <a:rPr lang="en-US" sz="6600" dirty="0">
                <a:ea typeface="Calibri"/>
                <a:cs typeface="Arial"/>
              </a:rPr>
              <a:t> </a:t>
            </a:r>
            <a:r>
              <a:rPr lang="en-US" sz="6600" dirty="0" err="1">
                <a:ea typeface="Calibri"/>
                <a:cs typeface="Arial"/>
              </a:rPr>
              <a:t>ቢሮ</a:t>
            </a:r>
            <a:endParaRPr lang="en-US" sz="6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Autofit/>
          </a:bodyPr>
          <a:lstStyle/>
          <a:p>
            <a:r>
              <a:rPr lang="en-US" sz="4000" dirty="0">
                <a:ea typeface="Calibri"/>
                <a:cs typeface="Arial"/>
              </a:rPr>
              <a:t>የ2016 </a:t>
            </a:r>
            <a:r>
              <a:rPr lang="en-US" sz="4000" dirty="0" err="1">
                <a:ea typeface="Calibri"/>
                <a:cs typeface="Arial"/>
              </a:rPr>
              <a:t>የመጀመሪያ</a:t>
            </a:r>
            <a:r>
              <a:rPr lang="en-US" sz="4000" dirty="0">
                <a:ea typeface="Calibri"/>
                <a:cs typeface="Arial"/>
              </a:rPr>
              <a:t> </a:t>
            </a:r>
            <a:r>
              <a:rPr lang="en-US" sz="4000" dirty="0" err="1">
                <a:ea typeface="Calibri"/>
                <a:cs typeface="Arial"/>
              </a:rPr>
              <a:t>ዙር</a:t>
            </a:r>
            <a:r>
              <a:rPr lang="en-US" sz="4000" dirty="0">
                <a:ea typeface="Calibri"/>
                <a:cs typeface="Arial"/>
              </a:rPr>
              <a:t> </a:t>
            </a:r>
            <a:r>
              <a:rPr lang="en-US" sz="4000" dirty="0" err="1">
                <a:ea typeface="Calibri"/>
                <a:cs typeface="Arial"/>
              </a:rPr>
              <a:t>የሱፐርቪዥን</a:t>
            </a:r>
            <a:r>
              <a:rPr lang="en-US" sz="4000" dirty="0">
                <a:ea typeface="Calibri"/>
                <a:cs typeface="Arial"/>
              </a:rPr>
              <a:t> </a:t>
            </a:r>
            <a:r>
              <a:rPr lang="en-US" sz="4000" dirty="0" err="1">
                <a:ea typeface="Calibri"/>
                <a:cs typeface="Arial"/>
              </a:rPr>
              <a:t>ሪፖርት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9CD2-4166-4D47-88C9-A7733538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005840"/>
          </a:xfrm>
        </p:spPr>
        <p:txBody>
          <a:bodyPr/>
          <a:lstStyle/>
          <a:p>
            <a:r>
              <a:rPr lang="en-US" dirty="0" err="1">
                <a:solidFill>
                  <a:srgbClr val="BE7600"/>
                </a:solidFill>
              </a:rPr>
              <a:t>በንቅናቄው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የተገኙ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ውጤቶች</a:t>
            </a:r>
            <a:endParaRPr lang="en-US" dirty="0">
              <a:solidFill>
                <a:srgbClr val="BE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329F-4C80-439A-9A26-7D45B0FF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ተማሪዎች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በካላንደሩ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መሰረት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እንዲከፈቱ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አስችሏል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በሀገራዊና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ክልላዊ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8ኛና 12ኛ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ክፍል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የተማሪ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ማሽቆልቆል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ውይይት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መደረጉና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ወላጆች፣ተማሪዎችና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ት/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ውጤቱን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መከናወን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በሚገባቸው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ላይ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መግባባት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መፈጠሩና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አቅጣጫ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መቀመጡ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፣ </a:t>
            </a:r>
          </a:p>
          <a:p>
            <a:pPr lvl="0" algn="just">
              <a:lnSpc>
                <a:spcPct val="150000"/>
              </a:lnSpc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በንቅናቄ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በማጠናከር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የመማር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ማስተማር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ሂደቱን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ለማሻሻል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የሚረዱ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ተግባራት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(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እቅድ፤አቅም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ግንባታ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፤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…)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ማከናወን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</a:rPr>
              <a:t>መጀመራቸው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፤</a:t>
            </a:r>
          </a:p>
        </p:txBody>
      </p:sp>
    </p:spTree>
    <p:extLst>
      <p:ext uri="{BB962C8B-B14F-4D97-AF65-F5344CB8AC3E}">
        <p14:creationId xmlns:p14="http://schemas.microsoft.com/office/powerpoint/2010/main" val="4213196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81407-D1A6-42DD-AE7A-4FA34ACD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09600"/>
            <a:ext cx="5038844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4" name="Picture 3" descr="Two people climbing a mountain">
            <a:extLst>
              <a:ext uri="{FF2B5EF4-FFF2-40B4-BE49-F238E27FC236}">
                <a16:creationId xmlns:a16="http://schemas.microsoft.com/office/drawing/2014/main" id="{629F2A20-8FE1-4EA2-AE83-45314542A6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78" b="2278"/>
          <a:stretch/>
        </p:blipFill>
        <p:spPr>
          <a:xfrm>
            <a:off x="232860" y="243840"/>
            <a:ext cx="5432443" cy="637793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FF5D4E-7134-4EA4-BA11-FE50F4576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57400"/>
            <a:ext cx="503884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6983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44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BE7600"/>
                </a:solidFill>
              </a:rPr>
              <a:t>መሰረተ-ልማት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r>
              <a:rPr lang="am-ET" b="1" dirty="0">
                <a:solidFill>
                  <a:schemeClr val="accent3">
                    <a:lumMod val="75000"/>
                  </a:schemeClr>
                </a:solidFill>
              </a:rPr>
              <a:t> እና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44999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E884-7828-4968-8211-F9C1B033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8232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6D1E-0696-472E-8436-0912CFB6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9872871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የትምህርትን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ጥራት</a:t>
            </a:r>
            <a:r>
              <a:rPr lang="en-US" sz="2400" dirty="0">
                <a:solidFill>
                  <a:srgbClr val="BE7600"/>
                </a:solidFill>
              </a:rPr>
              <a:t>፤ </a:t>
            </a:r>
            <a:r>
              <a:rPr lang="en-US" sz="2400" dirty="0" err="1">
                <a:solidFill>
                  <a:srgbClr val="BE7600"/>
                </a:solidFill>
              </a:rPr>
              <a:t>ብቃት፤ፍትሃዊነትና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ተደራሽነቱን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ለማረጋገጥ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ተከታታይና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ቀጣይነት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ያለው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አሳታፊ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የሱፐርቪዥን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አገልግሎት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መስጠት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የክልሉ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አይነተኛ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ተግባር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ነው</a:t>
            </a:r>
            <a:r>
              <a:rPr lang="en-US" sz="2400" dirty="0">
                <a:solidFill>
                  <a:srgbClr val="BE7600"/>
                </a:solidFill>
              </a:rPr>
              <a:t>፡፡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በመሆኑም</a:t>
            </a:r>
            <a:r>
              <a:rPr lang="en-US" sz="2400" dirty="0">
                <a:solidFill>
                  <a:srgbClr val="BE7600"/>
                </a:solidFill>
              </a:rPr>
              <a:t> በ2016 </a:t>
            </a:r>
            <a:r>
              <a:rPr lang="en-US" sz="2400" dirty="0" err="1">
                <a:solidFill>
                  <a:srgbClr val="BE7600"/>
                </a:solidFill>
              </a:rPr>
              <a:t>የትምርት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ዘመን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በመጀመሪያው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ዙር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ሱፐር</a:t>
            </a:r>
            <a:r>
              <a:rPr lang="am-ET" sz="2400" dirty="0">
                <a:solidFill>
                  <a:srgbClr val="BE7600"/>
                </a:solidFill>
              </a:rPr>
              <a:t>ር</a:t>
            </a:r>
            <a:r>
              <a:rPr lang="en-US" sz="2400" dirty="0" err="1">
                <a:solidFill>
                  <a:srgbClr val="BE7600"/>
                </a:solidFill>
              </a:rPr>
              <a:t>ቪዥን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የመስክ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ምልከታ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በማካሄድ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ወጥነቱን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የጠበቀ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አፈጻጸም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ለመፍጠር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በሁሉም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ወረዳዎች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በመስክ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ምልከታ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አፈፃፀሞችን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በመፈተሸና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በመገምገም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ተፈላጊው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ግብ</a:t>
            </a:r>
            <a:r>
              <a:rPr lang="am-ET" sz="2400" dirty="0">
                <a:solidFill>
                  <a:srgbClr val="BE7600"/>
                </a:solidFill>
              </a:rPr>
              <a:t>አ</a:t>
            </a:r>
            <a:r>
              <a:rPr lang="en-US" sz="2400" dirty="0">
                <a:solidFill>
                  <a:srgbClr val="BE7600"/>
                </a:solidFill>
              </a:rPr>
              <a:t>ት </a:t>
            </a:r>
            <a:r>
              <a:rPr lang="en-US" sz="2400" dirty="0" err="1">
                <a:solidFill>
                  <a:srgbClr val="BE7600"/>
                </a:solidFill>
              </a:rPr>
              <a:t>ተሰጥ</a:t>
            </a:r>
            <a:r>
              <a:rPr lang="am-ET" sz="2400" dirty="0">
                <a:solidFill>
                  <a:srgbClr val="BE7600"/>
                </a:solidFill>
              </a:rPr>
              <a:t>ቷ</a:t>
            </a:r>
            <a:r>
              <a:rPr lang="en-US" sz="2400" dirty="0">
                <a:solidFill>
                  <a:srgbClr val="BE7600"/>
                </a:solidFill>
              </a:rPr>
              <a:t>ል፡፡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40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2E2A-F33D-4559-86C4-7B0F155B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AF8F-D021-43E0-BB3B-E990E1745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BE7600"/>
                </a:solidFill>
              </a:rPr>
              <a:t>በምልከታው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የተገኙ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ውጤቶችን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ለቀጣይ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በግብአትነት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ለመጠቀም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ጠንካራ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ጎኖችና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ክፍተቶችን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በመለየት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የመፍትሄና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የትኩረት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አቅጣጫዎች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በማመላከት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የተሻለ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የትምህርት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አገልግሎት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እንዲሰጥ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የሱፐርቪዥን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ክትትልና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ድጋፍ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ተደር</a:t>
            </a:r>
            <a:r>
              <a:rPr lang="am-ET" sz="2000" dirty="0">
                <a:solidFill>
                  <a:srgbClr val="BE7600"/>
                </a:solidFill>
              </a:rPr>
              <a:t>ጓ</a:t>
            </a:r>
            <a:r>
              <a:rPr lang="en-US" sz="2000" dirty="0">
                <a:solidFill>
                  <a:srgbClr val="BE7600"/>
                </a:solidFill>
              </a:rPr>
              <a:t>ል፡፡</a:t>
            </a:r>
          </a:p>
          <a:p>
            <a:pPr algn="justLow">
              <a:lnSpc>
                <a:spcPct val="150000"/>
              </a:lnSpc>
            </a:pPr>
            <a:r>
              <a:rPr lang="en-US" sz="2000" dirty="0" err="1">
                <a:solidFill>
                  <a:srgbClr val="BE7600"/>
                </a:solidFill>
              </a:rPr>
              <a:t>በዚህም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መሰረት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በክልሉ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u="sng" dirty="0">
                <a:solidFill>
                  <a:srgbClr val="BE7600"/>
                </a:solidFill>
              </a:rPr>
              <a:t>	   774   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መደበኛ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u="sng" dirty="0">
                <a:solidFill>
                  <a:srgbClr val="BE7600"/>
                </a:solidFill>
              </a:rPr>
              <a:t>    368  </a:t>
            </a:r>
            <a:r>
              <a:rPr lang="en-US" sz="2000" dirty="0">
                <a:solidFill>
                  <a:srgbClr val="BE7600"/>
                </a:solidFill>
              </a:rPr>
              <a:t>     </a:t>
            </a:r>
            <a:r>
              <a:rPr lang="en-US" sz="2000" dirty="0" err="1">
                <a:solidFill>
                  <a:srgbClr val="BE7600"/>
                </a:solidFill>
              </a:rPr>
              <a:t>አማራጭ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መሰረታዊና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u="sng" dirty="0">
                <a:solidFill>
                  <a:srgbClr val="BE7600"/>
                </a:solidFill>
              </a:rPr>
              <a:t>56</a:t>
            </a:r>
            <a:r>
              <a:rPr lang="en-US" sz="2000" dirty="0">
                <a:solidFill>
                  <a:srgbClr val="BE7600"/>
                </a:solidFill>
              </a:rPr>
              <a:t>  2ኛ </a:t>
            </a:r>
            <a:r>
              <a:rPr lang="en-US" sz="2000" dirty="0" err="1">
                <a:solidFill>
                  <a:srgbClr val="BE7600"/>
                </a:solidFill>
              </a:rPr>
              <a:t>ደረጃ</a:t>
            </a:r>
            <a:r>
              <a:rPr lang="en-US" sz="2000" dirty="0">
                <a:solidFill>
                  <a:srgbClr val="BE7600"/>
                </a:solidFill>
              </a:rPr>
              <a:t>   ት/</a:t>
            </a:r>
            <a:r>
              <a:rPr lang="en-US" sz="2000" dirty="0" err="1">
                <a:solidFill>
                  <a:srgbClr val="BE7600"/>
                </a:solidFill>
              </a:rPr>
              <a:t>ቤቶች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ቢኖሩም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ቡድኑ</a:t>
            </a:r>
            <a:r>
              <a:rPr lang="en-US" sz="2000" dirty="0">
                <a:solidFill>
                  <a:srgbClr val="BE7600"/>
                </a:solidFill>
              </a:rPr>
              <a:t> በ </a:t>
            </a:r>
            <a:r>
              <a:rPr lang="en-US" sz="2000" u="sng" dirty="0">
                <a:solidFill>
                  <a:srgbClr val="BE7600"/>
                </a:solidFill>
              </a:rPr>
              <a:t>  50  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አንደኛና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መካከለኛ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እና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u="sng" dirty="0">
                <a:solidFill>
                  <a:srgbClr val="BE7600"/>
                </a:solidFill>
              </a:rPr>
              <a:t> 38   </a:t>
            </a:r>
            <a:r>
              <a:rPr lang="en-US" sz="2000" dirty="0">
                <a:solidFill>
                  <a:srgbClr val="BE7600"/>
                </a:solidFill>
              </a:rPr>
              <a:t> 2ኛ </a:t>
            </a:r>
            <a:r>
              <a:rPr lang="en-US" sz="2000" dirty="0" err="1">
                <a:solidFill>
                  <a:srgbClr val="BE7600"/>
                </a:solidFill>
              </a:rPr>
              <a:t>ደረጃ</a:t>
            </a:r>
            <a:r>
              <a:rPr lang="en-US" sz="2000" dirty="0">
                <a:solidFill>
                  <a:srgbClr val="BE7600"/>
                </a:solidFill>
              </a:rPr>
              <a:t> ት/</a:t>
            </a:r>
            <a:r>
              <a:rPr lang="en-US" sz="2000" dirty="0" err="1">
                <a:solidFill>
                  <a:srgbClr val="BE7600"/>
                </a:solidFill>
              </a:rPr>
              <a:t>ቤቶች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ተዘዋውሮ</a:t>
            </a:r>
            <a:r>
              <a:rPr lang="en-US" sz="2000" dirty="0">
                <a:solidFill>
                  <a:srgbClr val="BE7600"/>
                </a:solidFill>
              </a:rPr>
              <a:t>  </a:t>
            </a:r>
            <a:r>
              <a:rPr lang="en-US" sz="2000" dirty="0" err="1">
                <a:solidFill>
                  <a:srgbClr val="BE7600"/>
                </a:solidFill>
              </a:rPr>
              <a:t>የድጋፍና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ክትትል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ስራ</a:t>
            </a:r>
            <a:r>
              <a:rPr lang="en-US" sz="2000" dirty="0">
                <a:solidFill>
                  <a:srgbClr val="BE7600"/>
                </a:solidFill>
              </a:rPr>
              <a:t> </a:t>
            </a:r>
            <a:r>
              <a:rPr lang="en-US" sz="2000" dirty="0" err="1">
                <a:solidFill>
                  <a:srgbClr val="BE7600"/>
                </a:solidFill>
              </a:rPr>
              <a:t>አከናው</a:t>
            </a:r>
            <a:r>
              <a:rPr lang="am-ET" sz="2000" dirty="0">
                <a:solidFill>
                  <a:srgbClr val="BE7600"/>
                </a:solidFill>
              </a:rPr>
              <a:t>ኗ</a:t>
            </a:r>
            <a:r>
              <a:rPr lang="en-US" sz="2000" dirty="0">
                <a:solidFill>
                  <a:srgbClr val="BE7600"/>
                </a:solidFill>
              </a:rPr>
              <a:t>ል፡፡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0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4B0F-1A7B-44AC-A427-7E200C23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41680"/>
          </a:xfrm>
        </p:spPr>
        <p:txBody>
          <a:bodyPr/>
          <a:lstStyle/>
          <a:p>
            <a:pPr algn="ctr"/>
            <a:r>
              <a:rPr lang="am-ET" dirty="0">
                <a:ln w="0"/>
                <a:solidFill>
                  <a:schemeClr val="accent3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ማውጫ</a:t>
            </a:r>
            <a:endParaRPr lang="en-US" dirty="0">
              <a:ln w="0"/>
              <a:solidFill>
                <a:schemeClr val="accent3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C7D9-A178-4E0D-A740-31714058A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3200"/>
            <a:ext cx="9872871" cy="4917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መግቢያ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rgbClr val="BE7600"/>
                </a:solidFill>
              </a:rPr>
              <a:t>የ2016 </a:t>
            </a:r>
            <a:r>
              <a:rPr lang="en-US" sz="3200" b="1" dirty="0" err="1">
                <a:solidFill>
                  <a:srgbClr val="BE7600"/>
                </a:solidFill>
              </a:rPr>
              <a:t>የትምህርትና</a:t>
            </a:r>
            <a:r>
              <a:rPr lang="en-US" sz="3200" b="1" dirty="0">
                <a:solidFill>
                  <a:srgbClr val="BE7600"/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ቤቶች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መሰረተ-ልማት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ንቅናቄ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</a:rPr>
              <a:t>ስራዎች</a:t>
            </a:r>
            <a:endParaRPr lang="am-ET" sz="32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ተደራሽነትና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ፍትሀዊነት</a:t>
            </a:r>
            <a:endParaRPr lang="am-ET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ግብዓት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አቅርቦት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የስርዓተ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ትምህርት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አተገባበር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 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በጀት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ምደባና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</a:rPr>
              <a:t>አጠቃቀም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የትምህርት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ክትትልና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ድጋፍ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እቅድ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በተመለከተ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በአጠቃላይ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የታዩ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ክፍተቶች</a:t>
            </a:r>
            <a:r>
              <a:rPr lang="am-ET" b="1" dirty="0">
                <a:solidFill>
                  <a:schemeClr val="accent3">
                    <a:lumMod val="75000"/>
                  </a:schemeClr>
                </a:solidFill>
              </a:rPr>
              <a:t> እና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ከሱፐርቪዥን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በኃላ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የተወሰዱ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እርምጃዎች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16025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9203-8FF5-470C-A05D-0C08ADAF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72136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BE7600"/>
                </a:solidFill>
              </a:rPr>
              <a:t>የ2016 </a:t>
            </a:r>
            <a:r>
              <a:rPr lang="en-US" sz="3600" b="1" dirty="0" err="1">
                <a:solidFill>
                  <a:srgbClr val="BE7600"/>
                </a:solidFill>
              </a:rPr>
              <a:t>የትምህርትና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የትምህርት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ቤቶች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መሰረተ-ልማት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ንቅናቄ</a:t>
            </a:r>
            <a:r>
              <a:rPr lang="en-US" sz="3600" b="1" dirty="0">
                <a:solidFill>
                  <a:srgbClr val="BE7600"/>
                </a:solidFill>
              </a:rPr>
              <a:t> </a:t>
            </a:r>
            <a:r>
              <a:rPr lang="en-US" sz="3600" b="1" dirty="0" err="1">
                <a:solidFill>
                  <a:srgbClr val="BE7600"/>
                </a:solidFill>
              </a:rPr>
              <a:t>ስራዎች</a:t>
            </a:r>
            <a:endParaRPr lang="en-US" b="1" dirty="0">
              <a:solidFill>
                <a:srgbClr val="BE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AE145-3432-4AD3-881E-5C37F94F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solidFill>
                  <a:srgbClr val="BE7600"/>
                </a:solidFill>
              </a:rPr>
              <a:t>የትምርት</a:t>
            </a:r>
            <a:r>
              <a:rPr lang="en-US" sz="2400" b="1" dirty="0">
                <a:solidFill>
                  <a:srgbClr val="BE7600"/>
                </a:solidFill>
              </a:rPr>
              <a:t> </a:t>
            </a:r>
            <a:r>
              <a:rPr lang="en-US" sz="2400" b="1" dirty="0" err="1">
                <a:solidFill>
                  <a:srgbClr val="BE7600"/>
                </a:solidFill>
              </a:rPr>
              <a:t>ንቅናቄ</a:t>
            </a:r>
            <a:endParaRPr lang="am-ET" sz="2400" b="1" dirty="0">
              <a:solidFill>
                <a:srgbClr val="BE7600"/>
              </a:solidFill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rgbClr val="BE7600"/>
                </a:solidFill>
              </a:rPr>
              <a:t>በወረዳና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በከተማ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አስተዳደር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ደረጃ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የንቅናቄ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በተደረገዉ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መድረክ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የወረዳ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ካቢኔዎች፣የትምርት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አመራር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ባለሙያዎች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የቀበሌ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ሊቀናመናብርት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የጎሳ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መሪዎች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የሃይማኖት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መሪዎች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የተለያዩ</a:t>
            </a:r>
            <a:r>
              <a:rPr lang="en-US" sz="2200" dirty="0">
                <a:solidFill>
                  <a:srgbClr val="BE7600"/>
                </a:solidFill>
              </a:rPr>
              <a:t>  </a:t>
            </a:r>
            <a:r>
              <a:rPr lang="en-US" sz="2200" dirty="0" err="1">
                <a:solidFill>
                  <a:srgbClr val="BE7600"/>
                </a:solidFill>
              </a:rPr>
              <a:t>መንግስታዊና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መንግስታዊ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ያልሆኑ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ድርጅቶች</a:t>
            </a:r>
            <a:r>
              <a:rPr lang="en-US" sz="2200" dirty="0">
                <a:solidFill>
                  <a:srgbClr val="BE7600"/>
                </a:solidFill>
              </a:rPr>
              <a:t> ና </a:t>
            </a:r>
            <a:r>
              <a:rPr lang="en-US" sz="2200" dirty="0" err="1">
                <a:solidFill>
                  <a:srgbClr val="BE7600"/>
                </a:solidFill>
              </a:rPr>
              <a:t>የቀድሞ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ተማሪዎች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ተሳትፎል</a:t>
            </a:r>
            <a:r>
              <a:rPr lang="en-US" sz="2200" dirty="0">
                <a:solidFill>
                  <a:srgbClr val="BE7600"/>
                </a:solidFill>
              </a:rPr>
              <a:t>፡፡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err="1">
                <a:solidFill>
                  <a:srgbClr val="BE7600"/>
                </a:solidFill>
              </a:rPr>
              <a:t>በወረዳና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በከተማ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አስተዳደር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ደረጃ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በትምህርት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ንቅናቄው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መድረክ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የተሳተፉ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ባለድርሻ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አካላት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dirty="0" err="1">
                <a:solidFill>
                  <a:srgbClr val="BE7600"/>
                </a:solidFill>
              </a:rPr>
              <a:t>ወንድ</a:t>
            </a:r>
            <a:r>
              <a:rPr lang="en-US" sz="2200" dirty="0">
                <a:solidFill>
                  <a:srgbClr val="BE7600"/>
                </a:solidFill>
              </a:rPr>
              <a:t> 25,673  </a:t>
            </a:r>
            <a:r>
              <a:rPr lang="en-US" sz="2200" dirty="0" err="1">
                <a:solidFill>
                  <a:srgbClr val="BE7600"/>
                </a:solidFill>
              </a:rPr>
              <a:t>ሴት</a:t>
            </a:r>
            <a:r>
              <a:rPr lang="en-US" sz="2200" dirty="0">
                <a:solidFill>
                  <a:srgbClr val="BE7600"/>
                </a:solidFill>
              </a:rPr>
              <a:t> 8,558   </a:t>
            </a:r>
            <a:r>
              <a:rPr lang="en-US" sz="2200" dirty="0" err="1">
                <a:solidFill>
                  <a:srgbClr val="BE7600"/>
                </a:solidFill>
              </a:rPr>
              <a:t>ድምር</a:t>
            </a:r>
            <a:r>
              <a:rPr lang="en-US" sz="2200" dirty="0">
                <a:solidFill>
                  <a:srgbClr val="BE7600"/>
                </a:solidFill>
              </a:rPr>
              <a:t> </a:t>
            </a:r>
            <a:r>
              <a:rPr lang="en-US" sz="2200" b="1" dirty="0">
                <a:solidFill>
                  <a:srgbClr val="BE7600"/>
                </a:solidFill>
              </a:rPr>
              <a:t>34,231 </a:t>
            </a:r>
            <a:r>
              <a:rPr lang="en-US" sz="2200" dirty="0" err="1">
                <a:solidFill>
                  <a:srgbClr val="BE7600"/>
                </a:solidFill>
              </a:rPr>
              <a:t>ናቸው</a:t>
            </a:r>
            <a:r>
              <a:rPr lang="en-US" sz="2200" dirty="0">
                <a:solidFill>
                  <a:srgbClr val="BE7600"/>
                </a:solidFill>
              </a:rPr>
              <a:t>፡፡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471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B0B3-A2A6-4CD1-9077-BF01163B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err="1">
                <a:solidFill>
                  <a:srgbClr val="BE7600"/>
                </a:solidFill>
              </a:rPr>
              <a:t>የቀጠለ</a:t>
            </a:r>
            <a:r>
              <a:rPr lang="en-US" sz="3200" dirty="0">
                <a:solidFill>
                  <a:srgbClr val="BE7600"/>
                </a:solidFill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1F490-5A59-45E9-A4C0-55978E59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በሌላ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በኩል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በትምህርት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ቤት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ደረጃ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b="1" dirty="0">
                <a:solidFill>
                  <a:srgbClr val="BE7600"/>
                </a:solidFill>
              </a:rPr>
              <a:t>ወ 55,725  ሴ 18,577 </a:t>
            </a:r>
            <a:r>
              <a:rPr lang="en-US" sz="2400" b="1" dirty="0" err="1">
                <a:solidFill>
                  <a:srgbClr val="BE7600"/>
                </a:solidFill>
              </a:rPr>
              <a:t>ድምር</a:t>
            </a:r>
            <a:r>
              <a:rPr lang="en-US" sz="2400" b="1" dirty="0">
                <a:solidFill>
                  <a:srgbClr val="BE7600"/>
                </a:solidFill>
              </a:rPr>
              <a:t> 74,302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ባለድርሻ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አካላት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ያሳተፈ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ህዝባዊ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ውይይት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ተደርጎል</a:t>
            </a:r>
            <a:r>
              <a:rPr lang="en-US" sz="2400" dirty="0">
                <a:solidFill>
                  <a:srgbClr val="BE7600"/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የትምህርት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ንቅናቄ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መድረክ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በወረዳና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በከተማ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ማዕከል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ከባለድርሻ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አካላት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ጋር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በመሆን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በሚገባ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ያላከናወኑ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ወረዳና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ከተማ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አስተዳደሮችም</a:t>
            </a:r>
            <a:r>
              <a:rPr lang="en-US" sz="2400" dirty="0">
                <a:solidFill>
                  <a:srgbClr val="BE7600"/>
                </a:solidFill>
              </a:rPr>
              <a:t>  </a:t>
            </a:r>
            <a:r>
              <a:rPr lang="en-US" sz="2400" dirty="0" err="1">
                <a:solidFill>
                  <a:srgbClr val="BE7600"/>
                </a:solidFill>
              </a:rPr>
              <a:t>የነበሩ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መሆኑን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ተመላክ</a:t>
            </a:r>
            <a:r>
              <a:rPr lang="en-US" sz="2400" b="1" dirty="0" err="1">
                <a:solidFill>
                  <a:srgbClr val="BE7600"/>
                </a:solidFill>
              </a:rPr>
              <a:t>ቷ</a:t>
            </a:r>
            <a:r>
              <a:rPr lang="en-US" sz="2400" dirty="0" err="1">
                <a:solidFill>
                  <a:srgbClr val="BE7600"/>
                </a:solidFill>
              </a:rPr>
              <a:t>ል</a:t>
            </a:r>
            <a:r>
              <a:rPr lang="en-US" sz="2400" dirty="0">
                <a:solidFill>
                  <a:srgbClr val="BE7600"/>
                </a:solidFill>
              </a:rPr>
              <a:t>፡፡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BE7600"/>
                </a:solidFill>
              </a:rPr>
              <a:t>ከነዚህም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መካከል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b="1" dirty="0" err="1">
                <a:solidFill>
                  <a:srgbClr val="BE7600"/>
                </a:solidFill>
              </a:rPr>
              <a:t>ሰመራ-ሎጊያ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ዱብቲ</a:t>
            </a:r>
            <a:r>
              <a:rPr lang="en-US" sz="2400" b="1" dirty="0">
                <a:solidFill>
                  <a:srgbClr val="BE7600"/>
                </a:solidFill>
              </a:rPr>
              <a:t> </a:t>
            </a:r>
            <a:r>
              <a:rPr lang="en-US" sz="2400" b="1" dirty="0" err="1">
                <a:solidFill>
                  <a:srgbClr val="BE7600"/>
                </a:solidFill>
              </a:rPr>
              <a:t>ከተማ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ዱብቲ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ኮሪ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አዳዓር</a:t>
            </a:r>
            <a:r>
              <a:rPr lang="en-US" sz="2400" b="1" dirty="0">
                <a:solidFill>
                  <a:srgbClr val="BE7600"/>
                </a:solidFill>
              </a:rPr>
              <a:t>፣  </a:t>
            </a:r>
            <a:r>
              <a:rPr lang="en-US" sz="2400" b="1" dirty="0" err="1">
                <a:solidFill>
                  <a:srgbClr val="BE7600"/>
                </a:solidFill>
              </a:rPr>
              <a:t>አቢዳ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ቡሬሞዳይቱ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ሀሩካ</a:t>
            </a:r>
            <a:r>
              <a:rPr lang="en-US" sz="2400" b="1" dirty="0">
                <a:solidFill>
                  <a:srgbClr val="BE7600"/>
                </a:solidFill>
              </a:rPr>
              <a:t>፣ </a:t>
            </a:r>
            <a:r>
              <a:rPr lang="en-US" sz="2400" b="1" dirty="0" err="1">
                <a:solidFill>
                  <a:srgbClr val="BE7600"/>
                </a:solidFill>
              </a:rPr>
              <a:t>ዳሊፋጌ፣ያሎ፣ጉሊና፣ቴሩ፣አውራ</a:t>
            </a:r>
            <a:r>
              <a:rPr lang="en-US" sz="2400" dirty="0">
                <a:solidFill>
                  <a:srgbClr val="BE7600"/>
                </a:solidFill>
              </a:rPr>
              <a:t> </a:t>
            </a:r>
            <a:r>
              <a:rPr lang="en-US" sz="2400" dirty="0" err="1">
                <a:solidFill>
                  <a:srgbClr val="BE7600"/>
                </a:solidFill>
              </a:rPr>
              <a:t>ናቸው</a:t>
            </a:r>
            <a:r>
              <a:rPr lang="en-US" sz="2400" dirty="0">
                <a:solidFill>
                  <a:srgbClr val="BE7600"/>
                </a:solidFill>
              </a:rPr>
              <a:t>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557F-6AF9-440C-A7D2-DBE6304D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BE7600"/>
                </a:solidFill>
              </a:rPr>
              <a:t>የትምህርት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ቤቶች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መሰረተ-ልማት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ንቅናቄ</a:t>
            </a:r>
            <a:endParaRPr lang="en-US" dirty="0">
              <a:solidFill>
                <a:srgbClr val="BE7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9429-E076-42B0-92B2-84190362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 err="1"/>
              <a:t>በሁሉም</a:t>
            </a:r>
            <a:r>
              <a:rPr lang="en-US" sz="2000" dirty="0"/>
              <a:t> </a:t>
            </a:r>
            <a:r>
              <a:rPr lang="en-US" sz="2000" dirty="0" err="1"/>
              <a:t>ወረዳና</a:t>
            </a:r>
            <a:r>
              <a:rPr lang="en-US" sz="2000" dirty="0"/>
              <a:t> </a:t>
            </a:r>
            <a:r>
              <a:rPr lang="en-US" sz="2000" dirty="0" err="1"/>
              <a:t>ከተማ</a:t>
            </a:r>
            <a:r>
              <a:rPr lang="en-US" sz="2000" dirty="0"/>
              <a:t> </a:t>
            </a:r>
            <a:r>
              <a:rPr lang="en-US" sz="2000" dirty="0" err="1"/>
              <a:t>አስተዳደር</a:t>
            </a:r>
            <a:r>
              <a:rPr lang="en-US" sz="2000" dirty="0"/>
              <a:t> </a:t>
            </a:r>
            <a:r>
              <a:rPr lang="en-US" sz="2000" dirty="0" err="1"/>
              <a:t>የሚገኙ</a:t>
            </a:r>
            <a:r>
              <a:rPr lang="en-US" sz="2000" dirty="0"/>
              <a:t> </a:t>
            </a:r>
            <a:r>
              <a:rPr lang="en-US" sz="2000" dirty="0" err="1"/>
              <a:t>የትምህርት</a:t>
            </a:r>
            <a:r>
              <a:rPr lang="en-US" sz="2000" dirty="0"/>
              <a:t> </a:t>
            </a:r>
            <a:r>
              <a:rPr lang="en-US" sz="2000" dirty="0" err="1"/>
              <a:t>ቤቶች</a:t>
            </a:r>
            <a:r>
              <a:rPr lang="en-US" sz="2000" dirty="0"/>
              <a:t> </a:t>
            </a:r>
            <a:r>
              <a:rPr lang="en-US" sz="2000" dirty="0" err="1"/>
              <a:t>መሰረተ-ልማት</a:t>
            </a:r>
            <a:r>
              <a:rPr lang="en-US" sz="2000" dirty="0"/>
              <a:t> </a:t>
            </a:r>
            <a:r>
              <a:rPr lang="en-US" sz="2000" dirty="0" err="1"/>
              <a:t>ኮሚቴ</a:t>
            </a:r>
            <a:r>
              <a:rPr lang="en-US" sz="2000" dirty="0"/>
              <a:t> አ</a:t>
            </a:r>
            <a:r>
              <a:rPr lang="am-ET" sz="2000" dirty="0"/>
              <a:t>ቋ</a:t>
            </a:r>
            <a:r>
              <a:rPr lang="en-US" sz="2000" dirty="0" err="1"/>
              <a:t>ቁመው</a:t>
            </a:r>
            <a:r>
              <a:rPr lang="en-US" sz="2000" dirty="0"/>
              <a:t> </a:t>
            </a:r>
            <a:r>
              <a:rPr lang="en-US" sz="2000" dirty="0" err="1"/>
              <a:t>እና</a:t>
            </a:r>
            <a:r>
              <a:rPr lang="en-US" sz="2000" dirty="0"/>
              <a:t> </a:t>
            </a:r>
            <a:r>
              <a:rPr lang="en-US" sz="2000" dirty="0" err="1"/>
              <a:t>የባንክ</a:t>
            </a:r>
            <a:r>
              <a:rPr lang="en-US" sz="2000" dirty="0"/>
              <a:t> </a:t>
            </a:r>
            <a:r>
              <a:rPr lang="en-US" sz="2000" dirty="0" err="1"/>
              <a:t>ሂሳብ</a:t>
            </a:r>
            <a:r>
              <a:rPr lang="en-US" sz="2000" dirty="0"/>
              <a:t> </a:t>
            </a:r>
            <a:r>
              <a:rPr lang="en-US" sz="2000" dirty="0" err="1"/>
              <a:t>ደብተር</a:t>
            </a:r>
            <a:r>
              <a:rPr lang="en-US" sz="2000" dirty="0"/>
              <a:t> </a:t>
            </a:r>
            <a:r>
              <a:rPr lang="en-US" sz="2000" dirty="0" err="1"/>
              <a:t>ከፍተው</a:t>
            </a:r>
            <a:r>
              <a:rPr lang="en-US" sz="2000" dirty="0"/>
              <a:t> </a:t>
            </a:r>
            <a:r>
              <a:rPr lang="en-US" sz="2000" dirty="0" err="1"/>
              <a:t>ሀብት</a:t>
            </a:r>
            <a:r>
              <a:rPr lang="en-US" sz="2000" dirty="0"/>
              <a:t> </a:t>
            </a:r>
            <a:r>
              <a:rPr lang="en-US" sz="2000" dirty="0" err="1"/>
              <a:t>እንዲሰበሰቡ</a:t>
            </a:r>
            <a:r>
              <a:rPr lang="en-US" sz="2000" dirty="0"/>
              <a:t> </a:t>
            </a:r>
            <a:r>
              <a:rPr lang="en-US" sz="2000" dirty="0" err="1"/>
              <a:t>አቅጣጫ</a:t>
            </a:r>
            <a:r>
              <a:rPr lang="en-US" sz="2000" dirty="0"/>
              <a:t>  </a:t>
            </a:r>
            <a:r>
              <a:rPr lang="en-US" sz="2000" dirty="0" err="1"/>
              <a:t>መሰጠቱ</a:t>
            </a:r>
            <a:r>
              <a:rPr lang="en-US" sz="2000" dirty="0"/>
              <a:t> </a:t>
            </a:r>
            <a:r>
              <a:rPr lang="en-US" sz="2000" dirty="0" err="1"/>
              <a:t>ይታወሳል</a:t>
            </a:r>
            <a:r>
              <a:rPr lang="en-US" sz="2000" dirty="0"/>
              <a:t>  ፡፡</a:t>
            </a:r>
          </a:p>
          <a:p>
            <a:pPr algn="just">
              <a:lnSpc>
                <a:spcPct val="150000"/>
              </a:lnSpc>
            </a:pPr>
            <a:r>
              <a:rPr lang="en-US" sz="2000" dirty="0" err="1"/>
              <a:t>በንቅናቄውም</a:t>
            </a:r>
            <a:r>
              <a:rPr lang="en-US" sz="2000" dirty="0"/>
              <a:t> </a:t>
            </a:r>
            <a:r>
              <a:rPr lang="en-US" sz="2000" dirty="0" err="1"/>
              <a:t>በርካታ</a:t>
            </a:r>
            <a:r>
              <a:rPr lang="en-US" sz="2000" dirty="0"/>
              <a:t>  </a:t>
            </a:r>
            <a:r>
              <a:rPr lang="en-US" sz="2000" dirty="0" err="1"/>
              <a:t>ስራዎች</a:t>
            </a:r>
            <a:r>
              <a:rPr lang="en-US" sz="2000" dirty="0"/>
              <a:t> </a:t>
            </a:r>
            <a:r>
              <a:rPr lang="en-US" sz="2000" dirty="0" err="1"/>
              <a:t>የተሰሩ</a:t>
            </a:r>
            <a:r>
              <a:rPr lang="en-US" sz="2000" dirty="0"/>
              <a:t> </a:t>
            </a:r>
            <a:r>
              <a:rPr lang="en-US" sz="2000" dirty="0" err="1"/>
              <a:t>ሲሆን</a:t>
            </a:r>
            <a:r>
              <a:rPr lang="en-US" sz="2000" dirty="0"/>
              <a:t> </a:t>
            </a:r>
            <a:r>
              <a:rPr lang="en-US" sz="2000" dirty="0" err="1"/>
              <a:t>በተለይ</a:t>
            </a:r>
            <a:r>
              <a:rPr lang="en-US" sz="2000" dirty="0"/>
              <a:t> </a:t>
            </a:r>
            <a:r>
              <a:rPr lang="en-US" sz="2000" dirty="0" err="1"/>
              <a:t>በጉልበት</a:t>
            </a:r>
            <a:r>
              <a:rPr lang="en-US" sz="2000" dirty="0"/>
              <a:t> ፤ </a:t>
            </a:r>
            <a:r>
              <a:rPr lang="en-US" sz="2000" dirty="0" err="1"/>
              <a:t>በጥሬ</a:t>
            </a:r>
            <a:r>
              <a:rPr lang="en-US" sz="2000" dirty="0"/>
              <a:t> </a:t>
            </a:r>
            <a:r>
              <a:rPr lang="en-US" sz="2000" dirty="0" err="1"/>
              <a:t>ገንዘብና</a:t>
            </a:r>
            <a:r>
              <a:rPr lang="en-US" sz="2000" dirty="0"/>
              <a:t> </a:t>
            </a:r>
            <a:r>
              <a:rPr lang="en-US" sz="2000" dirty="0" err="1"/>
              <a:t>በአይነት</a:t>
            </a:r>
            <a:r>
              <a:rPr lang="en-US" sz="2000" dirty="0"/>
              <a:t> </a:t>
            </a:r>
            <a:r>
              <a:rPr lang="en-US" sz="2000" dirty="0" err="1"/>
              <a:t>ወረዳዎችና</a:t>
            </a:r>
            <a:r>
              <a:rPr lang="en-US" sz="2000" dirty="0"/>
              <a:t> </a:t>
            </a:r>
            <a:r>
              <a:rPr lang="en-US" sz="2000" dirty="0" err="1"/>
              <a:t>ከተማ</a:t>
            </a:r>
            <a:r>
              <a:rPr lang="en-US" sz="2000" dirty="0"/>
              <a:t> </a:t>
            </a:r>
            <a:r>
              <a:rPr lang="en-US" sz="2000" dirty="0" err="1"/>
              <a:t>አስተዳደሮች</a:t>
            </a:r>
            <a:r>
              <a:rPr lang="en-US" sz="2000" dirty="0"/>
              <a:t> </a:t>
            </a:r>
            <a:r>
              <a:rPr lang="en-US" sz="2000" dirty="0" err="1"/>
              <a:t>የሰበሰቡት</a:t>
            </a:r>
            <a:r>
              <a:rPr lang="en-US" sz="2000" dirty="0"/>
              <a:t> </a:t>
            </a:r>
            <a:r>
              <a:rPr lang="en-US" sz="2000" dirty="0" err="1"/>
              <a:t>በሚከተለው</a:t>
            </a:r>
            <a:r>
              <a:rPr lang="en-US" sz="2000" dirty="0"/>
              <a:t> </a:t>
            </a:r>
            <a:r>
              <a:rPr lang="en-US" sz="2000" dirty="0" err="1"/>
              <a:t>ደረጃ</a:t>
            </a:r>
            <a:r>
              <a:rPr lang="en-US" sz="2000" dirty="0"/>
              <a:t>   </a:t>
            </a:r>
            <a:r>
              <a:rPr lang="en-US" sz="2000" dirty="0" err="1"/>
              <a:t>መሆኑን</a:t>
            </a:r>
            <a:r>
              <a:rPr lang="en-US" sz="2000" dirty="0"/>
              <a:t> </a:t>
            </a:r>
            <a:r>
              <a:rPr lang="en-US" sz="2000" dirty="0" err="1"/>
              <a:t>ቡድኑ</a:t>
            </a:r>
            <a:r>
              <a:rPr lang="en-US" sz="2000" dirty="0"/>
              <a:t> </a:t>
            </a:r>
            <a:r>
              <a:rPr lang="en-US" sz="2000" dirty="0" err="1"/>
              <a:t>ተመልክ</a:t>
            </a:r>
            <a:r>
              <a:rPr lang="am-ET" sz="2000" dirty="0"/>
              <a:t>ቷ</a:t>
            </a:r>
            <a:r>
              <a:rPr lang="en-US" sz="2000" dirty="0"/>
              <a:t>ል፡፡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2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A315-C9E7-463B-822C-6DA58DAD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BE7600"/>
                </a:solidFill>
              </a:rPr>
              <a:t>የተሰበሰበ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ሀብት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መጠን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በወረዳና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ከተማ</a:t>
            </a:r>
            <a:r>
              <a:rPr lang="en-US" dirty="0">
                <a:solidFill>
                  <a:srgbClr val="BE7600"/>
                </a:solidFill>
              </a:rPr>
              <a:t> </a:t>
            </a:r>
            <a:r>
              <a:rPr lang="en-US" dirty="0" err="1">
                <a:solidFill>
                  <a:srgbClr val="BE7600"/>
                </a:solidFill>
              </a:rPr>
              <a:t>እስተዳደር</a:t>
            </a:r>
            <a:endParaRPr lang="en-US" dirty="0">
              <a:solidFill>
                <a:srgbClr val="BE76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804136-829E-4CB7-807D-86F94C66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08124"/>
              </p:ext>
            </p:extLst>
          </p:nvPr>
        </p:nvGraphicFramePr>
        <p:xfrm>
          <a:off x="1143000" y="2057400"/>
          <a:ext cx="9872664" cy="304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166">
                  <a:extLst>
                    <a:ext uri="{9D8B030D-6E8A-4147-A177-3AD203B41FA5}">
                      <a16:colId xmlns:a16="http://schemas.microsoft.com/office/drawing/2014/main" val="4146183941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548809130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3370160744"/>
                    </a:ext>
                  </a:extLst>
                </a:gridCol>
                <a:gridCol w="2468166">
                  <a:extLst>
                    <a:ext uri="{9D8B030D-6E8A-4147-A177-3AD203B41FA5}">
                      <a16:colId xmlns:a16="http://schemas.microsoft.com/office/drawing/2014/main" val="419445190"/>
                    </a:ext>
                  </a:extLst>
                </a:gridCol>
              </a:tblGrid>
              <a:tr h="6710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ከ800 ሺ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ብር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በላይ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 </a:t>
                      </a:r>
                      <a:endParaRPr lang="en-US" sz="1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ከ300 ሺ-800ሺ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ከ300 ሺ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ብር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በታች</a:t>
                      </a:r>
                      <a:endParaRPr lang="en-US" sz="1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ምንም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እንቅስቃሴ</a:t>
                      </a:r>
                      <a:r>
                        <a:rPr lang="en-US" sz="1800" b="1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ያላደረጉ</a:t>
                      </a:r>
                      <a:endParaRPr lang="en-US" sz="1800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845434"/>
                  </a:ext>
                </a:extLst>
              </a:tr>
              <a:tr h="237182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ሰመራሎጊያ፣ኤሊዳአር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አይሳኢታከተማ፣አይሳኢታ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ኮናባ፣በራሃሌ፣አፍዴራ፣አዋሽ</a:t>
                      </a:r>
                      <a:r>
                        <a:rPr lang="en-US" sz="1600" kern="12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ፈንቲአሌ፣አዋሽከተማ፣ዳሊፋጌ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lang="en-US" sz="1600" kern="12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ኢረቢቲ፣አብዓላ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አብአላ-ከተማ፣አሚበራ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ወረር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ዱላሳ፣ጉሊና፣ደዌና</a:t>
                      </a:r>
                      <a:r>
                        <a:rPr lang="en-US" sz="1600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ሰሙሮቢ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አፋምቦ፣ሚሌ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baseline="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ወረዳ፣ሚሌ-ከተማ፣ጭፍራ</a:t>
                      </a:r>
                      <a:r>
                        <a:rPr lang="en-US" sz="1600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am-ET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መጋሌ፣ዳሎል፣</a:t>
                      </a:r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am-ET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ጉሊና፣እዋ</a:t>
                      </a:r>
                      <a:r>
                        <a:rPr lang="en-US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፣</a:t>
                      </a:r>
                      <a:r>
                        <a:rPr lang="en-US" sz="16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ያሎ፣ተላላክ፣ሀደለኤላ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ዱብቲ-ከተማ፣ዱብቲ</a:t>
                      </a:r>
                      <a:r>
                        <a:rPr lang="en-US" sz="1600" kern="1200" baseline="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ወረዳ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 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ኮሪ-ወረዳ፣አዳዓር፣ቢዱ፣ወሰማ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am-ET" sz="16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አርጉባ፣ገዋኔ፣ገላዓሎ፣ቡሬሞዳይቱ፣ሀሩካ፣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</a:t>
                      </a:r>
                      <a:r>
                        <a:rPr lang="en-US" sz="1600" kern="1200" dirty="0" err="1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አውራ፣ቴሩ</a:t>
                      </a:r>
                      <a:r>
                        <a:rPr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፣ </a:t>
                      </a:r>
                      <a:endParaRPr lang="en-US" sz="160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8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1624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57C456-CC1D-4991-B397-26B0CCF834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AD055F-6A08-4727-8DB8-D3FD1D1AA7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FAE8E-18A7-4D4B-B1D5-F068BB36F4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Tourism design</Template>
  <TotalTime>0</TotalTime>
  <Words>547</Words>
  <Application>Microsoft Office PowerPoint</Application>
  <PresentationFormat>Widescreen</PresentationFormat>
  <Paragraphs>60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Nyala</vt:lpstr>
      <vt:lpstr>Wingdings</vt:lpstr>
      <vt:lpstr>Basis</vt:lpstr>
      <vt:lpstr>የአፋር ብ/ክ/መ/ ትምህርት ቢሮ</vt:lpstr>
      <vt:lpstr>ማውጫ</vt:lpstr>
      <vt:lpstr>መግቢያ</vt:lpstr>
      <vt:lpstr>PowerPoint Presentation</vt:lpstr>
      <vt:lpstr>ማውጫ</vt:lpstr>
      <vt:lpstr>የ2016 የትምህርትና የትምህርት ቤቶች መሰረተ-ልማት ንቅናቄ ስራዎች</vt:lpstr>
      <vt:lpstr>የቀጠለ…</vt:lpstr>
      <vt:lpstr>የትምህርት ቤቶች መሰረተ-ልማት ንቅናቄ</vt:lpstr>
      <vt:lpstr>የተሰበሰበ ሀብት መጠን በወረዳና ከተማ እስተዳደር</vt:lpstr>
      <vt:lpstr>በንቅናቄው የተገኙ ውጤቶች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2024-05-10T18:59:56Z</dcterms:created>
  <dcterms:modified xsi:type="dcterms:W3CDTF">2024-05-10T20:54:12Z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