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8" r:id="rId5"/>
    <p:sldId id="259" r:id="rId6"/>
    <p:sldId id="260" r:id="rId7"/>
    <p:sldId id="261" r:id="rId8"/>
    <p:sldId id="264" r:id="rId9"/>
    <p:sldId id="265" r:id="rId10"/>
    <p:sldId id="267" r:id="rId11"/>
    <p:sldId id="266" r:id="rId12"/>
    <p:sldId id="269" r:id="rId13"/>
    <p:sldId id="270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2196" y="-1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89612D-F211-40DF-AD15-4E52497F84BA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ru-RU" noProof="1" smtClean="0"/>
              <a:pPr rtl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xmlns="" val="4086827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88E00D-6AD2-4F58-A327-EC8E6949A088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xmlns="" val="28423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ru-RU" noProof="1" smtClean="0"/>
              <a:pPr rtl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xmlns="" val="5615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Прямая соединительная линия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Равнобедренный треугольник 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Равнобедренный треугольник 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Равнобедренный треугольник 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57694A-CB6A-4BB7-9EA2-41A56E0588EE}" type="datetime1">
              <a:rPr lang="ru-RU" noProof="1" dirty="0" smtClean="0"/>
              <a:pPr rtl="0"/>
              <a:t>16.06.2022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71785-A444-48DB-A483-06A8C3F38B6E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70CB8-C3E2-491E-B331-188F8986691E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  <p:sp>
        <p:nvSpPr>
          <p:cNvPr id="20" name="Надпись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Надпись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ru-RU" noProof="1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9605D2-5C38-49CC-A76A-25AA3ED827E7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578EA-8A2A-49F5-BF01-EC0F118D4D8D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  <p:sp>
        <p:nvSpPr>
          <p:cNvPr id="24" name="Надпись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Надпись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BD6715-A26C-41FE-9C03-788EDB50B17F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EEF9A-77A3-427A-AE0A-6A8B93DF7E2C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3623CE-5BC3-4536-B7A8-7F5D7A252FC4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5C719-ECC3-424F-93DD-DDA1B28857E9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36FE2-25FC-40F3-9395-0611F2D7A48E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218EDC-688C-42D9-AB7B-2F32892A89B4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811AE-207E-427D-AFED-BE53335BDA74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498085-E371-4135-BE98-F22DB5FD60D7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EFAB7-A3B4-4FBF-95FE-E28AFF665048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D087F-21B8-4581-B6D8-201303165DD0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76EF7-608B-4858-9A4C-7FDB1D86CCD4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Равнобедренный треугольник 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BBC65CD-3FD7-42AC-92F3-C1DEED1CDD22}" type="datetime1">
              <a:rPr lang="ru-RU" noProof="1" smtClean="0"/>
              <a:pPr rtl="0"/>
              <a:t>16.06.2022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 rtl="0"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xmlns="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23">
            <a:extLst>
              <a:ext uri="{FF2B5EF4-FFF2-40B4-BE49-F238E27FC236}">
                <a16:creationId xmlns:a16="http://schemas.microsoft.com/office/drawing/2014/main" xmlns="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Прямоугольник 25">
            <a:extLst>
              <a:ext uri="{FF2B5EF4-FFF2-40B4-BE49-F238E27FC236}">
                <a16:creationId xmlns:a16="http://schemas.microsoft.com/office/drawing/2014/main" xmlns="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Равнобедренный треугольник 40">
            <a:extLst>
              <a:ext uri="{FF2B5EF4-FFF2-40B4-BE49-F238E27FC236}">
                <a16:creationId xmlns:a16="http://schemas.microsoft.com/office/drawing/2014/main" xmlns="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Прямоугольник 27">
            <a:extLst>
              <a:ext uri="{FF2B5EF4-FFF2-40B4-BE49-F238E27FC236}">
                <a16:creationId xmlns:a16="http://schemas.microsoft.com/office/drawing/2014/main" xmlns="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Равнобедренный треугольник 44">
            <a:extLst>
              <a:ext uri="{FF2B5EF4-FFF2-40B4-BE49-F238E27FC236}">
                <a16:creationId xmlns:a16="http://schemas.microsoft.com/office/drawing/2014/main" xmlns="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xmlns="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 rtlCol="0">
            <a:normAutofit fontScale="90000"/>
          </a:bodyPr>
          <a:lstStyle/>
          <a:p>
            <a:pPr algn="l"/>
            <a:r>
              <a:rPr lang="ru-RU" sz="4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мобильного приложения «Журнал преподавателя»</a:t>
            </a:r>
            <a:endParaRPr lang="ru-RU" sz="4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5491045" cy="1186108"/>
          </a:xfrm>
        </p:spPr>
        <p:txBody>
          <a:bodyPr rtlCol="0">
            <a:normAutofit/>
          </a:bodyPr>
          <a:lstStyle/>
          <a:p>
            <a:pPr algn="l" rtl="0"/>
            <a:r>
              <a:rPr lang="ru-RU" noProof="1" smtClean="0">
                <a:solidFill>
                  <a:srgbClr val="FFFFFF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Курсовая работа ученика группы ПИ-23 Червякова Антона</a:t>
            </a:r>
            <a:endParaRPr lang="ru-RU" noProof="1">
              <a:solidFill>
                <a:srgbClr val="FFFFFF">
                  <a:alpha val="7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34820" name="Picture 4" descr="https://o.remove.bg/downloads/98268b10-eaca-4c91-b018-6be75a47518f/image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4300" y="1714499"/>
            <a:ext cx="4606391" cy="3771901"/>
          </a:xfrm>
          <a:prstGeom prst="rect">
            <a:avLst/>
          </a:prstGeom>
          <a:noFill/>
        </p:spPr>
      </p:pic>
      <p:pic>
        <p:nvPicPr>
          <p:cNvPr id="34826" name="Picture 10" descr="3 D Белый Человек С Жест Класс — стоковые фотографии и другие картинки  Комикс - i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175" y="1733550"/>
            <a:ext cx="3970337" cy="3970338"/>
          </a:xfrm>
          <a:prstGeom prst="rect">
            <a:avLst/>
          </a:prstGeom>
          <a:noFill/>
        </p:spPr>
      </p:pic>
      <p:pic>
        <p:nvPicPr>
          <p:cNvPr id="34834" name="Picture 18" descr="ЛДСП 2750*1830 22 мм &amp;quot;Белый фон&amp;quot; купить за 530 руб./кв.м в Новосибирске от  компании ТД &amp;quot;Томлес&amp;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" y="4906962"/>
            <a:ext cx="1293813" cy="1293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курсового проекта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75" y="12139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Главная цель - Упрощение ведения записей о занятиях и студентах</a:t>
            </a:r>
            <a:endParaRPr lang="ru-RU" dirty="0"/>
          </a:p>
        </p:txBody>
      </p:sp>
      <p:pic>
        <p:nvPicPr>
          <p:cNvPr id="10242" name="Picture 2" descr="человек 3d показывая центр цели Иллюстрация штока - иллюстрации  насчитывающей бульвара, персона: 262281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5125" y="2543492"/>
            <a:ext cx="4023900" cy="402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81049" y="1228725"/>
            <a:ext cx="380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</a:t>
            </a:r>
            <a:r>
              <a:rPr lang="en-US" dirty="0" err="1" smtClean="0"/>
              <a:t>TickTick</a:t>
            </a:r>
            <a:endParaRPr lang="ru-RU" dirty="0"/>
          </a:p>
        </p:txBody>
      </p:sp>
      <p:pic>
        <p:nvPicPr>
          <p:cNvPr id="1026" name="Picture 2" descr="Screenshot_2022-06-02-20-26-34-447_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9675" y="552450"/>
            <a:ext cx="2584291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81049" y="1228725"/>
            <a:ext cx="380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</a:t>
            </a:r>
            <a:r>
              <a:rPr lang="en-US" dirty="0" smtClean="0"/>
              <a:t>OneNote </a:t>
            </a:r>
            <a:r>
              <a:rPr lang="en-US" dirty="0" err="1" smtClean="0"/>
              <a:t>от</a:t>
            </a:r>
            <a:r>
              <a:rPr lang="en-US" dirty="0" smtClean="0"/>
              <a:t> Microsoft</a:t>
            </a:r>
            <a:endParaRPr lang="ru-RU" dirty="0"/>
          </a:p>
        </p:txBody>
      </p:sp>
      <p:pic>
        <p:nvPicPr>
          <p:cNvPr id="2050" name="Picture 2" descr="IMG_20220602_2035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9225" y="542925"/>
            <a:ext cx="2601913" cy="564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приложению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Простой пользовательский интерфейс</a:t>
            </a:r>
          </a:p>
          <a:p>
            <a:pPr lvl="0"/>
            <a:r>
              <a:rPr lang="ru-RU" dirty="0" smtClean="0"/>
              <a:t>Добавление и изменение расписания</a:t>
            </a:r>
          </a:p>
          <a:p>
            <a:pPr lvl="0"/>
            <a:r>
              <a:rPr lang="ru-RU" dirty="0" smtClean="0"/>
              <a:t>Добавление и изменение списка студентов</a:t>
            </a:r>
          </a:p>
          <a:p>
            <a:pPr lvl="0"/>
            <a:r>
              <a:rPr lang="ru-RU" dirty="0" smtClean="0"/>
              <a:t>Формирование списка успеваемости</a:t>
            </a:r>
          </a:p>
          <a:p>
            <a:pPr lvl="0"/>
            <a:r>
              <a:rPr lang="ru-RU" dirty="0" smtClean="0"/>
              <a:t>Загрузка студентов «Кучей»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приложения. Макет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504" y="1381393"/>
            <a:ext cx="2133446" cy="41789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492" y="1335245"/>
            <a:ext cx="2181457" cy="425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0600" y="5743575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Вкладка «Календарь»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05375" y="5762625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Форма создания занятия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434" y="590550"/>
            <a:ext cx="8596668" cy="1320800"/>
          </a:xfrm>
        </p:spPr>
        <p:txBody>
          <a:bodyPr/>
          <a:lstStyle/>
          <a:p>
            <a:r>
              <a:rPr lang="ru-RU" dirty="0" smtClean="0"/>
              <a:t>Разработка приложения. </a:t>
            </a:r>
            <a:br>
              <a:rPr lang="ru-RU" dirty="0" smtClean="0"/>
            </a:br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0734" name="AutoShape 14" descr="аудио бесплатно значок из Internet and web flat icons f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49946" y="4851681"/>
            <a:ext cx="7742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БД находится во второй НФ. Чтобы добиться 3 НФ необходимо</a:t>
            </a:r>
          </a:p>
          <a:p>
            <a:r>
              <a:rPr lang="ru-RU" dirty="0" smtClean="0"/>
              <a:t>объединить столбцы </a:t>
            </a:r>
            <a:r>
              <a:rPr lang="en-US" dirty="0" err="1" smtClean="0"/>
              <a:t>groupname</a:t>
            </a:r>
            <a:r>
              <a:rPr lang="en-US" dirty="0" smtClean="0"/>
              <a:t> &amp; course</a:t>
            </a:r>
            <a:r>
              <a:rPr lang="ru-RU" dirty="0" smtClean="0"/>
              <a:t>, хранить </a:t>
            </a:r>
            <a:r>
              <a:rPr lang="en-US" dirty="0" smtClean="0"/>
              <a:t>ID </a:t>
            </a:r>
            <a:r>
              <a:rPr lang="ru-RU" dirty="0" smtClean="0"/>
              <a:t>группы.</a:t>
            </a:r>
          </a:p>
          <a:p>
            <a:r>
              <a:rPr lang="en-US" dirty="0" smtClean="0"/>
              <a:t>Date &amp; </a:t>
            </a:r>
            <a:r>
              <a:rPr lang="en-US" dirty="0" err="1" smtClean="0"/>
              <a:t>starttime</a:t>
            </a:r>
            <a:r>
              <a:rPr lang="en-US" dirty="0" smtClean="0"/>
              <a:t> </a:t>
            </a:r>
            <a:r>
              <a:rPr lang="ru-RU" dirty="0" smtClean="0"/>
              <a:t>вынести в отдельную таблицу.</a:t>
            </a:r>
          </a:p>
        </p:txBody>
      </p:sp>
      <p:pic>
        <p:nvPicPr>
          <p:cNvPr id="3075" name="Picture 3" descr="D:\Учёба\2 курс\4 семестр\БД\Dart\E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2024063"/>
            <a:ext cx="6886575" cy="2047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660"/>
          </a:xfrm>
        </p:spPr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pic>
        <p:nvPicPr>
          <p:cNvPr id="1026" name="Picture 2" descr="W:\TG\Screenshot_2022-06-15-22-23-40-473_com.VyatSU.flutter_proj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772" y="1313482"/>
            <a:ext cx="2187087" cy="4738688"/>
          </a:xfrm>
          <a:prstGeom prst="rect">
            <a:avLst/>
          </a:prstGeom>
          <a:noFill/>
        </p:spPr>
      </p:pic>
      <p:pic>
        <p:nvPicPr>
          <p:cNvPr id="1027" name="Picture 3" descr="W:\TG\Screenshot_2022-06-15-15-23-11-112_com.VyatSU.flutter_proj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9939" y="1365364"/>
            <a:ext cx="2182826" cy="472945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77947" y="617422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Календарь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10081" y="62389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2800" b="1" dirty="0" smtClean="0"/>
              <a:t>Выбор и описание программных средств и среды разработки реализации программного обеспечения</a:t>
            </a:r>
            <a:br>
              <a:rPr lang="ru-RU" sz="2800" b="1" dirty="0" smtClean="0"/>
            </a:br>
            <a:endParaRPr lang="ru-RU" sz="2800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 smtClean="0">
                <a:latin typeface="Montserrat Black" pitchFamily="2" charset="-52"/>
              </a:rPr>
              <a:t>Язык программирования </a:t>
            </a:r>
            <a:r>
              <a:rPr lang="en-US" b="1" dirty="0" smtClean="0">
                <a:latin typeface="Montserrat Black" pitchFamily="2" charset="-52"/>
              </a:rPr>
              <a:t>Dart</a:t>
            </a:r>
            <a:r>
              <a:rPr lang="ru-RU" b="1" dirty="0" smtClean="0">
                <a:latin typeface="Montserrat Black" pitchFamily="2" charset="-52"/>
              </a:rPr>
              <a:t> </a:t>
            </a:r>
            <a:r>
              <a:rPr lang="ru-RU" b="1" dirty="0" smtClean="0"/>
              <a:t>- </a:t>
            </a:r>
            <a:r>
              <a:rPr lang="ru-RU" dirty="0" smtClean="0"/>
              <a:t>Высокоуровневый язык программирования со строгой типизацией.</a:t>
            </a:r>
          </a:p>
          <a:p>
            <a:r>
              <a:rPr lang="ru-RU" dirty="0" smtClean="0"/>
              <a:t>Использовался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b="1" dirty="0" smtClean="0">
                <a:latin typeface="Montserrat Black" pitchFamily="2" charset="-52"/>
              </a:rPr>
              <a:t>Flutter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4790486" y="2160589"/>
            <a:ext cx="4661544" cy="3880773"/>
          </a:xfrm>
        </p:spPr>
        <p:txBody>
          <a:bodyPr/>
          <a:lstStyle/>
          <a:p>
            <a:r>
              <a:rPr lang="en-US" b="1" dirty="0" smtClean="0">
                <a:latin typeface="Montserrat Black" pitchFamily="2" charset="-52"/>
              </a:rPr>
              <a:t>IDE</a:t>
            </a:r>
            <a:r>
              <a:rPr lang="ru-RU" b="1" dirty="0" smtClean="0">
                <a:latin typeface="Montserrat Black" pitchFamily="2" charset="-52"/>
              </a:rPr>
              <a:t> для разработки под мобильные приложения </a:t>
            </a:r>
            <a:r>
              <a:rPr lang="en-US" b="1" dirty="0" smtClean="0">
                <a:latin typeface="Montserrat Black" pitchFamily="2" charset="-52"/>
              </a:rPr>
              <a:t>Android Studio </a:t>
            </a:r>
            <a:r>
              <a:rPr lang="ru-RU" dirty="0" smtClean="0"/>
              <a:t>–интегрированная среда разработки для работы с платформой </a:t>
            </a:r>
            <a:r>
              <a:rPr lang="ru-RU" dirty="0" err="1" smtClean="0"/>
              <a:t>Android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Разработан  и поддерживается </a:t>
            </a:r>
            <a:r>
              <a:rPr lang="en-US" dirty="0" smtClean="0"/>
              <a:t>Google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2772" name="AutoShape 4" descr="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74" name="AutoShape 6" descr="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76" name="AutoShape 8" descr="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pixelarticons | Flutter Pack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863" y="4357916"/>
            <a:ext cx="954312" cy="954312"/>
          </a:xfrm>
          <a:prstGeom prst="rect">
            <a:avLst/>
          </a:prstGeom>
          <a:noFill/>
        </p:spPr>
      </p:pic>
      <p:pic>
        <p:nvPicPr>
          <p:cNvPr id="4100" name="Picture 4" descr="Файл:Dart programming language logo.svg — Википед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918" y="5548086"/>
            <a:ext cx="2892425" cy="903883"/>
          </a:xfrm>
          <a:prstGeom prst="rect">
            <a:avLst/>
          </a:prstGeom>
          <a:noFill/>
        </p:spPr>
      </p:pic>
      <p:pic>
        <p:nvPicPr>
          <p:cNvPr id="4102" name="Picture 6" descr="Android – Бесплатные иконки: социальные меди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8374" y="4548641"/>
            <a:ext cx="1426483" cy="14264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89119559_win32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6557_TF89119559.potx" id="{88A434A9-C6E8-46BD-9ED5-4A76A6318908}" vid="{8EFEB026-C681-4701-9D01-A71982296CC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Произвольный</PresentationFormat>
  <Paragraphs>30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tf89119559_win32</vt:lpstr>
      <vt:lpstr>Разработка мобильного приложения «Журнал преподавателя»</vt:lpstr>
      <vt:lpstr>Цель курсового проекта </vt:lpstr>
      <vt:lpstr>Обзор аналогов</vt:lpstr>
      <vt:lpstr>Обзор аналогов</vt:lpstr>
      <vt:lpstr>Требования к приложению</vt:lpstr>
      <vt:lpstr>Разработка приложения. Макет</vt:lpstr>
      <vt:lpstr>Разработка приложения.  База данных</vt:lpstr>
      <vt:lpstr>Экранные формы</vt:lpstr>
      <vt:lpstr>Выбор и описание программных средств и среды разработки реализации программного обеспечения 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2021-12-27T14:50:45Z</dcterms:created>
  <dcterms:modified xsi:type="dcterms:W3CDTF">2022-06-15T21:10:31Z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