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02" r:id="rId1"/>
  </p:sldMasterIdLst>
  <p:notesMasterIdLst>
    <p:notesMasterId r:id="rId32"/>
  </p:notesMasterIdLst>
  <p:handoutMasterIdLst>
    <p:handoutMasterId r:id="rId33"/>
  </p:handoutMasterIdLst>
  <p:sldIdLst>
    <p:sldId id="445" r:id="rId2"/>
    <p:sldId id="448" r:id="rId3"/>
    <p:sldId id="449" r:id="rId4"/>
    <p:sldId id="474" r:id="rId5"/>
    <p:sldId id="475" r:id="rId6"/>
    <p:sldId id="472" r:id="rId7"/>
    <p:sldId id="476" r:id="rId8"/>
    <p:sldId id="480" r:id="rId9"/>
    <p:sldId id="458" r:id="rId10"/>
    <p:sldId id="451" r:id="rId11"/>
    <p:sldId id="452" r:id="rId12"/>
    <p:sldId id="453" r:id="rId13"/>
    <p:sldId id="454" r:id="rId14"/>
    <p:sldId id="469" r:id="rId15"/>
    <p:sldId id="470" r:id="rId16"/>
    <p:sldId id="457" r:id="rId17"/>
    <p:sldId id="468" r:id="rId18"/>
    <p:sldId id="471" r:id="rId19"/>
    <p:sldId id="477" r:id="rId20"/>
    <p:sldId id="459" r:id="rId21"/>
    <p:sldId id="460" r:id="rId22"/>
    <p:sldId id="461" r:id="rId23"/>
    <p:sldId id="462" r:id="rId24"/>
    <p:sldId id="465" r:id="rId25"/>
    <p:sldId id="463" r:id="rId26"/>
    <p:sldId id="467" r:id="rId27"/>
    <p:sldId id="464" r:id="rId28"/>
    <p:sldId id="478" r:id="rId29"/>
    <p:sldId id="363" r:id="rId30"/>
    <p:sldId id="479" r:id="rId31"/>
  </p:sldIdLst>
  <p:sldSz cx="10080625" cy="7559675"/>
  <p:notesSz cx="6797675" cy="9928225"/>
  <p:defaultTextStyle>
    <a:defPPr>
      <a:defRPr lang="en-GB"/>
    </a:defPPr>
    <a:lvl1pPr algn="l" defTabSz="182487"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charset="0"/>
        <a:ea typeface="+mn-ea"/>
        <a:cs typeface="+mn-cs"/>
      </a:defRPr>
    </a:lvl1pPr>
    <a:lvl2pPr marL="431620" indent="-215812" algn="l" defTabSz="182487"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charset="0"/>
        <a:ea typeface="+mn-ea"/>
        <a:cs typeface="+mn-cs"/>
      </a:defRPr>
    </a:lvl2pPr>
    <a:lvl3pPr marL="647431" indent="-215812" algn="l" defTabSz="182487"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charset="0"/>
        <a:ea typeface="+mn-ea"/>
        <a:cs typeface="+mn-cs"/>
      </a:defRPr>
    </a:lvl3pPr>
    <a:lvl4pPr marL="863242" indent="-215812" algn="l" defTabSz="182487"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charset="0"/>
        <a:ea typeface="+mn-ea"/>
        <a:cs typeface="+mn-cs"/>
      </a:defRPr>
    </a:lvl4pPr>
    <a:lvl5pPr marL="1079052" indent="-215812" algn="l" defTabSz="182487"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charset="0"/>
        <a:ea typeface="+mn-ea"/>
        <a:cs typeface="+mn-cs"/>
      </a:defRPr>
    </a:lvl5pPr>
    <a:lvl6pPr marL="2285052" algn="l" defTabSz="914021" rtl="0" eaLnBrk="1" latinLnBrk="0" hangingPunct="1">
      <a:defRPr kern="1200">
        <a:solidFill>
          <a:schemeClr val="tx1"/>
        </a:solidFill>
        <a:latin typeface="Arial" charset="0"/>
        <a:ea typeface="+mn-ea"/>
        <a:cs typeface="+mn-cs"/>
      </a:defRPr>
    </a:lvl6pPr>
    <a:lvl7pPr marL="2742063" algn="l" defTabSz="914021" rtl="0" eaLnBrk="1" latinLnBrk="0" hangingPunct="1">
      <a:defRPr kern="1200">
        <a:solidFill>
          <a:schemeClr val="tx1"/>
        </a:solidFill>
        <a:latin typeface="Arial" charset="0"/>
        <a:ea typeface="+mn-ea"/>
        <a:cs typeface="+mn-cs"/>
      </a:defRPr>
    </a:lvl7pPr>
    <a:lvl8pPr marL="3199073" algn="l" defTabSz="914021" rtl="0" eaLnBrk="1" latinLnBrk="0" hangingPunct="1">
      <a:defRPr kern="1200">
        <a:solidFill>
          <a:schemeClr val="tx1"/>
        </a:solidFill>
        <a:latin typeface="Arial" charset="0"/>
        <a:ea typeface="+mn-ea"/>
        <a:cs typeface="+mn-cs"/>
      </a:defRPr>
    </a:lvl8pPr>
    <a:lvl9pPr marL="3656083" algn="l" defTabSz="914021"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 uri="{2D200454-40CA-4A62-9FC3-DE9A4176ACB9}">
      <p15:notesGuideLst xmlns:p15="http://schemas.microsoft.com/office/powerpoint/2012/main">
        <p15:guide id="1" orient="horz" pos="2842">
          <p15:clr>
            <a:srgbClr val="A4A3A4"/>
          </p15:clr>
        </p15:guide>
        <p15:guide id="2" pos="188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krul-Islam TUSHAR" initials="FT" lastIdx="2" clrIdx="0">
    <p:extLst>
      <p:ext uri="{19B8F6BF-5375-455C-9EA6-DF929625EA0E}">
        <p15:presenceInfo xmlns:p15="http://schemas.microsoft.com/office/powerpoint/2012/main" userId="S-1-12-1-428698905-1283846160-1365800341-12595891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8E26"/>
    <a:srgbClr val="BEE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48" autoAdjust="0"/>
    <p:restoredTop sz="70534" autoAdjust="0"/>
  </p:normalViewPr>
  <p:slideViewPr>
    <p:cSldViewPr snapToGrid="0">
      <p:cViewPr>
        <p:scale>
          <a:sx n="25" d="100"/>
          <a:sy n="25" d="100"/>
        </p:scale>
        <p:origin x="2880" y="1038"/>
      </p:cViewPr>
      <p:guideLst>
        <p:guide orient="horz" pos="2161"/>
        <p:guide pos="2880"/>
      </p:guideLst>
    </p:cSldViewPr>
  </p:slideViewPr>
  <p:outlineViewPr>
    <p:cViewPr varScale="1">
      <p:scale>
        <a:sx n="170" d="200"/>
        <a:sy n="170" d="200"/>
      </p:scale>
      <p:origin x="0" y="-92646"/>
    </p:cViewPr>
  </p:outlineViewPr>
  <p:notesTextViewPr>
    <p:cViewPr>
      <p:scale>
        <a:sx n="100" d="100"/>
        <a:sy n="100" d="100"/>
      </p:scale>
      <p:origin x="0" y="0"/>
    </p:cViewPr>
  </p:notesTextViewPr>
  <p:sorterViewPr>
    <p:cViewPr>
      <p:scale>
        <a:sx n="100" d="100"/>
        <a:sy n="100" d="100"/>
      </p:scale>
      <p:origin x="0" y="-6900"/>
    </p:cViewPr>
  </p:sorterViewPr>
  <p:notesViewPr>
    <p:cSldViewPr snapToGrid="0">
      <p:cViewPr varScale="1">
        <p:scale>
          <a:sx n="59" d="100"/>
          <a:sy n="59" d="100"/>
        </p:scale>
        <p:origin x="-1752" y="-72"/>
      </p:cViewPr>
      <p:guideLst>
        <p:guide orient="horz" pos="2842"/>
        <p:guide pos="188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New cancer cases in the US in 2018</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39DA-4A5C-9B4E-82CBE85BE67B}"/>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39DA-4A5C-9B4E-82CBE85BE67B}"/>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39DA-4A5C-9B4E-82CBE85BE67B}"/>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39DA-4A5C-9B4E-82CBE85BE67B}"/>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Brain and Other Nervous System Cancer</c:v>
                </c:pt>
                <c:pt idx="1">
                  <c:v>Other Cansers</c:v>
                </c:pt>
              </c:strCache>
            </c:strRef>
          </c:cat>
          <c:val>
            <c:numRef>
              <c:f>Sheet1!$B$2:$B$5</c:f>
              <c:numCache>
                <c:formatCode>0.00%</c:formatCode>
                <c:ptCount val="4"/>
                <c:pt idx="0">
                  <c:v>1.4E-2</c:v>
                </c:pt>
                <c:pt idx="1">
                  <c:v>0.98599999999999999</c:v>
                </c:pt>
              </c:numCache>
            </c:numRef>
          </c:val>
          <c:extLst>
            <c:ext xmlns:c16="http://schemas.microsoft.com/office/drawing/2014/chart" uri="{C3380CC4-5D6E-409C-BE32-E72D297353CC}">
              <c16:uniqueId val="{00000000-FD5C-400E-B6AF-213B554FED41}"/>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egendEntry>
        <c:idx val="2"/>
        <c:delete val="1"/>
      </c:legendEntry>
      <c:legendEntry>
        <c:idx val="3"/>
        <c:delete val="1"/>
      </c:legendEntry>
      <c:layout>
        <c:manualLayout>
          <c:xMode val="edge"/>
          <c:yMode val="edge"/>
          <c:x val="0.12057592171167547"/>
          <c:y val="8.3473451327433626E-2"/>
          <c:w val="0.74905109569491357"/>
          <c:h val="6.5185701344854019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Cancer Deaths in the US in 2018</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1B3C-4E3C-A599-894A2C2CAB3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1B3C-4E3C-A599-894A2C2CAB3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1B3C-4E3C-A599-894A2C2CAB3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1B3C-4E3C-A599-894A2C2CAB35}"/>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Brain and Other Nervous System Cancer</c:v>
                </c:pt>
                <c:pt idx="1">
                  <c:v>Other Cancers</c:v>
                </c:pt>
              </c:strCache>
            </c:strRef>
          </c:cat>
          <c:val>
            <c:numRef>
              <c:f>Sheet1!$B$2:$B$5</c:f>
              <c:numCache>
                <c:formatCode>0.00%</c:formatCode>
                <c:ptCount val="4"/>
                <c:pt idx="0">
                  <c:v>2.8000000000000001E-2</c:v>
                </c:pt>
                <c:pt idx="1">
                  <c:v>0.97199999999999998</c:v>
                </c:pt>
              </c:numCache>
            </c:numRef>
          </c:val>
          <c:extLst>
            <c:ext xmlns:c16="http://schemas.microsoft.com/office/drawing/2014/chart" uri="{C3380CC4-5D6E-409C-BE32-E72D297353CC}">
              <c16:uniqueId val="{00000000-FD5C-400E-B6AF-213B554FED41}"/>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egendEntry>
        <c:idx val="2"/>
        <c:delete val="1"/>
      </c:legendEntry>
      <c:legendEntry>
        <c:idx val="3"/>
        <c:delete val="1"/>
      </c:legendEntry>
      <c:layout>
        <c:manualLayout>
          <c:xMode val="edge"/>
          <c:yMode val="edge"/>
          <c:x val="0.12025677336169228"/>
          <c:y val="8.3473451327433626E-2"/>
          <c:w val="0.74689012193979609"/>
          <c:h val="4.5274196920075255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Brain Tumors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F15D-4890-9FFF-A1A830DEB0F3}"/>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F15D-4890-9FFF-A1A830DEB0F3}"/>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F15D-4890-9FFF-A1A830DEB0F3}"/>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F15D-4890-9FFF-A1A830DEB0F3}"/>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Meningiomas</c:v>
                </c:pt>
                <c:pt idx="1">
                  <c:v>Gliomas</c:v>
                </c:pt>
                <c:pt idx="2">
                  <c:v>Other</c:v>
                </c:pt>
              </c:strCache>
            </c:strRef>
          </c:cat>
          <c:val>
            <c:numRef>
              <c:f>Sheet1!$B$2:$B$5</c:f>
              <c:numCache>
                <c:formatCode>General</c:formatCode>
                <c:ptCount val="4"/>
                <c:pt idx="0">
                  <c:v>15</c:v>
                </c:pt>
                <c:pt idx="1">
                  <c:v>30</c:v>
                </c:pt>
                <c:pt idx="2">
                  <c:v>55</c:v>
                </c:pt>
              </c:numCache>
            </c:numRef>
          </c:val>
          <c:extLst>
            <c:ext xmlns:c16="http://schemas.microsoft.com/office/drawing/2014/chart" uri="{C3380CC4-5D6E-409C-BE32-E72D297353CC}">
              <c16:uniqueId val="{00000000-96AB-472A-9397-C6510503958E}"/>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egendEntry>
        <c:idx val="3"/>
        <c:delete val="1"/>
      </c:legendEntry>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87CBD2-CF6D-43CE-995B-2421E56BD32D}" type="doc">
      <dgm:prSet loTypeId="urn:microsoft.com/office/officeart/2005/8/layout/radial6" loCatId="cycle" qsTypeId="urn:microsoft.com/office/officeart/2005/8/quickstyle/simple1" qsCatId="simple" csTypeId="urn:microsoft.com/office/officeart/2005/8/colors/accent3_2" csCatId="accent3" phldr="1"/>
      <dgm:spPr/>
      <dgm:t>
        <a:bodyPr/>
        <a:lstStyle/>
        <a:p>
          <a:endParaRPr lang="en-US"/>
        </a:p>
      </dgm:t>
    </dgm:pt>
    <dgm:pt modelId="{E3CEF992-56B0-4529-9A23-C8D5993D5761}">
      <dgm:prSet phldrT="[Text]" custT="1"/>
      <dgm:spPr/>
      <dgm:t>
        <a:bodyPr/>
        <a:lstStyle/>
        <a:p>
          <a:r>
            <a:rPr lang="en-US" sz="2400" dirty="0"/>
            <a:t>Segmentation</a:t>
          </a:r>
          <a:endParaRPr lang="en-US" sz="3200" dirty="0"/>
        </a:p>
      </dgm:t>
    </dgm:pt>
    <dgm:pt modelId="{07A66103-E8A5-4B5E-8B14-671D84917CB3}" type="parTrans" cxnId="{C145EF78-DFF9-41EC-BCCD-38004EFA5C03}">
      <dgm:prSet/>
      <dgm:spPr/>
      <dgm:t>
        <a:bodyPr/>
        <a:lstStyle/>
        <a:p>
          <a:endParaRPr lang="en-US"/>
        </a:p>
      </dgm:t>
    </dgm:pt>
    <dgm:pt modelId="{324232E8-B469-4C70-8D55-69C347419C3B}" type="sibTrans" cxnId="{C145EF78-DFF9-41EC-BCCD-38004EFA5C03}">
      <dgm:prSet/>
      <dgm:spPr/>
      <dgm:t>
        <a:bodyPr/>
        <a:lstStyle/>
        <a:p>
          <a:endParaRPr lang="en-US"/>
        </a:p>
      </dgm:t>
    </dgm:pt>
    <dgm:pt modelId="{A38B8EFA-0E3D-4EF9-9BA6-AFA8508E16EE}">
      <dgm:prSet phldrT="[Text]" custT="1"/>
      <dgm:spPr/>
      <dgm:t>
        <a:bodyPr/>
        <a:lstStyle/>
        <a:p>
          <a:r>
            <a:rPr lang="en-US" sz="1600" dirty="0"/>
            <a:t>Shape</a:t>
          </a:r>
          <a:endParaRPr lang="en-US" sz="2800" dirty="0"/>
        </a:p>
      </dgm:t>
    </dgm:pt>
    <dgm:pt modelId="{96D3C8BF-5934-485C-BAA7-60F2DF5EAE9D}" type="parTrans" cxnId="{FC13C732-1255-4F23-92E6-82BC9509F498}">
      <dgm:prSet/>
      <dgm:spPr/>
      <dgm:t>
        <a:bodyPr/>
        <a:lstStyle/>
        <a:p>
          <a:endParaRPr lang="en-US"/>
        </a:p>
      </dgm:t>
    </dgm:pt>
    <dgm:pt modelId="{B1145B2C-C6A8-4949-A6A4-BA90E8BD09C8}" type="sibTrans" cxnId="{FC13C732-1255-4F23-92E6-82BC9509F498}">
      <dgm:prSet/>
      <dgm:spPr/>
      <dgm:t>
        <a:bodyPr/>
        <a:lstStyle/>
        <a:p>
          <a:endParaRPr lang="en-US"/>
        </a:p>
      </dgm:t>
    </dgm:pt>
    <dgm:pt modelId="{B66D87AA-4FC1-4191-818A-712B31F09928}">
      <dgm:prSet phldrT="[Text]" custT="1"/>
      <dgm:spPr/>
      <dgm:t>
        <a:bodyPr/>
        <a:lstStyle/>
        <a:p>
          <a:r>
            <a:rPr lang="en-US" sz="1600" dirty="0"/>
            <a:t>Size</a:t>
          </a:r>
          <a:endParaRPr lang="en-US" sz="1500" dirty="0"/>
        </a:p>
      </dgm:t>
    </dgm:pt>
    <dgm:pt modelId="{47402248-692D-46FA-A06F-FA37A4D92771}" type="parTrans" cxnId="{257859EA-51EA-4460-81DD-E09AFA6657E0}">
      <dgm:prSet/>
      <dgm:spPr/>
      <dgm:t>
        <a:bodyPr/>
        <a:lstStyle/>
        <a:p>
          <a:endParaRPr lang="en-US"/>
        </a:p>
      </dgm:t>
    </dgm:pt>
    <dgm:pt modelId="{231A0FEC-3DE4-46F9-AC50-659F8ADAD146}" type="sibTrans" cxnId="{257859EA-51EA-4460-81DD-E09AFA6657E0}">
      <dgm:prSet/>
      <dgm:spPr/>
      <dgm:t>
        <a:bodyPr/>
        <a:lstStyle/>
        <a:p>
          <a:endParaRPr lang="en-US"/>
        </a:p>
      </dgm:t>
    </dgm:pt>
    <dgm:pt modelId="{7F79E04A-DA5A-4E44-8B74-51B9BEC07D3E}">
      <dgm:prSet phldrT="[Text]" custT="1"/>
      <dgm:spPr/>
      <dgm:t>
        <a:bodyPr/>
        <a:lstStyle/>
        <a:p>
          <a:r>
            <a:rPr lang="en-US" sz="1600" dirty="0"/>
            <a:t>Location</a:t>
          </a:r>
          <a:endParaRPr lang="en-US" sz="1500" dirty="0"/>
        </a:p>
      </dgm:t>
    </dgm:pt>
    <dgm:pt modelId="{77D6EA6A-9312-4536-84E1-D5BD10DD685D}" type="parTrans" cxnId="{1AF43191-75EF-4CFD-87CE-271BF2EAA9D7}">
      <dgm:prSet/>
      <dgm:spPr/>
      <dgm:t>
        <a:bodyPr/>
        <a:lstStyle/>
        <a:p>
          <a:endParaRPr lang="en-US"/>
        </a:p>
      </dgm:t>
    </dgm:pt>
    <dgm:pt modelId="{0AF1A59A-BD49-4358-85BF-F51DE40EB5B5}" type="sibTrans" cxnId="{1AF43191-75EF-4CFD-87CE-271BF2EAA9D7}">
      <dgm:prSet/>
      <dgm:spPr/>
      <dgm:t>
        <a:bodyPr/>
        <a:lstStyle/>
        <a:p>
          <a:endParaRPr lang="en-US"/>
        </a:p>
      </dgm:t>
    </dgm:pt>
    <dgm:pt modelId="{16233BA4-4BBA-40F9-957D-0017766F77AB}">
      <dgm:prSet phldrT="[Text]" custT="1"/>
      <dgm:spPr/>
      <dgm:t>
        <a:bodyPr/>
        <a:lstStyle/>
        <a:p>
          <a:r>
            <a:rPr lang="en-US" sz="1600" dirty="0"/>
            <a:t>Metabolism</a:t>
          </a:r>
          <a:endParaRPr lang="en-US" sz="1500" dirty="0"/>
        </a:p>
      </dgm:t>
    </dgm:pt>
    <dgm:pt modelId="{46078E16-8B76-4407-A773-770A67DE84D2}" type="parTrans" cxnId="{EC718477-4BB0-46D7-8A0A-CCCFD1513DEE}">
      <dgm:prSet/>
      <dgm:spPr/>
      <dgm:t>
        <a:bodyPr/>
        <a:lstStyle/>
        <a:p>
          <a:endParaRPr lang="en-US"/>
        </a:p>
      </dgm:t>
    </dgm:pt>
    <dgm:pt modelId="{947579AA-5D70-4144-B62E-DB6321BBF9D0}" type="sibTrans" cxnId="{EC718477-4BB0-46D7-8A0A-CCCFD1513DEE}">
      <dgm:prSet/>
      <dgm:spPr/>
      <dgm:t>
        <a:bodyPr/>
        <a:lstStyle/>
        <a:p>
          <a:endParaRPr lang="en-US"/>
        </a:p>
      </dgm:t>
    </dgm:pt>
    <dgm:pt modelId="{7B5B9A1B-A5BB-4095-AB9F-7747574764C5}" type="pres">
      <dgm:prSet presAssocID="{2787CBD2-CF6D-43CE-995B-2421E56BD32D}" presName="Name0" presStyleCnt="0">
        <dgm:presLayoutVars>
          <dgm:chMax val="1"/>
          <dgm:dir/>
          <dgm:animLvl val="ctr"/>
          <dgm:resizeHandles val="exact"/>
        </dgm:presLayoutVars>
      </dgm:prSet>
      <dgm:spPr/>
    </dgm:pt>
    <dgm:pt modelId="{0B3A21CF-D1CD-4029-AB1D-9BEB3FCF2C33}" type="pres">
      <dgm:prSet presAssocID="{E3CEF992-56B0-4529-9A23-C8D5993D5761}" presName="centerShape" presStyleLbl="node0" presStyleIdx="0" presStyleCnt="1" custScaleX="130475" custScaleY="125643"/>
      <dgm:spPr/>
    </dgm:pt>
    <dgm:pt modelId="{A7CA490E-C4CF-4904-BBDE-53A1EAE9AE0B}" type="pres">
      <dgm:prSet presAssocID="{A38B8EFA-0E3D-4EF9-9BA6-AFA8508E16EE}" presName="node" presStyleLbl="node1" presStyleIdx="0" presStyleCnt="4">
        <dgm:presLayoutVars>
          <dgm:bulletEnabled val="1"/>
        </dgm:presLayoutVars>
      </dgm:prSet>
      <dgm:spPr/>
    </dgm:pt>
    <dgm:pt modelId="{83E4A092-BC2C-4653-93F5-ED5DDDD641DC}" type="pres">
      <dgm:prSet presAssocID="{A38B8EFA-0E3D-4EF9-9BA6-AFA8508E16EE}" presName="dummy" presStyleCnt="0"/>
      <dgm:spPr/>
    </dgm:pt>
    <dgm:pt modelId="{C5A118D7-BEFC-4E9D-930F-34FB9D24B1F7}" type="pres">
      <dgm:prSet presAssocID="{B1145B2C-C6A8-4949-A6A4-BA90E8BD09C8}" presName="sibTrans" presStyleLbl="sibTrans2D1" presStyleIdx="0" presStyleCnt="4"/>
      <dgm:spPr/>
    </dgm:pt>
    <dgm:pt modelId="{B82F21F0-ACFD-4831-9FA6-D5E2FF62ECE0}" type="pres">
      <dgm:prSet presAssocID="{B66D87AA-4FC1-4191-818A-712B31F09928}" presName="node" presStyleLbl="node1" presStyleIdx="1" presStyleCnt="4" custScaleX="106545" custScaleY="103426">
        <dgm:presLayoutVars>
          <dgm:bulletEnabled val="1"/>
        </dgm:presLayoutVars>
      </dgm:prSet>
      <dgm:spPr/>
    </dgm:pt>
    <dgm:pt modelId="{ADCE59F3-5598-44FC-A566-751954F7E100}" type="pres">
      <dgm:prSet presAssocID="{B66D87AA-4FC1-4191-818A-712B31F09928}" presName="dummy" presStyleCnt="0"/>
      <dgm:spPr/>
    </dgm:pt>
    <dgm:pt modelId="{D276062E-80E0-4CE8-ACCD-3D2CCCB6DDC9}" type="pres">
      <dgm:prSet presAssocID="{231A0FEC-3DE4-46F9-AC50-659F8ADAD146}" presName="sibTrans" presStyleLbl="sibTrans2D1" presStyleIdx="1" presStyleCnt="4"/>
      <dgm:spPr/>
    </dgm:pt>
    <dgm:pt modelId="{8AB6D90F-926F-45E0-B9E6-DAC2765C1AA5}" type="pres">
      <dgm:prSet presAssocID="{7F79E04A-DA5A-4E44-8B74-51B9BEC07D3E}" presName="node" presStyleLbl="node1" presStyleIdx="2" presStyleCnt="4">
        <dgm:presLayoutVars>
          <dgm:bulletEnabled val="1"/>
        </dgm:presLayoutVars>
      </dgm:prSet>
      <dgm:spPr/>
    </dgm:pt>
    <dgm:pt modelId="{7CC94D01-D674-4389-B653-4BD175FEA0AE}" type="pres">
      <dgm:prSet presAssocID="{7F79E04A-DA5A-4E44-8B74-51B9BEC07D3E}" presName="dummy" presStyleCnt="0"/>
      <dgm:spPr/>
    </dgm:pt>
    <dgm:pt modelId="{9F4CD8BB-FE68-4A21-B51B-6BDF7D4F124B}" type="pres">
      <dgm:prSet presAssocID="{0AF1A59A-BD49-4358-85BF-F51DE40EB5B5}" presName="sibTrans" presStyleLbl="sibTrans2D1" presStyleIdx="2" presStyleCnt="4"/>
      <dgm:spPr/>
    </dgm:pt>
    <dgm:pt modelId="{2841CB50-EA5B-48D3-B354-E57AC5804AFD}" type="pres">
      <dgm:prSet presAssocID="{16233BA4-4BBA-40F9-957D-0017766F77AB}" presName="node" presStyleLbl="node1" presStyleIdx="3" presStyleCnt="4" custScaleX="112863" custScaleY="106806">
        <dgm:presLayoutVars>
          <dgm:bulletEnabled val="1"/>
        </dgm:presLayoutVars>
      </dgm:prSet>
      <dgm:spPr/>
    </dgm:pt>
    <dgm:pt modelId="{6CBAED76-9E86-47F1-B4CC-2C2113FC87BA}" type="pres">
      <dgm:prSet presAssocID="{16233BA4-4BBA-40F9-957D-0017766F77AB}" presName="dummy" presStyleCnt="0"/>
      <dgm:spPr/>
    </dgm:pt>
    <dgm:pt modelId="{C7A59A18-D85E-4E9A-95FE-EA3A807787E4}" type="pres">
      <dgm:prSet presAssocID="{947579AA-5D70-4144-B62E-DB6321BBF9D0}" presName="sibTrans" presStyleLbl="sibTrans2D1" presStyleIdx="3" presStyleCnt="4"/>
      <dgm:spPr/>
    </dgm:pt>
  </dgm:ptLst>
  <dgm:cxnLst>
    <dgm:cxn modelId="{539B6823-F014-4BF9-B8B1-9948FD44089C}" type="presOf" srcId="{7F79E04A-DA5A-4E44-8B74-51B9BEC07D3E}" destId="{8AB6D90F-926F-45E0-B9E6-DAC2765C1AA5}" srcOrd="0" destOrd="0" presId="urn:microsoft.com/office/officeart/2005/8/layout/radial6"/>
    <dgm:cxn modelId="{FC13C732-1255-4F23-92E6-82BC9509F498}" srcId="{E3CEF992-56B0-4529-9A23-C8D5993D5761}" destId="{A38B8EFA-0E3D-4EF9-9BA6-AFA8508E16EE}" srcOrd="0" destOrd="0" parTransId="{96D3C8BF-5934-485C-BAA7-60F2DF5EAE9D}" sibTransId="{B1145B2C-C6A8-4949-A6A4-BA90E8BD09C8}"/>
    <dgm:cxn modelId="{05E2AD47-1BCE-4F46-86D8-D587DE117858}" type="presOf" srcId="{A38B8EFA-0E3D-4EF9-9BA6-AFA8508E16EE}" destId="{A7CA490E-C4CF-4904-BBDE-53A1EAE9AE0B}" srcOrd="0" destOrd="0" presId="urn:microsoft.com/office/officeart/2005/8/layout/radial6"/>
    <dgm:cxn modelId="{73653473-4406-4FAE-A1F7-673D256A720C}" type="presOf" srcId="{2787CBD2-CF6D-43CE-995B-2421E56BD32D}" destId="{7B5B9A1B-A5BB-4095-AB9F-7747574764C5}" srcOrd="0" destOrd="0" presId="urn:microsoft.com/office/officeart/2005/8/layout/radial6"/>
    <dgm:cxn modelId="{EC718477-4BB0-46D7-8A0A-CCCFD1513DEE}" srcId="{E3CEF992-56B0-4529-9A23-C8D5993D5761}" destId="{16233BA4-4BBA-40F9-957D-0017766F77AB}" srcOrd="3" destOrd="0" parTransId="{46078E16-8B76-4407-A773-770A67DE84D2}" sibTransId="{947579AA-5D70-4144-B62E-DB6321BBF9D0}"/>
    <dgm:cxn modelId="{C145EF78-DFF9-41EC-BCCD-38004EFA5C03}" srcId="{2787CBD2-CF6D-43CE-995B-2421E56BD32D}" destId="{E3CEF992-56B0-4529-9A23-C8D5993D5761}" srcOrd="0" destOrd="0" parTransId="{07A66103-E8A5-4B5E-8B14-671D84917CB3}" sibTransId="{324232E8-B469-4C70-8D55-69C347419C3B}"/>
    <dgm:cxn modelId="{1AF43191-75EF-4CFD-87CE-271BF2EAA9D7}" srcId="{E3CEF992-56B0-4529-9A23-C8D5993D5761}" destId="{7F79E04A-DA5A-4E44-8B74-51B9BEC07D3E}" srcOrd="2" destOrd="0" parTransId="{77D6EA6A-9312-4536-84E1-D5BD10DD685D}" sibTransId="{0AF1A59A-BD49-4358-85BF-F51DE40EB5B5}"/>
    <dgm:cxn modelId="{D59D17B1-B4E7-4187-9766-A72A5CD6982C}" type="presOf" srcId="{947579AA-5D70-4144-B62E-DB6321BBF9D0}" destId="{C7A59A18-D85E-4E9A-95FE-EA3A807787E4}" srcOrd="0" destOrd="0" presId="urn:microsoft.com/office/officeart/2005/8/layout/radial6"/>
    <dgm:cxn modelId="{A36D14C2-437D-41AA-96A1-492090793E47}" type="presOf" srcId="{E3CEF992-56B0-4529-9A23-C8D5993D5761}" destId="{0B3A21CF-D1CD-4029-AB1D-9BEB3FCF2C33}" srcOrd="0" destOrd="0" presId="urn:microsoft.com/office/officeart/2005/8/layout/radial6"/>
    <dgm:cxn modelId="{D3DBF3C7-78BD-4353-8AEA-2264B1404402}" type="presOf" srcId="{B1145B2C-C6A8-4949-A6A4-BA90E8BD09C8}" destId="{C5A118D7-BEFC-4E9D-930F-34FB9D24B1F7}" srcOrd="0" destOrd="0" presId="urn:microsoft.com/office/officeart/2005/8/layout/radial6"/>
    <dgm:cxn modelId="{A635F0CC-CEE0-4695-8BEE-CB923A93792F}" type="presOf" srcId="{16233BA4-4BBA-40F9-957D-0017766F77AB}" destId="{2841CB50-EA5B-48D3-B354-E57AC5804AFD}" srcOrd="0" destOrd="0" presId="urn:microsoft.com/office/officeart/2005/8/layout/radial6"/>
    <dgm:cxn modelId="{2B034DD0-591D-4DD4-A4E6-F05ECA9AC50C}" type="presOf" srcId="{0AF1A59A-BD49-4358-85BF-F51DE40EB5B5}" destId="{9F4CD8BB-FE68-4A21-B51B-6BDF7D4F124B}" srcOrd="0" destOrd="0" presId="urn:microsoft.com/office/officeart/2005/8/layout/radial6"/>
    <dgm:cxn modelId="{2ABD27D5-DE0A-431B-8BE1-04A343B379EA}" type="presOf" srcId="{B66D87AA-4FC1-4191-818A-712B31F09928}" destId="{B82F21F0-ACFD-4831-9FA6-D5E2FF62ECE0}" srcOrd="0" destOrd="0" presId="urn:microsoft.com/office/officeart/2005/8/layout/radial6"/>
    <dgm:cxn modelId="{257859EA-51EA-4460-81DD-E09AFA6657E0}" srcId="{E3CEF992-56B0-4529-9A23-C8D5993D5761}" destId="{B66D87AA-4FC1-4191-818A-712B31F09928}" srcOrd="1" destOrd="0" parTransId="{47402248-692D-46FA-A06F-FA37A4D92771}" sibTransId="{231A0FEC-3DE4-46F9-AC50-659F8ADAD146}"/>
    <dgm:cxn modelId="{DE069BFC-A318-42AC-A171-5BA7F54AF8E8}" type="presOf" srcId="{231A0FEC-3DE4-46F9-AC50-659F8ADAD146}" destId="{D276062E-80E0-4CE8-ACCD-3D2CCCB6DDC9}" srcOrd="0" destOrd="0" presId="urn:microsoft.com/office/officeart/2005/8/layout/radial6"/>
    <dgm:cxn modelId="{2D892FA3-85A5-46B6-BA28-FE47A831CF24}" type="presParOf" srcId="{7B5B9A1B-A5BB-4095-AB9F-7747574764C5}" destId="{0B3A21CF-D1CD-4029-AB1D-9BEB3FCF2C33}" srcOrd="0" destOrd="0" presId="urn:microsoft.com/office/officeart/2005/8/layout/radial6"/>
    <dgm:cxn modelId="{301C9CBB-5CCF-4418-8EDF-46378C776717}" type="presParOf" srcId="{7B5B9A1B-A5BB-4095-AB9F-7747574764C5}" destId="{A7CA490E-C4CF-4904-BBDE-53A1EAE9AE0B}" srcOrd="1" destOrd="0" presId="urn:microsoft.com/office/officeart/2005/8/layout/radial6"/>
    <dgm:cxn modelId="{1D3D8D3B-2C66-4013-924C-D0BB24CA7497}" type="presParOf" srcId="{7B5B9A1B-A5BB-4095-AB9F-7747574764C5}" destId="{83E4A092-BC2C-4653-93F5-ED5DDDD641DC}" srcOrd="2" destOrd="0" presId="urn:microsoft.com/office/officeart/2005/8/layout/radial6"/>
    <dgm:cxn modelId="{CFADAA9D-F5CD-4BEB-BB8F-7276FBE03436}" type="presParOf" srcId="{7B5B9A1B-A5BB-4095-AB9F-7747574764C5}" destId="{C5A118D7-BEFC-4E9D-930F-34FB9D24B1F7}" srcOrd="3" destOrd="0" presId="urn:microsoft.com/office/officeart/2005/8/layout/radial6"/>
    <dgm:cxn modelId="{D9980C85-8F12-4B8D-8238-195E118F13CF}" type="presParOf" srcId="{7B5B9A1B-A5BB-4095-AB9F-7747574764C5}" destId="{B82F21F0-ACFD-4831-9FA6-D5E2FF62ECE0}" srcOrd="4" destOrd="0" presId="urn:microsoft.com/office/officeart/2005/8/layout/radial6"/>
    <dgm:cxn modelId="{024A6CCF-1FF7-472D-9278-46807818D222}" type="presParOf" srcId="{7B5B9A1B-A5BB-4095-AB9F-7747574764C5}" destId="{ADCE59F3-5598-44FC-A566-751954F7E100}" srcOrd="5" destOrd="0" presId="urn:microsoft.com/office/officeart/2005/8/layout/radial6"/>
    <dgm:cxn modelId="{5C240B89-3962-4F85-8192-CB5C953A8BD0}" type="presParOf" srcId="{7B5B9A1B-A5BB-4095-AB9F-7747574764C5}" destId="{D276062E-80E0-4CE8-ACCD-3D2CCCB6DDC9}" srcOrd="6" destOrd="0" presId="urn:microsoft.com/office/officeart/2005/8/layout/radial6"/>
    <dgm:cxn modelId="{7ECCCFA2-9CCA-4728-9DFA-36F8A4DC9823}" type="presParOf" srcId="{7B5B9A1B-A5BB-4095-AB9F-7747574764C5}" destId="{8AB6D90F-926F-45E0-B9E6-DAC2765C1AA5}" srcOrd="7" destOrd="0" presId="urn:microsoft.com/office/officeart/2005/8/layout/radial6"/>
    <dgm:cxn modelId="{18997F9E-2897-4EF4-AE12-049C2E022515}" type="presParOf" srcId="{7B5B9A1B-A5BB-4095-AB9F-7747574764C5}" destId="{7CC94D01-D674-4389-B653-4BD175FEA0AE}" srcOrd="8" destOrd="0" presId="urn:microsoft.com/office/officeart/2005/8/layout/radial6"/>
    <dgm:cxn modelId="{C4BE15BD-008D-4F53-B9B7-99C99D3DA6F0}" type="presParOf" srcId="{7B5B9A1B-A5BB-4095-AB9F-7747574764C5}" destId="{9F4CD8BB-FE68-4A21-B51B-6BDF7D4F124B}" srcOrd="9" destOrd="0" presId="urn:microsoft.com/office/officeart/2005/8/layout/radial6"/>
    <dgm:cxn modelId="{4EF6F0C0-A522-421D-A2A4-C71A14B758F5}" type="presParOf" srcId="{7B5B9A1B-A5BB-4095-AB9F-7747574764C5}" destId="{2841CB50-EA5B-48D3-B354-E57AC5804AFD}" srcOrd="10" destOrd="0" presId="urn:microsoft.com/office/officeart/2005/8/layout/radial6"/>
    <dgm:cxn modelId="{847BD431-F0D4-4E51-88C9-7EF62BEEEF09}" type="presParOf" srcId="{7B5B9A1B-A5BB-4095-AB9F-7747574764C5}" destId="{6CBAED76-9E86-47F1-B4CC-2C2113FC87BA}" srcOrd="11" destOrd="0" presId="urn:microsoft.com/office/officeart/2005/8/layout/radial6"/>
    <dgm:cxn modelId="{DB1E8207-5CD5-40E2-96F1-C2435CB79664}" type="presParOf" srcId="{7B5B9A1B-A5BB-4095-AB9F-7747574764C5}" destId="{C7A59A18-D85E-4E9A-95FE-EA3A807787E4}"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F2CA11-31EA-4CD9-ACC1-E3C106A7E0EE}" type="doc">
      <dgm:prSet loTypeId="urn:microsoft.com/office/officeart/2005/8/layout/vProcess5" loCatId="process" qsTypeId="urn:microsoft.com/office/officeart/2005/8/quickstyle/simple1" qsCatId="simple" csTypeId="urn:microsoft.com/office/officeart/2005/8/colors/accent1_1" csCatId="accent1" phldr="1"/>
      <dgm:spPr/>
    </dgm:pt>
    <dgm:pt modelId="{34BAEA86-8367-4EDA-A00F-F4C07EF708C2}">
      <dgm:prSet phldrT="[Text]"/>
      <dgm:spPr/>
      <dgm:t>
        <a:bodyPr/>
        <a:lstStyle/>
        <a:p>
          <a:r>
            <a:rPr lang="en-US" dirty="0"/>
            <a:t>Use Smaller kernels</a:t>
          </a:r>
        </a:p>
      </dgm:t>
    </dgm:pt>
    <dgm:pt modelId="{CA22B08F-F072-4360-BB8F-54BC04BD5897}" type="parTrans" cxnId="{10173563-E73F-4ACB-BD98-11282EA356D9}">
      <dgm:prSet/>
      <dgm:spPr/>
      <dgm:t>
        <a:bodyPr/>
        <a:lstStyle/>
        <a:p>
          <a:endParaRPr lang="en-US"/>
        </a:p>
      </dgm:t>
    </dgm:pt>
    <dgm:pt modelId="{61F8723E-EC9D-4E9E-82B6-9553F6DC2FF0}" type="sibTrans" cxnId="{10173563-E73F-4ACB-BD98-11282EA356D9}">
      <dgm:prSet/>
      <dgm:spPr/>
      <dgm:t>
        <a:bodyPr/>
        <a:lstStyle/>
        <a:p>
          <a:endParaRPr lang="en-US"/>
        </a:p>
      </dgm:t>
    </dgm:pt>
    <dgm:pt modelId="{9D7C4E39-4C0A-44E3-BA31-3D050DFB085E}">
      <dgm:prSet phldrT="[Text]"/>
      <dgm:spPr/>
      <dgm:t>
        <a:bodyPr/>
        <a:lstStyle/>
        <a:p>
          <a:r>
            <a:rPr lang="en-US" dirty="0"/>
            <a:t>Use </a:t>
          </a:r>
          <a:r>
            <a:rPr lang="en-US" dirty="0" err="1"/>
            <a:t>ReLu</a:t>
          </a:r>
          <a:r>
            <a:rPr lang="en-US" dirty="0"/>
            <a:t>-Specific initialization</a:t>
          </a:r>
        </a:p>
      </dgm:t>
    </dgm:pt>
    <dgm:pt modelId="{1E10BC96-C529-47A6-99CD-80E7380CF739}" type="parTrans" cxnId="{76E31B34-C1B3-4816-80A8-FA6CA51A8F88}">
      <dgm:prSet/>
      <dgm:spPr/>
      <dgm:t>
        <a:bodyPr/>
        <a:lstStyle/>
        <a:p>
          <a:endParaRPr lang="en-US"/>
        </a:p>
      </dgm:t>
    </dgm:pt>
    <dgm:pt modelId="{0FFFE7EE-6E2B-4B57-A3F3-37CB8F579F71}" type="sibTrans" cxnId="{76E31B34-C1B3-4816-80A8-FA6CA51A8F88}">
      <dgm:prSet/>
      <dgm:spPr/>
      <dgm:t>
        <a:bodyPr/>
        <a:lstStyle/>
        <a:p>
          <a:endParaRPr lang="en-US"/>
        </a:p>
      </dgm:t>
    </dgm:pt>
    <dgm:pt modelId="{DB4A42B1-7011-453B-9BC6-9492DE4517B0}">
      <dgm:prSet phldrT="[Text]"/>
      <dgm:spPr/>
      <dgm:t>
        <a:bodyPr/>
        <a:lstStyle/>
        <a:p>
          <a:r>
            <a:rPr lang="en-US" dirty="0"/>
            <a:t>Solution</a:t>
          </a:r>
        </a:p>
      </dgm:t>
    </dgm:pt>
    <dgm:pt modelId="{5EF2B36D-1387-4314-8FC4-AEBF9EBD4121}" type="parTrans" cxnId="{553F0FB0-DE55-4E98-BF1D-A7D4A282AFEE}">
      <dgm:prSet/>
      <dgm:spPr/>
      <dgm:t>
        <a:bodyPr/>
        <a:lstStyle/>
        <a:p>
          <a:endParaRPr lang="en-US"/>
        </a:p>
      </dgm:t>
    </dgm:pt>
    <dgm:pt modelId="{C9BBF74D-C3B0-431B-90EB-61A25138A43D}" type="sibTrans" cxnId="{553F0FB0-DE55-4E98-BF1D-A7D4A282AFEE}">
      <dgm:prSet/>
      <dgm:spPr/>
      <dgm:t>
        <a:bodyPr/>
        <a:lstStyle/>
        <a:p>
          <a:endParaRPr lang="en-US"/>
        </a:p>
      </dgm:t>
    </dgm:pt>
    <dgm:pt modelId="{ADA314E1-3255-40F3-A119-E9B23336FED9}">
      <dgm:prSet phldrT="[Text]"/>
      <dgm:spPr/>
      <dgm:t>
        <a:bodyPr/>
        <a:lstStyle/>
        <a:p>
          <a:r>
            <a:rPr lang="en-US" dirty="0"/>
            <a:t>Use Batch Normalization</a:t>
          </a:r>
        </a:p>
      </dgm:t>
    </dgm:pt>
    <dgm:pt modelId="{3DA1B290-01B5-4FF6-B451-E4762A0F395A}" type="parTrans" cxnId="{18963BE9-551F-4603-85FA-5033B083D361}">
      <dgm:prSet/>
      <dgm:spPr/>
      <dgm:t>
        <a:bodyPr/>
        <a:lstStyle/>
        <a:p>
          <a:endParaRPr lang="en-US"/>
        </a:p>
      </dgm:t>
    </dgm:pt>
    <dgm:pt modelId="{2FF18DD9-C3DB-4B39-A3B1-7877F49B2B14}" type="sibTrans" cxnId="{18963BE9-551F-4603-85FA-5033B083D361}">
      <dgm:prSet/>
      <dgm:spPr/>
      <dgm:t>
        <a:bodyPr/>
        <a:lstStyle/>
        <a:p>
          <a:endParaRPr lang="en-US"/>
        </a:p>
      </dgm:t>
    </dgm:pt>
    <dgm:pt modelId="{C9695316-CC03-43A6-B51A-386ECB25CF68}" type="pres">
      <dgm:prSet presAssocID="{BEF2CA11-31EA-4CD9-ACC1-E3C106A7E0EE}" presName="outerComposite" presStyleCnt="0">
        <dgm:presLayoutVars>
          <dgm:chMax val="5"/>
          <dgm:dir/>
          <dgm:resizeHandles val="exact"/>
        </dgm:presLayoutVars>
      </dgm:prSet>
      <dgm:spPr/>
    </dgm:pt>
    <dgm:pt modelId="{AB0B907F-19A1-477D-9552-DB9B5C677C77}" type="pres">
      <dgm:prSet presAssocID="{BEF2CA11-31EA-4CD9-ACC1-E3C106A7E0EE}" presName="dummyMaxCanvas" presStyleCnt="0">
        <dgm:presLayoutVars/>
      </dgm:prSet>
      <dgm:spPr/>
    </dgm:pt>
    <dgm:pt modelId="{5E87AA70-B61A-4DA8-B106-CE516A97A407}" type="pres">
      <dgm:prSet presAssocID="{BEF2CA11-31EA-4CD9-ACC1-E3C106A7E0EE}" presName="FourNodes_1" presStyleLbl="node1" presStyleIdx="0" presStyleCnt="4">
        <dgm:presLayoutVars>
          <dgm:bulletEnabled val="1"/>
        </dgm:presLayoutVars>
      </dgm:prSet>
      <dgm:spPr/>
    </dgm:pt>
    <dgm:pt modelId="{342E3CC9-15C9-479F-91A4-A53D5D42D645}" type="pres">
      <dgm:prSet presAssocID="{BEF2CA11-31EA-4CD9-ACC1-E3C106A7E0EE}" presName="FourNodes_2" presStyleLbl="node1" presStyleIdx="1" presStyleCnt="4">
        <dgm:presLayoutVars>
          <dgm:bulletEnabled val="1"/>
        </dgm:presLayoutVars>
      </dgm:prSet>
      <dgm:spPr/>
    </dgm:pt>
    <dgm:pt modelId="{388CC6BD-9E42-4797-A82B-FF5323E6B627}" type="pres">
      <dgm:prSet presAssocID="{BEF2CA11-31EA-4CD9-ACC1-E3C106A7E0EE}" presName="FourNodes_3" presStyleLbl="node1" presStyleIdx="2" presStyleCnt="4">
        <dgm:presLayoutVars>
          <dgm:bulletEnabled val="1"/>
        </dgm:presLayoutVars>
      </dgm:prSet>
      <dgm:spPr/>
    </dgm:pt>
    <dgm:pt modelId="{057E1E38-936B-4AFC-808E-42CB26B7AE42}" type="pres">
      <dgm:prSet presAssocID="{BEF2CA11-31EA-4CD9-ACC1-E3C106A7E0EE}" presName="FourNodes_4" presStyleLbl="node1" presStyleIdx="3" presStyleCnt="4">
        <dgm:presLayoutVars>
          <dgm:bulletEnabled val="1"/>
        </dgm:presLayoutVars>
      </dgm:prSet>
      <dgm:spPr/>
    </dgm:pt>
    <dgm:pt modelId="{BEF1FA65-CA09-4819-B071-C9C14B791AAF}" type="pres">
      <dgm:prSet presAssocID="{BEF2CA11-31EA-4CD9-ACC1-E3C106A7E0EE}" presName="FourConn_1-2" presStyleLbl="fgAccFollowNode1" presStyleIdx="0" presStyleCnt="3">
        <dgm:presLayoutVars>
          <dgm:bulletEnabled val="1"/>
        </dgm:presLayoutVars>
      </dgm:prSet>
      <dgm:spPr/>
    </dgm:pt>
    <dgm:pt modelId="{51E6204E-6EE3-4426-B5D4-FDE38DCA7414}" type="pres">
      <dgm:prSet presAssocID="{BEF2CA11-31EA-4CD9-ACC1-E3C106A7E0EE}" presName="FourConn_2-3" presStyleLbl="fgAccFollowNode1" presStyleIdx="1" presStyleCnt="3">
        <dgm:presLayoutVars>
          <dgm:bulletEnabled val="1"/>
        </dgm:presLayoutVars>
      </dgm:prSet>
      <dgm:spPr/>
    </dgm:pt>
    <dgm:pt modelId="{ECC93793-FC8D-4343-AED8-B70FC38EF3F1}" type="pres">
      <dgm:prSet presAssocID="{BEF2CA11-31EA-4CD9-ACC1-E3C106A7E0EE}" presName="FourConn_3-4" presStyleLbl="fgAccFollowNode1" presStyleIdx="2" presStyleCnt="3">
        <dgm:presLayoutVars>
          <dgm:bulletEnabled val="1"/>
        </dgm:presLayoutVars>
      </dgm:prSet>
      <dgm:spPr/>
    </dgm:pt>
    <dgm:pt modelId="{8ABAD822-3BED-45B6-B569-B0A6DA155735}" type="pres">
      <dgm:prSet presAssocID="{BEF2CA11-31EA-4CD9-ACC1-E3C106A7E0EE}" presName="FourNodes_1_text" presStyleLbl="node1" presStyleIdx="3" presStyleCnt="4">
        <dgm:presLayoutVars>
          <dgm:bulletEnabled val="1"/>
        </dgm:presLayoutVars>
      </dgm:prSet>
      <dgm:spPr/>
    </dgm:pt>
    <dgm:pt modelId="{6A6F8155-BAFB-4E3E-BA34-1D488BB3A2FF}" type="pres">
      <dgm:prSet presAssocID="{BEF2CA11-31EA-4CD9-ACC1-E3C106A7E0EE}" presName="FourNodes_2_text" presStyleLbl="node1" presStyleIdx="3" presStyleCnt="4">
        <dgm:presLayoutVars>
          <dgm:bulletEnabled val="1"/>
        </dgm:presLayoutVars>
      </dgm:prSet>
      <dgm:spPr/>
    </dgm:pt>
    <dgm:pt modelId="{E1FF9DD4-D3AA-42DF-B4A0-64BD49129272}" type="pres">
      <dgm:prSet presAssocID="{BEF2CA11-31EA-4CD9-ACC1-E3C106A7E0EE}" presName="FourNodes_3_text" presStyleLbl="node1" presStyleIdx="3" presStyleCnt="4">
        <dgm:presLayoutVars>
          <dgm:bulletEnabled val="1"/>
        </dgm:presLayoutVars>
      </dgm:prSet>
      <dgm:spPr/>
    </dgm:pt>
    <dgm:pt modelId="{34B787F8-B01C-4A99-BEDC-8B242C052609}" type="pres">
      <dgm:prSet presAssocID="{BEF2CA11-31EA-4CD9-ACC1-E3C106A7E0EE}" presName="FourNodes_4_text" presStyleLbl="node1" presStyleIdx="3" presStyleCnt="4">
        <dgm:presLayoutVars>
          <dgm:bulletEnabled val="1"/>
        </dgm:presLayoutVars>
      </dgm:prSet>
      <dgm:spPr/>
    </dgm:pt>
  </dgm:ptLst>
  <dgm:cxnLst>
    <dgm:cxn modelId="{6AA6CE2F-D6F0-44CD-B6AA-2A3313ED2EE5}" type="presOf" srcId="{ADA314E1-3255-40F3-A119-E9B23336FED9}" destId="{6A6F8155-BAFB-4E3E-BA34-1D488BB3A2FF}" srcOrd="1" destOrd="0" presId="urn:microsoft.com/office/officeart/2005/8/layout/vProcess5"/>
    <dgm:cxn modelId="{76E31B34-C1B3-4816-80A8-FA6CA51A8F88}" srcId="{BEF2CA11-31EA-4CD9-ACC1-E3C106A7E0EE}" destId="{9D7C4E39-4C0A-44E3-BA31-3D050DFB085E}" srcOrd="2" destOrd="0" parTransId="{1E10BC96-C529-47A6-99CD-80E7380CF739}" sibTransId="{0FFFE7EE-6E2B-4B57-A3F3-37CB8F579F71}"/>
    <dgm:cxn modelId="{D3038138-8EE4-4975-96CE-3F4C07D3CE6E}" type="presOf" srcId="{0FFFE7EE-6E2B-4B57-A3F3-37CB8F579F71}" destId="{ECC93793-FC8D-4343-AED8-B70FC38EF3F1}" srcOrd="0" destOrd="0" presId="urn:microsoft.com/office/officeart/2005/8/layout/vProcess5"/>
    <dgm:cxn modelId="{02165D5E-F2DE-41E5-B582-986F12DE49F0}" type="presOf" srcId="{61F8723E-EC9D-4E9E-82B6-9553F6DC2FF0}" destId="{BEF1FA65-CA09-4819-B071-C9C14B791AAF}" srcOrd="0" destOrd="0" presId="urn:microsoft.com/office/officeart/2005/8/layout/vProcess5"/>
    <dgm:cxn modelId="{10173563-E73F-4ACB-BD98-11282EA356D9}" srcId="{BEF2CA11-31EA-4CD9-ACC1-E3C106A7E0EE}" destId="{34BAEA86-8367-4EDA-A00F-F4C07EF708C2}" srcOrd="0" destOrd="0" parTransId="{CA22B08F-F072-4360-BB8F-54BC04BD5897}" sibTransId="{61F8723E-EC9D-4E9E-82B6-9553F6DC2FF0}"/>
    <dgm:cxn modelId="{DC26CA6D-59A3-4963-B414-04F9F3E291D3}" type="presOf" srcId="{9D7C4E39-4C0A-44E3-BA31-3D050DFB085E}" destId="{388CC6BD-9E42-4797-A82B-FF5323E6B627}" srcOrd="0" destOrd="0" presId="urn:microsoft.com/office/officeart/2005/8/layout/vProcess5"/>
    <dgm:cxn modelId="{A687E36F-FBDE-4D2E-919E-D4E2BF66F0D8}" type="presOf" srcId="{34BAEA86-8367-4EDA-A00F-F4C07EF708C2}" destId="{8ABAD822-3BED-45B6-B569-B0A6DA155735}" srcOrd="1" destOrd="0" presId="urn:microsoft.com/office/officeart/2005/8/layout/vProcess5"/>
    <dgm:cxn modelId="{C4658A83-72DF-4C74-B4BD-090FD3CC8BFB}" type="presOf" srcId="{DB4A42B1-7011-453B-9BC6-9492DE4517B0}" destId="{057E1E38-936B-4AFC-808E-42CB26B7AE42}" srcOrd="0" destOrd="0" presId="urn:microsoft.com/office/officeart/2005/8/layout/vProcess5"/>
    <dgm:cxn modelId="{65036287-E340-40A3-945B-355FA5AFFDC0}" type="presOf" srcId="{34BAEA86-8367-4EDA-A00F-F4C07EF708C2}" destId="{5E87AA70-B61A-4DA8-B106-CE516A97A407}" srcOrd="0" destOrd="0" presId="urn:microsoft.com/office/officeart/2005/8/layout/vProcess5"/>
    <dgm:cxn modelId="{AC6E9587-17A2-4529-A85C-0649E42869A2}" type="presOf" srcId="{9D7C4E39-4C0A-44E3-BA31-3D050DFB085E}" destId="{E1FF9DD4-D3AA-42DF-B4A0-64BD49129272}" srcOrd="1" destOrd="0" presId="urn:microsoft.com/office/officeart/2005/8/layout/vProcess5"/>
    <dgm:cxn modelId="{C0CA45A1-1856-44D6-9D5B-CFB932F1B9AB}" type="presOf" srcId="{ADA314E1-3255-40F3-A119-E9B23336FED9}" destId="{342E3CC9-15C9-479F-91A4-A53D5D42D645}" srcOrd="0" destOrd="0" presId="urn:microsoft.com/office/officeart/2005/8/layout/vProcess5"/>
    <dgm:cxn modelId="{553F0FB0-DE55-4E98-BF1D-A7D4A282AFEE}" srcId="{BEF2CA11-31EA-4CD9-ACC1-E3C106A7E0EE}" destId="{DB4A42B1-7011-453B-9BC6-9492DE4517B0}" srcOrd="3" destOrd="0" parTransId="{5EF2B36D-1387-4314-8FC4-AEBF9EBD4121}" sibTransId="{C9BBF74D-C3B0-431B-90EB-61A25138A43D}"/>
    <dgm:cxn modelId="{4A1651D9-03FB-4149-98D2-2222B913A420}" type="presOf" srcId="{BEF2CA11-31EA-4CD9-ACC1-E3C106A7E0EE}" destId="{C9695316-CC03-43A6-B51A-386ECB25CF68}" srcOrd="0" destOrd="0" presId="urn:microsoft.com/office/officeart/2005/8/layout/vProcess5"/>
    <dgm:cxn modelId="{337607DD-BAEF-4FCC-9079-85F84528A900}" type="presOf" srcId="{DB4A42B1-7011-453B-9BC6-9492DE4517B0}" destId="{34B787F8-B01C-4A99-BEDC-8B242C052609}" srcOrd="1" destOrd="0" presId="urn:microsoft.com/office/officeart/2005/8/layout/vProcess5"/>
    <dgm:cxn modelId="{18963BE9-551F-4603-85FA-5033B083D361}" srcId="{BEF2CA11-31EA-4CD9-ACC1-E3C106A7E0EE}" destId="{ADA314E1-3255-40F3-A119-E9B23336FED9}" srcOrd="1" destOrd="0" parTransId="{3DA1B290-01B5-4FF6-B451-E4762A0F395A}" sibTransId="{2FF18DD9-C3DB-4B39-A3B1-7877F49B2B14}"/>
    <dgm:cxn modelId="{7D1BC4EE-7E7B-4122-B574-D1E04C6E06C8}" type="presOf" srcId="{2FF18DD9-C3DB-4B39-A3B1-7877F49B2B14}" destId="{51E6204E-6EE3-4426-B5D4-FDE38DCA7414}" srcOrd="0" destOrd="0" presId="urn:microsoft.com/office/officeart/2005/8/layout/vProcess5"/>
    <dgm:cxn modelId="{28CC3B9C-0EFE-4A47-B6DA-551EB5BCA6F1}" type="presParOf" srcId="{C9695316-CC03-43A6-B51A-386ECB25CF68}" destId="{AB0B907F-19A1-477D-9552-DB9B5C677C77}" srcOrd="0" destOrd="0" presId="urn:microsoft.com/office/officeart/2005/8/layout/vProcess5"/>
    <dgm:cxn modelId="{B6AC81AF-6252-4EE9-87A2-B9FB81F8BAEC}" type="presParOf" srcId="{C9695316-CC03-43A6-B51A-386ECB25CF68}" destId="{5E87AA70-B61A-4DA8-B106-CE516A97A407}" srcOrd="1" destOrd="0" presId="urn:microsoft.com/office/officeart/2005/8/layout/vProcess5"/>
    <dgm:cxn modelId="{7FF64589-EA5E-41A3-88AC-4AB46228045F}" type="presParOf" srcId="{C9695316-CC03-43A6-B51A-386ECB25CF68}" destId="{342E3CC9-15C9-479F-91A4-A53D5D42D645}" srcOrd="2" destOrd="0" presId="urn:microsoft.com/office/officeart/2005/8/layout/vProcess5"/>
    <dgm:cxn modelId="{44586EB8-F45C-4618-8CE2-CBAFB8764E2B}" type="presParOf" srcId="{C9695316-CC03-43A6-B51A-386ECB25CF68}" destId="{388CC6BD-9E42-4797-A82B-FF5323E6B627}" srcOrd="3" destOrd="0" presId="urn:microsoft.com/office/officeart/2005/8/layout/vProcess5"/>
    <dgm:cxn modelId="{1F1F6099-4B6A-4ECD-A50A-B279A79B913E}" type="presParOf" srcId="{C9695316-CC03-43A6-B51A-386ECB25CF68}" destId="{057E1E38-936B-4AFC-808E-42CB26B7AE42}" srcOrd="4" destOrd="0" presId="urn:microsoft.com/office/officeart/2005/8/layout/vProcess5"/>
    <dgm:cxn modelId="{A3EDE63B-6CB0-4792-A303-0AA977457E08}" type="presParOf" srcId="{C9695316-CC03-43A6-B51A-386ECB25CF68}" destId="{BEF1FA65-CA09-4819-B071-C9C14B791AAF}" srcOrd="5" destOrd="0" presId="urn:microsoft.com/office/officeart/2005/8/layout/vProcess5"/>
    <dgm:cxn modelId="{DEC42DAD-64B9-40F3-A2AA-6777FE22AAB6}" type="presParOf" srcId="{C9695316-CC03-43A6-B51A-386ECB25CF68}" destId="{51E6204E-6EE3-4426-B5D4-FDE38DCA7414}" srcOrd="6" destOrd="0" presId="urn:microsoft.com/office/officeart/2005/8/layout/vProcess5"/>
    <dgm:cxn modelId="{B29019A8-AF02-4142-9D9D-01D2F56CC05E}" type="presParOf" srcId="{C9695316-CC03-43A6-B51A-386ECB25CF68}" destId="{ECC93793-FC8D-4343-AED8-B70FC38EF3F1}" srcOrd="7" destOrd="0" presId="urn:microsoft.com/office/officeart/2005/8/layout/vProcess5"/>
    <dgm:cxn modelId="{E3BD7651-4EAE-4B11-929D-F0C899E972EB}" type="presParOf" srcId="{C9695316-CC03-43A6-B51A-386ECB25CF68}" destId="{8ABAD822-3BED-45B6-B569-B0A6DA155735}" srcOrd="8" destOrd="0" presId="urn:microsoft.com/office/officeart/2005/8/layout/vProcess5"/>
    <dgm:cxn modelId="{63A95B07-BED7-41B4-B94F-8B433D44294B}" type="presParOf" srcId="{C9695316-CC03-43A6-B51A-386ECB25CF68}" destId="{6A6F8155-BAFB-4E3E-BA34-1D488BB3A2FF}" srcOrd="9" destOrd="0" presId="urn:microsoft.com/office/officeart/2005/8/layout/vProcess5"/>
    <dgm:cxn modelId="{25007FE4-EDEB-49FF-9FA0-9C7E94B91EB6}" type="presParOf" srcId="{C9695316-CC03-43A6-B51A-386ECB25CF68}" destId="{E1FF9DD4-D3AA-42DF-B4A0-64BD49129272}" srcOrd="10" destOrd="0" presId="urn:microsoft.com/office/officeart/2005/8/layout/vProcess5"/>
    <dgm:cxn modelId="{957DE13A-2475-40AD-8B44-39C1F08B0AA4}" type="presParOf" srcId="{C9695316-CC03-43A6-B51A-386ECB25CF68}" destId="{34B787F8-B01C-4A99-BEDC-8B242C052609}"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A59A18-D85E-4E9A-95FE-EA3A807787E4}">
      <dsp:nvSpPr>
        <dsp:cNvPr id="0" name=""/>
        <dsp:cNvSpPr/>
      </dsp:nvSpPr>
      <dsp:spPr>
        <a:xfrm>
          <a:off x="2350995" y="661635"/>
          <a:ext cx="4417129" cy="4417129"/>
        </a:xfrm>
        <a:prstGeom prst="blockArc">
          <a:avLst>
            <a:gd name="adj1" fmla="val 10800000"/>
            <a:gd name="adj2" fmla="val 16200000"/>
            <a:gd name="adj3" fmla="val 4641"/>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4CD8BB-FE68-4A21-B51B-6BDF7D4F124B}">
      <dsp:nvSpPr>
        <dsp:cNvPr id="0" name=""/>
        <dsp:cNvSpPr/>
      </dsp:nvSpPr>
      <dsp:spPr>
        <a:xfrm>
          <a:off x="2350995" y="661635"/>
          <a:ext cx="4417129" cy="4417129"/>
        </a:xfrm>
        <a:prstGeom prst="blockArc">
          <a:avLst>
            <a:gd name="adj1" fmla="val 5400000"/>
            <a:gd name="adj2" fmla="val 10800000"/>
            <a:gd name="adj3" fmla="val 4641"/>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76062E-80E0-4CE8-ACCD-3D2CCCB6DDC9}">
      <dsp:nvSpPr>
        <dsp:cNvPr id="0" name=""/>
        <dsp:cNvSpPr/>
      </dsp:nvSpPr>
      <dsp:spPr>
        <a:xfrm>
          <a:off x="2350995" y="661635"/>
          <a:ext cx="4417129" cy="4417129"/>
        </a:xfrm>
        <a:prstGeom prst="blockArc">
          <a:avLst>
            <a:gd name="adj1" fmla="val 0"/>
            <a:gd name="adj2" fmla="val 5400000"/>
            <a:gd name="adj3" fmla="val 4641"/>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A118D7-BEFC-4E9D-930F-34FB9D24B1F7}">
      <dsp:nvSpPr>
        <dsp:cNvPr id="0" name=""/>
        <dsp:cNvSpPr/>
      </dsp:nvSpPr>
      <dsp:spPr>
        <a:xfrm>
          <a:off x="2350995" y="661635"/>
          <a:ext cx="4417129" cy="4417129"/>
        </a:xfrm>
        <a:prstGeom prst="blockArc">
          <a:avLst>
            <a:gd name="adj1" fmla="val 16200000"/>
            <a:gd name="adj2" fmla="val 0"/>
            <a:gd name="adj3" fmla="val 4641"/>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3A21CF-D1CD-4029-AB1D-9BEB3FCF2C33}">
      <dsp:nvSpPr>
        <dsp:cNvPr id="0" name=""/>
        <dsp:cNvSpPr/>
      </dsp:nvSpPr>
      <dsp:spPr>
        <a:xfrm>
          <a:off x="3232820" y="1592593"/>
          <a:ext cx="2653481" cy="2555212"/>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Segmentation</a:t>
          </a:r>
          <a:endParaRPr lang="en-US" sz="3200" kern="1200" dirty="0"/>
        </a:p>
      </dsp:txBody>
      <dsp:txXfrm>
        <a:off x="3621413" y="1966795"/>
        <a:ext cx="1876295" cy="1806808"/>
      </dsp:txXfrm>
    </dsp:sp>
    <dsp:sp modelId="{A7CA490E-C4CF-4904-BBDE-53A1EAE9AE0B}">
      <dsp:nvSpPr>
        <dsp:cNvPr id="0" name=""/>
        <dsp:cNvSpPr/>
      </dsp:nvSpPr>
      <dsp:spPr>
        <a:xfrm>
          <a:off x="3847762" y="1086"/>
          <a:ext cx="1423595" cy="1423595"/>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Shape</a:t>
          </a:r>
          <a:endParaRPr lang="en-US" sz="2800" kern="1200" dirty="0"/>
        </a:p>
      </dsp:txBody>
      <dsp:txXfrm>
        <a:off x="4056243" y="209567"/>
        <a:ext cx="1006633" cy="1006633"/>
      </dsp:txXfrm>
    </dsp:sp>
    <dsp:sp modelId="{B82F21F0-ACFD-4831-9FA6-D5E2FF62ECE0}">
      <dsp:nvSpPr>
        <dsp:cNvPr id="0" name=""/>
        <dsp:cNvSpPr/>
      </dsp:nvSpPr>
      <dsp:spPr>
        <a:xfrm>
          <a:off x="5958490" y="2134015"/>
          <a:ext cx="1516770" cy="147236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Size</a:t>
          </a:r>
          <a:endParaRPr lang="en-US" sz="1500" kern="1200" dirty="0"/>
        </a:p>
      </dsp:txBody>
      <dsp:txXfrm>
        <a:off x="6180616" y="2349638"/>
        <a:ext cx="1072518" cy="1041122"/>
      </dsp:txXfrm>
    </dsp:sp>
    <dsp:sp modelId="{8AB6D90F-926F-45E0-B9E6-DAC2765C1AA5}">
      <dsp:nvSpPr>
        <dsp:cNvPr id="0" name=""/>
        <dsp:cNvSpPr/>
      </dsp:nvSpPr>
      <dsp:spPr>
        <a:xfrm>
          <a:off x="3847762" y="4315717"/>
          <a:ext cx="1423595" cy="1423595"/>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Location</a:t>
          </a:r>
          <a:endParaRPr lang="en-US" sz="1500" kern="1200" dirty="0"/>
        </a:p>
      </dsp:txBody>
      <dsp:txXfrm>
        <a:off x="4056243" y="4524198"/>
        <a:ext cx="1006633" cy="1006633"/>
      </dsp:txXfrm>
    </dsp:sp>
    <dsp:sp modelId="{2841CB50-EA5B-48D3-B354-E57AC5804AFD}">
      <dsp:nvSpPr>
        <dsp:cNvPr id="0" name=""/>
        <dsp:cNvSpPr/>
      </dsp:nvSpPr>
      <dsp:spPr>
        <a:xfrm>
          <a:off x="1598888" y="2109957"/>
          <a:ext cx="1606713" cy="1520485"/>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Metabolism</a:t>
          </a:r>
          <a:endParaRPr lang="en-US" sz="1500" kern="1200" dirty="0"/>
        </a:p>
      </dsp:txBody>
      <dsp:txXfrm>
        <a:off x="1834186" y="2332627"/>
        <a:ext cx="1136117" cy="10751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87AA70-B61A-4DA8-B106-CE516A97A407}">
      <dsp:nvSpPr>
        <dsp:cNvPr id="0" name=""/>
        <dsp:cNvSpPr/>
      </dsp:nvSpPr>
      <dsp:spPr>
        <a:xfrm>
          <a:off x="0" y="0"/>
          <a:ext cx="4726647" cy="80179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Use Smaller kernels</a:t>
          </a:r>
        </a:p>
      </dsp:txBody>
      <dsp:txXfrm>
        <a:off x="23484" y="23484"/>
        <a:ext cx="3793695" cy="754827"/>
      </dsp:txXfrm>
    </dsp:sp>
    <dsp:sp modelId="{342E3CC9-15C9-479F-91A4-A53D5D42D645}">
      <dsp:nvSpPr>
        <dsp:cNvPr id="0" name=""/>
        <dsp:cNvSpPr/>
      </dsp:nvSpPr>
      <dsp:spPr>
        <a:xfrm>
          <a:off x="395856" y="947576"/>
          <a:ext cx="4726647" cy="80179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Use Batch Normalization</a:t>
          </a:r>
        </a:p>
      </dsp:txBody>
      <dsp:txXfrm>
        <a:off x="419340" y="971060"/>
        <a:ext cx="3762655" cy="754827"/>
      </dsp:txXfrm>
    </dsp:sp>
    <dsp:sp modelId="{388CC6BD-9E42-4797-A82B-FF5323E6B627}">
      <dsp:nvSpPr>
        <dsp:cNvPr id="0" name=""/>
        <dsp:cNvSpPr/>
      </dsp:nvSpPr>
      <dsp:spPr>
        <a:xfrm>
          <a:off x="785805" y="1895153"/>
          <a:ext cx="4726647" cy="80179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Use </a:t>
          </a:r>
          <a:r>
            <a:rPr lang="en-US" sz="2200" kern="1200" dirty="0" err="1"/>
            <a:t>ReLu</a:t>
          </a:r>
          <a:r>
            <a:rPr lang="en-US" sz="2200" kern="1200" dirty="0"/>
            <a:t>-Specific initialization</a:t>
          </a:r>
        </a:p>
      </dsp:txBody>
      <dsp:txXfrm>
        <a:off x="809289" y="1918637"/>
        <a:ext cx="3768563" cy="754827"/>
      </dsp:txXfrm>
    </dsp:sp>
    <dsp:sp modelId="{057E1E38-936B-4AFC-808E-42CB26B7AE42}">
      <dsp:nvSpPr>
        <dsp:cNvPr id="0" name=""/>
        <dsp:cNvSpPr/>
      </dsp:nvSpPr>
      <dsp:spPr>
        <a:xfrm>
          <a:off x="1181661" y="2842729"/>
          <a:ext cx="4726647" cy="80179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Solution</a:t>
          </a:r>
        </a:p>
      </dsp:txBody>
      <dsp:txXfrm>
        <a:off x="1205145" y="2866213"/>
        <a:ext cx="3762655" cy="754827"/>
      </dsp:txXfrm>
    </dsp:sp>
    <dsp:sp modelId="{BEF1FA65-CA09-4819-B071-C9C14B791AAF}">
      <dsp:nvSpPr>
        <dsp:cNvPr id="0" name=""/>
        <dsp:cNvSpPr/>
      </dsp:nvSpPr>
      <dsp:spPr>
        <a:xfrm>
          <a:off x="4205480" y="614102"/>
          <a:ext cx="521167" cy="521167"/>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322743" y="614102"/>
        <a:ext cx="286641" cy="392178"/>
      </dsp:txXfrm>
    </dsp:sp>
    <dsp:sp modelId="{51E6204E-6EE3-4426-B5D4-FDE38DCA7414}">
      <dsp:nvSpPr>
        <dsp:cNvPr id="0" name=""/>
        <dsp:cNvSpPr/>
      </dsp:nvSpPr>
      <dsp:spPr>
        <a:xfrm>
          <a:off x="4601336" y="1561678"/>
          <a:ext cx="521167" cy="521167"/>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718599" y="1561678"/>
        <a:ext cx="286641" cy="392178"/>
      </dsp:txXfrm>
    </dsp:sp>
    <dsp:sp modelId="{ECC93793-FC8D-4343-AED8-B70FC38EF3F1}">
      <dsp:nvSpPr>
        <dsp:cNvPr id="0" name=""/>
        <dsp:cNvSpPr/>
      </dsp:nvSpPr>
      <dsp:spPr>
        <a:xfrm>
          <a:off x="4991285" y="2509255"/>
          <a:ext cx="521167" cy="521167"/>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108548" y="2509255"/>
        <a:ext cx="286641" cy="392178"/>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2E8D4336-9A6F-4360-8218-0BE269D7767F}" type="datetimeFigureOut">
              <a:rPr lang="en-GB" smtClean="0"/>
              <a:t>17/12/2018</a:t>
            </a:fld>
            <a:endParaRPr lang="en-GB"/>
          </a:p>
        </p:txBody>
      </p:sp>
      <p:sp>
        <p:nvSpPr>
          <p:cNvPr id="4" name="Marcador de pie de página 3"/>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en-GB"/>
          </a:p>
        </p:txBody>
      </p:sp>
      <p:sp>
        <p:nvSpPr>
          <p:cNvPr id="5" name="Marcador de número de diapositiva 4"/>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8D8A9F96-A97A-4017-A787-4F95F4E827B8}" type="slidenum">
              <a:rPr lang="en-GB" smtClean="0"/>
              <a:t>‹#›</a:t>
            </a:fld>
            <a:endParaRPr lang="en-GB"/>
          </a:p>
        </p:txBody>
      </p:sp>
    </p:spTree>
    <p:extLst>
      <p:ext uri="{BB962C8B-B14F-4D97-AF65-F5344CB8AC3E}">
        <p14:creationId xmlns:p14="http://schemas.microsoft.com/office/powerpoint/2010/main" val="31464623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p:cNvSpPr>
            <a:spLocks noGrp="1" noRot="1" noChangeAspect="1" noChangeArrowheads="1"/>
          </p:cNvSpPr>
          <p:nvPr>
            <p:ph type="sldImg"/>
          </p:nvPr>
        </p:nvSpPr>
        <p:spPr bwMode="auto">
          <a:xfrm>
            <a:off x="917575" y="752475"/>
            <a:ext cx="4960938" cy="3722688"/>
          </a:xfrm>
          <a:prstGeom prst="rect">
            <a:avLst/>
          </a:prstGeom>
          <a:noFill/>
          <a:ln w="9525">
            <a:noFill/>
            <a:round/>
            <a:headEnd/>
            <a:tailEnd/>
          </a:ln>
        </p:spPr>
      </p:sp>
      <p:sp>
        <p:nvSpPr>
          <p:cNvPr id="3074" name="Rectangle 2"/>
          <p:cNvSpPr>
            <a:spLocks noGrp="1" noChangeArrowheads="1"/>
          </p:cNvSpPr>
          <p:nvPr>
            <p:ph type="body"/>
          </p:nvPr>
        </p:nvSpPr>
        <p:spPr bwMode="auto">
          <a:xfrm>
            <a:off x="680984" y="4715406"/>
            <a:ext cx="5435708" cy="446593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ca-ES" noProof="0"/>
          </a:p>
        </p:txBody>
      </p:sp>
      <p:sp>
        <p:nvSpPr>
          <p:cNvPr id="3075" name="Rectangle 3"/>
          <p:cNvSpPr>
            <a:spLocks noGrp="1" noChangeArrowheads="1"/>
          </p:cNvSpPr>
          <p:nvPr>
            <p:ph type="hdr"/>
          </p:nvPr>
        </p:nvSpPr>
        <p:spPr bwMode="auto">
          <a:xfrm>
            <a:off x="0" y="1"/>
            <a:ext cx="2948902" cy="49587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101000"/>
              </a:lnSpc>
              <a:tabLst>
                <a:tab pos="698491" algn="l"/>
                <a:tab pos="1396982" algn="l"/>
                <a:tab pos="2095473" algn="l"/>
                <a:tab pos="2793964" algn="l"/>
              </a:tabLst>
              <a:defRPr sz="1400" b="1">
                <a:solidFill>
                  <a:srgbClr val="FFFFFF"/>
                </a:solidFill>
                <a:latin typeface="Verdana" pitchFamily="34" charset="0"/>
              </a:defRPr>
            </a:lvl1pPr>
          </a:lstStyle>
          <a:p>
            <a:pPr>
              <a:defRPr/>
            </a:pPr>
            <a:endParaRPr lang="en-GB"/>
          </a:p>
        </p:txBody>
      </p:sp>
      <p:sp>
        <p:nvSpPr>
          <p:cNvPr id="3076" name="Rectangle 4"/>
          <p:cNvSpPr>
            <a:spLocks noGrp="1" noChangeArrowheads="1"/>
          </p:cNvSpPr>
          <p:nvPr>
            <p:ph type="dt"/>
          </p:nvPr>
        </p:nvSpPr>
        <p:spPr bwMode="auto">
          <a:xfrm>
            <a:off x="3847253" y="1"/>
            <a:ext cx="2948902" cy="49587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101000"/>
              </a:lnSpc>
              <a:tabLst>
                <a:tab pos="698491" algn="l"/>
                <a:tab pos="1396982" algn="l"/>
                <a:tab pos="2095473" algn="l"/>
                <a:tab pos="2793964" algn="l"/>
              </a:tabLst>
              <a:defRPr sz="1400" b="1">
                <a:solidFill>
                  <a:srgbClr val="FFFFFF"/>
                </a:solidFill>
                <a:latin typeface="Verdana" pitchFamily="34" charset="0"/>
              </a:defRPr>
            </a:lvl1pPr>
          </a:lstStyle>
          <a:p>
            <a:pPr>
              <a:defRPr/>
            </a:pPr>
            <a:endParaRPr lang="en-GB"/>
          </a:p>
        </p:txBody>
      </p:sp>
      <p:sp>
        <p:nvSpPr>
          <p:cNvPr id="3077" name="Rectangle 5"/>
          <p:cNvSpPr>
            <a:spLocks noGrp="1" noChangeArrowheads="1"/>
          </p:cNvSpPr>
          <p:nvPr>
            <p:ph type="ftr"/>
          </p:nvPr>
        </p:nvSpPr>
        <p:spPr bwMode="auto">
          <a:xfrm>
            <a:off x="0" y="9430813"/>
            <a:ext cx="2948902" cy="495872"/>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ctr">
              <a:lnSpc>
                <a:spcPct val="101000"/>
              </a:lnSpc>
              <a:tabLst>
                <a:tab pos="698491" algn="l"/>
                <a:tab pos="1396982" algn="l"/>
                <a:tab pos="2095473" algn="l"/>
                <a:tab pos="2793964" algn="l"/>
              </a:tabLst>
              <a:defRPr sz="1400" b="1">
                <a:solidFill>
                  <a:srgbClr val="FFFFFF"/>
                </a:solidFill>
                <a:latin typeface="Verdana" pitchFamily="34" charset="0"/>
              </a:defRPr>
            </a:lvl1pPr>
          </a:lstStyle>
          <a:p>
            <a:pPr>
              <a:defRPr/>
            </a:pPr>
            <a:endParaRPr lang="en-GB"/>
          </a:p>
        </p:txBody>
      </p:sp>
      <p:sp>
        <p:nvSpPr>
          <p:cNvPr id="3078" name="Rectangle 6"/>
          <p:cNvSpPr>
            <a:spLocks noGrp="1" noChangeArrowheads="1"/>
          </p:cNvSpPr>
          <p:nvPr>
            <p:ph type="sldNum"/>
          </p:nvPr>
        </p:nvSpPr>
        <p:spPr bwMode="auto">
          <a:xfrm>
            <a:off x="3847253" y="9430813"/>
            <a:ext cx="2948902" cy="495872"/>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101000"/>
              </a:lnSpc>
              <a:tabLst>
                <a:tab pos="698491" algn="l"/>
                <a:tab pos="1396982" algn="l"/>
                <a:tab pos="2095473" algn="l"/>
                <a:tab pos="2793964" algn="l"/>
              </a:tabLst>
              <a:defRPr sz="1400" b="1">
                <a:solidFill>
                  <a:srgbClr val="FFFFFF"/>
                </a:solidFill>
                <a:latin typeface="Verdana" pitchFamily="34" charset="0"/>
              </a:defRPr>
            </a:lvl1pPr>
          </a:lstStyle>
          <a:p>
            <a:pPr>
              <a:defRPr/>
            </a:pPr>
            <a:fld id="{E38828A0-2C15-4826-B166-0B0F0FA52889}" type="slidenum">
              <a:rPr lang="en-GB"/>
              <a:pPr>
                <a:defRPr/>
              </a:pPr>
              <a:t>‹#›</a:t>
            </a:fld>
            <a:endParaRPr lang="en-GB"/>
          </a:p>
        </p:txBody>
      </p:sp>
    </p:spTree>
    <p:extLst>
      <p:ext uri="{BB962C8B-B14F-4D97-AF65-F5344CB8AC3E}">
        <p14:creationId xmlns:p14="http://schemas.microsoft.com/office/powerpoint/2010/main" val="1574583316"/>
      </p:ext>
    </p:extLst>
  </p:cSld>
  <p:clrMap bg1="lt1" tx1="dk1" bg2="lt2" tx2="dk2" accent1="accent1" accent2="accent2" accent3="accent3" accent4="accent4" accent5="accent5" accent6="accent6" hlink="hlink" folHlink="folHlink"/>
  <p:hf hdr="0" ftr="0" dt="0"/>
  <p:notesStyle>
    <a:lvl1pPr algn="l" defTabSz="182487"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642" indent="-285632" algn="l" defTabSz="182487"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2524" indent="-228506" algn="l" defTabSz="182487"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599537" indent="-228506" algn="l" defTabSz="182487"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6547" indent="-228506" algn="l" defTabSz="182487"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5052" algn="l" defTabSz="914021" rtl="0" eaLnBrk="1" latinLnBrk="0" hangingPunct="1">
      <a:defRPr sz="1200" kern="1200">
        <a:solidFill>
          <a:schemeClr val="tx1"/>
        </a:solidFill>
        <a:latin typeface="+mn-lt"/>
        <a:ea typeface="+mn-ea"/>
        <a:cs typeface="+mn-cs"/>
      </a:defRPr>
    </a:lvl6pPr>
    <a:lvl7pPr marL="2742063" algn="l" defTabSz="914021" rtl="0" eaLnBrk="1" latinLnBrk="0" hangingPunct="1">
      <a:defRPr sz="1200" kern="1200">
        <a:solidFill>
          <a:schemeClr val="tx1"/>
        </a:solidFill>
        <a:latin typeface="+mn-lt"/>
        <a:ea typeface="+mn-ea"/>
        <a:cs typeface="+mn-cs"/>
      </a:defRPr>
    </a:lvl7pPr>
    <a:lvl8pPr marL="3199073" algn="l" defTabSz="914021" rtl="0" eaLnBrk="1" latinLnBrk="0" hangingPunct="1">
      <a:defRPr sz="1200" kern="1200">
        <a:solidFill>
          <a:schemeClr val="tx1"/>
        </a:solidFill>
        <a:latin typeface="+mn-lt"/>
        <a:ea typeface="+mn-ea"/>
        <a:cs typeface="+mn-cs"/>
      </a:defRPr>
    </a:lvl8pPr>
    <a:lvl9pPr marL="3656083" algn="l" defTabSz="91402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p:sp>
      <p:sp>
        <p:nvSpPr>
          <p:cNvPr id="8195" name="2 Marcador de notas"/>
          <p:cNvSpPr>
            <a:spLocks noGrp="1"/>
          </p:cNvSpPr>
          <p:nvPr>
            <p:ph type="body" idx="1"/>
          </p:nvPr>
        </p:nvSpPr>
        <p:spPr>
          <a:noFill/>
          <a:ln/>
        </p:spPr>
        <p:txBody>
          <a:bodyPr/>
          <a:lstStyle/>
          <a:p>
            <a:endParaRPr lang="es-ES"/>
          </a:p>
        </p:txBody>
      </p:sp>
      <p:sp>
        <p:nvSpPr>
          <p:cNvPr id="8196" name="3 Marcador de número de diapositiva"/>
          <p:cNvSpPr>
            <a:spLocks noGrp="1"/>
          </p:cNvSpPr>
          <p:nvPr>
            <p:ph type="sldNum" sz="quarter"/>
          </p:nvPr>
        </p:nvSpPr>
        <p:spPr>
          <a:noFill/>
        </p:spPr>
        <p:txBody>
          <a:bodyPr/>
          <a:lstStyle/>
          <a:p>
            <a:fld id="{57D9DE2E-8F09-45B6-968F-250857F81109}" type="slidenum">
              <a:rPr lang="en-GB" smtClean="0"/>
              <a:pPr/>
              <a:t>1</a:t>
            </a:fld>
            <a:endParaRPr lang="en-GB"/>
          </a:p>
        </p:txBody>
      </p:sp>
    </p:spTree>
    <p:extLst>
      <p:ext uri="{BB962C8B-B14F-4D97-AF65-F5344CB8AC3E}">
        <p14:creationId xmlns:p14="http://schemas.microsoft.com/office/powerpoint/2010/main" val="2355985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rgbClr val="000000"/>
                </a:solidFill>
                <a:latin typeface="Times New Roman" pitchFamily="18" charset="0"/>
                <a:ea typeface="+mn-ea"/>
                <a:cs typeface="+mn-cs"/>
              </a:rPr>
              <a:t>Why segmentation is important?</a:t>
            </a:r>
          </a:p>
          <a:p>
            <a:r>
              <a:rPr lang="en-US" sz="1200" b="0" i="0" u="none" strike="noStrike" kern="1200" baseline="0" dirty="0">
                <a:solidFill>
                  <a:srgbClr val="000000"/>
                </a:solidFill>
                <a:latin typeface="Times New Roman" pitchFamily="18" charset="0"/>
                <a:ea typeface="+mn-ea"/>
                <a:cs typeface="+mn-cs"/>
              </a:rPr>
              <a:t>Segmentation of medical images provide valuable information </a:t>
            </a:r>
            <a:r>
              <a:rPr lang="en-US" sz="1200" b="0" i="0" u="none" strike="noStrike" baseline="0" dirty="0">
                <a:latin typeface="Times New Roman" panose="02020603050405020304" pitchFamily="18" charset="0"/>
              </a:rPr>
              <a:t>about shape, size, location and metabolism of brain tumors</a:t>
            </a:r>
            <a:r>
              <a:rPr lang="en-US" sz="1200" b="0" i="0" u="none" strike="noStrike" kern="1200" baseline="0" dirty="0">
                <a:solidFill>
                  <a:srgbClr val="000000"/>
                </a:solidFill>
                <a:latin typeface="Times New Roman" pitchFamily="18" charset="0"/>
                <a:ea typeface="+mn-ea"/>
                <a:cs typeface="+mn-cs"/>
              </a:rPr>
              <a:t>; such information is important for planning of treatment strategies, monitoring of a disease progression and prediction of patient’s outcome.</a:t>
            </a:r>
          </a:p>
          <a:p>
            <a:r>
              <a:rPr lang="en-US" sz="1200" b="0" i="0" u="none" strike="noStrike" kern="1200" baseline="0" dirty="0">
                <a:solidFill>
                  <a:srgbClr val="000000"/>
                </a:solidFill>
                <a:latin typeface="Times New Roman" pitchFamily="18" charset="0"/>
                <a:ea typeface="+mn-ea"/>
                <a:cs typeface="+mn-cs"/>
              </a:rPr>
              <a:t>M</a:t>
            </a:r>
            <a:r>
              <a:rPr lang="en-US" sz="1200" b="0" i="0" u="none" strike="noStrike" baseline="0" dirty="0">
                <a:latin typeface="Times New Roman" panose="02020603050405020304" pitchFamily="18" charset="0"/>
              </a:rPr>
              <a:t>anual segmentation is a very time-consuming procedure, since brain tumors have highly irregular shape and vary significantly in their sizes.</a:t>
            </a:r>
            <a:endParaRPr lang="en-US" dirty="0"/>
          </a:p>
          <a:p>
            <a:endParaRPr lang="en-US"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10</a:t>
            </a:fld>
            <a:endParaRPr lang="en-GB"/>
          </a:p>
        </p:txBody>
      </p:sp>
    </p:spTree>
    <p:extLst>
      <p:ext uri="{BB962C8B-B14F-4D97-AF65-F5344CB8AC3E}">
        <p14:creationId xmlns:p14="http://schemas.microsoft.com/office/powerpoint/2010/main" val="3234103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Numerous methods for automatic brain lesion segmentation were proposed before.</a:t>
            </a:r>
          </a:p>
          <a:p>
            <a:pPr marL="0" indent="0">
              <a:buNone/>
            </a:pPr>
            <a:endParaRPr lang="en-US" dirty="0"/>
          </a:p>
          <a:p>
            <a:pPr marL="0" indent="0">
              <a:buNone/>
            </a:pPr>
            <a:r>
              <a:rPr lang="en-US" dirty="0"/>
              <a:t>The first big group of methods tackles segmentation task as an abnormality detection problem, they do not require training data and are more suitable for lesion detection than precise segmentation. Among those are: Image registration (comparison of healthy and affected brains, atlas-based), Image synthesis (create/synthesize pseudo-healthy images, that can by used in comparison), Saliency based-method (exploits brain asymmetries in pathological cases).</a:t>
            </a:r>
          </a:p>
          <a:p>
            <a:pPr marL="0" indent="0">
              <a:buNone/>
            </a:pPr>
            <a:endParaRPr lang="en-US" dirty="0"/>
          </a:p>
          <a:p>
            <a:pPr marL="0" indent="0">
              <a:buNone/>
            </a:pPr>
            <a:r>
              <a:rPr lang="en-US" dirty="0"/>
              <a:t>Another group uses machine learning approach. Among the most successful machine learning methods were Random Forests et al. , + Random Markov Fields (RMF). T</a:t>
            </a:r>
            <a:r>
              <a:rPr lang="en-US" sz="1200" b="0" i="0" u="none" strike="noStrike" kern="1200" baseline="0" dirty="0">
                <a:solidFill>
                  <a:srgbClr val="000000"/>
                </a:solidFill>
                <a:latin typeface="Times New Roman" pitchFamily="18" charset="0"/>
                <a:ea typeface="+mn-ea"/>
                <a:cs typeface="+mn-cs"/>
              </a:rPr>
              <a:t>heir modelling capabilities still have significant limitations in comparison to recently introduced deep learning-based methods.</a:t>
            </a:r>
            <a:endParaRPr lang="en-US"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11</a:t>
            </a:fld>
            <a:endParaRPr lang="en-GB"/>
          </a:p>
        </p:txBody>
      </p:sp>
    </p:spTree>
    <p:extLst>
      <p:ext uri="{BB962C8B-B14F-4D97-AF65-F5344CB8AC3E}">
        <p14:creationId xmlns:p14="http://schemas.microsoft.com/office/powerpoint/2010/main" val="3063999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b="0" i="0" u="none" strike="noStrike" kern="1200" baseline="0" dirty="0">
                <a:solidFill>
                  <a:srgbClr val="000000"/>
                </a:solidFill>
                <a:latin typeface="Times New Roman" pitchFamily="18" charset="0"/>
                <a:ea typeface="+mn-ea"/>
                <a:cs typeface="+mn-cs"/>
              </a:rPr>
              <a:t>Deep Learning for </a:t>
            </a:r>
            <a:r>
              <a:rPr lang="en-US" dirty="0"/>
              <a:t>automatic brain lesion segmentation. We can segment 3D brain in different ways.</a:t>
            </a:r>
          </a:p>
          <a:p>
            <a:endParaRPr lang="en-US" sz="1200" b="0" i="0" u="none" strike="noStrike" kern="1200" baseline="0" dirty="0">
              <a:solidFill>
                <a:srgbClr val="000000"/>
              </a:solidFill>
              <a:latin typeface="Times New Roman" pitchFamily="18" charset="0"/>
              <a:ea typeface="+mn-ea"/>
              <a:cs typeface="+mn-cs"/>
            </a:endParaRPr>
          </a:p>
          <a:p>
            <a:r>
              <a:rPr lang="en-US" sz="1200" b="0" i="0" u="none" strike="noStrike" kern="1200" baseline="0" dirty="0">
                <a:solidFill>
                  <a:srgbClr val="000000"/>
                </a:solidFill>
                <a:latin typeface="Times New Roman" pitchFamily="18" charset="0"/>
                <a:ea typeface="+mn-ea"/>
                <a:cs typeface="+mn-cs"/>
              </a:rPr>
              <a:t>2D CNNs, which have been used extensively in computer vision applications on natural images. Here, the segmentation of a 3D brain scan is achieved by processing each 2D slice independently, which is arguably a non-optimal use of the volumetric medical image data. Despite the simplicity in the architecture, the promising results obtained by these methods indicate the potential of CNNs. </a:t>
            </a:r>
          </a:p>
          <a:p>
            <a:endParaRPr lang="en-US" sz="1200" b="0" i="0" u="none" strike="noStrike" kern="1200" baseline="0" dirty="0">
              <a:solidFill>
                <a:srgbClr val="000000"/>
              </a:solidFill>
              <a:latin typeface="Times New Roman" pitchFamily="18" charset="0"/>
              <a:ea typeface="+mn-ea"/>
              <a:cs typeface="+mn-cs"/>
            </a:endParaRPr>
          </a:p>
          <a:p>
            <a:r>
              <a:rPr lang="en-US" sz="1200" b="0" i="0" u="none" strike="noStrike" kern="1200" baseline="0" dirty="0">
                <a:solidFill>
                  <a:srgbClr val="000000"/>
                </a:solidFill>
                <a:latin typeface="Times New Roman" pitchFamily="18" charset="0"/>
                <a:ea typeface="+mn-ea"/>
                <a:cs typeface="+mn-cs"/>
              </a:rPr>
              <a:t>To incorporate 3D contextual information 3D CNNs are used. They utilize 3D convolution, as a result have more parameters and significant memory and computational power requirements.</a:t>
            </a:r>
            <a:endParaRPr lang="en-US"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12</a:t>
            </a:fld>
            <a:endParaRPr lang="en-GB"/>
          </a:p>
        </p:txBody>
      </p:sp>
    </p:spTree>
    <p:extLst>
      <p:ext uri="{BB962C8B-B14F-4D97-AF65-F5344CB8AC3E}">
        <p14:creationId xmlns:p14="http://schemas.microsoft.com/office/powerpoint/2010/main" val="1418749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rgbClr val="000000"/>
                </a:solidFill>
                <a:latin typeface="Times New Roman" pitchFamily="18" charset="0"/>
                <a:ea typeface="+mn-ea"/>
                <a:cs typeface="+mn-cs"/>
              </a:rPr>
              <a:t>We decided to consider deep learning methods for automatic brain lesion segmentation. We selected a dual pathway, 11-layers deep, three-dimensional Convolutional Neural Network called </a:t>
            </a:r>
            <a:r>
              <a:rPr lang="en-US" sz="1200" b="0" i="0" u="none" strike="noStrike" kern="1200" baseline="0" dirty="0" err="1">
                <a:solidFill>
                  <a:srgbClr val="000000"/>
                </a:solidFill>
                <a:latin typeface="Times New Roman" pitchFamily="18" charset="0"/>
                <a:ea typeface="+mn-ea"/>
                <a:cs typeface="+mn-cs"/>
              </a:rPr>
              <a:t>DeepMedic</a:t>
            </a:r>
            <a:r>
              <a:rPr lang="en-US" sz="1200" b="0" i="0" u="none" strike="noStrike" kern="1200" baseline="0" dirty="0">
                <a:solidFill>
                  <a:srgbClr val="000000"/>
                </a:solidFill>
                <a:latin typeface="Times New Roman" pitchFamily="18" charset="0"/>
                <a:ea typeface="+mn-ea"/>
                <a:cs typeface="+mn-cs"/>
              </a:rPr>
              <a:t>, created for the challenging task of brain lesion/tumor segmentation.</a:t>
            </a:r>
          </a:p>
          <a:p>
            <a:endParaRPr lang="en-US" sz="1200" b="0" i="0" u="none" strike="noStrike" kern="1200" baseline="0" dirty="0">
              <a:solidFill>
                <a:srgbClr val="000000"/>
              </a:solidFill>
              <a:latin typeface="Times New Roman" pitchFamily="18" charset="0"/>
              <a:ea typeface="+mn-ea"/>
              <a:cs typeface="+mn-cs"/>
            </a:endParaRPr>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a:t>It was written in Python, using TensorFlow/Theano, </a:t>
            </a:r>
            <a:r>
              <a:rPr lang="en-US" dirty="0" err="1"/>
              <a:t>NiBabel</a:t>
            </a:r>
            <a:r>
              <a:rPr lang="en-US" dirty="0"/>
              <a:t>, NumPy et al.</a:t>
            </a:r>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a:t>Among top-performers on the Multimodal Brain Tumor Segmentation Challenge (BRATS) 2016.</a:t>
            </a:r>
            <a:endParaRPr lang="en-US" sz="1200" b="0" i="0" u="none" strike="noStrike" kern="1200" baseline="0" dirty="0">
              <a:solidFill>
                <a:srgbClr val="000000"/>
              </a:solidFill>
              <a:latin typeface="Times New Roman" pitchFamily="18" charset="0"/>
              <a:ea typeface="+mn-ea"/>
              <a:cs typeface="+mn-cs"/>
            </a:endParaRPr>
          </a:p>
          <a:p>
            <a:endParaRPr lang="en-US" sz="1200" b="0" i="0" u="none" strike="noStrike" kern="1200" baseline="0" dirty="0">
              <a:solidFill>
                <a:srgbClr val="000000"/>
              </a:solidFill>
              <a:latin typeface="Times New Roman" pitchFamily="18" charset="0"/>
              <a:ea typeface="+mn-ea"/>
              <a:cs typeface="+mn-cs"/>
            </a:endParaRPr>
          </a:p>
          <a:p>
            <a:r>
              <a:rPr lang="en-US" sz="1200" b="0" i="0" u="none" strike="noStrike" kern="1200" baseline="0" dirty="0">
                <a:solidFill>
                  <a:srgbClr val="000000"/>
                </a:solidFill>
                <a:latin typeface="Times New Roman" pitchFamily="18" charset="0"/>
                <a:ea typeface="+mn-ea"/>
                <a:cs typeface="+mn-cs"/>
              </a:rPr>
              <a:t>BRATS 2017 winners used it as a part of the Ensemble of Multiple Models and Architectures (EMMA), with the aim of averaging away the variance, model- and configuration-specific behaviors. The ensemble consisted of </a:t>
            </a:r>
            <a:r>
              <a:rPr lang="en-US" sz="1200" b="0" i="0" u="none" strike="noStrike" kern="1200" baseline="0" dirty="0" err="1">
                <a:solidFill>
                  <a:srgbClr val="000000"/>
                </a:solidFill>
                <a:latin typeface="Times New Roman" pitchFamily="18" charset="0"/>
                <a:ea typeface="+mn-ea"/>
                <a:cs typeface="+mn-cs"/>
              </a:rPr>
              <a:t>DeepMedic</a:t>
            </a:r>
            <a:r>
              <a:rPr lang="en-US" sz="1200" b="0" i="0" u="none" strike="noStrike" kern="1200" baseline="0" dirty="0">
                <a:solidFill>
                  <a:srgbClr val="000000"/>
                </a:solidFill>
                <a:latin typeface="Times New Roman" pitchFamily="18" charset="0"/>
                <a:ea typeface="+mn-ea"/>
                <a:cs typeface="+mn-cs"/>
              </a:rPr>
              <a:t>, </a:t>
            </a:r>
            <a:r>
              <a:rPr lang="en-US" dirty="0"/>
              <a:t>fully convolutional network (FCN), and U-Net architectures.</a:t>
            </a:r>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13</a:t>
            </a:fld>
            <a:endParaRPr lang="en-GB"/>
          </a:p>
        </p:txBody>
      </p:sp>
    </p:spTree>
    <p:extLst>
      <p:ext uri="{BB962C8B-B14F-4D97-AF65-F5344CB8AC3E}">
        <p14:creationId xmlns:p14="http://schemas.microsoft.com/office/powerpoint/2010/main" val="3805368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Here in the figure shown the baseline model.</a:t>
                </a:r>
              </a:p>
              <a:p>
                <a:endParaRPr lang="en-US" dirty="0"/>
              </a:p>
              <a:p>
                <a:r>
                  <a:rPr lang="en-US" dirty="0"/>
                  <a:t>To Learn about any deep model implementation we need to learn and understand their input and training strategies .In </a:t>
                </a:r>
                <a:r>
                  <a:rPr lang="en-US" dirty="0" err="1"/>
                  <a:t>Deepmadic</a:t>
                </a:r>
                <a:r>
                  <a:rPr lang="en-US" dirty="0"/>
                  <a:t> a training strategy called Dense Training is used and  </a:t>
                </a:r>
                <a:r>
                  <a:rPr lang="en-US" sz="1200" b="0" i="0" kern="1200" dirty="0">
                    <a:solidFill>
                      <a:srgbClr val="000000"/>
                    </a:solidFill>
                    <a:effectLst/>
                    <a:latin typeface="Times New Roman" pitchFamily="18" charset="0"/>
                    <a:ea typeface="+mn-ea"/>
                    <a:cs typeface="+mn-cs"/>
                  </a:rPr>
                  <a:t>analysis of  its behavior in adapting to class imbalance of the segmentation problem was show. Usually training is done in patches which is the same size of the receptive field of the CNN. Here the segment is bigger than the receptive field. The idea is when using the patches you only predict on the center pixel. Using a segment able to get the prediction for the neighboring pixels as well. This idea and prediction about the neighboring pixels gives you an overview of the segment structure and able you to deal with the class imbalance problem. For the  Dense training the cost function is computed as below:</a:t>
                </a:r>
              </a:p>
              <a:p>
                <a:endParaRPr lang="en-US" sz="1200" b="0" i="0" kern="1200" dirty="0">
                  <a:solidFill>
                    <a:srgbClr val="000000"/>
                  </a:solidFill>
                  <a:effectLst/>
                  <a:latin typeface="Times New Roman" pitchFamily="18" charset="0"/>
                  <a:ea typeface="+mn-ea"/>
                  <a:cs typeface="+mn-cs"/>
                </a:endParaRPr>
              </a:p>
              <a:p>
                <a:pPr/>
                <a14:m>
                  <m:oMathPara xmlns:m="http://schemas.openxmlformats.org/officeDocument/2006/math">
                    <m:oMathParaPr>
                      <m:jc m:val="centerGroup"/>
                    </m:oMathParaPr>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𝐵</m:t>
                          </m:r>
                          <m:r>
                            <a:rPr lang="en-US" b="0" i="1" dirty="0" smtClean="0">
                              <a:latin typeface="Cambria Math" panose="02040503050406030204" pitchFamily="18" charset="0"/>
                            </a:rPr>
                            <m:t>.</m:t>
                          </m:r>
                          <m:r>
                            <a:rPr lang="en-US" b="0" i="1" dirty="0" smtClean="0">
                              <a:latin typeface="Cambria Math" panose="02040503050406030204" pitchFamily="18" charset="0"/>
                            </a:rPr>
                            <m:t>𝑉</m:t>
                          </m:r>
                        </m:den>
                      </m:f>
                      <m:nary>
                        <m:naryPr>
                          <m:chr m:val="∑"/>
                          <m:ctrlPr>
                            <a:rPr lang="en-US" i="1" dirty="0" smtClean="0">
                              <a:latin typeface="Cambria Math" panose="02040503050406030204" pitchFamily="18" charset="0"/>
                            </a:rPr>
                          </m:ctrlPr>
                        </m:naryPr>
                        <m:sub>
                          <m:r>
                            <m:rPr>
                              <m:brk m:alnAt="23"/>
                            </m:rPr>
                            <a:rPr lang="en-US" b="0" i="1" dirty="0" smtClean="0">
                              <a:latin typeface="Cambria Math" panose="02040503050406030204" pitchFamily="18" charset="0"/>
                            </a:rPr>
                            <m:t>𝑠</m:t>
                          </m:r>
                          <m:r>
                            <a:rPr lang="en-US" b="0" i="1" dirty="0" smtClean="0">
                              <a:latin typeface="Cambria Math" panose="02040503050406030204" pitchFamily="18" charset="0"/>
                            </a:rPr>
                            <m:t>=1</m:t>
                          </m:r>
                        </m:sub>
                        <m:sup>
                          <m:r>
                            <a:rPr lang="en-US" b="0" i="1" dirty="0" smtClean="0">
                              <a:latin typeface="Cambria Math" panose="02040503050406030204" pitchFamily="18" charset="0"/>
                            </a:rPr>
                            <m:t>𝐵</m:t>
                          </m:r>
                        </m:sup>
                        <m:e>
                          <m:nary>
                            <m:naryPr>
                              <m:chr m:val="∑"/>
                              <m:ctrlPr>
                                <a:rPr lang="en-US" i="1" dirty="0" smtClean="0">
                                  <a:latin typeface="Cambria Math" panose="02040503050406030204" pitchFamily="18" charset="0"/>
                                </a:rPr>
                              </m:ctrlPr>
                            </m:naryPr>
                            <m:sub>
                              <m:r>
                                <m:rPr>
                                  <m:brk m:alnAt="23"/>
                                </m:rPr>
                                <a:rPr lang="en-US" b="0" i="1" dirty="0" smtClean="0">
                                  <a:latin typeface="Cambria Math" panose="02040503050406030204" pitchFamily="18" charset="0"/>
                                </a:rPr>
                                <m:t>𝑣</m:t>
                              </m:r>
                              <m:r>
                                <a:rPr lang="en-US" b="0" i="1" dirty="0" smtClean="0">
                                  <a:latin typeface="Cambria Math" panose="02040503050406030204" pitchFamily="18" charset="0"/>
                                </a:rPr>
                                <m:t>=1</m:t>
                              </m:r>
                            </m:sub>
                            <m:sup>
                              <m:r>
                                <a:rPr lang="en-US" b="0" i="1" dirty="0" smtClean="0">
                                  <a:latin typeface="Cambria Math" panose="02040503050406030204" pitchFamily="18" charset="0"/>
                                </a:rPr>
                                <m:t>𝑉</m:t>
                              </m:r>
                            </m:sup>
                            <m:e>
                              <m:func>
                                <m:funcPr>
                                  <m:ctrlPr>
                                    <a:rPr lang="en-US" i="1" dirty="0" smtClean="0">
                                      <a:latin typeface="Cambria Math" panose="02040503050406030204" pitchFamily="18" charset="0"/>
                                    </a:rPr>
                                  </m:ctrlPr>
                                </m:funcPr>
                                <m:fName>
                                  <m:r>
                                    <m:rPr>
                                      <m:sty m:val="p"/>
                                    </m:rPr>
                                    <a:rPr lang="en-US" i="0" dirty="0" smtClean="0">
                                      <a:latin typeface="Cambria Math" panose="02040503050406030204" pitchFamily="18" charset="0"/>
                                    </a:rPr>
                                    <m:t>log</m:t>
                                  </m:r>
                                </m:fName>
                                <m:e>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𝑃</m:t>
                                      </m:r>
                                    </m:e>
                                    <m:sub>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𝐶</m:t>
                                          </m:r>
                                        </m:e>
                                        <m:sub>
                                          <m:r>
                                            <a:rPr lang="en-US" b="0" i="1" dirty="0" smtClean="0">
                                              <a:latin typeface="Cambria Math" panose="02040503050406030204" pitchFamily="18" charset="0"/>
                                            </a:rPr>
                                            <m:t>𝑠</m:t>
                                          </m:r>
                                        </m:sub>
                                        <m:sup>
                                          <m:r>
                                            <a:rPr lang="en-US" b="0" i="1" dirty="0" smtClean="0">
                                              <a:latin typeface="Cambria Math" panose="02040503050406030204" pitchFamily="18" charset="0"/>
                                            </a:rPr>
                                            <m:t>𝑣</m:t>
                                          </m:r>
                                        </m:sup>
                                      </m:sSubSup>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𝑣</m:t>
                                      </m:r>
                                    </m:sup>
                                  </m:sSup>
                                  <m:r>
                                    <a:rPr lang="en-US" b="0" i="1" dirty="0" smtClean="0">
                                      <a:latin typeface="Cambria Math" panose="02040503050406030204" pitchFamily="18" charset="0"/>
                                    </a:rPr>
                                    <m:t>))</m:t>
                                  </m:r>
                                </m:e>
                              </m:func>
                            </m:e>
                          </m:nary>
                        </m:e>
                      </m:nary>
                    </m:oMath>
                  </m:oMathPara>
                </a14:m>
                <a:endParaRPr lang="en-US" sz="1200" b="0" i="0" kern="1200" dirty="0">
                  <a:solidFill>
                    <a:srgbClr val="000000"/>
                  </a:solidFill>
                  <a:effectLst/>
                  <a:latin typeface="Times New Roman" pitchFamily="18" charset="0"/>
                  <a:ea typeface="+mn-ea"/>
                  <a:cs typeface="+mn-cs"/>
                </a:endParaRPr>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br>
                  <a:rPr lang="en-US" dirty="0"/>
                </a:br>
                <a:r>
                  <a:rPr lang="en-US" dirty="0"/>
                  <a:t>Where, B=Batch Size, V=Predicted voxels, </a:t>
                </a:r>
                <a14:m>
                  <m:oMath xmlns:m="http://schemas.openxmlformats.org/officeDocument/2006/math">
                    <m:sSubSup>
                      <m:sSubSupPr>
                        <m:ctrlPr>
                          <a:rPr lang="en-US" i="1" dirty="0">
                            <a:latin typeface="Cambria Math" panose="02040503050406030204" pitchFamily="18" charset="0"/>
                          </a:rPr>
                        </m:ctrlPr>
                      </m:sSubSupPr>
                      <m:e>
                        <m:r>
                          <a:rPr lang="en-US" i="1" dirty="0">
                            <a:latin typeface="Cambria Math" panose="02040503050406030204" pitchFamily="18" charset="0"/>
                          </a:rPr>
                          <m:t>𝐶</m:t>
                        </m:r>
                      </m:e>
                      <m:sub>
                        <m:r>
                          <a:rPr lang="en-US" i="1" dirty="0">
                            <a:latin typeface="Cambria Math" panose="02040503050406030204" pitchFamily="18" charset="0"/>
                          </a:rPr>
                          <m:t>𝑠</m:t>
                        </m:r>
                      </m:sub>
                      <m:sup>
                        <m:r>
                          <a:rPr lang="en-US" i="1" dirty="0">
                            <a:latin typeface="Cambria Math" panose="02040503050406030204" pitchFamily="18" charset="0"/>
                          </a:rPr>
                          <m:t>𝑣</m:t>
                        </m:r>
                      </m:sup>
                    </m:sSubSup>
                    <m:r>
                      <a:rPr lang="en-US" i="1" dirty="0">
                        <a:latin typeface="Cambria Math" panose="02040503050406030204" pitchFamily="18" charset="0"/>
                      </a:rPr>
                      <m:t> </m:t>
                    </m:r>
                  </m:oMath>
                </a14:m>
                <a:r>
                  <a:rPr lang="en-US" dirty="0"/>
                  <a:t>= True level of the v-</a:t>
                </a:r>
                <a:r>
                  <a:rPr lang="en-US" dirty="0" err="1"/>
                  <a:t>th</a:t>
                </a:r>
                <a:r>
                  <a:rPr lang="en-US" dirty="0"/>
                  <a:t> voxel,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𝑣</m:t>
                        </m:r>
                      </m:sup>
                    </m:sSup>
                  </m:oMath>
                </a14:m>
                <a:r>
                  <a:rPr lang="en-US" dirty="0"/>
                  <a:t>= Corresponding position in the FMs,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𝑃</m:t>
                        </m:r>
                      </m:e>
                      <m:sub>
                        <m:sSubSup>
                          <m:sSubSupPr>
                            <m:ctrlPr>
                              <a:rPr lang="en-US" i="1" dirty="0">
                                <a:latin typeface="Cambria Math" panose="02040503050406030204" pitchFamily="18" charset="0"/>
                              </a:rPr>
                            </m:ctrlPr>
                          </m:sSubSupPr>
                          <m:e>
                            <m:r>
                              <a:rPr lang="en-US" i="1" dirty="0">
                                <a:latin typeface="Cambria Math" panose="02040503050406030204" pitchFamily="18" charset="0"/>
                              </a:rPr>
                              <m:t>𝐶</m:t>
                            </m:r>
                          </m:e>
                          <m:sub>
                            <m:r>
                              <a:rPr lang="en-US" i="1" dirty="0">
                                <a:latin typeface="Cambria Math" panose="02040503050406030204" pitchFamily="18" charset="0"/>
                              </a:rPr>
                              <m:t>𝑠</m:t>
                            </m:r>
                          </m:sub>
                          <m:sup>
                            <m:r>
                              <a:rPr lang="en-US" i="1" dirty="0">
                                <a:latin typeface="Cambria Math" panose="02040503050406030204" pitchFamily="18" charset="0"/>
                              </a:rPr>
                              <m:t>𝑣</m:t>
                            </m:r>
                          </m:sup>
                        </m:sSubSup>
                      </m:sub>
                    </m:sSub>
                  </m:oMath>
                </a14:m>
                <a:r>
                  <a:rPr lang="en-US" dirty="0"/>
                  <a:t>= Output of the </a:t>
                </a:r>
                <a:r>
                  <a:rPr lang="en-US" dirty="0" err="1"/>
                  <a:t>softmax</a:t>
                </a:r>
                <a:r>
                  <a:rPr lang="en-US" dirty="0"/>
                  <a:t> function</a:t>
                </a:r>
              </a:p>
              <a:p>
                <a:endParaRPr lang="en-US" dirty="0"/>
              </a:p>
            </p:txBody>
          </p:sp>
        </mc:Choice>
        <mc:Fallback xmlns="">
          <p:sp>
            <p:nvSpPr>
              <p:cNvPr id="3" name="Notes Placeholder 2"/>
              <p:cNvSpPr>
                <a:spLocks noGrp="1"/>
              </p:cNvSpPr>
              <p:nvPr>
                <p:ph type="body" idx="1"/>
              </p:nvPr>
            </p:nvSpPr>
            <p:spPr/>
            <p:txBody>
              <a:bodyPr/>
              <a:lstStyle/>
              <a:p>
                <a:r>
                  <a:rPr lang="en-US" dirty="0"/>
                  <a:t>Here in the figure shown the baseline model.</a:t>
                </a:r>
              </a:p>
              <a:p>
                <a:endParaRPr lang="en-US" dirty="0"/>
              </a:p>
              <a:p>
                <a:r>
                  <a:rPr lang="en-US" dirty="0"/>
                  <a:t>To Learn about any deep model implementation we need to learn and understand their input and training strategies .In </a:t>
                </a:r>
                <a:r>
                  <a:rPr lang="en-US" dirty="0" err="1"/>
                  <a:t>Deepmadic</a:t>
                </a:r>
                <a:r>
                  <a:rPr lang="en-US" dirty="0"/>
                  <a:t> a training strategy called Dense Training is used and  </a:t>
                </a:r>
                <a:r>
                  <a:rPr lang="en-US" sz="1200" b="0" i="0" kern="1200" dirty="0">
                    <a:solidFill>
                      <a:srgbClr val="000000"/>
                    </a:solidFill>
                    <a:effectLst/>
                    <a:latin typeface="Times New Roman" pitchFamily="18" charset="0"/>
                    <a:ea typeface="+mn-ea"/>
                    <a:cs typeface="+mn-cs"/>
                  </a:rPr>
                  <a:t>analysis of  its behavior in adapting to class imbalance of the segmentation problem was show. Usually training is done in patches which is the same size of the receptive field of the CNN. Here the segment is bigger than the receptive field. The idea is when using the patches you only predict on the center pixel. Using a segment able to get the prediction for the neighboring pixels as well. This idea and prediction about the neighboring pixels gives you an overview of the segment structure and able you to deal with the class imbalance problem. For the  Dense training the cost function is computed as below:</a:t>
                </a:r>
              </a:p>
              <a:p>
                <a:endParaRPr lang="en-US" sz="1200" b="0" i="0" kern="1200" dirty="0">
                  <a:solidFill>
                    <a:srgbClr val="000000"/>
                  </a:solidFill>
                  <a:effectLst/>
                  <a:latin typeface="Times New Roman" pitchFamily="18" charset="0"/>
                  <a:ea typeface="+mn-ea"/>
                  <a:cs typeface="+mn-cs"/>
                </a:endParaRPr>
              </a:p>
              <a:p>
                <a:r>
                  <a:rPr lang="en-US" b="0" i="0" dirty="0">
                    <a:latin typeface="Cambria Math" panose="02040503050406030204" pitchFamily="18" charset="0"/>
                  </a:rPr>
                  <a:t>1/(𝐵.𝑉) </a:t>
                </a:r>
                <a:r>
                  <a:rPr lang="en-US" i="0" dirty="0">
                    <a:latin typeface="Cambria Math" panose="02040503050406030204" pitchFamily="18" charset="0"/>
                  </a:rPr>
                  <a:t>∑</a:t>
                </a:r>
                <a:r>
                  <a:rPr lang="en-US" b="0" i="0" dirty="0">
                    <a:latin typeface="Cambria Math" panose="02040503050406030204" pitchFamily="18" charset="0"/>
                  </a:rPr>
                  <a:t>_(𝑠=1)^𝐵▒∑_(𝑣=1)^𝑉▒</a:t>
                </a:r>
                <a:r>
                  <a:rPr lang="en-US" i="0" dirty="0">
                    <a:latin typeface="Cambria Math" panose="02040503050406030204" pitchFamily="18" charset="0"/>
                  </a:rPr>
                  <a:t>log⁡〖</a:t>
                </a:r>
                <a:r>
                  <a:rPr lang="en-US" b="0" i="0" dirty="0">
                    <a:latin typeface="Cambria Math" panose="02040503050406030204" pitchFamily="18" charset="0"/>
                  </a:rPr>
                  <a:t>(𝑃_(𝐶_𝑠^𝑣 ) (𝑥^𝑣))〗 </a:t>
                </a:r>
                <a:endParaRPr lang="en-US" sz="1200" b="0" i="0" kern="1200" dirty="0">
                  <a:solidFill>
                    <a:srgbClr val="000000"/>
                  </a:solidFill>
                  <a:effectLst/>
                  <a:latin typeface="Times New Roman" pitchFamily="18" charset="0"/>
                  <a:ea typeface="+mn-ea"/>
                  <a:cs typeface="+mn-cs"/>
                </a:endParaRPr>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br>
                  <a:rPr lang="en-US" dirty="0"/>
                </a:br>
                <a:r>
                  <a:rPr lang="en-US" dirty="0"/>
                  <a:t>Where, B=Batch Size, V=Predicted voxels, </a:t>
                </a:r>
                <a:r>
                  <a:rPr lang="en-US" i="0" dirty="0">
                    <a:latin typeface="Cambria Math" panose="02040503050406030204" pitchFamily="18" charset="0"/>
                  </a:rPr>
                  <a:t>𝐶_𝑠^𝑣  </a:t>
                </a:r>
                <a:r>
                  <a:rPr lang="en-US" dirty="0"/>
                  <a:t>= True level of the v-</a:t>
                </a:r>
                <a:r>
                  <a:rPr lang="en-US" dirty="0" err="1"/>
                  <a:t>th</a:t>
                </a:r>
                <a:r>
                  <a:rPr lang="en-US" dirty="0"/>
                  <a:t> voxel, </a:t>
                </a:r>
                <a:r>
                  <a:rPr lang="en-US" i="0" dirty="0">
                    <a:latin typeface="Cambria Math" panose="02040503050406030204" pitchFamily="18" charset="0"/>
                  </a:rPr>
                  <a:t>𝑥^𝑣</a:t>
                </a:r>
                <a:r>
                  <a:rPr lang="en-US" dirty="0"/>
                  <a:t>= Corresponding position in the FMs, </a:t>
                </a:r>
                <a:r>
                  <a:rPr lang="en-US" i="0" dirty="0">
                    <a:latin typeface="Cambria Math" panose="02040503050406030204" pitchFamily="18" charset="0"/>
                  </a:rPr>
                  <a:t>𝑃_(𝐶_𝑠^𝑣 )</a:t>
                </a:r>
                <a:r>
                  <a:rPr lang="en-US" dirty="0"/>
                  <a:t>= Output of the </a:t>
                </a:r>
                <a:r>
                  <a:rPr lang="en-US" dirty="0" err="1"/>
                  <a:t>softmax</a:t>
                </a:r>
                <a:r>
                  <a:rPr lang="en-US" dirty="0"/>
                  <a:t> function</a:t>
                </a:r>
              </a:p>
              <a:p>
                <a:endParaRPr lang="en-US" dirty="0"/>
              </a:p>
            </p:txBody>
          </p:sp>
        </mc:Fallback>
      </mc:AlternateContent>
      <p:sp>
        <p:nvSpPr>
          <p:cNvPr id="4" name="Slide Number Placeholder 3"/>
          <p:cNvSpPr>
            <a:spLocks noGrp="1"/>
          </p:cNvSpPr>
          <p:nvPr>
            <p:ph type="sldNum"/>
          </p:nvPr>
        </p:nvSpPr>
        <p:spPr/>
        <p:txBody>
          <a:bodyPr/>
          <a:lstStyle/>
          <a:p>
            <a:pPr>
              <a:defRPr/>
            </a:pPr>
            <a:fld id="{E38828A0-2C15-4826-B166-0B0F0FA52889}" type="slidenum">
              <a:rPr lang="en-GB" smtClean="0"/>
              <a:pPr>
                <a:defRPr/>
              </a:pPr>
              <a:t>14</a:t>
            </a:fld>
            <a:endParaRPr lang="en-GB"/>
          </a:p>
        </p:txBody>
      </p:sp>
    </p:spTree>
    <p:extLst>
      <p:ext uri="{BB962C8B-B14F-4D97-AF65-F5344CB8AC3E}">
        <p14:creationId xmlns:p14="http://schemas.microsoft.com/office/powerpoint/2010/main" val="1469383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 In the figure above we can see two segments of different size 9x9  and 7x7. </a:t>
            </a:r>
            <a:r>
              <a:rPr lang="en-US" sz="1200" b="0" i="0" kern="1200" dirty="0">
                <a:solidFill>
                  <a:srgbClr val="000000"/>
                </a:solidFill>
                <a:effectLst/>
                <a:latin typeface="Times New Roman" pitchFamily="18" charset="0"/>
                <a:ea typeface="+mn-ea"/>
                <a:cs typeface="+mn-cs"/>
              </a:rPr>
              <a:t>Relatively more background (green) is captured by larger segments and around smaller lesions. An appealing consequence of this scheme is that the sampling of input segments provides a flexible and automatic way to balance the distribution of training samples from different segmentation classes which is an important issue that directly impacts the segmentation accuracy.</a:t>
            </a:r>
            <a:r>
              <a:rPr lang="en-US" dirty="0"/>
              <a:t> </a:t>
            </a:r>
            <a:br>
              <a:rPr lang="en-US" dirty="0"/>
            </a:br>
            <a:br>
              <a:rPr lang="en-US" dirty="0"/>
            </a:br>
            <a:endParaRPr lang="en-US"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15</a:t>
            </a:fld>
            <a:endParaRPr lang="en-GB"/>
          </a:p>
        </p:txBody>
      </p:sp>
    </p:spTree>
    <p:extLst>
      <p:ext uri="{BB962C8B-B14F-4D97-AF65-F5344CB8AC3E}">
        <p14:creationId xmlns:p14="http://schemas.microsoft.com/office/powerpoint/2010/main" val="2970422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rgbClr val="000000"/>
                </a:solidFill>
                <a:effectLst/>
                <a:latin typeface="Times New Roman" pitchFamily="18" charset="0"/>
                <a:ea typeface="+mn-ea"/>
                <a:cs typeface="+mn-cs"/>
              </a:rPr>
              <a:t>Deeper networks have greater discriminative power due to the additional non-linearities and better quality of local optima (</a:t>
            </a:r>
            <a:r>
              <a:rPr lang="en-US" sz="1200" b="0" i="0" kern="1200" dirty="0" err="1">
                <a:solidFill>
                  <a:srgbClr val="000000"/>
                </a:solidFill>
                <a:effectLst/>
                <a:latin typeface="Times New Roman" pitchFamily="18" charset="0"/>
                <a:ea typeface="+mn-ea"/>
                <a:cs typeface="+mn-cs"/>
              </a:rPr>
              <a:t>Choromanska</a:t>
            </a:r>
            <a:r>
              <a:rPr lang="en-US" sz="1200" b="0" i="0" kern="1200" dirty="0">
                <a:solidFill>
                  <a:srgbClr val="000000"/>
                </a:solidFill>
                <a:effectLst/>
                <a:latin typeface="Times New Roman" pitchFamily="18" charset="0"/>
                <a:ea typeface="+mn-ea"/>
                <a:cs typeface="+mn-cs"/>
              </a:rPr>
              <a:t> et al., 2015). However, convolutions with 3D kernels are computationally expensive in comparison to the 2D variants, which hampers the addition of more layers.</a:t>
            </a:r>
            <a:r>
              <a:rPr lang="en-US" dirty="0"/>
              <a:t> To design the deep network they adopt the state-of-art suggestions like,  using smaller kernels, use batch normalization, </a:t>
            </a:r>
            <a:r>
              <a:rPr lang="en-US" dirty="0" err="1"/>
              <a:t>ReLu</a:t>
            </a:r>
            <a:r>
              <a:rPr lang="en-US" dirty="0"/>
              <a:t> Specific initialization.</a:t>
            </a:r>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16</a:t>
            </a:fld>
            <a:endParaRPr lang="en-GB"/>
          </a:p>
        </p:txBody>
      </p:sp>
    </p:spTree>
    <p:extLst>
      <p:ext uri="{BB962C8B-B14F-4D97-AF65-F5344CB8AC3E}">
        <p14:creationId xmlns:p14="http://schemas.microsoft.com/office/powerpoint/2010/main" val="189766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This design approach was previously found beneficial for classification of natural images (</a:t>
                </a:r>
                <a:r>
                  <a:rPr kumimoji="0" 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Simonyan</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and Zisserman,2014) but its effect is even more drastic on 3D networks. When compared to common kernel choices of </a:t>
                </a:r>
                <a14:m>
                  <m:oMath xmlns:m="http://schemas.openxmlformats.org/officeDocument/2006/math">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5</m:t>
                        </m:r>
                      </m:e>
                      <m:sup>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m:t>
                        </m:r>
                      </m:sup>
                    </m:sSup>
                  </m:oMath>
                </a14:m>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Zikic</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et al., 2014; Urban et al., 2014; </a:t>
                </a:r>
                <a:r>
                  <a:rPr kumimoji="0" 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Prasoon</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et al., 2013) and in  baseline CNN, the smaller </a:t>
                </a:r>
                <a14:m>
                  <m:oMath xmlns:m="http://schemas.openxmlformats.org/officeDocument/2006/math">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m:t>
                        </m:r>
                      </m:e>
                      <m:sup>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m:t>
                        </m:r>
                      </m:sup>
                    </m:sSup>
                  </m:oMath>
                </a14:m>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kernels reduce the element-wise multiplications by a factor of approximately </a:t>
                </a:r>
                <a14:m>
                  <m:oMath xmlns:m="http://schemas.openxmlformats.org/officeDocument/2006/math">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5</m:t>
                        </m:r>
                      </m:e>
                      <m:sup>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m:t>
                        </m:r>
                      </m:sup>
                    </m:sSup>
                  </m:oMath>
                </a14:m>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t>
                </a:r>
                <a14:m>
                  <m:oMath xmlns:m="http://schemas.openxmlformats.org/officeDocument/2006/math">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m:t>
                        </m:r>
                      </m:e>
                      <m:sup>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m:t>
                        </m:r>
                      </m:sup>
                    </m:sSup>
                  </m:oMath>
                </a14:m>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 4.6 while reducing the number of trainable parameters by the same factor.</a:t>
                </a:r>
              </a:p>
              <a:p>
                <a:endParaRPr lang="en-US" dirty="0"/>
              </a:p>
            </p:txBody>
          </p:sp>
        </mc:Choice>
        <mc:Fallback xmlns="">
          <p:sp>
            <p:nvSpPr>
              <p:cNvPr id="3" name="Notes Placeholder 2"/>
              <p:cNvSpPr>
                <a:spLocks noGrp="1"/>
              </p:cNvSpPr>
              <p:nvPr>
                <p:ph type="body" idx="1"/>
              </p:nvPr>
            </p:nvSpPr>
            <p:spPr/>
            <p:txBody>
              <a:bodyPr/>
              <a:lstStyle/>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This design approach was previously found beneficial for classification of natural images (</a:t>
                </a:r>
                <a:r>
                  <a:rPr kumimoji="0" 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Simonyan</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and Zisserman,2014) but its effect is even more drastic on 3D networks. When compared to common kernel choices of </a:t>
                </a:r>
                <a: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a:t>5^3</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Zikic</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et al., 2014; Urban et al., 2014; </a:t>
                </a:r>
                <a:r>
                  <a:rPr kumimoji="0" 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Prasoon</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et al., 2013) and in  baseline CNN, the smaller </a:t>
                </a:r>
                <a: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a:t>3^3</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kernels reduce the element-wise multiplications by a factor of approximately </a:t>
                </a:r>
                <a: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a:t>5^3</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a:t>3^3</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 4.6 while reducing the number of trainable parameters by the same factor.</a:t>
                </a:r>
              </a:p>
              <a:p>
                <a:endParaRPr lang="en-US" dirty="0"/>
              </a:p>
            </p:txBody>
          </p:sp>
        </mc:Fallback>
      </mc:AlternateContent>
      <p:sp>
        <p:nvSpPr>
          <p:cNvPr id="4" name="Slide Number Placeholder 3"/>
          <p:cNvSpPr>
            <a:spLocks noGrp="1"/>
          </p:cNvSpPr>
          <p:nvPr>
            <p:ph type="sldNum"/>
          </p:nvPr>
        </p:nvSpPr>
        <p:spPr/>
        <p:txBody>
          <a:bodyPr/>
          <a:lstStyle/>
          <a:p>
            <a:pPr>
              <a:defRPr/>
            </a:pPr>
            <a:fld id="{E38828A0-2C15-4826-B166-0B0F0FA52889}" type="slidenum">
              <a:rPr lang="en-GB" smtClean="0"/>
              <a:pPr>
                <a:defRPr/>
              </a:pPr>
              <a:t>17</a:t>
            </a:fld>
            <a:endParaRPr lang="en-GB"/>
          </a:p>
        </p:txBody>
      </p:sp>
    </p:spTree>
    <p:extLst>
      <p:ext uri="{BB962C8B-B14F-4D97-AF65-F5344CB8AC3E}">
        <p14:creationId xmlns:p14="http://schemas.microsoft.com/office/powerpoint/2010/main" val="1177079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Deeper networks are more difficult to train. It has been shown that the forward (neuron activations) and backwards (gradients) propagated signal may explode or vanish if care is not given to retain its variance (</a:t>
                </a:r>
                <a:r>
                  <a:rPr kumimoji="0" 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Glorot</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and </a:t>
                </a:r>
                <a:r>
                  <a:rPr kumimoji="0" 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Bengio</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2010). This occurs because at every successive layer l (letter L), the variance of the signal is multiplied by </a:t>
                </a:r>
                <a14:m>
                  <m:oMath xmlns:m="http://schemas.openxmlformats.org/officeDocument/2006/math">
                    <m:sSubSup>
                      <m:sSub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SupPr>
                      <m:e>
                        <m:r>
                          <a:rPr kumimoji="0" lang="en-US" sz="1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𝑛</m:t>
                        </m:r>
                      </m:e>
                      <m:sub>
                        <m:r>
                          <a:rPr kumimoji="0" lang="en-US" sz="1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𝑙</m:t>
                        </m:r>
                      </m:sub>
                      <m:sup>
                        <m:r>
                          <a:rPr kumimoji="0" lang="en-US" sz="1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𝑖𝑛</m:t>
                        </m:r>
                      </m:sup>
                    </m:sSubSup>
                  </m:oMath>
                </a14:m>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 var(W_), where </a:t>
                </a:r>
                <a:r>
                  <a:rPr kumimoji="0" 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nin</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l = Cl−1 </a:t>
                </a:r>
                <a:r>
                  <a:rPr kumimoji="0" 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i</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x,y,z</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κl</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i</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is the number of weights through which a neuron of layer l is connected to its input and var(</a:t>
                </a:r>
                <a:r>
                  <a:rPr kumimoji="0" 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Wl</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is the variance of the layer’s weights. To better preserve the signal in the initial training stage They adopt a scheme recently derived for ReLu-based networks by He et al.(2015) and initialize the kernel weights of our system by sampling</a:t>
                </a:r>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from the normal distribution </a:t>
                </a:r>
                <a14:m>
                  <m:oMath xmlns:m="http://schemas.openxmlformats.org/officeDocument/2006/math">
                    <m:r>
                      <m:rPr>
                        <m:sty m:val="p"/>
                      </m:rPr>
                      <a:rPr lang="en-US" dirty="0" smtClean="0">
                        <a:latin typeface="Cambria Math" panose="02040503050406030204" pitchFamily="18" charset="0"/>
                      </a:rPr>
                      <m:t>N</m:t>
                    </m:r>
                    <m:r>
                      <a:rPr lang="en-US" i="1" dirty="0"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𝐴</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2</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𝑙</m:t>
                                </m:r>
                              </m:sub>
                              <m:sup>
                                <m:r>
                                  <a:rPr lang="en-US" b="0" i="1" smtClean="0">
                                    <a:latin typeface="Cambria Math" panose="02040503050406030204" pitchFamily="18" charset="0"/>
                                  </a:rPr>
                                  <m:t>𝑖𝑛</m:t>
                                </m:r>
                              </m:sup>
                            </m:sSubSup>
                          </m:den>
                        </m:f>
                      </m:e>
                    </m:rad>
                    <m:r>
                      <a:rPr lang="en-US" b="0" i="1" smtClean="0">
                        <a:latin typeface="Cambria Math" panose="02040503050406030204" pitchFamily="18" charset="0"/>
                      </a:rPr>
                      <m:t>)</m:t>
                    </m:r>
                  </m:oMath>
                </a14:m>
                <a:endParaRPr lang="en-US" dirty="0"/>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Deeper networks are more difficult to train. It has been shown that the forward (neuron activations) and backwards (gradients) propagated signal may explode or vanish if care is not given to retain its variance (</a:t>
                </a:r>
                <a:r>
                  <a:rPr kumimoji="0" 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Glorot</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and </a:t>
                </a:r>
                <a:r>
                  <a:rPr kumimoji="0" 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Bengio</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2010). This occurs because at every successive layer l (letter L), the variance of the signal is multiplied by </a:t>
                </a:r>
                <a: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a:t>𝑛_𝑙^𝑖𝑛</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 var(W_), where </a:t>
                </a:r>
                <a:r>
                  <a:rPr kumimoji="0" 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nin</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l = Cl−1 </a:t>
                </a:r>
                <a:r>
                  <a:rPr kumimoji="0" 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i</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x,y,z</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κl</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i</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is the number of weights through which a neuron of layer l is connected to its input and var(</a:t>
                </a:r>
                <a:r>
                  <a:rPr kumimoji="0" 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Wl</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is the variance of the layer’s weights. To better preserve the signal in the initial training stage They adopt a scheme recently derived for ReLu-based networks by He et al.(2015) and initialize the kernel weights of our system by sampling</a:t>
                </a:r>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from the normal distribution </a:t>
                </a:r>
                <a:r>
                  <a:rPr lang="en-US" i="0" dirty="0">
                    <a:latin typeface="Cambria Math" panose="02040503050406030204" pitchFamily="18" charset="0"/>
                  </a:rPr>
                  <a:t>N(</a:t>
                </a:r>
                <a:r>
                  <a:rPr lang="en-US" b="0" i="0">
                    <a:latin typeface="Cambria Math" panose="02040503050406030204" pitchFamily="18" charset="0"/>
                  </a:rPr>
                  <a:t>0,𝐴=√(2⁄(𝑛_𝑙^𝑖𝑛 )))</a:t>
                </a:r>
                <a:endParaRPr lang="en-US" dirty="0"/>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dirty="0"/>
              </a:p>
            </p:txBody>
          </p:sp>
        </mc:Fallback>
      </mc:AlternateContent>
      <p:sp>
        <p:nvSpPr>
          <p:cNvPr id="4" name="Slide Number Placeholder 3"/>
          <p:cNvSpPr>
            <a:spLocks noGrp="1"/>
          </p:cNvSpPr>
          <p:nvPr>
            <p:ph type="sldNum"/>
          </p:nvPr>
        </p:nvSpPr>
        <p:spPr/>
        <p:txBody>
          <a:bodyPr/>
          <a:lstStyle/>
          <a:p>
            <a:pPr>
              <a:defRPr/>
            </a:pPr>
            <a:fld id="{E38828A0-2C15-4826-B166-0B0F0FA52889}" type="slidenum">
              <a:rPr lang="en-GB" smtClean="0"/>
              <a:pPr>
                <a:defRPr/>
              </a:pPr>
              <a:t>18</a:t>
            </a:fld>
            <a:endParaRPr lang="en-GB"/>
          </a:p>
        </p:txBody>
      </p:sp>
    </p:spTree>
    <p:extLst>
      <p:ext uri="{BB962C8B-B14F-4D97-AF65-F5344CB8AC3E}">
        <p14:creationId xmlns:p14="http://schemas.microsoft.com/office/powerpoint/2010/main" val="4010290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Started with shallow network and Gradually expend the network and analyze their outcomes  which will be discussed in coming slides.</a:t>
            </a:r>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19</a:t>
            </a:fld>
            <a:endParaRPr lang="en-GB"/>
          </a:p>
        </p:txBody>
      </p:sp>
    </p:spTree>
    <p:extLst>
      <p:ext uri="{BB962C8B-B14F-4D97-AF65-F5344CB8AC3E}">
        <p14:creationId xmlns:p14="http://schemas.microsoft.com/office/powerpoint/2010/main" val="214088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a:t>We start from general information about brain cancer and continue by taking closer look at selected CAD approach.</a:t>
            </a:r>
          </a:p>
          <a:p>
            <a:endParaRPr lang="en-US"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2</a:t>
            </a:fld>
            <a:endParaRPr lang="en-GB"/>
          </a:p>
        </p:txBody>
      </p:sp>
    </p:spTree>
    <p:extLst>
      <p:ext uri="{BB962C8B-B14F-4D97-AF65-F5344CB8AC3E}">
        <p14:creationId xmlns:p14="http://schemas.microsoft.com/office/powerpoint/2010/main" val="1988759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800" b="0" i="0" dirty="0">
                    <a:solidFill>
                      <a:srgbClr val="242021"/>
                    </a:solidFill>
                    <a:effectLst/>
                    <a:latin typeface="Gulliver"/>
                  </a:rPr>
                  <a:t>Multi-scale 3D CNN with two convolutional pathways. The kernels of the two pathways are here of size </a:t>
                </a:r>
                <a14:m>
                  <m:oMath xmlns:m="http://schemas.openxmlformats.org/officeDocument/2006/math">
                    <m:sSup>
                      <m:sSupPr>
                        <m:ctrlPr>
                          <a:rPr kumimoji="0" lang="en-US" sz="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5</m:t>
                        </m:r>
                      </m:e>
                      <m:sup>
                        <m:r>
                          <a:rPr kumimoji="0" lang="en-US" sz="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p>
                    </m:sSup>
                  </m:oMath>
                </a14:m>
                <a:r>
                  <a:rPr kumimoji="0" lang="en-US" sz="8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lang="en-US" sz="800" b="0" i="0" dirty="0">
                    <a:solidFill>
                      <a:srgbClr val="242021"/>
                    </a:solidFill>
                    <a:effectLst/>
                    <a:latin typeface="Gulliver"/>
                  </a:rPr>
                  <a:t> (for illustration only to reduce the number of layers in the figure). The neurons of the last layers of the two pathways thus have receptive fields of size </a:t>
                </a:r>
                <a14:m>
                  <m:oMath xmlns:m="http://schemas.openxmlformats.org/officeDocument/2006/math">
                    <m:sSup>
                      <m:sSupPr>
                        <m:ctrlPr>
                          <a:rPr kumimoji="0" lang="en-US" sz="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17</m:t>
                        </m:r>
                      </m:e>
                      <m:sup>
                        <m:r>
                          <a:rPr kumimoji="0" lang="en-US" sz="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m:t>
                        </m:r>
                      </m:sup>
                    </m:sSup>
                  </m:oMath>
                </a14:m>
                <a:r>
                  <a:rPr kumimoji="0" lang="en-US" sz="8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lang="en-US" sz="800" b="0" i="0" dirty="0">
                    <a:solidFill>
                      <a:srgbClr val="242021"/>
                    </a:solidFill>
                    <a:effectLst/>
                    <a:latin typeface="Gulliver"/>
                  </a:rPr>
                  <a:t> voxels. The inputs of the two pathways are centered at the same image location, but the second segment is extracted from a down-sampled version of the image by a factor of 3. The second pathway processes context in an actual area of size </a:t>
                </a:r>
                <a14:m>
                  <m:oMath xmlns:m="http://schemas.openxmlformats.org/officeDocument/2006/math">
                    <m:sSup>
                      <m:sSupPr>
                        <m:ctrlPr>
                          <a:rPr kumimoji="0" lang="en-US" sz="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51</m:t>
                        </m:r>
                      </m:e>
                      <m:sup>
                        <m:r>
                          <a:rPr kumimoji="0" lang="en-US" sz="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m:t>
                        </m:r>
                      </m:sup>
                    </m:sSup>
                  </m:oMath>
                </a14:m>
                <a:r>
                  <a:rPr kumimoji="0" lang="en-US" sz="8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lang="en-US" sz="800" b="0" i="0" dirty="0">
                    <a:solidFill>
                      <a:srgbClr val="242021"/>
                    </a:solidFill>
                    <a:effectLst/>
                    <a:latin typeface="Gulliver"/>
                  </a:rPr>
                  <a:t> voxels. </a:t>
                </a:r>
                <a:r>
                  <a:rPr lang="en-US" sz="800" b="0" i="1" dirty="0" err="1">
                    <a:solidFill>
                      <a:srgbClr val="242021"/>
                    </a:solidFill>
                    <a:effectLst/>
                    <a:latin typeface="Gulliver-Italic"/>
                  </a:rPr>
                  <a:t>DeepMedic</a:t>
                </a:r>
                <a:r>
                  <a:rPr lang="en-US" sz="800" b="0" i="0" dirty="0">
                    <a:solidFill>
                      <a:srgbClr val="242021"/>
                    </a:solidFill>
                    <a:effectLst/>
                    <a:latin typeface="Gulliver"/>
                  </a:rPr>
                  <a:t>, proposed 11-layers architecture, results by replacing each layer of the depicted pathways with two that use </a:t>
                </a:r>
                <a14:m>
                  <m:oMath xmlns:m="http://schemas.openxmlformats.org/officeDocument/2006/math">
                    <m:sSup>
                      <m:sSupPr>
                        <m:ctrlPr>
                          <a:rPr kumimoji="0" lang="en-US" sz="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m:t>
                        </m:r>
                      </m:e>
                      <m:sup>
                        <m:r>
                          <a:rPr kumimoji="0" lang="en-US" sz="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m:t>
                        </m:r>
                      </m:sup>
                    </m:sSup>
                  </m:oMath>
                </a14:m>
                <a:r>
                  <a:rPr kumimoji="0" lang="en-US" sz="8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lang="en-US" sz="800" b="0" i="0" dirty="0">
                    <a:solidFill>
                      <a:srgbClr val="242021"/>
                    </a:solidFill>
                    <a:effectLst/>
                    <a:latin typeface="Gulliver"/>
                  </a:rPr>
                  <a:t> kernels . Number of FMs and their size depicted as (</a:t>
                </a:r>
                <a:r>
                  <a:rPr lang="en-US" sz="800" b="0" i="1" dirty="0">
                    <a:solidFill>
                      <a:srgbClr val="242021"/>
                    </a:solidFill>
                    <a:effectLst/>
                    <a:latin typeface="Gulliver-Italic"/>
                  </a:rPr>
                  <a:t>Number </a:t>
                </a:r>
                <a:r>
                  <a:rPr lang="en-US" sz="800" b="0" i="0" dirty="0">
                    <a:solidFill>
                      <a:srgbClr val="242021"/>
                    </a:solidFill>
                    <a:effectLst/>
                    <a:latin typeface="MTSY"/>
                  </a:rPr>
                  <a:t>× </a:t>
                </a:r>
                <a:r>
                  <a:rPr lang="en-US" sz="800" b="0" i="1" dirty="0">
                    <a:solidFill>
                      <a:srgbClr val="242021"/>
                    </a:solidFill>
                    <a:effectLst/>
                    <a:latin typeface="Gulliver-Italic"/>
                  </a:rPr>
                  <a:t>Size</a:t>
                </a:r>
                <a:r>
                  <a:rPr lang="en-US" sz="800" b="0" i="0" dirty="0">
                    <a:solidFill>
                      <a:srgbClr val="242021"/>
                    </a:solidFill>
                    <a:effectLst/>
                    <a:latin typeface="Gulliver"/>
                  </a:rPr>
                  <a:t>)</a:t>
                </a:r>
                <a:r>
                  <a:rPr lang="en-US" dirty="0"/>
                  <a:t> .</a:t>
                </a:r>
                <a:br>
                  <a:rPr lang="en-US" dirty="0"/>
                </a:br>
                <a:endParaRPr lang="en-US" dirty="0"/>
              </a:p>
            </p:txBody>
          </p:sp>
        </mc:Choice>
        <mc:Fallback xmlns="">
          <p:sp>
            <p:nvSpPr>
              <p:cNvPr id="3" name="Notes Placeholder 2"/>
              <p:cNvSpPr>
                <a:spLocks noGrp="1"/>
              </p:cNvSpPr>
              <p:nvPr>
                <p:ph type="body" idx="1"/>
              </p:nvPr>
            </p:nvSpPr>
            <p:spPr/>
            <p:txBody>
              <a:bodyPr/>
              <a:lstStyle/>
              <a:p>
                <a:r>
                  <a:rPr lang="en-US" sz="800" b="0" i="0" dirty="0">
                    <a:solidFill>
                      <a:srgbClr val="242021"/>
                    </a:solidFill>
                    <a:effectLst/>
                    <a:latin typeface="Gulliver"/>
                  </a:rPr>
                  <a:t>Multi-scale 3D CNN with two convolutional pathways. The kernels of the two pathways are here of size </a:t>
                </a:r>
                <a:r>
                  <a:rPr kumimoji="0" lang="en-US" sz="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a:t>5^2</a:t>
                </a:r>
                <a:r>
                  <a:rPr kumimoji="0" lang="en-US" sz="8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lang="en-US" sz="800" b="0" i="0" dirty="0">
                    <a:solidFill>
                      <a:srgbClr val="242021"/>
                    </a:solidFill>
                    <a:effectLst/>
                    <a:latin typeface="Gulliver"/>
                  </a:rPr>
                  <a:t> (for illustration only to reduce the number of layers in the figure). The neurons of the last layers of the two pathways thus have receptive fields of size </a:t>
                </a:r>
                <a:r>
                  <a:rPr kumimoji="0" lang="en-US" sz="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a:t>〖17〗^3</a:t>
                </a:r>
                <a:r>
                  <a:rPr kumimoji="0" lang="en-US" sz="8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lang="en-US" sz="800" b="0" i="0" dirty="0">
                    <a:solidFill>
                      <a:srgbClr val="242021"/>
                    </a:solidFill>
                    <a:effectLst/>
                    <a:latin typeface="Gulliver"/>
                  </a:rPr>
                  <a:t> voxels. The inputs of the two pathways are centered at the same image location, but the second segment is extracted from a down-sampled version of the image by a factor of 3. The second pathway processes context in an actual area of size </a:t>
                </a:r>
                <a:r>
                  <a:rPr kumimoji="0" lang="en-US" sz="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a:t>〖51〗^3</a:t>
                </a:r>
                <a:r>
                  <a:rPr kumimoji="0" lang="en-US" sz="8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lang="en-US" sz="800" b="0" i="0" dirty="0">
                    <a:solidFill>
                      <a:srgbClr val="242021"/>
                    </a:solidFill>
                    <a:effectLst/>
                    <a:latin typeface="Gulliver"/>
                  </a:rPr>
                  <a:t> voxels. </a:t>
                </a:r>
                <a:r>
                  <a:rPr lang="en-US" sz="800" b="0" i="1" dirty="0" err="1">
                    <a:solidFill>
                      <a:srgbClr val="242021"/>
                    </a:solidFill>
                    <a:effectLst/>
                    <a:latin typeface="Gulliver-Italic"/>
                  </a:rPr>
                  <a:t>DeepMedic</a:t>
                </a:r>
                <a:r>
                  <a:rPr lang="en-US" sz="800" b="0" i="0" dirty="0">
                    <a:solidFill>
                      <a:srgbClr val="242021"/>
                    </a:solidFill>
                    <a:effectLst/>
                    <a:latin typeface="Gulliver"/>
                  </a:rPr>
                  <a:t>, proposed 11-layers architecture, results by replacing each layer of the depicted pathways with two that use </a:t>
                </a:r>
                <a:r>
                  <a:rPr kumimoji="0" lang="en-US" sz="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a:t>3^3</a:t>
                </a:r>
                <a:r>
                  <a:rPr kumimoji="0" lang="en-US" sz="8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lang="en-US" sz="800" b="0" i="0" dirty="0">
                    <a:solidFill>
                      <a:srgbClr val="242021"/>
                    </a:solidFill>
                    <a:effectLst/>
                    <a:latin typeface="Gulliver"/>
                  </a:rPr>
                  <a:t> kernels . Number of FMs and their size depicted as (</a:t>
                </a:r>
                <a:r>
                  <a:rPr lang="en-US" sz="800" b="0" i="1" dirty="0">
                    <a:solidFill>
                      <a:srgbClr val="242021"/>
                    </a:solidFill>
                    <a:effectLst/>
                    <a:latin typeface="Gulliver-Italic"/>
                  </a:rPr>
                  <a:t>Number </a:t>
                </a:r>
                <a:r>
                  <a:rPr lang="en-US" sz="800" b="0" i="0" dirty="0">
                    <a:solidFill>
                      <a:srgbClr val="242021"/>
                    </a:solidFill>
                    <a:effectLst/>
                    <a:latin typeface="MTSY"/>
                  </a:rPr>
                  <a:t>× </a:t>
                </a:r>
                <a:r>
                  <a:rPr lang="en-US" sz="800" b="0" i="1" dirty="0">
                    <a:solidFill>
                      <a:srgbClr val="242021"/>
                    </a:solidFill>
                    <a:effectLst/>
                    <a:latin typeface="Gulliver-Italic"/>
                  </a:rPr>
                  <a:t>Size</a:t>
                </a:r>
                <a:r>
                  <a:rPr lang="en-US" sz="800" b="0" i="0" dirty="0">
                    <a:solidFill>
                      <a:srgbClr val="242021"/>
                    </a:solidFill>
                    <a:effectLst/>
                    <a:latin typeface="Gulliver"/>
                  </a:rPr>
                  <a:t>)</a:t>
                </a:r>
                <a:r>
                  <a:rPr lang="en-US" dirty="0"/>
                  <a:t> .</a:t>
                </a:r>
                <a:br>
                  <a:rPr lang="en-US" dirty="0"/>
                </a:br>
                <a:endParaRPr lang="en-US" dirty="0"/>
              </a:p>
            </p:txBody>
          </p:sp>
        </mc:Fallback>
      </mc:AlternateContent>
      <p:sp>
        <p:nvSpPr>
          <p:cNvPr id="4" name="Slide Number Placeholder 3"/>
          <p:cNvSpPr>
            <a:spLocks noGrp="1"/>
          </p:cNvSpPr>
          <p:nvPr>
            <p:ph type="sldNum"/>
          </p:nvPr>
        </p:nvSpPr>
        <p:spPr/>
        <p:txBody>
          <a:bodyPr/>
          <a:lstStyle/>
          <a:p>
            <a:pPr>
              <a:defRPr/>
            </a:pPr>
            <a:fld id="{E38828A0-2C15-4826-B166-0B0F0FA52889}" type="slidenum">
              <a:rPr lang="en-GB" smtClean="0"/>
              <a:pPr>
                <a:defRPr/>
              </a:pPr>
              <a:t>20</a:t>
            </a:fld>
            <a:endParaRPr lang="en-GB"/>
          </a:p>
        </p:txBody>
      </p:sp>
    </p:spTree>
    <p:extLst>
      <p:ext uri="{BB962C8B-B14F-4D97-AF65-F5344CB8AC3E}">
        <p14:creationId xmlns:p14="http://schemas.microsoft.com/office/powerpoint/2010/main" val="909948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rgbClr val="000000"/>
                </a:solidFill>
                <a:effectLst/>
                <a:latin typeface="Times New Roman" pitchFamily="18" charset="0"/>
                <a:ea typeface="+mn-ea"/>
                <a:cs typeface="+mn-cs"/>
              </a:rPr>
              <a:t>Comparison of the commonly used methods for training on patches uniformly sampled from the brain region (</a:t>
            </a:r>
            <a:r>
              <a:rPr lang="en-US" sz="1200" b="0" i="0" kern="1200" dirty="0" err="1">
                <a:solidFill>
                  <a:srgbClr val="000000"/>
                </a:solidFill>
                <a:effectLst/>
                <a:latin typeface="Times New Roman" pitchFamily="18" charset="0"/>
                <a:ea typeface="+mn-ea"/>
                <a:cs typeface="+mn-cs"/>
              </a:rPr>
              <a:t>P</a:t>
            </a:r>
            <a:r>
              <a:rPr lang="en-US" sz="1200" b="0" i="1" kern="1200" dirty="0" err="1">
                <a:solidFill>
                  <a:srgbClr val="000000"/>
                </a:solidFill>
                <a:effectLst/>
                <a:latin typeface="Times New Roman" pitchFamily="18" charset="0"/>
                <a:ea typeface="+mn-ea"/>
                <a:cs typeface="+mn-cs"/>
              </a:rPr>
              <a:t>uni</a:t>
            </a:r>
            <a:r>
              <a:rPr lang="en-US" sz="1200" b="0" i="0" kern="1200" dirty="0">
                <a:solidFill>
                  <a:srgbClr val="000000"/>
                </a:solidFill>
                <a:effectLst/>
                <a:latin typeface="Times New Roman" pitchFamily="18" charset="0"/>
                <a:ea typeface="+mn-ea"/>
                <a:cs typeface="+mn-cs"/>
              </a:rPr>
              <a:t>) and equally sampled from lesion and background (</a:t>
            </a:r>
            <a:r>
              <a:rPr lang="en-US" sz="1200" b="0" i="0" kern="1200" dirty="0" err="1">
                <a:solidFill>
                  <a:srgbClr val="000000"/>
                </a:solidFill>
                <a:effectLst/>
                <a:latin typeface="Times New Roman" pitchFamily="18" charset="0"/>
                <a:ea typeface="+mn-ea"/>
                <a:cs typeface="+mn-cs"/>
              </a:rPr>
              <a:t>P</a:t>
            </a:r>
            <a:r>
              <a:rPr lang="en-US" sz="1200" b="0" i="1" kern="1200" dirty="0" err="1">
                <a:solidFill>
                  <a:srgbClr val="000000"/>
                </a:solidFill>
                <a:effectLst/>
                <a:latin typeface="Times New Roman" pitchFamily="18" charset="0"/>
                <a:ea typeface="+mn-ea"/>
                <a:cs typeface="+mn-cs"/>
              </a:rPr>
              <a:t>eq</a:t>
            </a:r>
            <a:r>
              <a:rPr lang="en-US" sz="1200" b="0" i="0" kern="1200" dirty="0">
                <a:solidFill>
                  <a:srgbClr val="000000"/>
                </a:solidFill>
                <a:effectLst/>
                <a:latin typeface="Times New Roman" pitchFamily="18" charset="0"/>
                <a:ea typeface="+mn-ea"/>
                <a:cs typeface="+mn-cs"/>
              </a:rPr>
              <a:t>) against our proposed scheme (S-</a:t>
            </a:r>
            <a:r>
              <a:rPr lang="en-US" sz="1200" b="0" i="1" kern="1200" dirty="0">
                <a:solidFill>
                  <a:srgbClr val="000000"/>
                </a:solidFill>
                <a:effectLst/>
                <a:latin typeface="Times New Roman" pitchFamily="18" charset="0"/>
                <a:ea typeface="+mn-ea"/>
                <a:cs typeface="+mn-cs"/>
              </a:rPr>
              <a:t>d</a:t>
            </a:r>
            <a:r>
              <a:rPr lang="en-US" sz="1200" b="0" i="0" kern="1200" dirty="0">
                <a:solidFill>
                  <a:srgbClr val="000000"/>
                </a:solidFill>
                <a:effectLst/>
                <a:latin typeface="Times New Roman" pitchFamily="18" charset="0"/>
                <a:ea typeface="+mn-ea"/>
                <a:cs typeface="+mn-cs"/>
              </a:rPr>
              <a:t>) on cubic segments of side length </a:t>
            </a:r>
            <a:r>
              <a:rPr lang="en-US" sz="1200" b="0" i="1" kern="1200" dirty="0">
                <a:solidFill>
                  <a:srgbClr val="000000"/>
                </a:solidFill>
                <a:effectLst/>
                <a:latin typeface="Times New Roman" pitchFamily="18" charset="0"/>
                <a:ea typeface="+mn-ea"/>
                <a:cs typeface="+mn-cs"/>
              </a:rPr>
              <a:t>d</a:t>
            </a:r>
            <a:r>
              <a:rPr lang="en-US" sz="1200" b="0" i="0" kern="1200" dirty="0">
                <a:solidFill>
                  <a:srgbClr val="000000"/>
                </a:solidFill>
                <a:effectLst/>
                <a:latin typeface="Times New Roman" pitchFamily="18" charset="0"/>
                <a:ea typeface="+mn-ea"/>
                <a:cs typeface="+mn-cs"/>
              </a:rPr>
              <a:t>, also equally sampled from lesion and background. </a:t>
            </a:r>
            <a:r>
              <a:rPr lang="en-US" sz="1200" b="0" i="1" kern="1200" dirty="0">
                <a:solidFill>
                  <a:srgbClr val="000000"/>
                </a:solidFill>
                <a:effectLst/>
                <a:latin typeface="Times New Roman" pitchFamily="18" charset="0"/>
                <a:ea typeface="+mn-ea"/>
                <a:cs typeface="+mn-cs"/>
              </a:rPr>
              <a:t>d the dimension of the segment was varied </a:t>
            </a:r>
            <a:r>
              <a:rPr lang="en-US" sz="1200" b="0" i="0" kern="1200" dirty="0">
                <a:solidFill>
                  <a:srgbClr val="000000"/>
                </a:solidFill>
                <a:effectLst/>
                <a:latin typeface="Times New Roman" pitchFamily="18" charset="0"/>
                <a:ea typeface="+mn-ea"/>
                <a:cs typeface="+mn-cs"/>
              </a:rPr>
              <a:t>to observe its effect. From left to right: percentage of training samples extracted from the lesion class, mean accuracy, sensitivity, specificity calculated on uniformly sampled validation patches and, finally, mean DSC of the segmentation of the validation datasets. Progress throughout training is plotted. Because lesions are small, </a:t>
            </a:r>
            <a:r>
              <a:rPr lang="en-US" sz="1200" b="0" i="0" kern="1200" dirty="0" err="1">
                <a:solidFill>
                  <a:srgbClr val="000000"/>
                </a:solidFill>
                <a:effectLst/>
                <a:latin typeface="Times New Roman" pitchFamily="18" charset="0"/>
                <a:ea typeface="+mn-ea"/>
                <a:cs typeface="+mn-cs"/>
              </a:rPr>
              <a:t>P</a:t>
            </a:r>
            <a:r>
              <a:rPr lang="en-US" sz="1200" b="0" i="1" kern="1200" dirty="0" err="1">
                <a:solidFill>
                  <a:srgbClr val="000000"/>
                </a:solidFill>
                <a:effectLst/>
                <a:latin typeface="Times New Roman" pitchFamily="18" charset="0"/>
                <a:ea typeface="+mn-ea"/>
                <a:cs typeface="+mn-cs"/>
              </a:rPr>
              <a:t>uni</a:t>
            </a:r>
            <a:r>
              <a:rPr lang="en-US" sz="1200" b="0" i="1" kern="1200" dirty="0">
                <a:solidFill>
                  <a:srgbClr val="000000"/>
                </a:solidFill>
                <a:effectLst/>
                <a:latin typeface="Times New Roman" pitchFamily="18" charset="0"/>
                <a:ea typeface="+mn-ea"/>
                <a:cs typeface="+mn-cs"/>
              </a:rPr>
              <a:t> </a:t>
            </a:r>
            <a:r>
              <a:rPr lang="en-US" sz="1200" b="0" i="0" kern="1200" dirty="0">
                <a:solidFill>
                  <a:srgbClr val="000000"/>
                </a:solidFill>
                <a:effectLst/>
                <a:latin typeface="Times New Roman" pitchFamily="18" charset="0"/>
                <a:ea typeface="+mn-ea"/>
                <a:cs typeface="+mn-cs"/>
              </a:rPr>
              <a:t>achieves very high voxel-wise accuracy by being very specific but not sensitive, with the opposite being the case for </a:t>
            </a:r>
            <a:r>
              <a:rPr lang="en-US" sz="1200" b="0" i="0" kern="1200" dirty="0" err="1">
                <a:solidFill>
                  <a:srgbClr val="000000"/>
                </a:solidFill>
                <a:effectLst/>
                <a:latin typeface="Times New Roman" pitchFamily="18" charset="0"/>
                <a:ea typeface="+mn-ea"/>
                <a:cs typeface="+mn-cs"/>
              </a:rPr>
              <a:t>P</a:t>
            </a:r>
            <a:r>
              <a:rPr lang="en-US" sz="1200" b="0" i="1" kern="1200" dirty="0" err="1">
                <a:solidFill>
                  <a:srgbClr val="000000"/>
                </a:solidFill>
                <a:effectLst/>
                <a:latin typeface="Times New Roman" pitchFamily="18" charset="0"/>
                <a:ea typeface="+mn-ea"/>
                <a:cs typeface="+mn-cs"/>
              </a:rPr>
              <a:t>eq</a:t>
            </a:r>
            <a:r>
              <a:rPr lang="en-US" sz="1200" b="0" i="0" kern="1200" dirty="0">
                <a:solidFill>
                  <a:srgbClr val="000000"/>
                </a:solidFill>
                <a:effectLst/>
                <a:latin typeface="Times New Roman" pitchFamily="18" charset="0"/>
                <a:ea typeface="+mn-ea"/>
                <a:cs typeface="+mn-cs"/>
              </a:rPr>
              <a:t>. Our method achieves an effective balance between the two, resulting in better segmentation as reflected by higher DSC</a:t>
            </a:r>
            <a:r>
              <a:rPr lang="en-US" dirty="0"/>
              <a:t> </a:t>
            </a:r>
            <a:br>
              <a:rPr lang="en-US" dirty="0"/>
            </a:br>
            <a:endParaRPr lang="en-US"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21</a:t>
            </a:fld>
            <a:endParaRPr lang="en-GB"/>
          </a:p>
        </p:txBody>
      </p:sp>
    </p:spTree>
    <p:extLst>
      <p:ext uri="{BB962C8B-B14F-4D97-AF65-F5344CB8AC3E}">
        <p14:creationId xmlns:p14="http://schemas.microsoft.com/office/powerpoint/2010/main" val="2021604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dirty="0">
                <a:solidFill>
                  <a:srgbClr val="242021"/>
                </a:solidFill>
                <a:effectLst/>
                <a:latin typeface="Gulliver"/>
              </a:rPr>
              <a:t>Mean accuracy over validation samples and DSC for the segmentations of the validation images, as obtained from the “Shallow” baseline and “Deep” variant with smaller kernels. Training of the plain deeper model fails. This is overcome by adopting the initialization scheme of </a:t>
            </a:r>
            <a:r>
              <a:rPr lang="en-US" sz="800" b="0" i="0" dirty="0">
                <a:solidFill>
                  <a:srgbClr val="0080AC"/>
                </a:solidFill>
                <a:effectLst/>
                <a:latin typeface="Gulliver"/>
              </a:rPr>
              <a:t>He et al. (2015)</a:t>
            </a:r>
            <a:r>
              <a:rPr lang="en-US" sz="800" b="0" i="0" dirty="0">
                <a:solidFill>
                  <a:srgbClr val="242021"/>
                </a:solidFill>
                <a:effectLst/>
                <a:latin typeface="Gulliver"/>
              </a:rPr>
              <a:t>, which further combined with Batch Normalization leads to the enhanced (</a:t>
            </a:r>
            <a:r>
              <a:rPr lang="en-US" sz="1200" b="0" i="0" dirty="0">
                <a:solidFill>
                  <a:srgbClr val="242021"/>
                </a:solidFill>
                <a:effectLst/>
                <a:latin typeface="CMTT8"/>
              </a:rPr>
              <a:t>+</a:t>
            </a:r>
            <a:r>
              <a:rPr lang="en-US" sz="800" b="0" i="0" dirty="0">
                <a:solidFill>
                  <a:srgbClr val="242021"/>
                </a:solidFill>
                <a:effectLst/>
                <a:latin typeface="Gulliver"/>
              </a:rPr>
              <a:t>) variants. Deep</a:t>
            </a:r>
            <a:r>
              <a:rPr lang="en-US" sz="1200" b="0" i="0" dirty="0">
                <a:solidFill>
                  <a:srgbClr val="242021"/>
                </a:solidFill>
                <a:effectLst/>
                <a:latin typeface="CMTT8"/>
              </a:rPr>
              <a:t>+ </a:t>
            </a:r>
            <a:r>
              <a:rPr lang="en-US" sz="800" b="0" i="0" dirty="0">
                <a:solidFill>
                  <a:srgbClr val="242021"/>
                </a:solidFill>
                <a:effectLst/>
                <a:latin typeface="Gulliver"/>
              </a:rPr>
              <a:t>performs significantly better than Shallow</a:t>
            </a:r>
            <a:r>
              <a:rPr lang="en-US" sz="1200" b="0" i="0" dirty="0">
                <a:solidFill>
                  <a:srgbClr val="242021"/>
                </a:solidFill>
                <a:effectLst/>
                <a:latin typeface="CMTT8"/>
              </a:rPr>
              <a:t>+ </a:t>
            </a:r>
            <a:r>
              <a:rPr lang="en-US" sz="800" b="0" i="0" dirty="0">
                <a:solidFill>
                  <a:srgbClr val="242021"/>
                </a:solidFill>
                <a:effectLst/>
                <a:latin typeface="Gulliver"/>
              </a:rPr>
              <a:t>with similar computation time, thanks to the use of small kernels.</a:t>
            </a:r>
            <a:r>
              <a:rPr lang="en-US" dirty="0"/>
              <a:t> </a:t>
            </a:r>
            <a:br>
              <a:rPr lang="en-US" dirty="0"/>
            </a:br>
            <a:endParaRPr lang="en-US"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22</a:t>
            </a:fld>
            <a:endParaRPr lang="en-GB"/>
          </a:p>
        </p:txBody>
      </p:sp>
    </p:spTree>
    <p:extLst>
      <p:ext uri="{BB962C8B-B14F-4D97-AF65-F5344CB8AC3E}">
        <p14:creationId xmlns:p14="http://schemas.microsoft.com/office/powerpoint/2010/main" val="3851200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dirty="0">
                <a:solidFill>
                  <a:srgbClr val="242021"/>
                </a:solidFill>
                <a:effectLst/>
                <a:latin typeface="Gulliver"/>
              </a:rPr>
              <a:t>Mean accuracy over validation samples and DSC for the segmentation of the validation images, as obtained by a single-scale model (Deep</a:t>
            </a:r>
            <a:r>
              <a:rPr lang="en-US" sz="1200" b="0" i="0" dirty="0">
                <a:solidFill>
                  <a:srgbClr val="242021"/>
                </a:solidFill>
                <a:effectLst/>
                <a:latin typeface="CMTT8"/>
              </a:rPr>
              <a:t>+</a:t>
            </a:r>
            <a:r>
              <a:rPr lang="en-US" sz="800" b="0" i="0" dirty="0">
                <a:solidFill>
                  <a:srgbClr val="242021"/>
                </a:solidFill>
                <a:effectLst/>
                <a:latin typeface="Gulliver"/>
              </a:rPr>
              <a:t>) and dual pathway architecture (</a:t>
            </a:r>
            <a:r>
              <a:rPr lang="en-US" sz="800" b="0" i="0" dirty="0" err="1">
                <a:solidFill>
                  <a:srgbClr val="242021"/>
                </a:solidFill>
                <a:effectLst/>
                <a:latin typeface="Gulliver"/>
              </a:rPr>
              <a:t>DeepMedic</a:t>
            </a:r>
            <a:r>
              <a:rPr lang="en-US" sz="800" b="0" i="0" dirty="0">
                <a:solidFill>
                  <a:srgbClr val="242021"/>
                </a:solidFill>
                <a:effectLst/>
                <a:latin typeface="Gulliver"/>
              </a:rPr>
              <a:t>). They also trained a single-scale model with larger capacity (</a:t>
            </a:r>
            <a:r>
              <a:rPr lang="en-US" sz="800" b="0" i="0" dirty="0" err="1">
                <a:solidFill>
                  <a:srgbClr val="242021"/>
                </a:solidFill>
                <a:effectLst/>
                <a:latin typeface="Gulliver"/>
              </a:rPr>
              <a:t>BigDeep</a:t>
            </a:r>
            <a:r>
              <a:rPr lang="en-US" sz="1200" b="0" i="0" dirty="0">
                <a:solidFill>
                  <a:srgbClr val="242021"/>
                </a:solidFill>
                <a:effectLst/>
                <a:latin typeface="CMTT8"/>
              </a:rPr>
              <a:t>+</a:t>
            </a:r>
            <a:r>
              <a:rPr lang="en-US" sz="800" b="0" i="0" dirty="0">
                <a:solidFill>
                  <a:srgbClr val="242021"/>
                </a:solidFill>
                <a:effectLst/>
                <a:latin typeface="Gulliver"/>
              </a:rPr>
              <a:t>), similar to the capacity of </a:t>
            </a:r>
            <a:r>
              <a:rPr lang="en-US" sz="800" b="0" i="0" dirty="0" err="1">
                <a:solidFill>
                  <a:srgbClr val="242021"/>
                </a:solidFill>
                <a:effectLst/>
                <a:latin typeface="Gulliver"/>
              </a:rPr>
              <a:t>DeepMedic</a:t>
            </a:r>
            <a:r>
              <a:rPr lang="en-US" sz="800" b="0" i="0" dirty="0">
                <a:solidFill>
                  <a:srgbClr val="242021"/>
                </a:solidFill>
                <a:effectLst/>
                <a:latin typeface="Gulliver"/>
              </a:rPr>
              <a:t>. </a:t>
            </a:r>
            <a:r>
              <a:rPr lang="en-US" sz="800" b="0" i="0" dirty="0" err="1">
                <a:solidFill>
                  <a:srgbClr val="242021"/>
                </a:solidFill>
                <a:effectLst/>
                <a:latin typeface="Gulliver"/>
              </a:rPr>
              <a:t>DeepMedic</a:t>
            </a:r>
            <a:r>
              <a:rPr lang="en-US" sz="800" b="0" i="0" dirty="0">
                <a:solidFill>
                  <a:srgbClr val="242021"/>
                </a:solidFill>
                <a:effectLst/>
                <a:latin typeface="Gulliver"/>
              </a:rPr>
              <a:t> yields best performance by capturing greater context, while </a:t>
            </a:r>
            <a:r>
              <a:rPr lang="en-US" sz="800" b="0" i="0" dirty="0" err="1">
                <a:solidFill>
                  <a:srgbClr val="242021"/>
                </a:solidFill>
                <a:effectLst/>
                <a:latin typeface="Gulliver"/>
              </a:rPr>
              <a:t>BigDeep</a:t>
            </a:r>
            <a:r>
              <a:rPr lang="en-US" sz="1200" b="0" i="0" dirty="0">
                <a:solidFill>
                  <a:srgbClr val="242021"/>
                </a:solidFill>
                <a:effectLst/>
                <a:latin typeface="CMTT8"/>
              </a:rPr>
              <a:t>+ </a:t>
            </a:r>
            <a:r>
              <a:rPr lang="en-US" sz="800" b="0" i="0" dirty="0">
                <a:solidFill>
                  <a:srgbClr val="242021"/>
                </a:solidFill>
                <a:effectLst/>
                <a:latin typeface="Gulliver"/>
              </a:rPr>
              <a:t>seems to suffer from over-fitting</a:t>
            </a:r>
            <a:r>
              <a:rPr lang="en-US" dirty="0"/>
              <a:t> </a:t>
            </a:r>
            <a:br>
              <a:rPr lang="en-US" dirty="0"/>
            </a:br>
            <a:endParaRPr lang="en-US"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23</a:t>
            </a:fld>
            <a:endParaRPr lang="en-GB"/>
          </a:p>
        </p:txBody>
      </p:sp>
    </p:spTree>
    <p:extLst>
      <p:ext uri="{BB962C8B-B14F-4D97-AF65-F5344CB8AC3E}">
        <p14:creationId xmlns:p14="http://schemas.microsoft.com/office/powerpoint/2010/main" val="2098610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rgbClr val="000000"/>
                </a:solidFill>
                <a:effectLst/>
                <a:latin typeface="Times New Roman" pitchFamily="18" charset="0"/>
                <a:ea typeface="+mn-ea"/>
                <a:cs typeface="+mn-cs"/>
              </a:rPr>
              <a:t>In order to gauge the current state-of-the-art in automated brain tumor segmentation and compare between different methods, They organized Multimodal </a:t>
            </a:r>
            <a:r>
              <a:rPr lang="en-US" sz="1200" b="0" i="0" u="sng" kern="1200" dirty="0">
                <a:solidFill>
                  <a:srgbClr val="000000"/>
                </a:solidFill>
                <a:effectLst/>
                <a:latin typeface="Times New Roman" pitchFamily="18" charset="0"/>
                <a:ea typeface="+mn-ea"/>
                <a:cs typeface="+mn-cs"/>
              </a:rPr>
              <a:t>Bra</a:t>
            </a:r>
            <a:r>
              <a:rPr lang="en-US" sz="1200" b="0" i="0" kern="1200" dirty="0">
                <a:solidFill>
                  <a:srgbClr val="000000"/>
                </a:solidFill>
                <a:effectLst/>
                <a:latin typeface="Times New Roman" pitchFamily="18" charset="0"/>
                <a:ea typeface="+mn-ea"/>
                <a:cs typeface="+mn-cs"/>
              </a:rPr>
              <a:t>in </a:t>
            </a:r>
            <a:r>
              <a:rPr lang="en-US" sz="1200" b="0" i="0" u="sng" kern="1200" dirty="0">
                <a:solidFill>
                  <a:srgbClr val="000000"/>
                </a:solidFill>
                <a:effectLst/>
                <a:latin typeface="Times New Roman" pitchFamily="18" charset="0"/>
                <a:ea typeface="+mn-ea"/>
                <a:cs typeface="+mn-cs"/>
              </a:rPr>
              <a:t>T</a:t>
            </a:r>
            <a:r>
              <a:rPr lang="en-US" sz="1200" b="0" i="0" kern="1200" dirty="0">
                <a:solidFill>
                  <a:srgbClr val="000000"/>
                </a:solidFill>
                <a:effectLst/>
                <a:latin typeface="Times New Roman" pitchFamily="18" charset="0"/>
                <a:ea typeface="+mn-ea"/>
                <a:cs typeface="+mn-cs"/>
              </a:rPr>
              <a:t>umor Image </a:t>
            </a:r>
            <a:r>
              <a:rPr lang="en-US" sz="1200" b="0" i="0" u="sng" kern="1200" dirty="0">
                <a:solidFill>
                  <a:srgbClr val="000000"/>
                </a:solidFill>
                <a:effectLst/>
                <a:latin typeface="Times New Roman" pitchFamily="18" charset="0"/>
                <a:ea typeface="+mn-ea"/>
                <a:cs typeface="+mn-cs"/>
              </a:rPr>
              <a:t>S</a:t>
            </a:r>
            <a:r>
              <a:rPr lang="en-US" sz="1200" b="0" i="0" kern="1200" dirty="0">
                <a:solidFill>
                  <a:srgbClr val="000000"/>
                </a:solidFill>
                <a:effectLst/>
                <a:latin typeface="Times New Roman" pitchFamily="18" charset="0"/>
                <a:ea typeface="+mn-ea"/>
                <a:cs typeface="+mn-cs"/>
              </a:rPr>
              <a:t>egmentation (BRATS) challenges.</a:t>
            </a:r>
            <a:endParaRPr lang="en-US"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24</a:t>
            </a:fld>
            <a:endParaRPr lang="en-GB"/>
          </a:p>
        </p:txBody>
      </p:sp>
    </p:spTree>
    <p:extLst>
      <p:ext uri="{BB962C8B-B14F-4D97-AF65-F5344CB8AC3E}">
        <p14:creationId xmlns:p14="http://schemas.microsoft.com/office/powerpoint/2010/main" val="2312281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25</a:t>
            </a:fld>
            <a:endParaRPr lang="en-GB"/>
          </a:p>
        </p:txBody>
      </p:sp>
    </p:spTree>
    <p:extLst>
      <p:ext uri="{BB962C8B-B14F-4D97-AF65-F5344CB8AC3E}">
        <p14:creationId xmlns:p14="http://schemas.microsoft.com/office/powerpoint/2010/main" val="1217616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27</a:t>
            </a:fld>
            <a:endParaRPr lang="en-GB"/>
          </a:p>
        </p:txBody>
      </p:sp>
    </p:spTree>
    <p:extLst>
      <p:ext uri="{BB962C8B-B14F-4D97-AF65-F5344CB8AC3E}">
        <p14:creationId xmlns:p14="http://schemas.microsoft.com/office/powerpoint/2010/main" val="3615070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dirty="0"/>
              <a:t>Cancers are diseases characterized by unstoppable growth and spreading of the body’s cells, they can be categorized by</a:t>
            </a:r>
            <a:r>
              <a:rPr lang="uk-UA" sz="1200" dirty="0"/>
              <a:t> </a:t>
            </a:r>
            <a:r>
              <a:rPr lang="en-US" sz="1200" dirty="0"/>
              <a:t>their  location in the patient’s body. Typically, brain cancer and other nervous system cancer are considered together. </a:t>
            </a:r>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sz="1200" dirty="0"/>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dirty="0"/>
              <a:t>This is one of the most fatal types of cancer.  </a:t>
            </a:r>
            <a:r>
              <a:rPr lang="en-US" sz="1200" b="0" i="0" kern="1200" dirty="0">
                <a:solidFill>
                  <a:srgbClr val="000000"/>
                </a:solidFill>
                <a:effectLst/>
                <a:latin typeface="Times New Roman" pitchFamily="18" charset="0"/>
                <a:ea typeface="+mn-ea"/>
                <a:cs typeface="+mn-cs"/>
              </a:rPr>
              <a:t>33.2% of people survive for more than 5 years after being diagnosed with brain and other nervous system cancer. This type of </a:t>
            </a:r>
            <a:r>
              <a:rPr lang="en-US" dirty="0"/>
              <a:t>cancer is most frequently diagnosed among people aged 55-64.</a:t>
            </a:r>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dirty="0"/>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a:t>The data were taken from the National Cancer Institute of the US.</a:t>
            </a:r>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3</a:t>
            </a:fld>
            <a:endParaRPr lang="en-GB"/>
          </a:p>
        </p:txBody>
      </p:sp>
    </p:spTree>
    <p:extLst>
      <p:ext uri="{BB962C8B-B14F-4D97-AF65-F5344CB8AC3E}">
        <p14:creationId xmlns:p14="http://schemas.microsoft.com/office/powerpoint/2010/main" val="2127692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b="0" i="0" kern="1200" dirty="0">
                <a:solidFill>
                  <a:srgbClr val="000000"/>
                </a:solidFill>
                <a:effectLst/>
                <a:latin typeface="Times New Roman" pitchFamily="18" charset="0"/>
                <a:ea typeface="+mn-ea"/>
                <a:cs typeface="+mn-cs"/>
              </a:rPr>
              <a:t>Compared to other cancers, brain and other nervous system cancer is relatively rare, </a:t>
            </a:r>
            <a:r>
              <a:rPr lang="en-US" sz="1200" dirty="0"/>
              <a:t>accounting for around 1.4% (23,880) of new cancer cases in the US in 2018.</a:t>
            </a:r>
          </a:p>
          <a:p>
            <a:endParaRPr lang="en-US"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4</a:t>
            </a:fld>
            <a:endParaRPr lang="en-GB"/>
          </a:p>
        </p:txBody>
      </p:sp>
    </p:spTree>
    <p:extLst>
      <p:ext uri="{BB962C8B-B14F-4D97-AF65-F5344CB8AC3E}">
        <p14:creationId xmlns:p14="http://schemas.microsoft.com/office/powerpoint/2010/main" val="3045954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dirty="0"/>
              <a:t>2.8% (16,830) of cancer deaths were due to this type of cancer.</a:t>
            </a:r>
            <a:endParaRPr lang="en-US" sz="1200" b="0" i="0" kern="1200" dirty="0">
              <a:solidFill>
                <a:srgbClr val="000000"/>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5</a:t>
            </a:fld>
            <a:endParaRPr lang="en-GB"/>
          </a:p>
        </p:txBody>
      </p:sp>
    </p:spTree>
    <p:extLst>
      <p:ext uri="{BB962C8B-B14F-4D97-AF65-F5344CB8AC3E}">
        <p14:creationId xmlns:p14="http://schemas.microsoft.com/office/powerpoint/2010/main" val="365639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b="0" i="0" kern="1200" dirty="0">
                <a:solidFill>
                  <a:srgbClr val="000000"/>
                </a:solidFill>
                <a:effectLst/>
                <a:latin typeface="Times New Roman" pitchFamily="18" charset="0"/>
                <a:ea typeface="+mn-ea"/>
                <a:cs typeface="+mn-cs"/>
              </a:rPr>
              <a:t>The tumors may be either benign (not cancer) or malignant (tissue mass formed by cancerous cells). Unlike most benign tumors elsewhere in the body, benign brain tumors can be life threatening. There are 150 types of brain and spinal cord tumors. Tumors that start in the brain are called Primary brain tumors. Often, tumors found in the brain had started somewhere else in the body and spread to one or more parts of the brain. Such tumors are called Metastatic brain tumors. </a:t>
            </a:r>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sz="1200" b="0" i="0" kern="1200" dirty="0">
              <a:solidFill>
                <a:srgbClr val="000000"/>
              </a:solidFill>
              <a:effectLst/>
              <a:latin typeface="Times New Roman" pitchFamily="18" charset="0"/>
              <a:ea typeface="+mn-ea"/>
              <a:cs typeface="+mn-cs"/>
            </a:endParaRPr>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b="0" i="0" kern="1200" dirty="0">
                <a:solidFill>
                  <a:srgbClr val="000000"/>
                </a:solidFill>
                <a:effectLst/>
                <a:latin typeface="Times New Roman" pitchFamily="18" charset="0"/>
                <a:ea typeface="+mn-ea"/>
                <a:cs typeface="+mn-cs"/>
              </a:rPr>
              <a:t>According to the World Health Organization tumor malignancy or benignity can be graded as Low or High, based on how abnormal the cancer cells look under a </a:t>
            </a:r>
            <a:r>
              <a:rPr lang="en-US" sz="1200" b="0" i="0" u="none" strike="noStrike" kern="1200" dirty="0">
                <a:solidFill>
                  <a:srgbClr val="000000"/>
                </a:solidFill>
                <a:effectLst/>
                <a:latin typeface="Times New Roman" pitchFamily="18" charset="0"/>
                <a:ea typeface="+mn-ea"/>
                <a:cs typeface="+mn-cs"/>
              </a:rPr>
              <a:t>microscope </a:t>
            </a:r>
            <a:r>
              <a:rPr lang="en-US" sz="1200" b="0" i="0" kern="1200" dirty="0">
                <a:solidFill>
                  <a:srgbClr val="000000"/>
                </a:solidFill>
                <a:effectLst/>
                <a:latin typeface="Times New Roman" pitchFamily="18" charset="0"/>
                <a:ea typeface="+mn-ea"/>
                <a:cs typeface="+mn-cs"/>
              </a:rPr>
              <a:t>and how quickly the tumor is likely to grow and spread.</a:t>
            </a:r>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sz="1200" b="0" i="0" kern="1200" dirty="0">
              <a:solidFill>
                <a:srgbClr val="000000"/>
              </a:solidFill>
              <a:effectLst/>
              <a:latin typeface="Times New Roman" pitchFamily="18" charset="0"/>
              <a:ea typeface="+mn-ea"/>
              <a:cs typeface="+mn-cs"/>
            </a:endParaRPr>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a:t>Information is taken from the American Association of Neurological Surgeons (AANS) website. </a:t>
            </a:r>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6</a:t>
            </a:fld>
            <a:endParaRPr lang="en-GB"/>
          </a:p>
        </p:txBody>
      </p:sp>
    </p:spTree>
    <p:extLst>
      <p:ext uri="{BB962C8B-B14F-4D97-AF65-F5344CB8AC3E}">
        <p14:creationId xmlns:p14="http://schemas.microsoft.com/office/powerpoint/2010/main" val="4182620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b="0" i="0" kern="1200" dirty="0">
                <a:solidFill>
                  <a:srgbClr val="000000"/>
                </a:solidFill>
                <a:effectLst/>
                <a:latin typeface="Times New Roman" pitchFamily="18" charset="0"/>
                <a:ea typeface="+mn-ea"/>
                <a:cs typeface="+mn-cs"/>
              </a:rPr>
              <a:t>The most common benign tumors are </a:t>
            </a:r>
            <a:r>
              <a:rPr lang="en-US" dirty="0"/>
              <a:t>Meningiomas</a:t>
            </a:r>
            <a:r>
              <a:rPr lang="en-US" sz="1200" b="0" i="0" kern="1200" dirty="0">
                <a:solidFill>
                  <a:srgbClr val="000000"/>
                </a:solidFill>
                <a:effectLst/>
                <a:latin typeface="Times New Roman" pitchFamily="18" charset="0"/>
                <a:ea typeface="+mn-ea"/>
                <a:cs typeface="+mn-cs"/>
              </a:rPr>
              <a:t>. </a:t>
            </a:r>
            <a:r>
              <a:rPr lang="en-US" dirty="0"/>
              <a:t>They </a:t>
            </a:r>
            <a:r>
              <a:rPr lang="en-US" sz="1200" b="0" i="0" kern="1200" dirty="0">
                <a:solidFill>
                  <a:srgbClr val="000000"/>
                </a:solidFill>
                <a:effectLst/>
                <a:latin typeface="Times New Roman" pitchFamily="18" charset="0"/>
                <a:ea typeface="+mn-ea"/>
                <a:cs typeface="+mn-cs"/>
              </a:rPr>
              <a:t>originate from the meninges, the membrane-like structures that surround the brain and spinal cord, they account for 10-15% of tumors. </a:t>
            </a:r>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b="0" i="0" kern="1200" dirty="0">
                <a:solidFill>
                  <a:srgbClr val="000000"/>
                </a:solidFill>
                <a:effectLst/>
                <a:latin typeface="Times New Roman" pitchFamily="18" charset="0"/>
                <a:ea typeface="+mn-ea"/>
                <a:cs typeface="+mn-cs"/>
              </a:rPr>
              <a:t>Gliomas are the most prevalent type (78%) of malignant brain tumors, accounting  for 30% of all brain tumors. They arise from the supporting cells of the brain, called the glia.</a:t>
            </a:r>
          </a:p>
          <a:p>
            <a:endParaRPr lang="en-US" dirty="0"/>
          </a:p>
          <a:p>
            <a:r>
              <a:rPr lang="en-US" dirty="0"/>
              <a:t>Information is taken from the American Association of Neurological Surgeons (AANS) website.</a:t>
            </a:r>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7</a:t>
            </a:fld>
            <a:endParaRPr lang="en-GB"/>
          </a:p>
        </p:txBody>
      </p:sp>
    </p:spTree>
    <p:extLst>
      <p:ext uri="{BB962C8B-B14F-4D97-AF65-F5344CB8AC3E}">
        <p14:creationId xmlns:p14="http://schemas.microsoft.com/office/powerpoint/2010/main" val="1785631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case of brain cancer, </a:t>
            </a:r>
            <a:r>
              <a:rPr lang="en-US" sz="1200" b="0" i="0" u="none" strike="noStrike" baseline="0" dirty="0">
                <a:latin typeface="Times New Roman" panose="02020603050405020304" pitchFamily="18" charset="0"/>
              </a:rPr>
              <a:t>MRI is considered as the standard technique, </a:t>
            </a:r>
            <a:r>
              <a:rPr lang="en-US" sz="1200" b="0" i="0" u="none" strike="noStrike" kern="1200" baseline="0" dirty="0">
                <a:solidFill>
                  <a:srgbClr val="000000"/>
                </a:solidFill>
                <a:latin typeface="Times New Roman" pitchFamily="18" charset="0"/>
                <a:ea typeface="+mn-ea"/>
                <a:cs typeface="+mn-cs"/>
              </a:rPr>
              <a:t>d</a:t>
            </a:r>
            <a:r>
              <a:rPr lang="en-US" sz="1200" b="0" i="0" u="none" strike="noStrike" baseline="0" dirty="0">
                <a:latin typeface="Times New Roman" panose="02020603050405020304" pitchFamily="18" charset="0"/>
              </a:rPr>
              <a:t>ue to its good soft tissue contrast and widely availability</a:t>
            </a:r>
            <a:r>
              <a:rPr lang="en-US" dirty="0"/>
              <a:t>. For finding tumor-induced tissue changes, d</a:t>
            </a:r>
            <a:r>
              <a:rPr lang="en-US" sz="1200" b="0" i="0" u="none" strike="noStrike" kern="1200" baseline="0" dirty="0">
                <a:solidFill>
                  <a:srgbClr val="000000"/>
                </a:solidFill>
                <a:latin typeface="Times New Roman" pitchFamily="18" charset="0"/>
                <a:ea typeface="+mn-ea"/>
                <a:cs typeface="+mn-cs"/>
              </a:rPr>
              <a:t>octors use T2 and FLAIR MRI (highlighting differences in tissue water relaxational properties), post-Gadolinium T1 MRI (showing pathological </a:t>
            </a:r>
            <a:r>
              <a:rPr lang="en-US" sz="1200" b="0" i="0" u="none" strike="noStrike" kern="1200" baseline="0" dirty="0" err="1">
                <a:solidFill>
                  <a:srgbClr val="000000"/>
                </a:solidFill>
                <a:latin typeface="Times New Roman" pitchFamily="18" charset="0"/>
                <a:ea typeface="+mn-ea"/>
                <a:cs typeface="+mn-cs"/>
              </a:rPr>
              <a:t>intratumoral</a:t>
            </a:r>
            <a:r>
              <a:rPr lang="en-US" sz="1200" b="0" i="0" u="none" strike="noStrike" kern="1200" baseline="0" dirty="0">
                <a:solidFill>
                  <a:srgbClr val="000000"/>
                </a:solidFill>
                <a:latin typeface="Times New Roman" pitchFamily="18" charset="0"/>
                <a:ea typeface="+mn-ea"/>
                <a:cs typeface="+mn-cs"/>
              </a:rPr>
              <a:t> take-up of contrast agents), perfusion and diffusion MRI (blood flow and local water diffusion) etc.</a:t>
            </a:r>
          </a:p>
          <a:p>
            <a:endParaRPr lang="en-US" sz="1200" b="0" i="0" u="none" strike="noStrike" kern="1200" baseline="0" dirty="0">
              <a:solidFill>
                <a:srgbClr val="000000"/>
              </a:solidFill>
              <a:latin typeface="Times New Roman" pitchFamily="18" charset="0"/>
              <a:ea typeface="+mn-ea"/>
              <a:cs typeface="+mn-cs"/>
            </a:endParaRPr>
          </a:p>
          <a:p>
            <a:r>
              <a:rPr lang="en-US" sz="1200" b="0" i="0" u="none" strike="noStrike" kern="1200" baseline="0" dirty="0">
                <a:solidFill>
                  <a:srgbClr val="000000"/>
                </a:solidFill>
                <a:latin typeface="Times New Roman" pitchFamily="18" charset="0"/>
                <a:ea typeface="+mn-ea"/>
                <a:cs typeface="+mn-cs"/>
              </a:rPr>
              <a:t>Epithelioid glioblastomas (Ep-GBM), which is a variant of glioblastoma (a </a:t>
            </a:r>
            <a:r>
              <a:rPr lang="en-US" sz="1200" b="0" i="0" kern="1200" dirty="0">
                <a:solidFill>
                  <a:srgbClr val="000000"/>
                </a:solidFill>
                <a:effectLst/>
                <a:latin typeface="Times New Roman" pitchFamily="18" charset="0"/>
                <a:ea typeface="+mn-ea"/>
                <a:cs typeface="+mn-cs"/>
              </a:rPr>
              <a:t>malignant glioma, </a:t>
            </a:r>
            <a:r>
              <a:rPr lang="en-US" sz="1200" b="0" i="0" kern="1200" dirty="0" err="1">
                <a:solidFill>
                  <a:srgbClr val="000000"/>
                </a:solidFill>
                <a:effectLst/>
                <a:latin typeface="Times New Roman" pitchFamily="18" charset="0"/>
                <a:ea typeface="+mn-ea"/>
                <a:cs typeface="+mn-cs"/>
              </a:rPr>
              <a:t>IVth</a:t>
            </a:r>
            <a:r>
              <a:rPr lang="en-US" sz="1200" b="0" i="0" kern="1200" dirty="0">
                <a:solidFill>
                  <a:srgbClr val="000000"/>
                </a:solidFill>
                <a:effectLst/>
                <a:latin typeface="Times New Roman" pitchFamily="18" charset="0"/>
                <a:ea typeface="+mn-ea"/>
                <a:cs typeface="+mn-cs"/>
              </a:rPr>
              <a:t> grade), is presented </a:t>
            </a:r>
            <a:r>
              <a:rPr lang="en-US" sz="1200" b="0" i="0" u="none" strike="noStrike" kern="1200" baseline="0" dirty="0">
                <a:solidFill>
                  <a:srgbClr val="000000"/>
                </a:solidFill>
                <a:latin typeface="Times New Roman" pitchFamily="18" charset="0"/>
                <a:ea typeface="+mn-ea"/>
                <a:cs typeface="+mn-cs"/>
              </a:rPr>
              <a:t>on this post-contrast T1-weighted MRI.</a:t>
            </a:r>
            <a:endParaRPr lang="en-US"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8</a:t>
            </a:fld>
            <a:endParaRPr lang="en-GB"/>
          </a:p>
        </p:txBody>
      </p:sp>
    </p:spTree>
    <p:extLst>
      <p:ext uri="{BB962C8B-B14F-4D97-AF65-F5344CB8AC3E}">
        <p14:creationId xmlns:p14="http://schemas.microsoft.com/office/powerpoint/2010/main" val="2836737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a:t>The traditional workflow of a CAD (</a:t>
            </a:r>
            <a:r>
              <a:rPr lang="en-US" sz="1200" b="0" i="0" u="none" strike="noStrike" kern="1200" baseline="0" dirty="0">
                <a:solidFill>
                  <a:srgbClr val="000000"/>
                </a:solidFill>
                <a:latin typeface="Times New Roman" pitchFamily="18" charset="0"/>
                <a:ea typeface="+mn-ea"/>
                <a:cs typeface="+mn-cs"/>
              </a:rPr>
              <a:t>computer aided system for detection and diagnosis</a:t>
            </a:r>
            <a:r>
              <a:rPr lang="en-US" dirty="0"/>
              <a:t>) follows the steps that radiologists do when issuing a diagnosis. You have probably seen it during our CAD course. As a result of a small research we performed, we found that most of recent research papers on brain tumors focus on the Lesion Detection stage. Typically, the lesion detection stage consists of image segmentation and defining a region of interest.</a:t>
            </a:r>
          </a:p>
          <a:p>
            <a:endParaRPr lang="en-US"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9</a:t>
            </a:fld>
            <a:endParaRPr lang="en-GB"/>
          </a:p>
        </p:txBody>
      </p:sp>
    </p:spTree>
    <p:extLst>
      <p:ext uri="{BB962C8B-B14F-4D97-AF65-F5344CB8AC3E}">
        <p14:creationId xmlns:p14="http://schemas.microsoft.com/office/powerpoint/2010/main" val="37080212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hasCustomPrompt="1"/>
          </p:nvPr>
        </p:nvSpPr>
        <p:spPr>
          <a:xfrm>
            <a:off x="756044" y="1996446"/>
            <a:ext cx="8568531" cy="1620430"/>
          </a:xfrm>
        </p:spPr>
        <p:txBody>
          <a:bodyPr/>
          <a:lstStyle>
            <a:lvl1pPr>
              <a:defRPr baseline="0"/>
            </a:lvl1pPr>
          </a:lstStyle>
          <a:p>
            <a:r>
              <a:rPr lang="es-ES" dirty="0"/>
              <a:t>Medical </a:t>
            </a:r>
            <a:r>
              <a:rPr lang="es-ES" dirty="0" err="1"/>
              <a:t>Image</a:t>
            </a:r>
            <a:r>
              <a:rPr lang="es-ES" dirty="0"/>
              <a:t> </a:t>
            </a:r>
            <a:r>
              <a:rPr lang="es-ES" dirty="0" err="1"/>
              <a:t>Segmentation</a:t>
            </a:r>
            <a:r>
              <a:rPr lang="es-ES" dirty="0"/>
              <a:t> and </a:t>
            </a:r>
            <a:r>
              <a:rPr lang="es-ES" dirty="0" err="1"/>
              <a:t>Applications</a:t>
            </a:r>
            <a:r>
              <a:rPr lang="es-ES" dirty="0"/>
              <a:t> (MISA)</a:t>
            </a:r>
          </a:p>
        </p:txBody>
      </p:sp>
      <p:sp>
        <p:nvSpPr>
          <p:cNvPr id="3" name="2 Subtítulo"/>
          <p:cNvSpPr>
            <a:spLocks noGrp="1"/>
          </p:cNvSpPr>
          <p:nvPr>
            <p:ph type="subTitle" idx="1" hasCustomPrompt="1"/>
          </p:nvPr>
        </p:nvSpPr>
        <p:spPr>
          <a:xfrm>
            <a:off x="950491" y="4241859"/>
            <a:ext cx="8568530" cy="1931917"/>
          </a:xfrm>
        </p:spPr>
        <p:txBody>
          <a:bodyPr/>
          <a:lstStyle>
            <a:lvl1pPr marL="0" indent="0" algn="ctr">
              <a:buNone/>
              <a:defRPr baseline="0">
                <a:solidFill>
                  <a:schemeClr val="tx1">
                    <a:tint val="75000"/>
                  </a:schemeClr>
                </a:solidFill>
              </a:defRPr>
            </a:lvl1pPr>
            <a:lvl2pPr marL="503920" indent="0" algn="ctr">
              <a:buNone/>
              <a:defRPr>
                <a:solidFill>
                  <a:schemeClr val="tx1">
                    <a:tint val="75000"/>
                  </a:schemeClr>
                </a:solidFill>
              </a:defRPr>
            </a:lvl2pPr>
            <a:lvl3pPr marL="1007838" indent="0" algn="ctr">
              <a:buNone/>
              <a:defRPr>
                <a:solidFill>
                  <a:schemeClr val="tx1">
                    <a:tint val="75000"/>
                  </a:schemeClr>
                </a:solidFill>
              </a:defRPr>
            </a:lvl3pPr>
            <a:lvl4pPr marL="1511758" indent="0" algn="ctr">
              <a:buNone/>
              <a:defRPr>
                <a:solidFill>
                  <a:schemeClr val="tx1">
                    <a:tint val="75000"/>
                  </a:schemeClr>
                </a:solidFill>
              </a:defRPr>
            </a:lvl4pPr>
            <a:lvl5pPr marL="2015677" indent="0" algn="ctr">
              <a:buNone/>
              <a:defRPr>
                <a:solidFill>
                  <a:schemeClr val="tx1">
                    <a:tint val="75000"/>
                  </a:schemeClr>
                </a:solidFill>
              </a:defRPr>
            </a:lvl5pPr>
            <a:lvl6pPr marL="2519597" indent="0" algn="ctr">
              <a:buNone/>
              <a:defRPr>
                <a:solidFill>
                  <a:schemeClr val="tx1">
                    <a:tint val="75000"/>
                  </a:schemeClr>
                </a:solidFill>
              </a:defRPr>
            </a:lvl6pPr>
            <a:lvl7pPr marL="3023515" indent="0" algn="ctr">
              <a:buNone/>
              <a:defRPr>
                <a:solidFill>
                  <a:schemeClr val="tx1">
                    <a:tint val="75000"/>
                  </a:schemeClr>
                </a:solidFill>
              </a:defRPr>
            </a:lvl7pPr>
            <a:lvl8pPr marL="3527435" indent="0" algn="ctr">
              <a:buNone/>
              <a:defRPr>
                <a:solidFill>
                  <a:schemeClr val="tx1">
                    <a:tint val="75000"/>
                  </a:schemeClr>
                </a:solidFill>
              </a:defRPr>
            </a:lvl8pPr>
            <a:lvl9pPr marL="4031354" indent="0" algn="ctr">
              <a:buNone/>
              <a:defRPr>
                <a:solidFill>
                  <a:schemeClr val="tx1">
                    <a:tint val="75000"/>
                  </a:schemeClr>
                </a:solidFill>
              </a:defRPr>
            </a:lvl9pPr>
          </a:lstStyle>
          <a:p>
            <a:r>
              <a:rPr lang="es-ES" dirty="0"/>
              <a:t>Xavier </a:t>
            </a:r>
            <a:r>
              <a:rPr lang="es-ES" dirty="0" err="1"/>
              <a:t>Lladó</a:t>
            </a:r>
            <a:r>
              <a:rPr lang="es-ES" dirty="0"/>
              <a:t>, Robert Martí, José Bernal</a:t>
            </a:r>
          </a:p>
        </p:txBody>
      </p:sp>
      <p:sp>
        <p:nvSpPr>
          <p:cNvPr id="4" name="3 Marcador de fecha"/>
          <p:cNvSpPr>
            <a:spLocks noGrp="1"/>
          </p:cNvSpPr>
          <p:nvPr>
            <p:ph type="dt" sz="half" idx="10"/>
          </p:nvPr>
        </p:nvSpPr>
        <p:spPr/>
        <p:txBody>
          <a:bodyPr/>
          <a:lstStyle/>
          <a:p>
            <a:fld id="{AACC267C-2E96-4E25-A6E0-0C0F380BEDD2}" type="datetime1">
              <a:rPr lang="es-ES" smtClean="0"/>
              <a:t>17/12/2018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9A62EC8-D9EB-47E9-8892-A21ACDB4ECBC}" type="slidenum">
              <a:rPr lang="es-ES" smtClean="0"/>
              <a:t>‹#›</a:t>
            </a:fld>
            <a:endParaRPr lang="es-ES"/>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405967"/>
            <a:ext cx="10080625" cy="2153708"/>
          </a:xfrm>
          <a:prstGeom prst="rect">
            <a:avLst/>
          </a:prstGeom>
        </p:spPr>
      </p:pic>
      <p:pic>
        <p:nvPicPr>
          <p:cNvPr id="8" name="Picture 2" descr="http://www.udg.edu/Portals/186/Users/252/08/508/centrat_p.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90901" y="6173776"/>
            <a:ext cx="2444403" cy="61809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11559" y="610547"/>
            <a:ext cx="2857500" cy="857250"/>
          </a:xfrm>
          <a:prstGeom prst="rect">
            <a:avLst/>
          </a:prstGeom>
        </p:spPr>
      </p:pic>
    </p:spTree>
    <p:extLst>
      <p:ext uri="{BB962C8B-B14F-4D97-AF65-F5344CB8AC3E}">
        <p14:creationId xmlns:p14="http://schemas.microsoft.com/office/powerpoint/2010/main" val="1729880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66177" y="178449"/>
            <a:ext cx="9072563" cy="753706"/>
          </a:xfrm>
        </p:spPr>
        <p:txBody>
          <a:bodyPr/>
          <a:lstStyle>
            <a:lvl1pPr algn="ctr">
              <a:defRPr/>
            </a:lvl1pPr>
          </a:lstStyle>
          <a:p>
            <a:r>
              <a:rPr lang="es-ES" dirty="0"/>
              <a:t>Haga clic para modificar el estilo </a:t>
            </a:r>
          </a:p>
        </p:txBody>
      </p:sp>
      <p:sp>
        <p:nvSpPr>
          <p:cNvPr id="3" name="2 Marcador de contenido"/>
          <p:cNvSpPr>
            <a:spLocks noGrp="1"/>
          </p:cNvSpPr>
          <p:nvPr>
            <p:ph idx="1"/>
          </p:nvPr>
        </p:nvSpPr>
        <p:spPr>
          <a:xfrm>
            <a:off x="504031" y="1230087"/>
            <a:ext cx="9072563" cy="5740346"/>
          </a:xfrm>
        </p:spPr>
        <p:txBody>
          <a:bodyPr>
            <a:normAutofit/>
          </a:bodyPr>
          <a:lstStyle>
            <a:lvl1pPr>
              <a:defRPr sz="2800"/>
            </a:lvl1pPr>
            <a:lvl2pPr>
              <a:defRPr sz="2400"/>
            </a:lvl2pPr>
            <a:lvl3pPr>
              <a:defRPr sz="2000"/>
            </a:lvl3pPr>
            <a:lvl4pPr>
              <a:defRPr sz="1800"/>
            </a:lvl4pPr>
            <a:lvl5pPr>
              <a:defRPr sz="18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pic>
        <p:nvPicPr>
          <p:cNvPr id="2052" name="Picture 4"/>
          <p:cNvPicPr>
            <a:picLocks noChangeAspect="1" noChangeArrowheads="1"/>
          </p:cNvPicPr>
          <p:nvPr userDrawn="1"/>
        </p:nvPicPr>
        <p:blipFill rotWithShape="1">
          <a:blip r:embed="rId2" cstate="print">
            <a:duotone>
              <a:prstClr val="black"/>
              <a:schemeClr val="accent3">
                <a:tint val="45000"/>
                <a:satMod val="400000"/>
              </a:schemeClr>
            </a:duotone>
            <a:extLst>
              <a:ext uri="{28A0092B-C50C-407E-A947-70E740481C1C}">
                <a14:useLocalDpi xmlns:a14="http://schemas.microsoft.com/office/drawing/2010/main" val="0"/>
              </a:ext>
            </a:extLst>
          </a:blip>
          <a:srcRect r="14209" b="50000"/>
          <a:stretch/>
        </p:blipFill>
        <p:spPr bwMode="auto">
          <a:xfrm>
            <a:off x="0" y="1042320"/>
            <a:ext cx="10080625" cy="136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Imagen 6"/>
          <p:cNvPicPr>
            <a:picLocks noChangeAspect="1"/>
          </p:cNvPicPr>
          <p:nvPr userDrawn="1"/>
        </p:nvPicPr>
        <p:blipFill>
          <a:blip r:embed="rId3"/>
          <a:stretch>
            <a:fillRect/>
          </a:stretch>
        </p:blipFill>
        <p:spPr>
          <a:xfrm>
            <a:off x="60147" y="195256"/>
            <a:ext cx="685179" cy="421475"/>
          </a:xfrm>
          <a:prstGeom prst="rect">
            <a:avLst/>
          </a:prstGeom>
        </p:spPr>
      </p:pic>
      <p:pic>
        <p:nvPicPr>
          <p:cNvPr id="8" name="Imagen 7"/>
          <p:cNvPicPr>
            <a:picLocks noChangeAspect="1"/>
          </p:cNvPicPr>
          <p:nvPr userDrawn="1"/>
        </p:nvPicPr>
        <p:blipFill>
          <a:blip r:embed="rId4"/>
          <a:stretch>
            <a:fillRect/>
          </a:stretch>
        </p:blipFill>
        <p:spPr>
          <a:xfrm>
            <a:off x="60147" y="6891768"/>
            <a:ext cx="955546" cy="632343"/>
          </a:xfrm>
          <a:prstGeom prst="rect">
            <a:avLst/>
          </a:prstGeom>
        </p:spPr>
      </p:pic>
      <p:pic>
        <p:nvPicPr>
          <p:cNvPr id="13" name="Imagen 12"/>
          <p:cNvPicPr>
            <a:picLocks noChangeAspect="1"/>
          </p:cNvPicPr>
          <p:nvPr userDrawn="1"/>
        </p:nvPicPr>
        <p:blipFill rotWithShape="1">
          <a:blip r:embed="rId5"/>
          <a:srcRect l="3238"/>
          <a:stretch/>
        </p:blipFill>
        <p:spPr>
          <a:xfrm>
            <a:off x="50006" y="617754"/>
            <a:ext cx="693146" cy="255598"/>
          </a:xfrm>
          <a:prstGeom prst="rect">
            <a:avLst/>
          </a:prstGeom>
        </p:spPr>
      </p:pic>
      <p:sp>
        <p:nvSpPr>
          <p:cNvPr id="11" name="5 Marcador de número de diapositiva"/>
          <p:cNvSpPr>
            <a:spLocks noGrp="1"/>
          </p:cNvSpPr>
          <p:nvPr>
            <p:ph type="sldNum" sz="quarter" idx="4"/>
          </p:nvPr>
        </p:nvSpPr>
        <p:spPr>
          <a:xfrm>
            <a:off x="7224448" y="7006699"/>
            <a:ext cx="2352146" cy="402483"/>
          </a:xfrm>
          <a:prstGeom prst="rect">
            <a:avLst/>
          </a:prstGeom>
        </p:spPr>
        <p:txBody>
          <a:bodyPr vert="horz" lIns="100794" tIns="50397" rIns="100794" bIns="50397" rtlCol="0" anchor="ctr"/>
          <a:lstStyle>
            <a:lvl1pPr algn="r">
              <a:defRPr sz="1300">
                <a:solidFill>
                  <a:schemeClr val="tx1">
                    <a:tint val="75000"/>
                  </a:schemeClr>
                </a:solidFill>
              </a:defRPr>
            </a:lvl1pPr>
          </a:lstStyle>
          <a:p>
            <a:fld id="{E9A62EC8-D9EB-47E9-8892-A21ACDB4ECBC}" type="slidenum">
              <a:rPr lang="es-ES" smtClean="0"/>
              <a:t>‹#›</a:t>
            </a:fld>
            <a:endParaRPr lang="es-ES"/>
          </a:p>
        </p:txBody>
      </p:sp>
    </p:spTree>
    <p:extLst>
      <p:ext uri="{BB962C8B-B14F-4D97-AF65-F5344CB8AC3E}">
        <p14:creationId xmlns:p14="http://schemas.microsoft.com/office/powerpoint/2010/main" val="37752355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504031" y="302737"/>
            <a:ext cx="9072563" cy="1259946"/>
          </a:xfrm>
          <a:prstGeom prst="rect">
            <a:avLst/>
          </a:prstGeom>
        </p:spPr>
        <p:txBody>
          <a:bodyPr vert="horz" lIns="100794" tIns="50397" rIns="100794" bIns="50397"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504031" y="1763925"/>
            <a:ext cx="9072563" cy="4989036"/>
          </a:xfrm>
          <a:prstGeom prst="rect">
            <a:avLst/>
          </a:prstGeom>
        </p:spPr>
        <p:txBody>
          <a:bodyPr vert="horz" lIns="100794" tIns="50397" rIns="100794" bIns="50397"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504031" y="7006699"/>
            <a:ext cx="2352146" cy="402483"/>
          </a:xfrm>
          <a:prstGeom prst="rect">
            <a:avLst/>
          </a:prstGeom>
        </p:spPr>
        <p:txBody>
          <a:bodyPr vert="horz" lIns="100794" tIns="50397" rIns="100794" bIns="50397" rtlCol="0" anchor="ctr"/>
          <a:lstStyle>
            <a:lvl1pPr algn="l">
              <a:defRPr sz="1300">
                <a:solidFill>
                  <a:schemeClr val="tx1">
                    <a:tint val="75000"/>
                  </a:schemeClr>
                </a:solidFill>
              </a:defRPr>
            </a:lvl1pPr>
          </a:lstStyle>
          <a:p>
            <a:fld id="{737F0E8A-6B52-4EEC-9439-28C95F2215F9}" type="datetime1">
              <a:rPr lang="es-ES" smtClean="0"/>
              <a:t>17/12/2018</a:t>
            </a:fld>
            <a:endParaRPr lang="es-ES"/>
          </a:p>
        </p:txBody>
      </p:sp>
      <p:sp>
        <p:nvSpPr>
          <p:cNvPr id="5" name="4 Marcador de pie de página"/>
          <p:cNvSpPr>
            <a:spLocks noGrp="1"/>
          </p:cNvSpPr>
          <p:nvPr>
            <p:ph type="ftr" sz="quarter" idx="3"/>
          </p:nvPr>
        </p:nvSpPr>
        <p:spPr>
          <a:xfrm>
            <a:off x="3444214" y="7006699"/>
            <a:ext cx="3192198" cy="402483"/>
          </a:xfrm>
          <a:prstGeom prst="rect">
            <a:avLst/>
          </a:prstGeom>
        </p:spPr>
        <p:txBody>
          <a:bodyPr vert="horz" lIns="100794" tIns="50397" rIns="100794" bIns="50397" rtlCol="0" anchor="ctr"/>
          <a:lstStyle>
            <a:lvl1pPr algn="ctr">
              <a:defRPr sz="13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7224448" y="7006699"/>
            <a:ext cx="2352146" cy="402483"/>
          </a:xfrm>
          <a:prstGeom prst="rect">
            <a:avLst/>
          </a:prstGeom>
        </p:spPr>
        <p:txBody>
          <a:bodyPr vert="horz" lIns="100794" tIns="50397" rIns="100794" bIns="50397" rtlCol="0" anchor="ctr"/>
          <a:lstStyle>
            <a:lvl1pPr algn="r">
              <a:defRPr sz="1300">
                <a:solidFill>
                  <a:schemeClr val="tx1">
                    <a:tint val="75000"/>
                  </a:schemeClr>
                </a:solidFill>
              </a:defRPr>
            </a:lvl1pPr>
          </a:lstStyle>
          <a:p>
            <a:fld id="{E9A62EC8-D9EB-47E9-8892-A21ACDB4ECBC}" type="slidenum">
              <a:rPr lang="es-ES" smtClean="0"/>
              <a:t>‹#›</a:t>
            </a:fld>
            <a:endParaRPr lang="es-ES"/>
          </a:p>
        </p:txBody>
      </p:sp>
    </p:spTree>
    <p:extLst>
      <p:ext uri="{BB962C8B-B14F-4D97-AF65-F5344CB8AC3E}">
        <p14:creationId xmlns:p14="http://schemas.microsoft.com/office/powerpoint/2010/main" val="3659539122"/>
      </p:ext>
    </p:extLst>
  </p:cSld>
  <p:clrMap bg1="lt1" tx1="dk1" bg2="lt2" tx2="dk2" accent1="accent1" accent2="accent2" accent3="accent3" accent4="accent4" accent5="accent5" accent6="accent6" hlink="hlink" folHlink="folHlink"/>
  <p:sldLayoutIdLst>
    <p:sldLayoutId id="2147484203" r:id="rId1"/>
    <p:sldLayoutId id="2147484204" r:id="rId2"/>
  </p:sldLayoutIdLst>
  <p:hf hdr="0" ftr="0" dt="0"/>
  <p:txStyles>
    <p:titleStyle>
      <a:lvl1pPr algn="ctr" defTabSz="1007943" rtl="0" eaLnBrk="1" latinLnBrk="0" hangingPunct="1">
        <a:spcBef>
          <a:spcPct val="0"/>
        </a:spcBef>
        <a:buNone/>
        <a:defRPr sz="4900" kern="1200">
          <a:solidFill>
            <a:schemeClr val="tx1"/>
          </a:solidFill>
          <a:latin typeface="+mj-lt"/>
          <a:ea typeface="+mj-ea"/>
          <a:cs typeface="+mj-cs"/>
        </a:defRPr>
      </a:lvl1pPr>
    </p:titleStyle>
    <p:bodyStyle>
      <a:lvl1pPr marL="377979" indent="-377979" algn="l" defTabSz="1007943"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8954" indent="-314982" algn="l" defTabSz="1007943"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9929" indent="-251986" algn="l" defTabSz="1007943"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63900" indent="-251986" algn="l" defTabSz="1007943"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7872" indent="-251986" algn="l" defTabSz="1007943"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71844" indent="-251986" algn="l" defTabSz="1007943"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s-ES"/>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20.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ites.google.com/site/braintumorsegmentation/home/brats2015"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Kamnitsask/deepmedic" TargetMode="External"/><Relationship Id="rId2" Type="http://schemas.openxmlformats.org/officeDocument/2006/relationships/hyperlink" Target="http://www.sciencedirect.com/science/article/pii/S1361841516301839" TargetMode="External"/><Relationship Id="rId1" Type="http://schemas.openxmlformats.org/officeDocument/2006/relationships/slideLayout" Target="../slideLayouts/slideLayout2.xml"/><Relationship Id="rId4" Type="http://schemas.openxmlformats.org/officeDocument/2006/relationships/hyperlink" Target="https://www.youtube.com/watch?v=6RVbKao5aMU&amp;t=1324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es-ES" dirty="0"/>
              <a:t>Oleh Kozynets, </a:t>
            </a:r>
            <a:r>
              <a:rPr lang="es-ES" dirty="0" err="1"/>
              <a:t>Fakrul</a:t>
            </a:r>
            <a:r>
              <a:rPr lang="es-ES" dirty="0"/>
              <a:t> Islam </a:t>
            </a:r>
            <a:r>
              <a:rPr lang="es-ES" dirty="0" err="1"/>
              <a:t>Tushar</a:t>
            </a:r>
            <a:endParaRPr lang="en-GB" dirty="0"/>
          </a:p>
        </p:txBody>
      </p:sp>
      <p:sp>
        <p:nvSpPr>
          <p:cNvPr id="6" name="Título 5"/>
          <p:cNvSpPr>
            <a:spLocks noGrp="1"/>
          </p:cNvSpPr>
          <p:nvPr>
            <p:ph type="ctrTitle"/>
          </p:nvPr>
        </p:nvSpPr>
        <p:spPr/>
        <p:txBody>
          <a:bodyPr/>
          <a:lstStyle/>
          <a:p>
            <a:r>
              <a:rPr lang="en-GB" dirty="0"/>
              <a:t>Lecture Activity: Brain Cancer</a:t>
            </a:r>
          </a:p>
        </p:txBody>
      </p:sp>
    </p:spTree>
    <p:extLst>
      <p:ext uri="{BB962C8B-B14F-4D97-AF65-F5344CB8AC3E}">
        <p14:creationId xmlns:p14="http://schemas.microsoft.com/office/powerpoint/2010/main" val="1600513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E673C-147F-4A57-B9A5-6130D750DEFD}"/>
              </a:ext>
            </a:extLst>
          </p:cNvPr>
          <p:cNvSpPr>
            <a:spLocks noGrp="1"/>
          </p:cNvSpPr>
          <p:nvPr>
            <p:ph type="title"/>
          </p:nvPr>
        </p:nvSpPr>
        <p:spPr/>
        <p:txBody>
          <a:bodyPr>
            <a:normAutofit fontScale="90000"/>
          </a:bodyPr>
          <a:lstStyle/>
          <a:p>
            <a:r>
              <a:rPr lang="en-US" dirty="0"/>
              <a:t>3.Brain Tumor Segmentation</a:t>
            </a:r>
          </a:p>
        </p:txBody>
      </p:sp>
      <p:sp>
        <p:nvSpPr>
          <p:cNvPr id="4" name="Slide Number Placeholder 3">
            <a:extLst>
              <a:ext uri="{FF2B5EF4-FFF2-40B4-BE49-F238E27FC236}">
                <a16:creationId xmlns:a16="http://schemas.microsoft.com/office/drawing/2014/main" id="{8C8F23AB-05A4-48BA-B520-B4E6353FC360}"/>
              </a:ext>
            </a:extLst>
          </p:cNvPr>
          <p:cNvSpPr>
            <a:spLocks noGrp="1"/>
          </p:cNvSpPr>
          <p:nvPr>
            <p:ph type="sldNum" sz="quarter" idx="4"/>
          </p:nvPr>
        </p:nvSpPr>
        <p:spPr/>
        <p:txBody>
          <a:bodyPr/>
          <a:lstStyle/>
          <a:p>
            <a:fld id="{E9A62EC8-D9EB-47E9-8892-A21ACDB4ECBC}" type="slidenum">
              <a:rPr lang="es-ES" smtClean="0"/>
              <a:t>10</a:t>
            </a:fld>
            <a:endParaRPr lang="es-ES"/>
          </a:p>
        </p:txBody>
      </p:sp>
      <p:graphicFrame>
        <p:nvGraphicFramePr>
          <p:cNvPr id="7" name="Content Placeholder 6">
            <a:extLst>
              <a:ext uri="{FF2B5EF4-FFF2-40B4-BE49-F238E27FC236}">
                <a16:creationId xmlns:a16="http://schemas.microsoft.com/office/drawing/2014/main" id="{D5CF2556-66BE-452C-8CA2-C1152FF73941}"/>
              </a:ext>
            </a:extLst>
          </p:cNvPr>
          <p:cNvGraphicFramePr>
            <a:graphicFrameLocks noGrp="1"/>
          </p:cNvGraphicFramePr>
          <p:nvPr>
            <p:ph idx="1"/>
            <p:extLst>
              <p:ext uri="{D42A27DB-BD31-4B8C-83A1-F6EECF244321}">
                <p14:modId xmlns:p14="http://schemas.microsoft.com/office/powerpoint/2010/main" val="1869562720"/>
              </p:ext>
            </p:extLst>
          </p:nvPr>
        </p:nvGraphicFramePr>
        <p:xfrm>
          <a:off x="503238" y="1230313"/>
          <a:ext cx="9074150" cy="574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5965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9E612-0C35-4639-8767-FD6644D50655}"/>
              </a:ext>
            </a:extLst>
          </p:cNvPr>
          <p:cNvSpPr>
            <a:spLocks noGrp="1"/>
          </p:cNvSpPr>
          <p:nvPr>
            <p:ph type="title"/>
          </p:nvPr>
        </p:nvSpPr>
        <p:spPr/>
        <p:txBody>
          <a:bodyPr>
            <a:normAutofit fontScale="90000"/>
          </a:bodyPr>
          <a:lstStyle/>
          <a:p>
            <a:r>
              <a:rPr lang="en-US" dirty="0"/>
              <a:t>4.Previous Studies</a:t>
            </a:r>
          </a:p>
        </p:txBody>
      </p:sp>
      <p:sp>
        <p:nvSpPr>
          <p:cNvPr id="3" name="Content Placeholder 2">
            <a:extLst>
              <a:ext uri="{FF2B5EF4-FFF2-40B4-BE49-F238E27FC236}">
                <a16:creationId xmlns:a16="http://schemas.microsoft.com/office/drawing/2014/main" id="{27525BAE-4D2B-42E9-AFD0-065DCA0D3F98}"/>
              </a:ext>
            </a:extLst>
          </p:cNvPr>
          <p:cNvSpPr>
            <a:spLocks noGrp="1"/>
          </p:cNvSpPr>
          <p:nvPr>
            <p:ph idx="1"/>
          </p:nvPr>
        </p:nvSpPr>
        <p:spPr/>
        <p:txBody>
          <a:bodyPr anchor="ctr">
            <a:normAutofit/>
          </a:bodyPr>
          <a:lstStyle/>
          <a:p>
            <a:pPr marL="0" indent="0">
              <a:buNone/>
            </a:pPr>
            <a:r>
              <a:rPr lang="en-US" dirty="0"/>
              <a:t>No training data required:</a:t>
            </a:r>
          </a:p>
          <a:p>
            <a:r>
              <a:rPr lang="en-US" dirty="0"/>
              <a:t>Image registration</a:t>
            </a:r>
          </a:p>
          <a:p>
            <a:r>
              <a:rPr lang="en-US" dirty="0"/>
              <a:t>Image synthesis </a:t>
            </a:r>
          </a:p>
          <a:p>
            <a:r>
              <a:rPr lang="en-US" dirty="0"/>
              <a:t>Saliency based-method</a:t>
            </a:r>
          </a:p>
          <a:p>
            <a:endParaRPr lang="en-US" dirty="0"/>
          </a:p>
          <a:p>
            <a:pPr marL="0" indent="0">
              <a:buNone/>
            </a:pPr>
            <a:r>
              <a:rPr lang="en-US" dirty="0"/>
              <a:t>Machine learning methods:</a:t>
            </a:r>
          </a:p>
          <a:p>
            <a:r>
              <a:rPr lang="en-US" dirty="0"/>
              <a:t>Random Forests et al. (RF and atlas-based, RF and RMF)</a:t>
            </a:r>
          </a:p>
          <a:p>
            <a:r>
              <a:rPr lang="en-US" dirty="0"/>
              <a:t>Deep Learning</a:t>
            </a:r>
          </a:p>
        </p:txBody>
      </p:sp>
      <p:sp>
        <p:nvSpPr>
          <p:cNvPr id="4" name="Slide Number Placeholder 3">
            <a:extLst>
              <a:ext uri="{FF2B5EF4-FFF2-40B4-BE49-F238E27FC236}">
                <a16:creationId xmlns:a16="http://schemas.microsoft.com/office/drawing/2014/main" id="{27FA4ABF-EE36-4CAB-9280-796E52E895E2}"/>
              </a:ext>
            </a:extLst>
          </p:cNvPr>
          <p:cNvSpPr>
            <a:spLocks noGrp="1"/>
          </p:cNvSpPr>
          <p:nvPr>
            <p:ph type="sldNum" sz="quarter" idx="4"/>
          </p:nvPr>
        </p:nvSpPr>
        <p:spPr/>
        <p:txBody>
          <a:bodyPr/>
          <a:lstStyle/>
          <a:p>
            <a:fld id="{E9A62EC8-D9EB-47E9-8892-A21ACDB4ECBC}" type="slidenum">
              <a:rPr lang="es-ES" smtClean="0"/>
              <a:t>11</a:t>
            </a:fld>
            <a:endParaRPr lang="es-ES" dirty="0"/>
          </a:p>
        </p:txBody>
      </p:sp>
      <p:sp>
        <p:nvSpPr>
          <p:cNvPr id="5" name="Rectangle 4">
            <a:extLst>
              <a:ext uri="{FF2B5EF4-FFF2-40B4-BE49-F238E27FC236}">
                <a16:creationId xmlns:a16="http://schemas.microsoft.com/office/drawing/2014/main" id="{0CA583A5-0509-45AA-A78B-AA05E91CF8A7}"/>
              </a:ext>
            </a:extLst>
          </p:cNvPr>
          <p:cNvSpPr/>
          <p:nvPr/>
        </p:nvSpPr>
        <p:spPr>
          <a:xfrm>
            <a:off x="2023058" y="6677059"/>
            <a:ext cx="6034508" cy="732123"/>
          </a:xfrm>
          <a:prstGeom prst="rect">
            <a:avLst/>
          </a:prstGeom>
        </p:spPr>
        <p:txBody>
          <a:bodyPr wrap="square">
            <a:spAutoFit/>
          </a:bodyPr>
          <a:lstStyle/>
          <a:p>
            <a:endParaRPr lang="en-US" sz="1200" b="1" i="1" dirty="0">
              <a:solidFill>
                <a:srgbClr val="242021"/>
              </a:solidFill>
              <a:latin typeface="Gulliver-Italic"/>
            </a:endParaRPr>
          </a:p>
          <a:p>
            <a:pPr>
              <a:lnSpc>
                <a:spcPct val="40000"/>
              </a:lnSpc>
            </a:pPr>
            <a:r>
              <a:rPr lang="en-US" sz="1200" b="1" i="1" dirty="0">
                <a:solidFill>
                  <a:srgbClr val="242021"/>
                </a:solidFill>
                <a:latin typeface="Gulliver-Italic"/>
              </a:rPr>
              <a:t>[K. Kamnitsas et al. 2017] </a:t>
            </a:r>
            <a:r>
              <a:rPr lang="en-US" sz="1400" b="1" dirty="0">
                <a:solidFill>
                  <a:srgbClr val="242021"/>
                </a:solidFill>
                <a:latin typeface="Gulliver"/>
              </a:rPr>
              <a:t>Efficient multi-scale 3D CNN with fully connected CRF for </a:t>
            </a:r>
          </a:p>
          <a:p>
            <a:pPr>
              <a:lnSpc>
                <a:spcPct val="40000"/>
              </a:lnSpc>
            </a:pPr>
            <a:r>
              <a:rPr lang="en-US" sz="1400" b="1" dirty="0">
                <a:solidFill>
                  <a:srgbClr val="242021"/>
                </a:solidFill>
                <a:latin typeface="Gulliver"/>
              </a:rPr>
              <a:t>accurate brain lesion segmentation. </a:t>
            </a:r>
            <a:r>
              <a:rPr lang="en-US" sz="1200" b="1" i="1" dirty="0">
                <a:solidFill>
                  <a:srgbClr val="242021"/>
                </a:solidFill>
                <a:latin typeface="Gulliver-Italic"/>
              </a:rPr>
              <a:t>Medical Image Analysis 36 (2017) 61–78</a:t>
            </a:r>
            <a:r>
              <a:rPr lang="en-US" sz="4000" b="1" dirty="0"/>
              <a:t> </a:t>
            </a:r>
            <a:br>
              <a:rPr lang="en-US" dirty="0"/>
            </a:br>
            <a:endParaRPr lang="en-US" dirty="0"/>
          </a:p>
        </p:txBody>
      </p:sp>
      <p:pic>
        <p:nvPicPr>
          <p:cNvPr id="1026" name="Picture 2" descr="Image result for forest drawing">
            <a:extLst>
              <a:ext uri="{FF2B5EF4-FFF2-40B4-BE49-F238E27FC236}">
                <a16:creationId xmlns:a16="http://schemas.microsoft.com/office/drawing/2014/main" id="{C08CD1D6-1B60-4E87-95D9-7049047D3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2538" y="1230087"/>
            <a:ext cx="4369465" cy="3866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57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7B-822A-481B-BA84-FC93B4941FE7}"/>
              </a:ext>
            </a:extLst>
          </p:cNvPr>
          <p:cNvSpPr>
            <a:spLocks noGrp="1"/>
          </p:cNvSpPr>
          <p:nvPr>
            <p:ph type="title"/>
          </p:nvPr>
        </p:nvSpPr>
        <p:spPr/>
        <p:txBody>
          <a:bodyPr>
            <a:normAutofit fontScale="90000"/>
          </a:bodyPr>
          <a:lstStyle/>
          <a:p>
            <a:r>
              <a:rPr lang="en-US" dirty="0"/>
              <a:t>4.PS: Deep Learning</a:t>
            </a:r>
          </a:p>
        </p:txBody>
      </p:sp>
      <p:sp>
        <p:nvSpPr>
          <p:cNvPr id="3" name="Content Placeholder 2">
            <a:extLst>
              <a:ext uri="{FF2B5EF4-FFF2-40B4-BE49-F238E27FC236}">
                <a16:creationId xmlns:a16="http://schemas.microsoft.com/office/drawing/2014/main" id="{C1C7E1D4-4E9E-403C-A292-732643282C26}"/>
              </a:ext>
            </a:extLst>
          </p:cNvPr>
          <p:cNvSpPr>
            <a:spLocks noGrp="1"/>
          </p:cNvSpPr>
          <p:nvPr>
            <p:ph idx="1"/>
          </p:nvPr>
        </p:nvSpPr>
        <p:spPr/>
        <p:txBody>
          <a:bodyPr anchor="ctr">
            <a:normAutofit/>
          </a:bodyPr>
          <a:lstStyle/>
          <a:p>
            <a:pPr marL="0" indent="0">
              <a:buNone/>
            </a:pPr>
            <a:r>
              <a:rPr lang="en-US" dirty="0"/>
              <a:t>2D CNNS</a:t>
            </a:r>
          </a:p>
          <a:p>
            <a:r>
              <a:rPr lang="en-US" dirty="0"/>
              <a:t>Use neural network build for image processing</a:t>
            </a:r>
          </a:p>
          <a:p>
            <a:r>
              <a:rPr lang="en-US" dirty="0"/>
              <a:t>3D brain scan is achieved by processing each 2D slice independently</a:t>
            </a:r>
          </a:p>
          <a:p>
            <a:pPr marL="0" indent="0">
              <a:buNone/>
            </a:pPr>
            <a:endParaRPr lang="en-US" dirty="0"/>
          </a:p>
          <a:p>
            <a:pPr marL="0" indent="0">
              <a:buNone/>
            </a:pPr>
            <a:r>
              <a:rPr lang="en-US" dirty="0"/>
              <a:t>3D CNNS</a:t>
            </a:r>
          </a:p>
          <a:p>
            <a:r>
              <a:rPr lang="en-US" dirty="0"/>
              <a:t>Use 3D convolutions</a:t>
            </a:r>
          </a:p>
          <a:p>
            <a:r>
              <a:rPr lang="en-US" dirty="0"/>
              <a:t>Increased number of parameters and significant memory and computational requirements </a:t>
            </a:r>
          </a:p>
        </p:txBody>
      </p:sp>
      <p:sp>
        <p:nvSpPr>
          <p:cNvPr id="4" name="Slide Number Placeholder 3">
            <a:extLst>
              <a:ext uri="{FF2B5EF4-FFF2-40B4-BE49-F238E27FC236}">
                <a16:creationId xmlns:a16="http://schemas.microsoft.com/office/drawing/2014/main" id="{83F35358-9B3F-4DFD-AD90-4D9A04377715}"/>
              </a:ext>
            </a:extLst>
          </p:cNvPr>
          <p:cNvSpPr>
            <a:spLocks noGrp="1"/>
          </p:cNvSpPr>
          <p:nvPr>
            <p:ph type="sldNum" sz="quarter" idx="4"/>
          </p:nvPr>
        </p:nvSpPr>
        <p:spPr/>
        <p:txBody>
          <a:bodyPr/>
          <a:lstStyle/>
          <a:p>
            <a:fld id="{E9A62EC8-D9EB-47E9-8892-A21ACDB4ECBC}" type="slidenum">
              <a:rPr lang="es-ES" smtClean="0"/>
              <a:t>12</a:t>
            </a:fld>
            <a:endParaRPr lang="es-ES"/>
          </a:p>
        </p:txBody>
      </p:sp>
      <p:sp>
        <p:nvSpPr>
          <p:cNvPr id="5" name="Rectangle 4">
            <a:extLst>
              <a:ext uri="{FF2B5EF4-FFF2-40B4-BE49-F238E27FC236}">
                <a16:creationId xmlns:a16="http://schemas.microsoft.com/office/drawing/2014/main" id="{3C57E8D3-A38C-4C93-81B5-418D814DBF8B}"/>
              </a:ext>
            </a:extLst>
          </p:cNvPr>
          <p:cNvSpPr/>
          <p:nvPr/>
        </p:nvSpPr>
        <p:spPr>
          <a:xfrm>
            <a:off x="1555076" y="6461422"/>
            <a:ext cx="7085490" cy="947760"/>
          </a:xfrm>
          <a:prstGeom prst="rect">
            <a:avLst/>
          </a:prstGeom>
        </p:spPr>
        <p:txBody>
          <a:bodyPr wrap="square">
            <a:spAutoFit/>
          </a:bodyPr>
          <a:lstStyle/>
          <a:p>
            <a:pPr>
              <a:lnSpc>
                <a:spcPct val="100000"/>
              </a:lnSpc>
            </a:pPr>
            <a:endParaRPr lang="en-US" sz="1200" b="1" i="1" dirty="0">
              <a:solidFill>
                <a:srgbClr val="242021"/>
              </a:solidFill>
              <a:latin typeface="Gulliver-Italic"/>
            </a:endParaRPr>
          </a:p>
          <a:p>
            <a:pPr>
              <a:lnSpc>
                <a:spcPct val="100000"/>
              </a:lnSpc>
            </a:pPr>
            <a:r>
              <a:rPr lang="en-US" sz="1200" b="1" i="1" dirty="0">
                <a:solidFill>
                  <a:srgbClr val="242021"/>
                </a:solidFill>
                <a:latin typeface="Gulliver-Italic"/>
              </a:rPr>
              <a:t>[K. Kamnitsas et al. 2017] </a:t>
            </a:r>
            <a:r>
              <a:rPr lang="en-US" sz="1200" b="1" dirty="0">
                <a:solidFill>
                  <a:srgbClr val="242021"/>
                </a:solidFill>
                <a:latin typeface="Gulliver"/>
              </a:rPr>
              <a:t>Efficient multi-scale 3D CNN with fully connected CRF for accurate brain lesion segmentation. </a:t>
            </a:r>
            <a:r>
              <a:rPr lang="en-US" sz="1200" b="1" i="1" dirty="0">
                <a:solidFill>
                  <a:srgbClr val="242021"/>
                </a:solidFill>
                <a:latin typeface="Gulliver-Italic"/>
              </a:rPr>
              <a:t>Medical Image Analysis 36 (2017) 61–78</a:t>
            </a:r>
          </a:p>
          <a:p>
            <a:pPr>
              <a:lnSpc>
                <a:spcPct val="40000"/>
              </a:lnSpc>
            </a:pPr>
            <a:r>
              <a:rPr lang="en-US" sz="1200" b="1" dirty="0">
                <a:solidFill>
                  <a:srgbClr val="242021"/>
                </a:solidFill>
                <a:latin typeface="Gulliver-Italic"/>
              </a:rPr>
              <a:t>All images in the following slides are taken from this article.</a:t>
            </a:r>
            <a:r>
              <a:rPr lang="en-US" sz="4000" b="1" dirty="0"/>
              <a:t> </a:t>
            </a:r>
            <a:endParaRPr lang="en-US" dirty="0"/>
          </a:p>
        </p:txBody>
      </p:sp>
    </p:spTree>
    <p:extLst>
      <p:ext uri="{BB962C8B-B14F-4D97-AF65-F5344CB8AC3E}">
        <p14:creationId xmlns:p14="http://schemas.microsoft.com/office/powerpoint/2010/main" val="493537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698F3-60A7-41E8-9161-AE43D74031CF}"/>
              </a:ext>
            </a:extLst>
          </p:cNvPr>
          <p:cNvSpPr>
            <a:spLocks noGrp="1"/>
          </p:cNvSpPr>
          <p:nvPr>
            <p:ph type="title"/>
          </p:nvPr>
        </p:nvSpPr>
        <p:spPr/>
        <p:txBody>
          <a:bodyPr>
            <a:normAutofit fontScale="90000"/>
          </a:bodyPr>
          <a:lstStyle/>
          <a:p>
            <a:r>
              <a:rPr lang="en-US" dirty="0"/>
              <a:t>5.DeepMedic</a:t>
            </a:r>
          </a:p>
        </p:txBody>
      </p:sp>
      <p:sp>
        <p:nvSpPr>
          <p:cNvPr id="3" name="Content Placeholder 2">
            <a:extLst>
              <a:ext uri="{FF2B5EF4-FFF2-40B4-BE49-F238E27FC236}">
                <a16:creationId xmlns:a16="http://schemas.microsoft.com/office/drawing/2014/main" id="{E8D6C6C7-660F-4073-9C77-6F44999FB2A6}"/>
              </a:ext>
            </a:extLst>
          </p:cNvPr>
          <p:cNvSpPr>
            <a:spLocks noGrp="1"/>
          </p:cNvSpPr>
          <p:nvPr>
            <p:ph idx="1"/>
          </p:nvPr>
        </p:nvSpPr>
        <p:spPr>
          <a:xfrm>
            <a:off x="624348" y="1285151"/>
            <a:ext cx="5848643" cy="5380344"/>
          </a:xfrm>
        </p:spPr>
        <p:txBody>
          <a:bodyPr anchor="ctr"/>
          <a:lstStyle/>
          <a:p>
            <a:r>
              <a:rPr lang="en-US" dirty="0"/>
              <a:t>11-layers deep 3D CNN for brain tumors segmentation</a:t>
            </a:r>
          </a:p>
          <a:p>
            <a:r>
              <a:rPr lang="en-US" dirty="0"/>
              <a:t>Proposed by Konstantinos </a:t>
            </a:r>
            <a:r>
              <a:rPr lang="en-US" dirty="0" err="1"/>
              <a:t>Kamnitsas</a:t>
            </a:r>
            <a:r>
              <a:rPr lang="en-US" dirty="0"/>
              <a:t> et al. in 2017</a:t>
            </a:r>
          </a:p>
          <a:p>
            <a:r>
              <a:rPr lang="en-US" dirty="0"/>
              <a:t>It was written in Python, using TensorFlow/Theano, </a:t>
            </a:r>
            <a:r>
              <a:rPr lang="en-US" dirty="0" err="1"/>
              <a:t>NiBabel</a:t>
            </a:r>
            <a:r>
              <a:rPr lang="en-US" dirty="0"/>
              <a:t>, NumPy et al.</a:t>
            </a:r>
          </a:p>
          <a:p>
            <a:r>
              <a:rPr lang="en-US" dirty="0"/>
              <a:t>Among top-performers on the BRATS 2016 challenge</a:t>
            </a:r>
          </a:p>
          <a:p>
            <a:r>
              <a:rPr lang="en-US" dirty="0"/>
              <a:t>BRATS 2017 challenge winners (</a:t>
            </a:r>
            <a:r>
              <a:rPr lang="en-US" dirty="0" err="1"/>
              <a:t>DeepMedic</a:t>
            </a:r>
            <a:r>
              <a:rPr lang="en-US" dirty="0"/>
              <a:t>, FCN, U-Net)</a:t>
            </a:r>
          </a:p>
          <a:p>
            <a:endParaRPr lang="en-US" dirty="0"/>
          </a:p>
        </p:txBody>
      </p:sp>
      <p:sp>
        <p:nvSpPr>
          <p:cNvPr id="4" name="Slide Number Placeholder 3">
            <a:extLst>
              <a:ext uri="{FF2B5EF4-FFF2-40B4-BE49-F238E27FC236}">
                <a16:creationId xmlns:a16="http://schemas.microsoft.com/office/drawing/2014/main" id="{DDCA6D9F-B3D8-4AA2-A613-88435F94ECCC}"/>
              </a:ext>
            </a:extLst>
          </p:cNvPr>
          <p:cNvSpPr>
            <a:spLocks noGrp="1"/>
          </p:cNvSpPr>
          <p:nvPr>
            <p:ph type="sldNum" sz="quarter" idx="4"/>
          </p:nvPr>
        </p:nvSpPr>
        <p:spPr/>
        <p:txBody>
          <a:bodyPr/>
          <a:lstStyle/>
          <a:p>
            <a:fld id="{E9A62EC8-D9EB-47E9-8892-A21ACDB4ECBC}" type="slidenum">
              <a:rPr lang="es-ES" smtClean="0"/>
              <a:t>13</a:t>
            </a:fld>
            <a:endParaRPr lang="es-ES"/>
          </a:p>
        </p:txBody>
      </p:sp>
      <p:pic>
        <p:nvPicPr>
          <p:cNvPr id="1026" name="Picture 2" descr="https://wp.doc.ic.ac.uk/biomedia/wp-content/uploads/sites/95/2016/02/DeepMedic.png">
            <a:extLst>
              <a:ext uri="{FF2B5EF4-FFF2-40B4-BE49-F238E27FC236}">
                <a16:creationId xmlns:a16="http://schemas.microsoft.com/office/drawing/2014/main" id="{6783BA18-1B7E-469D-927A-1AFA8021B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95" y="2077703"/>
            <a:ext cx="3077968" cy="3642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061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1FCC-8A6A-45DB-906C-093CB1B74091}"/>
              </a:ext>
            </a:extLst>
          </p:cNvPr>
          <p:cNvSpPr>
            <a:spLocks noGrp="1"/>
          </p:cNvSpPr>
          <p:nvPr>
            <p:ph type="title"/>
          </p:nvPr>
        </p:nvSpPr>
        <p:spPr/>
        <p:txBody>
          <a:bodyPr>
            <a:normAutofit fontScale="90000"/>
          </a:bodyPr>
          <a:lstStyle/>
          <a:p>
            <a:r>
              <a:rPr lang="en-US" dirty="0"/>
              <a:t>6.Dense Training</a:t>
            </a:r>
          </a:p>
        </p:txBody>
      </p:sp>
      <p:sp>
        <p:nvSpPr>
          <p:cNvPr id="3" name="Content Placeholder 2">
            <a:extLst>
              <a:ext uri="{FF2B5EF4-FFF2-40B4-BE49-F238E27FC236}">
                <a16:creationId xmlns:a16="http://schemas.microsoft.com/office/drawing/2014/main" id="{3E3DACF2-A531-4757-8942-B725F20D88B1}"/>
              </a:ext>
            </a:extLst>
          </p:cNvPr>
          <p:cNvSpPr>
            <a:spLocks noGrp="1"/>
          </p:cNvSpPr>
          <p:nvPr>
            <p:ph idx="1"/>
          </p:nvPr>
        </p:nvSpPr>
        <p:spPr/>
        <p:txBody>
          <a:bodyPr/>
          <a:lstStyle/>
          <a:p>
            <a:r>
              <a:rPr lang="en-US" dirty="0"/>
              <a:t>Dense Training</a:t>
            </a:r>
          </a:p>
          <a:p>
            <a:endParaRPr lang="en-US" dirty="0"/>
          </a:p>
        </p:txBody>
      </p:sp>
      <p:sp>
        <p:nvSpPr>
          <p:cNvPr id="4" name="Slide Number Placeholder 3">
            <a:extLst>
              <a:ext uri="{FF2B5EF4-FFF2-40B4-BE49-F238E27FC236}">
                <a16:creationId xmlns:a16="http://schemas.microsoft.com/office/drawing/2014/main" id="{25B097B9-8BCE-4519-82CE-7E729BB0039B}"/>
              </a:ext>
            </a:extLst>
          </p:cNvPr>
          <p:cNvSpPr>
            <a:spLocks noGrp="1"/>
          </p:cNvSpPr>
          <p:nvPr>
            <p:ph type="sldNum" sz="quarter" idx="4"/>
          </p:nvPr>
        </p:nvSpPr>
        <p:spPr/>
        <p:txBody>
          <a:bodyPr/>
          <a:lstStyle/>
          <a:p>
            <a:fld id="{E9A62EC8-D9EB-47E9-8892-A21ACDB4ECBC}" type="slidenum">
              <a:rPr lang="es-ES" smtClean="0"/>
              <a:t>14</a:t>
            </a:fld>
            <a:endParaRPr lang="es-E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780B7BB-ABC7-41A6-AD06-424F8EEABE67}"/>
                  </a:ext>
                </a:extLst>
              </p:cNvPr>
              <p:cNvSpPr txBox="1"/>
              <p:nvPr/>
            </p:nvSpPr>
            <p:spPr>
              <a:xfrm>
                <a:off x="3608943" y="1790405"/>
                <a:ext cx="2625757" cy="98200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𝐵</m:t>
                          </m:r>
                          <m:r>
                            <a:rPr lang="en-US" b="0" i="1" dirty="0" smtClean="0">
                              <a:latin typeface="Cambria Math" panose="02040503050406030204" pitchFamily="18" charset="0"/>
                            </a:rPr>
                            <m:t>.</m:t>
                          </m:r>
                          <m:r>
                            <a:rPr lang="en-US" b="0" i="1" dirty="0" smtClean="0">
                              <a:latin typeface="Cambria Math" panose="02040503050406030204" pitchFamily="18" charset="0"/>
                            </a:rPr>
                            <m:t>𝑉</m:t>
                          </m:r>
                        </m:den>
                      </m:f>
                      <m:nary>
                        <m:naryPr>
                          <m:chr m:val="∑"/>
                          <m:ctrlPr>
                            <a:rPr lang="en-US" i="1" dirty="0" smtClean="0">
                              <a:latin typeface="Cambria Math" panose="02040503050406030204" pitchFamily="18" charset="0"/>
                            </a:rPr>
                          </m:ctrlPr>
                        </m:naryPr>
                        <m:sub>
                          <m:r>
                            <m:rPr>
                              <m:brk m:alnAt="23"/>
                            </m:rPr>
                            <a:rPr lang="en-US" b="0" i="1" dirty="0" smtClean="0">
                              <a:latin typeface="Cambria Math" panose="02040503050406030204" pitchFamily="18" charset="0"/>
                            </a:rPr>
                            <m:t>𝑠</m:t>
                          </m:r>
                          <m:r>
                            <a:rPr lang="en-US" b="0" i="1" dirty="0" smtClean="0">
                              <a:latin typeface="Cambria Math" panose="02040503050406030204" pitchFamily="18" charset="0"/>
                            </a:rPr>
                            <m:t>=1</m:t>
                          </m:r>
                        </m:sub>
                        <m:sup>
                          <m:r>
                            <a:rPr lang="en-US" b="0" i="1" dirty="0" smtClean="0">
                              <a:latin typeface="Cambria Math" panose="02040503050406030204" pitchFamily="18" charset="0"/>
                            </a:rPr>
                            <m:t>𝐵</m:t>
                          </m:r>
                        </m:sup>
                        <m:e>
                          <m:nary>
                            <m:naryPr>
                              <m:chr m:val="∑"/>
                              <m:ctrlPr>
                                <a:rPr lang="en-US" i="1" dirty="0" smtClean="0">
                                  <a:latin typeface="Cambria Math" panose="02040503050406030204" pitchFamily="18" charset="0"/>
                                </a:rPr>
                              </m:ctrlPr>
                            </m:naryPr>
                            <m:sub>
                              <m:r>
                                <m:rPr>
                                  <m:brk m:alnAt="23"/>
                                </m:rPr>
                                <a:rPr lang="en-US" b="0" i="1" dirty="0" smtClean="0">
                                  <a:latin typeface="Cambria Math" panose="02040503050406030204" pitchFamily="18" charset="0"/>
                                </a:rPr>
                                <m:t>𝑣</m:t>
                              </m:r>
                              <m:r>
                                <a:rPr lang="en-US" b="0" i="1" dirty="0" smtClean="0">
                                  <a:latin typeface="Cambria Math" panose="02040503050406030204" pitchFamily="18" charset="0"/>
                                </a:rPr>
                                <m:t>=1</m:t>
                              </m:r>
                            </m:sub>
                            <m:sup>
                              <m:r>
                                <a:rPr lang="en-US" b="0" i="1" dirty="0" smtClean="0">
                                  <a:latin typeface="Cambria Math" panose="02040503050406030204" pitchFamily="18" charset="0"/>
                                </a:rPr>
                                <m:t>𝑉</m:t>
                              </m:r>
                            </m:sup>
                            <m:e>
                              <m:func>
                                <m:funcPr>
                                  <m:ctrlPr>
                                    <a:rPr lang="en-US" i="1" dirty="0" smtClean="0">
                                      <a:latin typeface="Cambria Math" panose="02040503050406030204" pitchFamily="18" charset="0"/>
                                    </a:rPr>
                                  </m:ctrlPr>
                                </m:funcPr>
                                <m:fName>
                                  <m:r>
                                    <m:rPr>
                                      <m:sty m:val="p"/>
                                    </m:rPr>
                                    <a:rPr lang="en-US" i="0" dirty="0" smtClean="0">
                                      <a:latin typeface="Cambria Math" panose="02040503050406030204" pitchFamily="18" charset="0"/>
                                    </a:rPr>
                                    <m:t>log</m:t>
                                  </m:r>
                                </m:fName>
                                <m:e>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𝑃</m:t>
                                      </m:r>
                                    </m:e>
                                    <m:sub>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𝐶</m:t>
                                          </m:r>
                                        </m:e>
                                        <m:sub>
                                          <m:r>
                                            <a:rPr lang="en-US" b="0" i="1" dirty="0" smtClean="0">
                                              <a:latin typeface="Cambria Math" panose="02040503050406030204" pitchFamily="18" charset="0"/>
                                            </a:rPr>
                                            <m:t>𝑠</m:t>
                                          </m:r>
                                        </m:sub>
                                        <m:sup>
                                          <m:r>
                                            <a:rPr lang="en-US" b="0" i="1" dirty="0" smtClean="0">
                                              <a:latin typeface="Cambria Math" panose="02040503050406030204" pitchFamily="18" charset="0"/>
                                            </a:rPr>
                                            <m:t>𝑣</m:t>
                                          </m:r>
                                        </m:sup>
                                      </m:sSubSup>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𝑣</m:t>
                                      </m:r>
                                    </m:sup>
                                  </m:sSup>
                                  <m:r>
                                    <a:rPr lang="en-US" b="0" i="1" dirty="0" smtClean="0">
                                      <a:latin typeface="Cambria Math" panose="02040503050406030204" pitchFamily="18" charset="0"/>
                                    </a:rPr>
                                    <m:t>))</m:t>
                                  </m:r>
                                </m:e>
                              </m:func>
                            </m:e>
                          </m:nary>
                        </m:e>
                      </m:nary>
                    </m:oMath>
                  </m:oMathPara>
                </a14:m>
                <a:endParaRPr lang="en-US" dirty="0"/>
              </a:p>
              <a:p>
                <a:endParaRPr lang="en-US" dirty="0"/>
              </a:p>
            </p:txBody>
          </p:sp>
        </mc:Choice>
        <mc:Fallback xmlns="">
          <p:sp>
            <p:nvSpPr>
              <p:cNvPr id="5" name="TextBox 4">
                <a:extLst>
                  <a:ext uri="{FF2B5EF4-FFF2-40B4-BE49-F238E27FC236}">
                    <a16:creationId xmlns:a16="http://schemas.microsoft.com/office/drawing/2014/main" id="{2780B7BB-ABC7-41A6-AD06-424F8EEABE67}"/>
                  </a:ext>
                </a:extLst>
              </p:cNvPr>
              <p:cNvSpPr txBox="1">
                <a:spLocks noRot="1" noChangeAspect="1" noMove="1" noResize="1" noEditPoints="1" noAdjustHandles="1" noChangeArrowheads="1" noChangeShapeType="1" noTextEdit="1"/>
              </p:cNvSpPr>
              <p:nvPr/>
            </p:nvSpPr>
            <p:spPr>
              <a:xfrm>
                <a:off x="3608943" y="1790405"/>
                <a:ext cx="2625757" cy="982000"/>
              </a:xfrm>
              <a:prstGeom prst="rect">
                <a:avLst/>
              </a:prstGeom>
              <a:blipFill>
                <a:blip r:embed="rId3"/>
                <a:stretch>
                  <a:fillRect t="-24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755F7C3C-491D-44F3-9EB4-7F0017DA9BD3}"/>
                  </a:ext>
                </a:extLst>
              </p:cNvPr>
              <p:cNvSpPr/>
              <p:nvPr/>
            </p:nvSpPr>
            <p:spPr>
              <a:xfrm>
                <a:off x="1215986" y="2761432"/>
                <a:ext cx="8118937" cy="1338828"/>
              </a:xfrm>
              <a:prstGeom prst="rect">
                <a:avLst/>
              </a:prstGeom>
            </p:spPr>
            <p:txBody>
              <a:bodyPr wrap="square">
                <a:spAutoFit/>
              </a:bodyPr>
              <a:lstStyle/>
              <a:p>
                <a:r>
                  <a:rPr lang="en-US" sz="2800" dirty="0">
                    <a:latin typeface="+mj-lt"/>
                  </a:rPr>
                  <a:t>Where, B=Batch Size, V=Predicted voxels, </a:t>
                </a:r>
                <a14:m>
                  <m:oMath xmlns:m="http://schemas.openxmlformats.org/officeDocument/2006/math">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𝐶</m:t>
                        </m:r>
                      </m:e>
                      <m:sub>
                        <m:r>
                          <a:rPr lang="en-US" sz="2800" i="1" dirty="0">
                            <a:latin typeface="Cambria Math" panose="02040503050406030204" pitchFamily="18" charset="0"/>
                          </a:rPr>
                          <m:t>𝑠</m:t>
                        </m:r>
                      </m:sub>
                      <m:sup>
                        <m:r>
                          <a:rPr lang="en-US" sz="2800" i="1" dirty="0">
                            <a:latin typeface="Cambria Math" panose="02040503050406030204" pitchFamily="18" charset="0"/>
                          </a:rPr>
                          <m:t>𝑣</m:t>
                        </m:r>
                      </m:sup>
                    </m:sSubSup>
                    <m:r>
                      <a:rPr lang="en-US" sz="2800" i="1" dirty="0">
                        <a:latin typeface="Cambria Math" panose="02040503050406030204" pitchFamily="18" charset="0"/>
                      </a:rPr>
                      <m:t> </m:t>
                    </m:r>
                  </m:oMath>
                </a14:m>
                <a:r>
                  <a:rPr lang="en-US" sz="2800" dirty="0">
                    <a:latin typeface="+mj-lt"/>
                  </a:rPr>
                  <a:t>= True level of the v-</a:t>
                </a:r>
                <a:r>
                  <a:rPr lang="en-US" sz="2800" dirty="0" err="1">
                    <a:latin typeface="+mj-lt"/>
                  </a:rPr>
                  <a:t>th</a:t>
                </a:r>
                <a:r>
                  <a:rPr lang="en-US" sz="2800" dirty="0">
                    <a:latin typeface="+mj-lt"/>
                  </a:rPr>
                  <a:t> voxel, </a:t>
                </a:r>
                <a14:m>
                  <m:oMath xmlns:m="http://schemas.openxmlformats.org/officeDocument/2006/math">
                    <m:sSup>
                      <m:sSupPr>
                        <m:ctrlPr>
                          <a:rPr lang="en-US" sz="2800" i="1" dirty="0">
                            <a:latin typeface="Cambria Math" panose="02040503050406030204" pitchFamily="18" charset="0"/>
                          </a:rPr>
                        </m:ctrlPr>
                      </m:sSupPr>
                      <m:e>
                        <m:r>
                          <a:rPr lang="en-US" sz="2800" i="1" dirty="0">
                            <a:latin typeface="Cambria Math" panose="02040503050406030204" pitchFamily="18" charset="0"/>
                          </a:rPr>
                          <m:t>𝑥</m:t>
                        </m:r>
                      </m:e>
                      <m:sup>
                        <m:r>
                          <a:rPr lang="en-US" sz="2800" i="1" dirty="0">
                            <a:latin typeface="Cambria Math" panose="02040503050406030204" pitchFamily="18" charset="0"/>
                          </a:rPr>
                          <m:t>𝑣</m:t>
                        </m:r>
                      </m:sup>
                    </m:sSup>
                  </m:oMath>
                </a14:m>
                <a:r>
                  <a:rPr lang="en-US" sz="2800" dirty="0">
                    <a:latin typeface="+mj-lt"/>
                  </a:rPr>
                  <a:t>= Corresponding position in the FMs, </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𝑃</m:t>
                        </m:r>
                      </m:e>
                      <m:sub>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𝐶</m:t>
                            </m:r>
                          </m:e>
                          <m:sub>
                            <m:r>
                              <a:rPr lang="en-US" sz="2800" i="1" dirty="0">
                                <a:latin typeface="Cambria Math" panose="02040503050406030204" pitchFamily="18" charset="0"/>
                              </a:rPr>
                              <m:t>𝑠</m:t>
                            </m:r>
                          </m:sub>
                          <m:sup>
                            <m:r>
                              <a:rPr lang="en-US" sz="2800" i="1" dirty="0">
                                <a:latin typeface="Cambria Math" panose="02040503050406030204" pitchFamily="18" charset="0"/>
                              </a:rPr>
                              <m:t>𝑣</m:t>
                            </m:r>
                          </m:sup>
                        </m:sSubSup>
                      </m:sub>
                    </m:sSub>
                  </m:oMath>
                </a14:m>
                <a:r>
                  <a:rPr lang="en-US" sz="2800" dirty="0">
                    <a:latin typeface="+mj-lt"/>
                  </a:rPr>
                  <a:t>= Output of the </a:t>
                </a:r>
                <a:r>
                  <a:rPr lang="en-US" sz="2800" dirty="0" err="1">
                    <a:latin typeface="+mj-lt"/>
                  </a:rPr>
                  <a:t>softmax</a:t>
                </a:r>
                <a:r>
                  <a:rPr lang="en-US" sz="2800" dirty="0">
                    <a:latin typeface="+mj-lt"/>
                  </a:rPr>
                  <a:t> function</a:t>
                </a:r>
              </a:p>
            </p:txBody>
          </p:sp>
        </mc:Choice>
        <mc:Fallback xmlns="">
          <p:sp>
            <p:nvSpPr>
              <p:cNvPr id="6" name="Rectangle 5">
                <a:extLst>
                  <a:ext uri="{FF2B5EF4-FFF2-40B4-BE49-F238E27FC236}">
                    <a16:creationId xmlns:a16="http://schemas.microsoft.com/office/drawing/2014/main" id="{755F7C3C-491D-44F3-9EB4-7F0017DA9BD3}"/>
                  </a:ext>
                </a:extLst>
              </p:cNvPr>
              <p:cNvSpPr>
                <a:spLocks noRot="1" noChangeAspect="1" noMove="1" noResize="1" noEditPoints="1" noAdjustHandles="1" noChangeArrowheads="1" noChangeShapeType="1" noTextEdit="1"/>
              </p:cNvSpPr>
              <p:nvPr/>
            </p:nvSpPr>
            <p:spPr>
              <a:xfrm>
                <a:off x="1215986" y="2761432"/>
                <a:ext cx="8118937" cy="1338828"/>
              </a:xfrm>
              <a:prstGeom prst="rect">
                <a:avLst/>
              </a:prstGeom>
              <a:blipFill>
                <a:blip r:embed="rId4"/>
                <a:stretch>
                  <a:fillRect l="-1502" t="-6818" b="-9545"/>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CB2E750-0FCE-4362-8509-43BA29A3E8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9977" y="4197358"/>
            <a:ext cx="8602275" cy="1686160"/>
          </a:xfrm>
          <a:prstGeom prst="rect">
            <a:avLst/>
          </a:prstGeom>
        </p:spPr>
      </p:pic>
      <p:sp>
        <p:nvSpPr>
          <p:cNvPr id="9" name="Rectangle 8">
            <a:extLst>
              <a:ext uri="{FF2B5EF4-FFF2-40B4-BE49-F238E27FC236}">
                <a16:creationId xmlns:a16="http://schemas.microsoft.com/office/drawing/2014/main" id="{40E6F7BA-FF4C-4EA0-AE17-A917AEE845B2}"/>
              </a:ext>
            </a:extLst>
          </p:cNvPr>
          <p:cNvSpPr/>
          <p:nvPr/>
        </p:nvSpPr>
        <p:spPr>
          <a:xfrm>
            <a:off x="4149581" y="6070117"/>
            <a:ext cx="2085119" cy="292709"/>
          </a:xfrm>
          <a:prstGeom prst="rect">
            <a:avLst/>
          </a:prstGeom>
        </p:spPr>
        <p:txBody>
          <a:bodyPr wrap="square">
            <a:spAutoFit/>
          </a:bodyPr>
          <a:lstStyle/>
          <a:p>
            <a:r>
              <a:rPr lang="en-US" sz="1400" dirty="0"/>
              <a:t>Fig. Baseline CNN</a:t>
            </a:r>
          </a:p>
        </p:txBody>
      </p:sp>
      <p:sp>
        <p:nvSpPr>
          <p:cNvPr id="10" name="Rectangle 9">
            <a:extLst>
              <a:ext uri="{FF2B5EF4-FFF2-40B4-BE49-F238E27FC236}">
                <a16:creationId xmlns:a16="http://schemas.microsoft.com/office/drawing/2014/main" id="{00D10B4F-5812-42A1-AFCD-0A77E7805101}"/>
              </a:ext>
            </a:extLst>
          </p:cNvPr>
          <p:cNvSpPr/>
          <p:nvPr/>
        </p:nvSpPr>
        <p:spPr>
          <a:xfrm>
            <a:off x="2258201" y="6536242"/>
            <a:ext cx="6034508" cy="732123"/>
          </a:xfrm>
          <a:prstGeom prst="rect">
            <a:avLst/>
          </a:prstGeom>
        </p:spPr>
        <p:txBody>
          <a:bodyPr wrap="square">
            <a:spAutoFit/>
          </a:bodyPr>
          <a:lstStyle/>
          <a:p>
            <a:endParaRPr lang="en-US" sz="1200" b="1" i="1" dirty="0">
              <a:solidFill>
                <a:srgbClr val="242021"/>
              </a:solidFill>
              <a:latin typeface="Gulliver-Italic"/>
            </a:endParaRPr>
          </a:p>
          <a:p>
            <a:pPr>
              <a:lnSpc>
                <a:spcPct val="40000"/>
              </a:lnSpc>
            </a:pPr>
            <a:r>
              <a:rPr lang="en-US" sz="1200" b="1" i="1" dirty="0">
                <a:solidFill>
                  <a:srgbClr val="242021"/>
                </a:solidFill>
                <a:latin typeface="Gulliver-Italic"/>
              </a:rPr>
              <a:t>[K. Kamnitsas et al. 2017] </a:t>
            </a:r>
            <a:r>
              <a:rPr lang="en-US" sz="1400" b="1" dirty="0">
                <a:solidFill>
                  <a:srgbClr val="242021"/>
                </a:solidFill>
                <a:latin typeface="Gulliver"/>
              </a:rPr>
              <a:t>Efficient multi-scale 3D CNN with fully connected CRF for </a:t>
            </a:r>
          </a:p>
          <a:p>
            <a:pPr>
              <a:lnSpc>
                <a:spcPct val="40000"/>
              </a:lnSpc>
            </a:pPr>
            <a:r>
              <a:rPr lang="en-US" sz="1400" b="1" dirty="0">
                <a:solidFill>
                  <a:srgbClr val="242021"/>
                </a:solidFill>
                <a:latin typeface="Gulliver"/>
              </a:rPr>
              <a:t>accurate brain lesion segmentation. </a:t>
            </a:r>
            <a:r>
              <a:rPr lang="en-US" sz="1200" b="1" i="1" dirty="0">
                <a:solidFill>
                  <a:srgbClr val="242021"/>
                </a:solidFill>
                <a:latin typeface="Gulliver-Italic"/>
              </a:rPr>
              <a:t>Medical Image Analysis 36 (2017) 61–78</a:t>
            </a:r>
            <a:r>
              <a:rPr lang="en-US" sz="4000" b="1" dirty="0"/>
              <a:t> </a:t>
            </a:r>
            <a:br>
              <a:rPr lang="en-US" dirty="0"/>
            </a:br>
            <a:endParaRPr lang="en-US" dirty="0"/>
          </a:p>
        </p:txBody>
      </p:sp>
    </p:spTree>
    <p:extLst>
      <p:ext uri="{BB962C8B-B14F-4D97-AF65-F5344CB8AC3E}">
        <p14:creationId xmlns:p14="http://schemas.microsoft.com/office/powerpoint/2010/main" val="420420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1FCC-8A6A-45DB-906C-093CB1B74091}"/>
              </a:ext>
            </a:extLst>
          </p:cNvPr>
          <p:cNvSpPr>
            <a:spLocks noGrp="1"/>
          </p:cNvSpPr>
          <p:nvPr>
            <p:ph type="title"/>
          </p:nvPr>
        </p:nvSpPr>
        <p:spPr/>
        <p:txBody>
          <a:bodyPr>
            <a:normAutofit fontScale="90000"/>
          </a:bodyPr>
          <a:lstStyle/>
          <a:p>
            <a:r>
              <a:rPr lang="en-US" dirty="0"/>
              <a:t>6.Dense Training</a:t>
            </a:r>
          </a:p>
        </p:txBody>
      </p:sp>
      <p:sp>
        <p:nvSpPr>
          <p:cNvPr id="3" name="Content Placeholder 2">
            <a:extLst>
              <a:ext uri="{FF2B5EF4-FFF2-40B4-BE49-F238E27FC236}">
                <a16:creationId xmlns:a16="http://schemas.microsoft.com/office/drawing/2014/main" id="{3E3DACF2-A531-4757-8942-B725F20D88B1}"/>
              </a:ext>
            </a:extLst>
          </p:cNvPr>
          <p:cNvSpPr>
            <a:spLocks noGrp="1"/>
          </p:cNvSpPr>
          <p:nvPr>
            <p:ph idx="1"/>
          </p:nvPr>
        </p:nvSpPr>
        <p:spPr/>
        <p:txBody>
          <a:bodyPr/>
          <a:lstStyle/>
          <a:p>
            <a:r>
              <a:rPr lang="en-US" dirty="0"/>
              <a:t>Segment based Sampling regulate class balance</a:t>
            </a:r>
          </a:p>
          <a:p>
            <a:r>
              <a:rPr lang="en-US" dirty="0"/>
              <a:t>Relatively more background (green) is captured by larger segments and around smaller lesions (Red)</a:t>
            </a:r>
            <a:br>
              <a:rPr lang="en-US" dirty="0"/>
            </a:br>
            <a:r>
              <a:rPr lang="en-US" dirty="0"/>
              <a:t> </a:t>
            </a:r>
          </a:p>
          <a:p>
            <a:endParaRPr lang="en-US" dirty="0"/>
          </a:p>
          <a:p>
            <a:endParaRPr lang="en-US" dirty="0"/>
          </a:p>
        </p:txBody>
      </p:sp>
      <p:sp>
        <p:nvSpPr>
          <p:cNvPr id="4" name="Slide Number Placeholder 3">
            <a:extLst>
              <a:ext uri="{FF2B5EF4-FFF2-40B4-BE49-F238E27FC236}">
                <a16:creationId xmlns:a16="http://schemas.microsoft.com/office/drawing/2014/main" id="{25B097B9-8BCE-4519-82CE-7E729BB0039B}"/>
              </a:ext>
            </a:extLst>
          </p:cNvPr>
          <p:cNvSpPr>
            <a:spLocks noGrp="1"/>
          </p:cNvSpPr>
          <p:nvPr>
            <p:ph type="sldNum" sz="quarter" idx="4"/>
          </p:nvPr>
        </p:nvSpPr>
        <p:spPr/>
        <p:txBody>
          <a:bodyPr/>
          <a:lstStyle/>
          <a:p>
            <a:fld id="{E9A62EC8-D9EB-47E9-8892-A21ACDB4ECBC}" type="slidenum">
              <a:rPr lang="es-ES" smtClean="0"/>
              <a:t>15</a:t>
            </a:fld>
            <a:endParaRPr lang="es-ES"/>
          </a:p>
        </p:txBody>
      </p:sp>
      <p:pic>
        <p:nvPicPr>
          <p:cNvPr id="8" name="Picture 7">
            <a:extLst>
              <a:ext uri="{FF2B5EF4-FFF2-40B4-BE49-F238E27FC236}">
                <a16:creationId xmlns:a16="http://schemas.microsoft.com/office/drawing/2014/main" id="{BCB2E750-0FCE-4362-8509-43BA29A3E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2127" y="2687453"/>
            <a:ext cx="6359234" cy="3164620"/>
          </a:xfrm>
          <a:prstGeom prst="rect">
            <a:avLst/>
          </a:prstGeom>
        </p:spPr>
      </p:pic>
      <p:sp>
        <p:nvSpPr>
          <p:cNvPr id="9" name="Rectangle 8">
            <a:extLst>
              <a:ext uri="{FF2B5EF4-FFF2-40B4-BE49-F238E27FC236}">
                <a16:creationId xmlns:a16="http://schemas.microsoft.com/office/drawing/2014/main" id="{DA6EDAAF-B552-4798-BE21-447E79DB0231}"/>
              </a:ext>
            </a:extLst>
          </p:cNvPr>
          <p:cNvSpPr/>
          <p:nvPr/>
        </p:nvSpPr>
        <p:spPr>
          <a:xfrm>
            <a:off x="2296482" y="6713829"/>
            <a:ext cx="6034508" cy="732123"/>
          </a:xfrm>
          <a:prstGeom prst="rect">
            <a:avLst/>
          </a:prstGeom>
        </p:spPr>
        <p:txBody>
          <a:bodyPr wrap="square">
            <a:spAutoFit/>
          </a:bodyPr>
          <a:lstStyle/>
          <a:p>
            <a:endParaRPr lang="en-US" sz="1200" b="1" i="1" dirty="0">
              <a:solidFill>
                <a:srgbClr val="242021"/>
              </a:solidFill>
              <a:latin typeface="Gulliver-Italic"/>
            </a:endParaRPr>
          </a:p>
          <a:p>
            <a:pPr>
              <a:lnSpc>
                <a:spcPct val="40000"/>
              </a:lnSpc>
            </a:pPr>
            <a:r>
              <a:rPr lang="en-US" sz="1200" b="1" i="1" dirty="0">
                <a:solidFill>
                  <a:srgbClr val="242021"/>
                </a:solidFill>
                <a:latin typeface="Gulliver-Italic"/>
              </a:rPr>
              <a:t>[K. Kamnitsas et al. 2017] </a:t>
            </a:r>
            <a:r>
              <a:rPr lang="en-US" sz="1400" b="1" dirty="0">
                <a:solidFill>
                  <a:srgbClr val="242021"/>
                </a:solidFill>
                <a:latin typeface="Gulliver"/>
              </a:rPr>
              <a:t>Efficient multi-scale 3D CNN with fully connected CRF for </a:t>
            </a:r>
          </a:p>
          <a:p>
            <a:pPr>
              <a:lnSpc>
                <a:spcPct val="40000"/>
              </a:lnSpc>
            </a:pPr>
            <a:r>
              <a:rPr lang="en-US" sz="1400" b="1" dirty="0">
                <a:solidFill>
                  <a:srgbClr val="242021"/>
                </a:solidFill>
                <a:latin typeface="Gulliver"/>
              </a:rPr>
              <a:t>accurate brain lesion segmentation. </a:t>
            </a:r>
            <a:r>
              <a:rPr lang="en-US" sz="1200" b="1" i="1" dirty="0">
                <a:solidFill>
                  <a:srgbClr val="242021"/>
                </a:solidFill>
                <a:latin typeface="Gulliver-Italic"/>
              </a:rPr>
              <a:t>Medical Image Analysis 36 (2017) 61–78</a:t>
            </a:r>
            <a:r>
              <a:rPr lang="en-US" sz="4000" b="1" dirty="0"/>
              <a:t> </a:t>
            </a:r>
            <a:br>
              <a:rPr lang="en-US" dirty="0"/>
            </a:br>
            <a:endParaRPr lang="en-US" dirty="0"/>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4AF23E34-BF4B-40F8-BA42-7313B49F5B40}"/>
                  </a:ext>
                </a:extLst>
              </p:cNvPr>
              <p:cNvSpPr/>
              <p:nvPr/>
            </p:nvSpPr>
            <p:spPr>
              <a:xfrm>
                <a:off x="1050878" y="5921042"/>
                <a:ext cx="8525716" cy="807978"/>
              </a:xfrm>
              <a:prstGeom prst="rect">
                <a:avLst/>
              </a:prstGeom>
            </p:spPr>
            <p:txBody>
              <a:bodyPr wrap="square">
                <a:spAutoFit/>
              </a:bodyPr>
              <a:lstStyle/>
              <a:p>
                <a:r>
                  <a:rPr lang="en-US" sz="1400" dirty="0"/>
                  <a:t>Fig: </a:t>
                </a:r>
                <a:r>
                  <a:rPr lang="en-US" dirty="0"/>
                  <a:t>Consider a network with a 2D receptive field of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3</m:t>
                        </m:r>
                      </m:e>
                      <m:sup>
                        <m:r>
                          <a:rPr lang="en-US" i="1">
                            <a:latin typeface="Cambria Math" panose="02040503050406030204" pitchFamily="18" charset="0"/>
                          </a:rPr>
                          <m:t>2</m:t>
                        </m:r>
                      </m:sup>
                    </m:sSup>
                  </m:oMath>
                </a14:m>
                <a:r>
                  <a:rPr lang="en-US" dirty="0"/>
                  <a:t>(for illustration) densely applied on the depicted lesion-centered image segments of size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7</m:t>
                        </m:r>
                      </m:e>
                      <m:sup>
                        <m:r>
                          <a:rPr lang="en-US" i="1" smtClean="0">
                            <a:latin typeface="Cambria Math" panose="02040503050406030204" pitchFamily="18" charset="0"/>
                          </a:rPr>
                          <m:t>2</m:t>
                        </m:r>
                      </m:sup>
                    </m:sSup>
                  </m:oMath>
                </a14:m>
                <a:r>
                  <a:rPr lang="en-US" dirty="0"/>
                  <a:t>or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2</m:t>
                        </m:r>
                      </m:sup>
                    </m:sSup>
                  </m:oMath>
                </a14:m>
                <a:br>
                  <a:rPr lang="en-US" sz="1400" dirty="0"/>
                </a:br>
                <a:endParaRPr lang="en-US" sz="1400" dirty="0"/>
              </a:p>
            </p:txBody>
          </p:sp>
        </mc:Choice>
        <mc:Fallback xmlns="">
          <p:sp>
            <p:nvSpPr>
              <p:cNvPr id="10" name="Rectangle 9">
                <a:extLst>
                  <a:ext uri="{FF2B5EF4-FFF2-40B4-BE49-F238E27FC236}">
                    <a16:creationId xmlns:a16="http://schemas.microsoft.com/office/drawing/2014/main" id="{4AF23E34-BF4B-40F8-BA42-7313B49F5B40}"/>
                  </a:ext>
                </a:extLst>
              </p:cNvPr>
              <p:cNvSpPr>
                <a:spLocks noRot="1" noChangeAspect="1" noMove="1" noResize="1" noEditPoints="1" noAdjustHandles="1" noChangeArrowheads="1" noChangeShapeType="1" noTextEdit="1"/>
              </p:cNvSpPr>
              <p:nvPr/>
            </p:nvSpPr>
            <p:spPr>
              <a:xfrm>
                <a:off x="1050878" y="5921042"/>
                <a:ext cx="8525716" cy="807978"/>
              </a:xfrm>
              <a:prstGeom prst="rect">
                <a:avLst/>
              </a:prstGeom>
              <a:blipFill>
                <a:blip r:embed="rId4"/>
                <a:stretch>
                  <a:fillRect l="-572" t="-6015"/>
                </a:stretch>
              </a:blipFill>
            </p:spPr>
            <p:txBody>
              <a:bodyPr/>
              <a:lstStyle/>
              <a:p>
                <a:r>
                  <a:rPr lang="en-US">
                    <a:noFill/>
                  </a:rPr>
                  <a:t> </a:t>
                </a:r>
              </a:p>
            </p:txBody>
          </p:sp>
        </mc:Fallback>
      </mc:AlternateContent>
    </p:spTree>
    <p:extLst>
      <p:ext uri="{BB962C8B-B14F-4D97-AF65-F5344CB8AC3E}">
        <p14:creationId xmlns:p14="http://schemas.microsoft.com/office/powerpoint/2010/main" val="2479364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7D26-3254-4244-AC4E-C7561B5BCACF}"/>
              </a:ext>
            </a:extLst>
          </p:cNvPr>
          <p:cNvSpPr>
            <a:spLocks noGrp="1"/>
          </p:cNvSpPr>
          <p:nvPr>
            <p:ph type="title"/>
          </p:nvPr>
        </p:nvSpPr>
        <p:spPr/>
        <p:txBody>
          <a:bodyPr>
            <a:normAutofit fontScale="90000"/>
          </a:bodyPr>
          <a:lstStyle/>
          <a:p>
            <a:r>
              <a:rPr lang="en-US" dirty="0"/>
              <a:t>7.Deeper Network</a:t>
            </a:r>
          </a:p>
        </p:txBody>
      </p:sp>
      <p:sp>
        <p:nvSpPr>
          <p:cNvPr id="3" name="Content Placeholder 2">
            <a:extLst>
              <a:ext uri="{FF2B5EF4-FFF2-40B4-BE49-F238E27FC236}">
                <a16:creationId xmlns:a16="http://schemas.microsoft.com/office/drawing/2014/main" id="{11EF5088-F804-48D5-A00E-F9C12C678A0D}"/>
              </a:ext>
            </a:extLst>
          </p:cNvPr>
          <p:cNvSpPr>
            <a:spLocks noGrp="1"/>
          </p:cNvSpPr>
          <p:nvPr>
            <p:ph idx="1"/>
          </p:nvPr>
        </p:nvSpPr>
        <p:spPr/>
        <p:txBody>
          <a:bodyPr/>
          <a:lstStyle/>
          <a:p>
            <a:r>
              <a:rPr lang="en-US" dirty="0"/>
              <a:t>More layers, more power! More computation, more difficult to train</a:t>
            </a:r>
          </a:p>
          <a:p>
            <a:pPr marL="0" indent="0">
              <a:buNone/>
            </a:pPr>
            <a:endParaRPr lang="en-US" dirty="0"/>
          </a:p>
        </p:txBody>
      </p:sp>
      <p:sp>
        <p:nvSpPr>
          <p:cNvPr id="4" name="Slide Number Placeholder 3">
            <a:extLst>
              <a:ext uri="{FF2B5EF4-FFF2-40B4-BE49-F238E27FC236}">
                <a16:creationId xmlns:a16="http://schemas.microsoft.com/office/drawing/2014/main" id="{4E4A9919-AC86-49DF-8EF5-CB86F13FAE61}"/>
              </a:ext>
            </a:extLst>
          </p:cNvPr>
          <p:cNvSpPr>
            <a:spLocks noGrp="1"/>
          </p:cNvSpPr>
          <p:nvPr>
            <p:ph type="sldNum" sz="quarter" idx="4"/>
          </p:nvPr>
        </p:nvSpPr>
        <p:spPr/>
        <p:txBody>
          <a:bodyPr/>
          <a:lstStyle/>
          <a:p>
            <a:fld id="{E9A62EC8-D9EB-47E9-8892-A21ACDB4ECBC}" type="slidenum">
              <a:rPr lang="es-ES" smtClean="0"/>
              <a:t>16</a:t>
            </a:fld>
            <a:endParaRPr lang="es-ES"/>
          </a:p>
        </p:txBody>
      </p:sp>
      <p:graphicFrame>
        <p:nvGraphicFramePr>
          <p:cNvPr id="5" name="Diagram 4">
            <a:extLst>
              <a:ext uri="{FF2B5EF4-FFF2-40B4-BE49-F238E27FC236}">
                <a16:creationId xmlns:a16="http://schemas.microsoft.com/office/drawing/2014/main" id="{840F4D1A-591F-4EB4-88A4-7D0BEFB8D6A0}"/>
              </a:ext>
            </a:extLst>
          </p:cNvPr>
          <p:cNvGraphicFramePr/>
          <p:nvPr>
            <p:extLst>
              <p:ext uri="{D42A27DB-BD31-4B8C-83A1-F6EECF244321}">
                <p14:modId xmlns:p14="http://schemas.microsoft.com/office/powerpoint/2010/main" val="3897053097"/>
              </p:ext>
            </p:extLst>
          </p:nvPr>
        </p:nvGraphicFramePr>
        <p:xfrm>
          <a:off x="2148303" y="2535218"/>
          <a:ext cx="5908309" cy="3644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8441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040F-E9A1-4EAD-950B-499741087F72}"/>
              </a:ext>
            </a:extLst>
          </p:cNvPr>
          <p:cNvSpPr>
            <a:spLocks noGrp="1"/>
          </p:cNvSpPr>
          <p:nvPr>
            <p:ph type="title"/>
          </p:nvPr>
        </p:nvSpPr>
        <p:spPr>
          <a:xfrm>
            <a:off x="694512" y="212389"/>
            <a:ext cx="9072563" cy="753706"/>
          </a:xfrm>
        </p:spPr>
        <p:txBody>
          <a:bodyPr>
            <a:normAutofit fontScale="90000"/>
          </a:bodyPr>
          <a:lstStyle/>
          <a:p>
            <a:r>
              <a:rPr lang="en-US" dirty="0"/>
              <a:t>7.Deeper Network: Use Smaller Kernel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829409-95ED-43B2-806B-8BB97D6515BE}"/>
                  </a:ext>
                </a:extLst>
              </p:cNvPr>
              <p:cNvSpPr>
                <a:spLocks noGrp="1"/>
              </p:cNvSpPr>
              <p:nvPr>
                <p:ph idx="1"/>
              </p:nvPr>
            </p:nvSpPr>
            <p:spPr/>
            <p:txBody>
              <a:bodyPr/>
              <a:lstStyle/>
              <a:p>
                <a:r>
                  <a:rPr lang="en-US" dirty="0"/>
                  <a:t>In order to build a deeper 3D architecture, They adopt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3</m:t>
                        </m:r>
                      </m:sup>
                    </m:sSup>
                  </m:oMath>
                </a14:m>
                <a:r>
                  <a:rPr lang="en-US" dirty="0"/>
                  <a:t> kernels that are faster to convolve with and contain less weights</a:t>
                </a:r>
                <a:br>
                  <a:rPr lang="en-US" dirty="0"/>
                </a:br>
                <a:endParaRPr lang="en-US" dirty="0"/>
              </a:p>
            </p:txBody>
          </p:sp>
        </mc:Choice>
        <mc:Fallback xmlns="">
          <p:sp>
            <p:nvSpPr>
              <p:cNvPr id="3" name="Content Placeholder 2">
                <a:extLst>
                  <a:ext uri="{FF2B5EF4-FFF2-40B4-BE49-F238E27FC236}">
                    <a16:creationId xmlns:a16="http://schemas.microsoft.com/office/drawing/2014/main" id="{90829409-95ED-43B2-806B-8BB97D6515BE}"/>
                  </a:ext>
                </a:extLst>
              </p:cNvPr>
              <p:cNvSpPr>
                <a:spLocks noGrp="1" noRot="1" noChangeAspect="1" noMove="1" noResize="1" noEditPoints="1" noAdjustHandles="1" noChangeArrowheads="1" noChangeShapeType="1" noTextEdit="1"/>
              </p:cNvSpPr>
              <p:nvPr>
                <p:ph idx="1"/>
              </p:nvPr>
            </p:nvSpPr>
            <p:spPr>
              <a:blipFill>
                <a:blip r:embed="rId3"/>
                <a:stretch>
                  <a:fillRect l="-1142" t="-956" r="-2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52C3E4F-3661-45F4-B636-3678C2C320A0}"/>
              </a:ext>
            </a:extLst>
          </p:cNvPr>
          <p:cNvSpPr>
            <a:spLocks noGrp="1"/>
          </p:cNvSpPr>
          <p:nvPr>
            <p:ph type="sldNum" sz="quarter" idx="4"/>
          </p:nvPr>
        </p:nvSpPr>
        <p:spPr/>
        <p:txBody>
          <a:bodyPr/>
          <a:lstStyle/>
          <a:p>
            <a:fld id="{E9A62EC8-D9EB-47E9-8892-A21ACDB4ECBC}" type="slidenum">
              <a:rPr lang="es-ES" smtClean="0"/>
              <a:t>17</a:t>
            </a:fld>
            <a:endParaRPr lang="es-ES" dirty="0"/>
          </a:p>
        </p:txBody>
      </p:sp>
      <p:pic>
        <p:nvPicPr>
          <p:cNvPr id="6" name="Picture 5">
            <a:extLst>
              <a:ext uri="{FF2B5EF4-FFF2-40B4-BE49-F238E27FC236}">
                <a16:creationId xmlns:a16="http://schemas.microsoft.com/office/drawing/2014/main" id="{BF4FBC0E-A802-4DEC-8532-9DF5CABCB2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7210" y="3371353"/>
            <a:ext cx="6450496" cy="1893974"/>
          </a:xfrm>
          <a:prstGeom prst="rect">
            <a:avLst/>
          </a:prstGeom>
        </p:spPr>
      </p:pic>
      <p:sp>
        <p:nvSpPr>
          <p:cNvPr id="7" name="Rectangle 6">
            <a:extLst>
              <a:ext uri="{FF2B5EF4-FFF2-40B4-BE49-F238E27FC236}">
                <a16:creationId xmlns:a16="http://schemas.microsoft.com/office/drawing/2014/main" id="{CC95FCAA-A601-4AB5-82D6-3F67CAB6C95C}"/>
              </a:ext>
            </a:extLst>
          </p:cNvPr>
          <p:cNvSpPr/>
          <p:nvPr/>
        </p:nvSpPr>
        <p:spPr>
          <a:xfrm>
            <a:off x="2085204" y="6677059"/>
            <a:ext cx="6034508" cy="732123"/>
          </a:xfrm>
          <a:prstGeom prst="rect">
            <a:avLst/>
          </a:prstGeom>
        </p:spPr>
        <p:txBody>
          <a:bodyPr wrap="square">
            <a:spAutoFit/>
          </a:bodyPr>
          <a:lstStyle/>
          <a:p>
            <a:endParaRPr lang="en-US" sz="1200" b="1" i="1" dirty="0">
              <a:solidFill>
                <a:srgbClr val="242021"/>
              </a:solidFill>
              <a:latin typeface="Gulliver-Italic"/>
            </a:endParaRPr>
          </a:p>
          <a:p>
            <a:pPr>
              <a:lnSpc>
                <a:spcPct val="40000"/>
              </a:lnSpc>
            </a:pPr>
            <a:r>
              <a:rPr lang="en-US" sz="1200" b="1" i="1" dirty="0">
                <a:solidFill>
                  <a:srgbClr val="242021"/>
                </a:solidFill>
                <a:latin typeface="Gulliver-Italic"/>
              </a:rPr>
              <a:t>[K. Kamnitsas et al. 2017] </a:t>
            </a:r>
            <a:r>
              <a:rPr lang="en-US" sz="1400" b="1" dirty="0">
                <a:solidFill>
                  <a:srgbClr val="242021"/>
                </a:solidFill>
                <a:latin typeface="Gulliver"/>
              </a:rPr>
              <a:t>Efficient multi-scale 3D CNN with fully connected CRF for </a:t>
            </a:r>
          </a:p>
          <a:p>
            <a:pPr>
              <a:lnSpc>
                <a:spcPct val="40000"/>
              </a:lnSpc>
            </a:pPr>
            <a:r>
              <a:rPr lang="en-US" sz="1400" b="1" dirty="0">
                <a:solidFill>
                  <a:srgbClr val="242021"/>
                </a:solidFill>
                <a:latin typeface="Gulliver"/>
              </a:rPr>
              <a:t>accurate brain lesion segmentation. </a:t>
            </a:r>
            <a:r>
              <a:rPr lang="en-US" sz="1200" b="1" i="1" dirty="0">
                <a:solidFill>
                  <a:srgbClr val="242021"/>
                </a:solidFill>
                <a:latin typeface="Gulliver-Italic"/>
              </a:rPr>
              <a:t>Medical Image Analysis 36 (2017) 61–78</a:t>
            </a:r>
            <a:r>
              <a:rPr lang="en-US" sz="4000" b="1" dirty="0"/>
              <a:t> </a:t>
            </a:r>
            <a:br>
              <a:rPr lang="en-US" dirty="0"/>
            </a:br>
            <a:endParaRPr lang="en-US" dirty="0"/>
          </a:p>
        </p:txBody>
      </p:sp>
    </p:spTree>
    <p:extLst>
      <p:ext uri="{BB962C8B-B14F-4D97-AF65-F5344CB8AC3E}">
        <p14:creationId xmlns:p14="http://schemas.microsoft.com/office/powerpoint/2010/main" val="1580181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040F-E9A1-4EAD-950B-499741087F72}"/>
              </a:ext>
            </a:extLst>
          </p:cNvPr>
          <p:cNvSpPr>
            <a:spLocks noGrp="1"/>
          </p:cNvSpPr>
          <p:nvPr>
            <p:ph type="title"/>
          </p:nvPr>
        </p:nvSpPr>
        <p:spPr>
          <a:xfrm>
            <a:off x="566176" y="212389"/>
            <a:ext cx="9072563" cy="753706"/>
          </a:xfrm>
        </p:spPr>
        <p:txBody>
          <a:bodyPr>
            <a:normAutofit fontScale="90000"/>
          </a:bodyPr>
          <a:lstStyle/>
          <a:p>
            <a:r>
              <a:rPr lang="en-US" dirty="0"/>
              <a:t>7.ReLu Specific initialization Scheme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829409-95ED-43B2-806B-8BB97D6515BE}"/>
                  </a:ext>
                </a:extLst>
              </p:cNvPr>
              <p:cNvSpPr>
                <a:spLocks noGrp="1"/>
              </p:cNvSpPr>
              <p:nvPr>
                <p:ph idx="1"/>
              </p:nvPr>
            </p:nvSpPr>
            <p:spPr/>
            <p:txBody>
              <a:bodyPr>
                <a:normAutofit/>
              </a:bodyPr>
              <a:lstStyle/>
              <a:p>
                <a:r>
                  <a:rPr lang="en-US" dirty="0"/>
                  <a:t>In Case of Deeper CNN The Forward and Backwards  </a:t>
                </a:r>
                <a:r>
                  <a:rPr lang="en-US" dirty="0">
                    <a:solidFill>
                      <a:srgbClr val="242021"/>
                    </a:solidFill>
                    <a:latin typeface="Gulliver"/>
                  </a:rPr>
                  <a:t>propagated signal may explode or vanish if care is not given to retain its variance </a:t>
                </a:r>
                <a:r>
                  <a:rPr lang="en-US" dirty="0">
                    <a:latin typeface="Gulliver"/>
                  </a:rPr>
                  <a:t>(</a:t>
                </a:r>
                <a:r>
                  <a:rPr lang="en-US" dirty="0" err="1">
                    <a:latin typeface="Gulliver"/>
                  </a:rPr>
                  <a:t>Glorot</a:t>
                </a:r>
                <a:r>
                  <a:rPr lang="en-US" dirty="0">
                    <a:latin typeface="Gulliver"/>
                  </a:rPr>
                  <a:t> and </a:t>
                </a:r>
                <a:r>
                  <a:rPr lang="en-US" dirty="0" err="1">
                    <a:latin typeface="Gulliver"/>
                  </a:rPr>
                  <a:t>Bengio</a:t>
                </a:r>
                <a:r>
                  <a:rPr lang="en-US" dirty="0">
                    <a:latin typeface="Gulliver"/>
                  </a:rPr>
                  <a:t>, 2010)</a:t>
                </a:r>
                <a:endParaRPr lang="en-US" dirty="0"/>
              </a:p>
              <a:p>
                <a:pPr marL="0" indent="0">
                  <a:buNone/>
                </a:pPr>
                <a:endParaRPr lang="en-US" dirty="0"/>
              </a:p>
              <a:p>
                <a:r>
                  <a:rPr lang="en-US" b="1" dirty="0"/>
                  <a:t>ReLu Specific initialization Scheme</a:t>
                </a:r>
              </a:p>
              <a:p>
                <a:pPr marL="0" indent="0">
                  <a:buNone/>
                </a:pPr>
                <a:r>
                  <a:rPr lang="en-US" b="1" dirty="0"/>
                  <a:t>    </a:t>
                </a:r>
                <a:r>
                  <a:rPr lang="en-US" dirty="0"/>
                  <a:t>Initialize the kernel weights by sampling from normal      distribution (</a:t>
                </a:r>
                <a:r>
                  <a:rPr lang="en-US" dirty="0" err="1"/>
                  <a:t>Glorot</a:t>
                </a:r>
                <a:r>
                  <a:rPr lang="en-US" dirty="0"/>
                  <a:t> and </a:t>
                </a:r>
                <a:r>
                  <a:rPr lang="en-US" dirty="0" err="1"/>
                  <a:t>Bengio</a:t>
                </a:r>
                <a:r>
                  <a:rPr lang="en-US" dirty="0"/>
                  <a:t>, 2010)</a:t>
                </a:r>
              </a:p>
              <a:p>
                <a:pPr marL="0" indent="0" algn="ctr">
                  <a:buNone/>
                </a:pPr>
                <a14:m>
                  <m:oMathPara xmlns:m="http://schemas.openxmlformats.org/officeDocument/2006/math">
                    <m:oMathParaPr>
                      <m:jc m:val="centerGroup"/>
                    </m:oMathParaPr>
                    <m:oMath xmlns:m="http://schemas.openxmlformats.org/officeDocument/2006/math">
                      <m:r>
                        <m:rPr>
                          <m:sty m:val="p"/>
                        </m:rPr>
                        <a:rPr lang="en-US" dirty="0">
                          <a:latin typeface="Cambria Math" panose="02040503050406030204" pitchFamily="18" charset="0"/>
                        </a:rPr>
                        <m:t>N</m:t>
                      </m:r>
                      <m:r>
                        <a:rPr lang="en-US" i="1" dirty="0"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𝐴</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2</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𝑙</m:t>
                                  </m:r>
                                </m:sub>
                                <m:sup>
                                  <m:r>
                                    <a:rPr lang="en-US" b="0" i="1" smtClean="0">
                                      <a:latin typeface="Cambria Math" panose="02040503050406030204" pitchFamily="18" charset="0"/>
                                    </a:rPr>
                                    <m:t>𝑖𝑛</m:t>
                                  </m:r>
                                </m:sup>
                              </m:sSubSup>
                            </m:den>
                          </m:f>
                        </m:e>
                      </m:rad>
                      <m:r>
                        <a:rPr lang="en-US" b="0" i="1" smtClean="0">
                          <a:latin typeface="Cambria Math" panose="02040503050406030204" pitchFamily="18" charset="0"/>
                        </a:rPr>
                        <m:t>)</m:t>
                      </m:r>
                    </m:oMath>
                  </m:oMathPara>
                </a14:m>
                <a:endParaRPr lang="en-US" dirty="0"/>
              </a:p>
              <a:p>
                <a:pPr marL="0" indent="0">
                  <a:buNone/>
                </a:pPr>
                <a:r>
                  <a:rPr lang="en-US" dirty="0"/>
                  <a:t>Where,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𝑙</m:t>
                        </m:r>
                      </m:sub>
                      <m:sup>
                        <m:r>
                          <a:rPr lang="en-US" i="1">
                            <a:latin typeface="Cambria Math" panose="02040503050406030204" pitchFamily="18" charset="0"/>
                          </a:rPr>
                          <m:t>𝑖𝑛</m:t>
                        </m:r>
                      </m:sup>
                    </m:sSubSup>
                  </m:oMath>
                </a14:m>
                <a:r>
                  <a:rPr lang="en-US" dirty="0"/>
                  <a:t>= number of weights through which a neuron of layer </a:t>
                </a:r>
                <a:r>
                  <a:rPr lang="en-US" i="1" dirty="0"/>
                  <a:t>l </a:t>
                </a:r>
                <a:r>
                  <a:rPr lang="en-US" dirty="0"/>
                  <a:t>is connected to its input </a:t>
                </a:r>
                <a:br>
                  <a:rPr lang="en-US" dirty="0"/>
                </a:br>
                <a:endParaRPr lang="en-US" dirty="0"/>
              </a:p>
            </p:txBody>
          </p:sp>
        </mc:Choice>
        <mc:Fallback xmlns="">
          <p:sp>
            <p:nvSpPr>
              <p:cNvPr id="3" name="Content Placeholder 2">
                <a:extLst>
                  <a:ext uri="{FF2B5EF4-FFF2-40B4-BE49-F238E27FC236}">
                    <a16:creationId xmlns:a16="http://schemas.microsoft.com/office/drawing/2014/main" id="{90829409-95ED-43B2-806B-8BB97D6515BE}"/>
                  </a:ext>
                </a:extLst>
              </p:cNvPr>
              <p:cNvSpPr>
                <a:spLocks noGrp="1" noRot="1" noChangeAspect="1" noMove="1" noResize="1" noEditPoints="1" noAdjustHandles="1" noChangeArrowheads="1" noChangeShapeType="1" noTextEdit="1"/>
              </p:cNvSpPr>
              <p:nvPr>
                <p:ph idx="1"/>
              </p:nvPr>
            </p:nvSpPr>
            <p:spPr>
              <a:blipFill>
                <a:blip r:embed="rId3"/>
                <a:stretch>
                  <a:fillRect l="-1277" t="-95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52C3E4F-3661-45F4-B636-3678C2C320A0}"/>
              </a:ext>
            </a:extLst>
          </p:cNvPr>
          <p:cNvSpPr>
            <a:spLocks noGrp="1"/>
          </p:cNvSpPr>
          <p:nvPr>
            <p:ph type="sldNum" sz="quarter" idx="4"/>
          </p:nvPr>
        </p:nvSpPr>
        <p:spPr/>
        <p:txBody>
          <a:bodyPr/>
          <a:lstStyle/>
          <a:p>
            <a:fld id="{E9A62EC8-D9EB-47E9-8892-A21ACDB4ECBC}" type="slidenum">
              <a:rPr lang="es-ES" smtClean="0"/>
              <a:t>18</a:t>
            </a:fld>
            <a:endParaRPr lang="es-ES" dirty="0"/>
          </a:p>
        </p:txBody>
      </p:sp>
      <p:sp>
        <p:nvSpPr>
          <p:cNvPr id="7" name="Rectangle 6">
            <a:extLst>
              <a:ext uri="{FF2B5EF4-FFF2-40B4-BE49-F238E27FC236}">
                <a16:creationId xmlns:a16="http://schemas.microsoft.com/office/drawing/2014/main" id="{CC95FCAA-A601-4AB5-82D6-3F67CAB6C95C}"/>
              </a:ext>
            </a:extLst>
          </p:cNvPr>
          <p:cNvSpPr/>
          <p:nvPr/>
        </p:nvSpPr>
        <p:spPr>
          <a:xfrm>
            <a:off x="2085204" y="6677059"/>
            <a:ext cx="6034508" cy="732123"/>
          </a:xfrm>
          <a:prstGeom prst="rect">
            <a:avLst/>
          </a:prstGeom>
        </p:spPr>
        <p:txBody>
          <a:bodyPr wrap="square">
            <a:spAutoFit/>
          </a:bodyPr>
          <a:lstStyle/>
          <a:p>
            <a:endParaRPr lang="en-US" sz="1200" b="1" i="1" dirty="0">
              <a:solidFill>
                <a:srgbClr val="242021"/>
              </a:solidFill>
              <a:latin typeface="Gulliver-Italic"/>
            </a:endParaRPr>
          </a:p>
          <a:p>
            <a:pPr>
              <a:lnSpc>
                <a:spcPct val="40000"/>
              </a:lnSpc>
            </a:pPr>
            <a:r>
              <a:rPr lang="en-US" sz="1200" b="1" i="1" dirty="0">
                <a:solidFill>
                  <a:srgbClr val="242021"/>
                </a:solidFill>
                <a:latin typeface="Gulliver-Italic"/>
              </a:rPr>
              <a:t>[K. Kamnitsas et al. 2017] </a:t>
            </a:r>
            <a:r>
              <a:rPr lang="en-US" sz="1400" b="1" dirty="0">
                <a:solidFill>
                  <a:srgbClr val="242021"/>
                </a:solidFill>
                <a:latin typeface="Gulliver"/>
              </a:rPr>
              <a:t>Efficient multi-scale 3D CNN with fully connected CRF for </a:t>
            </a:r>
          </a:p>
          <a:p>
            <a:pPr>
              <a:lnSpc>
                <a:spcPct val="40000"/>
              </a:lnSpc>
            </a:pPr>
            <a:r>
              <a:rPr lang="en-US" sz="1400" b="1" dirty="0">
                <a:solidFill>
                  <a:srgbClr val="242021"/>
                </a:solidFill>
                <a:latin typeface="Gulliver"/>
              </a:rPr>
              <a:t>accurate brain lesion segmentation. </a:t>
            </a:r>
            <a:r>
              <a:rPr lang="en-US" sz="1200" b="1" i="1" dirty="0">
                <a:solidFill>
                  <a:srgbClr val="242021"/>
                </a:solidFill>
                <a:latin typeface="Gulliver-Italic"/>
              </a:rPr>
              <a:t>Medical Image Analysis 36 (2017) 61–78</a:t>
            </a:r>
            <a:r>
              <a:rPr lang="en-US" sz="4000" b="1" dirty="0"/>
              <a:t> </a:t>
            </a:r>
            <a:br>
              <a:rPr lang="en-US" dirty="0"/>
            </a:br>
            <a:endParaRPr lang="en-US" dirty="0"/>
          </a:p>
        </p:txBody>
      </p:sp>
    </p:spTree>
    <p:extLst>
      <p:ext uri="{BB962C8B-B14F-4D97-AF65-F5344CB8AC3E}">
        <p14:creationId xmlns:p14="http://schemas.microsoft.com/office/powerpoint/2010/main" val="1391092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0C1D-CD6B-4CCB-A9B3-AB496BFF3B77}"/>
              </a:ext>
            </a:extLst>
          </p:cNvPr>
          <p:cNvSpPr>
            <a:spLocks noGrp="1"/>
          </p:cNvSpPr>
          <p:nvPr>
            <p:ph type="title"/>
          </p:nvPr>
        </p:nvSpPr>
        <p:spPr/>
        <p:txBody>
          <a:bodyPr>
            <a:normAutofit fontScale="90000"/>
          </a:bodyPr>
          <a:lstStyle/>
          <a:p>
            <a:r>
              <a:rPr lang="en-US" dirty="0"/>
              <a:t>7.Building Deeper Model</a:t>
            </a:r>
          </a:p>
        </p:txBody>
      </p:sp>
      <p:pic>
        <p:nvPicPr>
          <p:cNvPr id="6" name="Content Placeholder 5">
            <a:extLst>
              <a:ext uri="{FF2B5EF4-FFF2-40B4-BE49-F238E27FC236}">
                <a16:creationId xmlns:a16="http://schemas.microsoft.com/office/drawing/2014/main" id="{7671D95E-FBB4-43DF-AFB9-F5257D6D9383}"/>
              </a:ext>
            </a:extLst>
          </p:cNvPr>
          <p:cNvPicPr>
            <a:picLocks noGrp="1" noChangeAspect="1"/>
          </p:cNvPicPr>
          <p:nvPr>
            <p:ph idx="1"/>
          </p:nvPr>
        </p:nvPicPr>
        <p:blipFill>
          <a:blip r:embed="rId3"/>
          <a:stretch>
            <a:fillRect/>
          </a:stretch>
        </p:blipFill>
        <p:spPr>
          <a:xfrm>
            <a:off x="880605" y="1431946"/>
            <a:ext cx="8319414" cy="5445646"/>
          </a:xfrm>
          <a:prstGeom prst="rect">
            <a:avLst/>
          </a:prstGeom>
        </p:spPr>
      </p:pic>
      <p:sp>
        <p:nvSpPr>
          <p:cNvPr id="4" name="Slide Number Placeholder 3">
            <a:extLst>
              <a:ext uri="{FF2B5EF4-FFF2-40B4-BE49-F238E27FC236}">
                <a16:creationId xmlns:a16="http://schemas.microsoft.com/office/drawing/2014/main" id="{3F0AED27-6174-4A04-8D8E-B8F49FC2245E}"/>
              </a:ext>
            </a:extLst>
          </p:cNvPr>
          <p:cNvSpPr>
            <a:spLocks noGrp="1"/>
          </p:cNvSpPr>
          <p:nvPr>
            <p:ph type="sldNum" sz="quarter" idx="4"/>
          </p:nvPr>
        </p:nvSpPr>
        <p:spPr>
          <a:xfrm>
            <a:off x="7224448" y="7006699"/>
            <a:ext cx="2352146" cy="402483"/>
          </a:xfrm>
        </p:spPr>
        <p:txBody>
          <a:bodyPr/>
          <a:lstStyle/>
          <a:p>
            <a:fld id="{E9A62EC8-D9EB-47E9-8892-A21ACDB4ECBC}" type="slidenum">
              <a:rPr lang="es-ES" smtClean="0"/>
              <a:t>19</a:t>
            </a:fld>
            <a:endParaRPr lang="es-ES"/>
          </a:p>
        </p:txBody>
      </p:sp>
    </p:spTree>
    <p:extLst>
      <p:ext uri="{BB962C8B-B14F-4D97-AF65-F5344CB8AC3E}">
        <p14:creationId xmlns:p14="http://schemas.microsoft.com/office/powerpoint/2010/main" val="3051480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GB" dirty="0"/>
              <a:t>Outline</a:t>
            </a:r>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n-US" dirty="0"/>
              <a:t>Brain and Other Nervous System Cancer</a:t>
            </a:r>
          </a:p>
          <a:p>
            <a:pPr marL="514350" indent="-514350">
              <a:buFont typeface="+mj-lt"/>
              <a:buAutoNum type="arabicPeriod"/>
            </a:pPr>
            <a:r>
              <a:rPr lang="en-GB" dirty="0"/>
              <a:t>CAD for Brain Cancer</a:t>
            </a:r>
          </a:p>
          <a:p>
            <a:pPr marL="514350" indent="-514350">
              <a:buFont typeface="+mj-lt"/>
              <a:buAutoNum type="arabicPeriod"/>
            </a:pPr>
            <a:r>
              <a:rPr lang="en-GB" dirty="0"/>
              <a:t>Segmentation</a:t>
            </a:r>
          </a:p>
          <a:p>
            <a:pPr marL="514350" indent="-514350">
              <a:buFont typeface="+mj-lt"/>
              <a:buAutoNum type="arabicPeriod"/>
            </a:pPr>
            <a:r>
              <a:rPr lang="en-GB" dirty="0"/>
              <a:t>Previous Studies, Deep Learning </a:t>
            </a:r>
          </a:p>
          <a:p>
            <a:pPr marL="514350" indent="-514350">
              <a:buFont typeface="+mj-lt"/>
              <a:buAutoNum type="arabicPeriod"/>
            </a:pPr>
            <a:r>
              <a:rPr lang="en-GB" dirty="0"/>
              <a:t>DeepMedic</a:t>
            </a:r>
          </a:p>
          <a:p>
            <a:pPr marL="514350" indent="-514350">
              <a:buFont typeface="+mj-lt"/>
              <a:buAutoNum type="arabicPeriod"/>
            </a:pPr>
            <a:r>
              <a:rPr lang="en-GB" dirty="0"/>
              <a:t>Dense Training</a:t>
            </a:r>
          </a:p>
          <a:p>
            <a:pPr marL="514350" indent="-514350">
              <a:buFont typeface="+mj-lt"/>
              <a:buAutoNum type="arabicPeriod"/>
            </a:pPr>
            <a:r>
              <a:rPr lang="en-GB" dirty="0"/>
              <a:t>Deeper Network </a:t>
            </a:r>
          </a:p>
          <a:p>
            <a:pPr marL="514350" indent="-514350">
              <a:buFont typeface="+mj-lt"/>
              <a:buAutoNum type="arabicPeriod"/>
            </a:pPr>
            <a:r>
              <a:rPr lang="en-GB" dirty="0"/>
              <a:t>Multi-Scale Pathway</a:t>
            </a:r>
          </a:p>
          <a:p>
            <a:pPr marL="514350" indent="-514350">
              <a:buFont typeface="+mj-lt"/>
              <a:buAutoNum type="arabicPeriod"/>
            </a:pPr>
            <a:r>
              <a:rPr lang="en-US" dirty="0"/>
              <a:t>Model Analysis</a:t>
            </a:r>
            <a:endParaRPr lang="en-GB" dirty="0"/>
          </a:p>
          <a:p>
            <a:pPr marL="514350" indent="-514350">
              <a:buFont typeface="+mj-lt"/>
              <a:buAutoNum type="arabicPeriod"/>
            </a:pPr>
            <a:r>
              <a:rPr lang="en-GB" dirty="0"/>
              <a:t>Results</a:t>
            </a:r>
          </a:p>
          <a:p>
            <a:pPr marL="514350" indent="-514350">
              <a:buFont typeface="+mj-lt"/>
              <a:buAutoNum type="arabicPeriod"/>
            </a:pPr>
            <a:r>
              <a:rPr lang="en-GB" dirty="0"/>
              <a:t>Conclusion</a:t>
            </a:r>
          </a:p>
          <a:p>
            <a:endParaRPr lang="en-GB" dirty="0"/>
          </a:p>
        </p:txBody>
      </p:sp>
      <p:sp>
        <p:nvSpPr>
          <p:cNvPr id="4" name="Marcador de número de diapositiva 3"/>
          <p:cNvSpPr>
            <a:spLocks noGrp="1"/>
          </p:cNvSpPr>
          <p:nvPr>
            <p:ph type="sldNum" sz="quarter" idx="4"/>
          </p:nvPr>
        </p:nvSpPr>
        <p:spPr/>
        <p:txBody>
          <a:bodyPr/>
          <a:lstStyle/>
          <a:p>
            <a:fld id="{E9A62EC8-D9EB-47E9-8892-A21ACDB4ECBC}" type="slidenum">
              <a:rPr lang="es-ES" smtClean="0"/>
              <a:t>2</a:t>
            </a:fld>
            <a:endParaRPr lang="es-ES"/>
          </a:p>
        </p:txBody>
      </p:sp>
    </p:spTree>
    <p:extLst>
      <p:ext uri="{BB962C8B-B14F-4D97-AF65-F5344CB8AC3E}">
        <p14:creationId xmlns:p14="http://schemas.microsoft.com/office/powerpoint/2010/main" val="2039142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4CF7-20CB-4504-ACC0-99AB8985B45E}"/>
              </a:ext>
            </a:extLst>
          </p:cNvPr>
          <p:cNvSpPr>
            <a:spLocks noGrp="1"/>
          </p:cNvSpPr>
          <p:nvPr>
            <p:ph type="title"/>
          </p:nvPr>
        </p:nvSpPr>
        <p:spPr/>
        <p:txBody>
          <a:bodyPr>
            <a:normAutofit fontScale="90000"/>
          </a:bodyPr>
          <a:lstStyle/>
          <a:p>
            <a:r>
              <a:rPr lang="en-US" dirty="0"/>
              <a:t>8.Multi-Scale Via Parallel Pathways</a:t>
            </a:r>
          </a:p>
        </p:txBody>
      </p:sp>
      <p:pic>
        <p:nvPicPr>
          <p:cNvPr id="6" name="Content Placeholder 5">
            <a:extLst>
              <a:ext uri="{FF2B5EF4-FFF2-40B4-BE49-F238E27FC236}">
                <a16:creationId xmlns:a16="http://schemas.microsoft.com/office/drawing/2014/main" id="{30A6CFCB-90D4-4E0E-B220-8493119706C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3237" y="2574146"/>
            <a:ext cx="9074150" cy="2814039"/>
          </a:xfrm>
        </p:spPr>
      </p:pic>
      <p:sp>
        <p:nvSpPr>
          <p:cNvPr id="4" name="Slide Number Placeholder 3">
            <a:extLst>
              <a:ext uri="{FF2B5EF4-FFF2-40B4-BE49-F238E27FC236}">
                <a16:creationId xmlns:a16="http://schemas.microsoft.com/office/drawing/2014/main" id="{1FE3A910-EDBB-4D5C-A1B2-B8DF96E95776}"/>
              </a:ext>
            </a:extLst>
          </p:cNvPr>
          <p:cNvSpPr>
            <a:spLocks noGrp="1"/>
          </p:cNvSpPr>
          <p:nvPr>
            <p:ph type="sldNum" sz="quarter" idx="4"/>
          </p:nvPr>
        </p:nvSpPr>
        <p:spPr/>
        <p:txBody>
          <a:bodyPr/>
          <a:lstStyle/>
          <a:p>
            <a:fld id="{E9A62EC8-D9EB-47E9-8892-A21ACDB4ECBC}" type="slidenum">
              <a:rPr lang="es-ES" smtClean="0"/>
              <a:t>20</a:t>
            </a:fld>
            <a:endParaRPr lang="es-ES"/>
          </a:p>
        </p:txBody>
      </p:sp>
      <p:sp>
        <p:nvSpPr>
          <p:cNvPr id="7" name="Rectangle 6">
            <a:extLst>
              <a:ext uri="{FF2B5EF4-FFF2-40B4-BE49-F238E27FC236}">
                <a16:creationId xmlns:a16="http://schemas.microsoft.com/office/drawing/2014/main" id="{275549A3-9355-4210-BD01-9D4667A3B414}"/>
              </a:ext>
            </a:extLst>
          </p:cNvPr>
          <p:cNvSpPr/>
          <p:nvPr/>
        </p:nvSpPr>
        <p:spPr>
          <a:xfrm>
            <a:off x="2166517" y="6752231"/>
            <a:ext cx="6034508" cy="732123"/>
          </a:xfrm>
          <a:prstGeom prst="rect">
            <a:avLst/>
          </a:prstGeom>
        </p:spPr>
        <p:txBody>
          <a:bodyPr wrap="square">
            <a:spAutoFit/>
          </a:bodyPr>
          <a:lstStyle/>
          <a:p>
            <a:endParaRPr lang="en-US" sz="1200" b="1" i="1" dirty="0">
              <a:solidFill>
                <a:srgbClr val="242021"/>
              </a:solidFill>
              <a:latin typeface="Gulliver-Italic"/>
            </a:endParaRPr>
          </a:p>
          <a:p>
            <a:pPr>
              <a:lnSpc>
                <a:spcPct val="40000"/>
              </a:lnSpc>
            </a:pPr>
            <a:r>
              <a:rPr lang="en-US" sz="1200" b="1" i="1" dirty="0">
                <a:solidFill>
                  <a:srgbClr val="242021"/>
                </a:solidFill>
                <a:latin typeface="Gulliver-Italic"/>
              </a:rPr>
              <a:t>[K. Kamnitsas et al. 2017] </a:t>
            </a:r>
            <a:r>
              <a:rPr lang="en-US" sz="1400" b="1" dirty="0">
                <a:solidFill>
                  <a:srgbClr val="242021"/>
                </a:solidFill>
                <a:latin typeface="Gulliver"/>
              </a:rPr>
              <a:t>Efficient multi-scale 3D CNN with fully connected CRF for </a:t>
            </a:r>
          </a:p>
          <a:p>
            <a:pPr>
              <a:lnSpc>
                <a:spcPct val="40000"/>
              </a:lnSpc>
            </a:pPr>
            <a:r>
              <a:rPr lang="en-US" sz="1400" b="1" dirty="0">
                <a:solidFill>
                  <a:srgbClr val="242021"/>
                </a:solidFill>
                <a:latin typeface="Gulliver"/>
              </a:rPr>
              <a:t>accurate brain lesion segmentation. </a:t>
            </a:r>
            <a:r>
              <a:rPr lang="en-US" sz="1200" b="1" i="1" dirty="0">
                <a:solidFill>
                  <a:srgbClr val="242021"/>
                </a:solidFill>
                <a:latin typeface="Gulliver-Italic"/>
              </a:rPr>
              <a:t>Medical Image Analysis 36 (2017) 61–78</a:t>
            </a:r>
            <a:r>
              <a:rPr lang="en-US" sz="4000" b="1" dirty="0"/>
              <a:t> </a:t>
            </a:r>
            <a:br>
              <a:rPr lang="en-US" dirty="0"/>
            </a:br>
            <a:endParaRPr lang="en-US" dirty="0"/>
          </a:p>
        </p:txBody>
      </p:sp>
      <p:sp>
        <p:nvSpPr>
          <p:cNvPr id="9" name="Rectangle 8">
            <a:extLst>
              <a:ext uri="{FF2B5EF4-FFF2-40B4-BE49-F238E27FC236}">
                <a16:creationId xmlns:a16="http://schemas.microsoft.com/office/drawing/2014/main" id="{AB12DB19-B60D-4CE7-90AC-038CC169D52E}"/>
              </a:ext>
            </a:extLst>
          </p:cNvPr>
          <p:cNvSpPr/>
          <p:nvPr/>
        </p:nvSpPr>
        <p:spPr>
          <a:xfrm>
            <a:off x="1241947" y="5676123"/>
            <a:ext cx="8525716" cy="836576"/>
          </a:xfrm>
          <a:prstGeom prst="rect">
            <a:avLst/>
          </a:prstGeom>
        </p:spPr>
        <p:txBody>
          <a:bodyPr wrap="square">
            <a:spAutoFit/>
          </a:bodyPr>
          <a:lstStyle/>
          <a:p>
            <a:pPr lvl="0"/>
            <a:r>
              <a:rPr lang="en-US" dirty="0"/>
              <a:t>Fig: </a:t>
            </a:r>
            <a:r>
              <a:rPr lang="en-US" sz="2400" dirty="0">
                <a:solidFill>
                  <a:prstClr val="black"/>
                </a:solidFill>
              </a:rPr>
              <a:t>Multi-scale 3D CNN with two convolutional pathways</a:t>
            </a:r>
          </a:p>
          <a:p>
            <a:r>
              <a:rPr lang="en-US" sz="1400" dirty="0"/>
              <a:t> </a:t>
            </a:r>
            <a:br>
              <a:rPr lang="en-US" sz="1400" dirty="0"/>
            </a:br>
            <a:endParaRPr lang="en-US" sz="1400" dirty="0"/>
          </a:p>
        </p:txBody>
      </p:sp>
    </p:spTree>
    <p:extLst>
      <p:ext uri="{BB962C8B-B14F-4D97-AF65-F5344CB8AC3E}">
        <p14:creationId xmlns:p14="http://schemas.microsoft.com/office/powerpoint/2010/main" val="1373587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C7791-222B-4DDB-BD66-BCA988D35E91}"/>
              </a:ext>
            </a:extLst>
          </p:cNvPr>
          <p:cNvSpPr>
            <a:spLocks noGrp="1"/>
          </p:cNvSpPr>
          <p:nvPr>
            <p:ph type="title"/>
          </p:nvPr>
        </p:nvSpPr>
        <p:spPr>
          <a:xfrm>
            <a:off x="566177" y="178449"/>
            <a:ext cx="9072563" cy="753706"/>
          </a:xfrm>
        </p:spPr>
        <p:txBody>
          <a:bodyPr>
            <a:normAutofit fontScale="90000"/>
          </a:bodyPr>
          <a:lstStyle/>
          <a:p>
            <a:r>
              <a:rPr lang="en-US" dirty="0"/>
              <a:t>9.Model Analysis</a:t>
            </a:r>
          </a:p>
        </p:txBody>
      </p:sp>
      <p:sp>
        <p:nvSpPr>
          <p:cNvPr id="3" name="Content Placeholder 2">
            <a:extLst>
              <a:ext uri="{FF2B5EF4-FFF2-40B4-BE49-F238E27FC236}">
                <a16:creationId xmlns:a16="http://schemas.microsoft.com/office/drawing/2014/main" id="{93700313-FD61-4843-93AE-8DC0D632D526}"/>
              </a:ext>
            </a:extLst>
          </p:cNvPr>
          <p:cNvSpPr>
            <a:spLocks noGrp="1"/>
          </p:cNvSpPr>
          <p:nvPr>
            <p:ph idx="1"/>
          </p:nvPr>
        </p:nvSpPr>
        <p:spPr>
          <a:xfrm>
            <a:off x="504031" y="1230087"/>
            <a:ext cx="9072563" cy="5740346"/>
          </a:xfrm>
        </p:spPr>
        <p:txBody>
          <a:bodyPr/>
          <a:lstStyle/>
          <a:p>
            <a:r>
              <a:rPr lang="en-US" dirty="0"/>
              <a:t>Effect of Dense Training</a:t>
            </a:r>
          </a:p>
          <a:p>
            <a:endParaRPr lang="en-US" dirty="0"/>
          </a:p>
        </p:txBody>
      </p:sp>
      <p:sp>
        <p:nvSpPr>
          <p:cNvPr id="4" name="Slide Number Placeholder 3">
            <a:extLst>
              <a:ext uri="{FF2B5EF4-FFF2-40B4-BE49-F238E27FC236}">
                <a16:creationId xmlns:a16="http://schemas.microsoft.com/office/drawing/2014/main" id="{AB8E0DCA-ED4D-4395-A7C5-D517762A2C42}"/>
              </a:ext>
            </a:extLst>
          </p:cNvPr>
          <p:cNvSpPr>
            <a:spLocks noGrp="1"/>
          </p:cNvSpPr>
          <p:nvPr>
            <p:ph type="sldNum" sz="quarter" idx="4"/>
          </p:nvPr>
        </p:nvSpPr>
        <p:spPr>
          <a:xfrm>
            <a:off x="7224448" y="7006699"/>
            <a:ext cx="2352146" cy="402483"/>
          </a:xfrm>
        </p:spPr>
        <p:txBody>
          <a:bodyPr/>
          <a:lstStyle/>
          <a:p>
            <a:fld id="{E9A62EC8-D9EB-47E9-8892-A21ACDB4ECBC}" type="slidenum">
              <a:rPr lang="es-ES" smtClean="0"/>
              <a:t>21</a:t>
            </a:fld>
            <a:endParaRPr lang="es-ES"/>
          </a:p>
        </p:txBody>
      </p:sp>
      <p:pic>
        <p:nvPicPr>
          <p:cNvPr id="6" name="Picture 5">
            <a:extLst>
              <a:ext uri="{FF2B5EF4-FFF2-40B4-BE49-F238E27FC236}">
                <a16:creationId xmlns:a16="http://schemas.microsoft.com/office/drawing/2014/main" id="{AAB72A7B-AB88-4B0D-859C-076982BDA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496" y="2483952"/>
            <a:ext cx="9363923" cy="2649155"/>
          </a:xfrm>
          <a:prstGeom prst="rect">
            <a:avLst/>
          </a:prstGeom>
        </p:spPr>
      </p:pic>
      <p:sp>
        <p:nvSpPr>
          <p:cNvPr id="12" name="Rectangle 11">
            <a:extLst>
              <a:ext uri="{FF2B5EF4-FFF2-40B4-BE49-F238E27FC236}">
                <a16:creationId xmlns:a16="http://schemas.microsoft.com/office/drawing/2014/main" id="{720996C0-7D2C-4F0A-8C25-4B79EE16172B}"/>
              </a:ext>
            </a:extLst>
          </p:cNvPr>
          <p:cNvSpPr/>
          <p:nvPr/>
        </p:nvSpPr>
        <p:spPr>
          <a:xfrm>
            <a:off x="2230884" y="6475817"/>
            <a:ext cx="6034508" cy="732123"/>
          </a:xfrm>
          <a:prstGeom prst="rect">
            <a:avLst/>
          </a:prstGeom>
        </p:spPr>
        <p:txBody>
          <a:bodyPr wrap="square">
            <a:spAutoFit/>
          </a:bodyPr>
          <a:lstStyle/>
          <a:p>
            <a:endParaRPr lang="en-US" sz="1200" b="1" i="1" dirty="0">
              <a:solidFill>
                <a:srgbClr val="242021"/>
              </a:solidFill>
              <a:latin typeface="Gulliver-Italic"/>
            </a:endParaRPr>
          </a:p>
          <a:p>
            <a:pPr>
              <a:lnSpc>
                <a:spcPct val="40000"/>
              </a:lnSpc>
            </a:pPr>
            <a:r>
              <a:rPr lang="en-US" sz="1200" b="1" i="1" dirty="0">
                <a:solidFill>
                  <a:srgbClr val="242021"/>
                </a:solidFill>
                <a:latin typeface="Gulliver-Italic"/>
              </a:rPr>
              <a:t>[K. Kamnitsas et al. 2017] </a:t>
            </a:r>
            <a:r>
              <a:rPr lang="en-US" sz="1400" b="1" dirty="0">
                <a:solidFill>
                  <a:srgbClr val="242021"/>
                </a:solidFill>
                <a:latin typeface="Gulliver"/>
              </a:rPr>
              <a:t>Efficient multi-scale 3D CNN with fully connected CRF for </a:t>
            </a:r>
          </a:p>
          <a:p>
            <a:pPr>
              <a:lnSpc>
                <a:spcPct val="40000"/>
              </a:lnSpc>
            </a:pPr>
            <a:r>
              <a:rPr lang="en-US" sz="1400" b="1" dirty="0">
                <a:solidFill>
                  <a:srgbClr val="242021"/>
                </a:solidFill>
                <a:latin typeface="Gulliver"/>
              </a:rPr>
              <a:t>accurate brain lesion segmentation. </a:t>
            </a:r>
            <a:r>
              <a:rPr lang="en-US" sz="1200" b="1" i="1" dirty="0">
                <a:solidFill>
                  <a:srgbClr val="242021"/>
                </a:solidFill>
                <a:latin typeface="Gulliver-Italic"/>
              </a:rPr>
              <a:t>Medical Image Analysis 36 (2017) 61–78</a:t>
            </a:r>
            <a:r>
              <a:rPr lang="en-US" sz="4000" b="1" dirty="0"/>
              <a:t> </a:t>
            </a:r>
            <a:br>
              <a:rPr lang="en-US" dirty="0"/>
            </a:br>
            <a:endParaRPr lang="en-US" dirty="0"/>
          </a:p>
        </p:txBody>
      </p:sp>
    </p:spTree>
    <p:extLst>
      <p:ext uri="{BB962C8B-B14F-4D97-AF65-F5344CB8AC3E}">
        <p14:creationId xmlns:p14="http://schemas.microsoft.com/office/powerpoint/2010/main" val="2565764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5EB1-F615-4880-A601-AFAD392A6406}"/>
              </a:ext>
            </a:extLst>
          </p:cNvPr>
          <p:cNvSpPr>
            <a:spLocks noGrp="1"/>
          </p:cNvSpPr>
          <p:nvPr>
            <p:ph type="title"/>
          </p:nvPr>
        </p:nvSpPr>
        <p:spPr/>
        <p:txBody>
          <a:bodyPr>
            <a:normAutofit fontScale="90000"/>
          </a:bodyPr>
          <a:lstStyle/>
          <a:p>
            <a:r>
              <a:rPr lang="en-US" dirty="0"/>
              <a:t>9.Model Analysis</a:t>
            </a:r>
          </a:p>
        </p:txBody>
      </p:sp>
      <p:sp>
        <p:nvSpPr>
          <p:cNvPr id="3" name="Content Placeholder 2">
            <a:extLst>
              <a:ext uri="{FF2B5EF4-FFF2-40B4-BE49-F238E27FC236}">
                <a16:creationId xmlns:a16="http://schemas.microsoft.com/office/drawing/2014/main" id="{87BF9AA0-DA47-4B10-BEE2-D0161B63E8A5}"/>
              </a:ext>
            </a:extLst>
          </p:cNvPr>
          <p:cNvSpPr>
            <a:spLocks noGrp="1"/>
          </p:cNvSpPr>
          <p:nvPr>
            <p:ph idx="1"/>
          </p:nvPr>
        </p:nvSpPr>
        <p:spPr/>
        <p:txBody>
          <a:bodyPr/>
          <a:lstStyle/>
          <a:p>
            <a:r>
              <a:rPr lang="en-US" dirty="0"/>
              <a:t>Effect of Deeper Network</a:t>
            </a:r>
          </a:p>
          <a:p>
            <a:endParaRPr lang="en-US" dirty="0"/>
          </a:p>
        </p:txBody>
      </p:sp>
      <p:sp>
        <p:nvSpPr>
          <p:cNvPr id="4" name="Slide Number Placeholder 3">
            <a:extLst>
              <a:ext uri="{FF2B5EF4-FFF2-40B4-BE49-F238E27FC236}">
                <a16:creationId xmlns:a16="http://schemas.microsoft.com/office/drawing/2014/main" id="{C90C273C-4071-4520-AF49-C242816AF044}"/>
              </a:ext>
            </a:extLst>
          </p:cNvPr>
          <p:cNvSpPr>
            <a:spLocks noGrp="1"/>
          </p:cNvSpPr>
          <p:nvPr>
            <p:ph type="sldNum" sz="quarter" idx="4"/>
          </p:nvPr>
        </p:nvSpPr>
        <p:spPr/>
        <p:txBody>
          <a:bodyPr/>
          <a:lstStyle/>
          <a:p>
            <a:fld id="{E9A62EC8-D9EB-47E9-8892-A21ACDB4ECBC}" type="slidenum">
              <a:rPr lang="es-ES" smtClean="0"/>
              <a:t>22</a:t>
            </a:fld>
            <a:endParaRPr lang="es-ES"/>
          </a:p>
        </p:txBody>
      </p:sp>
      <p:pic>
        <p:nvPicPr>
          <p:cNvPr id="6" name="Picture 5">
            <a:extLst>
              <a:ext uri="{FF2B5EF4-FFF2-40B4-BE49-F238E27FC236}">
                <a16:creationId xmlns:a16="http://schemas.microsoft.com/office/drawing/2014/main" id="{A7D63758-7905-42B5-BD67-9AC1CA1DF2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768" y="1906199"/>
            <a:ext cx="8097380" cy="4582164"/>
          </a:xfrm>
          <a:prstGeom prst="rect">
            <a:avLst/>
          </a:prstGeom>
        </p:spPr>
      </p:pic>
      <p:sp>
        <p:nvSpPr>
          <p:cNvPr id="7" name="Rectangle 6">
            <a:extLst>
              <a:ext uri="{FF2B5EF4-FFF2-40B4-BE49-F238E27FC236}">
                <a16:creationId xmlns:a16="http://schemas.microsoft.com/office/drawing/2014/main" id="{B5FB757D-56F2-476F-AF00-96D63649A813}"/>
              </a:ext>
            </a:extLst>
          </p:cNvPr>
          <p:cNvSpPr/>
          <p:nvPr/>
        </p:nvSpPr>
        <p:spPr>
          <a:xfrm>
            <a:off x="2233192" y="6677059"/>
            <a:ext cx="6034508" cy="732123"/>
          </a:xfrm>
          <a:prstGeom prst="rect">
            <a:avLst/>
          </a:prstGeom>
        </p:spPr>
        <p:txBody>
          <a:bodyPr wrap="square">
            <a:spAutoFit/>
          </a:bodyPr>
          <a:lstStyle/>
          <a:p>
            <a:endParaRPr lang="en-US" sz="1200" b="1" i="1" dirty="0">
              <a:solidFill>
                <a:srgbClr val="242021"/>
              </a:solidFill>
              <a:latin typeface="Gulliver-Italic"/>
            </a:endParaRPr>
          </a:p>
          <a:p>
            <a:pPr>
              <a:lnSpc>
                <a:spcPct val="40000"/>
              </a:lnSpc>
            </a:pPr>
            <a:r>
              <a:rPr lang="en-US" sz="1200" b="1" i="1" dirty="0">
                <a:solidFill>
                  <a:srgbClr val="242021"/>
                </a:solidFill>
                <a:latin typeface="Gulliver-Italic"/>
              </a:rPr>
              <a:t>[K. Kamnitsas et al. 2017] </a:t>
            </a:r>
            <a:r>
              <a:rPr lang="en-US" sz="1400" b="1" dirty="0">
                <a:solidFill>
                  <a:srgbClr val="242021"/>
                </a:solidFill>
                <a:latin typeface="Gulliver"/>
              </a:rPr>
              <a:t>Efficient multi-scale 3D CNN with fully connected CRF for </a:t>
            </a:r>
          </a:p>
          <a:p>
            <a:pPr>
              <a:lnSpc>
                <a:spcPct val="40000"/>
              </a:lnSpc>
            </a:pPr>
            <a:r>
              <a:rPr lang="en-US" sz="1400" b="1" dirty="0">
                <a:solidFill>
                  <a:srgbClr val="242021"/>
                </a:solidFill>
                <a:latin typeface="Gulliver"/>
              </a:rPr>
              <a:t>accurate brain lesion segmentation. </a:t>
            </a:r>
            <a:r>
              <a:rPr lang="en-US" sz="1200" b="1" i="1" dirty="0">
                <a:solidFill>
                  <a:srgbClr val="242021"/>
                </a:solidFill>
                <a:latin typeface="Gulliver-Italic"/>
              </a:rPr>
              <a:t>Medical Image Analysis 36 (2017) 61–78</a:t>
            </a:r>
            <a:r>
              <a:rPr lang="en-US" sz="4000" b="1" dirty="0"/>
              <a:t> </a:t>
            </a:r>
            <a:br>
              <a:rPr lang="en-US" dirty="0"/>
            </a:br>
            <a:endParaRPr lang="en-US" dirty="0"/>
          </a:p>
        </p:txBody>
      </p:sp>
    </p:spTree>
    <p:extLst>
      <p:ext uri="{BB962C8B-B14F-4D97-AF65-F5344CB8AC3E}">
        <p14:creationId xmlns:p14="http://schemas.microsoft.com/office/powerpoint/2010/main" val="3849173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5EB1-F615-4880-A601-AFAD392A6406}"/>
              </a:ext>
            </a:extLst>
          </p:cNvPr>
          <p:cNvSpPr>
            <a:spLocks noGrp="1"/>
          </p:cNvSpPr>
          <p:nvPr>
            <p:ph type="title"/>
          </p:nvPr>
        </p:nvSpPr>
        <p:spPr/>
        <p:txBody>
          <a:bodyPr>
            <a:normAutofit fontScale="90000"/>
          </a:bodyPr>
          <a:lstStyle/>
          <a:p>
            <a:r>
              <a:rPr lang="en-US" dirty="0"/>
              <a:t>9.Model Analysis</a:t>
            </a:r>
          </a:p>
        </p:txBody>
      </p:sp>
      <p:sp>
        <p:nvSpPr>
          <p:cNvPr id="3" name="Content Placeholder 2">
            <a:extLst>
              <a:ext uri="{FF2B5EF4-FFF2-40B4-BE49-F238E27FC236}">
                <a16:creationId xmlns:a16="http://schemas.microsoft.com/office/drawing/2014/main" id="{87BF9AA0-DA47-4B10-BEE2-D0161B63E8A5}"/>
              </a:ext>
            </a:extLst>
          </p:cNvPr>
          <p:cNvSpPr>
            <a:spLocks noGrp="1"/>
          </p:cNvSpPr>
          <p:nvPr>
            <p:ph idx="1"/>
          </p:nvPr>
        </p:nvSpPr>
        <p:spPr/>
        <p:txBody>
          <a:bodyPr/>
          <a:lstStyle/>
          <a:p>
            <a:r>
              <a:rPr lang="en-US" dirty="0"/>
              <a:t>Effect of Multi-Scale Pathways</a:t>
            </a:r>
          </a:p>
          <a:p>
            <a:endParaRPr lang="en-US" dirty="0"/>
          </a:p>
        </p:txBody>
      </p:sp>
      <p:sp>
        <p:nvSpPr>
          <p:cNvPr id="4" name="Slide Number Placeholder 3">
            <a:extLst>
              <a:ext uri="{FF2B5EF4-FFF2-40B4-BE49-F238E27FC236}">
                <a16:creationId xmlns:a16="http://schemas.microsoft.com/office/drawing/2014/main" id="{C90C273C-4071-4520-AF49-C242816AF044}"/>
              </a:ext>
            </a:extLst>
          </p:cNvPr>
          <p:cNvSpPr>
            <a:spLocks noGrp="1"/>
          </p:cNvSpPr>
          <p:nvPr>
            <p:ph type="sldNum" sz="quarter" idx="4"/>
          </p:nvPr>
        </p:nvSpPr>
        <p:spPr/>
        <p:txBody>
          <a:bodyPr/>
          <a:lstStyle/>
          <a:p>
            <a:fld id="{E9A62EC8-D9EB-47E9-8892-A21ACDB4ECBC}" type="slidenum">
              <a:rPr lang="es-ES" smtClean="0"/>
              <a:t>23</a:t>
            </a:fld>
            <a:endParaRPr lang="es-ES"/>
          </a:p>
        </p:txBody>
      </p:sp>
      <p:pic>
        <p:nvPicPr>
          <p:cNvPr id="6" name="Picture 5">
            <a:extLst>
              <a:ext uri="{FF2B5EF4-FFF2-40B4-BE49-F238E27FC236}">
                <a16:creationId xmlns:a16="http://schemas.microsoft.com/office/drawing/2014/main" id="{A7D63758-7905-42B5-BD67-9AC1CA1DF2C4}"/>
              </a:ext>
            </a:extLst>
          </p:cNvPr>
          <p:cNvPicPr>
            <a:picLocks noChangeAspect="1"/>
          </p:cNvPicPr>
          <p:nvPr/>
        </p:nvPicPr>
        <p:blipFill rotWithShape="1">
          <a:blip r:embed="rId3">
            <a:extLst>
              <a:ext uri="{28A0092B-C50C-407E-A947-70E740481C1C}">
                <a14:useLocalDpi xmlns:a14="http://schemas.microsoft.com/office/drawing/2010/main" val="0"/>
              </a:ext>
            </a:extLst>
          </a:blip>
          <a:srcRect b="2128"/>
          <a:stretch/>
        </p:blipFill>
        <p:spPr>
          <a:xfrm>
            <a:off x="1245198" y="2015529"/>
            <a:ext cx="7953058" cy="4484662"/>
          </a:xfrm>
          <a:prstGeom prst="rect">
            <a:avLst/>
          </a:prstGeom>
        </p:spPr>
      </p:pic>
      <p:sp>
        <p:nvSpPr>
          <p:cNvPr id="7" name="Rectangle 6">
            <a:extLst>
              <a:ext uri="{FF2B5EF4-FFF2-40B4-BE49-F238E27FC236}">
                <a16:creationId xmlns:a16="http://schemas.microsoft.com/office/drawing/2014/main" id="{F0E7AB26-5000-46A1-95AF-D7C036FB9B95}"/>
              </a:ext>
            </a:extLst>
          </p:cNvPr>
          <p:cNvSpPr/>
          <p:nvPr/>
        </p:nvSpPr>
        <p:spPr>
          <a:xfrm>
            <a:off x="2204473" y="6827552"/>
            <a:ext cx="6034508" cy="732123"/>
          </a:xfrm>
          <a:prstGeom prst="rect">
            <a:avLst/>
          </a:prstGeom>
        </p:spPr>
        <p:txBody>
          <a:bodyPr wrap="square">
            <a:spAutoFit/>
          </a:bodyPr>
          <a:lstStyle/>
          <a:p>
            <a:endParaRPr lang="en-US" sz="1200" b="1" i="1" dirty="0">
              <a:solidFill>
                <a:srgbClr val="242021"/>
              </a:solidFill>
              <a:latin typeface="Gulliver-Italic"/>
            </a:endParaRPr>
          </a:p>
          <a:p>
            <a:pPr>
              <a:lnSpc>
                <a:spcPct val="40000"/>
              </a:lnSpc>
            </a:pPr>
            <a:r>
              <a:rPr lang="en-US" sz="1200" b="1" i="1" dirty="0">
                <a:solidFill>
                  <a:srgbClr val="242021"/>
                </a:solidFill>
                <a:latin typeface="Gulliver-Italic"/>
              </a:rPr>
              <a:t>[K. Kamnitsas et al. 2017] </a:t>
            </a:r>
            <a:r>
              <a:rPr lang="en-US" sz="1400" b="1" dirty="0">
                <a:solidFill>
                  <a:srgbClr val="242021"/>
                </a:solidFill>
                <a:latin typeface="Gulliver"/>
              </a:rPr>
              <a:t>Efficient multi-scale 3D CNN with fully connected CRF for </a:t>
            </a:r>
          </a:p>
          <a:p>
            <a:pPr>
              <a:lnSpc>
                <a:spcPct val="40000"/>
              </a:lnSpc>
            </a:pPr>
            <a:r>
              <a:rPr lang="en-US" sz="1400" b="1" dirty="0">
                <a:solidFill>
                  <a:srgbClr val="242021"/>
                </a:solidFill>
                <a:latin typeface="Gulliver"/>
              </a:rPr>
              <a:t>accurate brain lesion segmentation. </a:t>
            </a:r>
            <a:r>
              <a:rPr lang="en-US" sz="1200" b="1" i="1" dirty="0">
                <a:solidFill>
                  <a:srgbClr val="242021"/>
                </a:solidFill>
                <a:latin typeface="Gulliver-Italic"/>
              </a:rPr>
              <a:t>Medical Image Analysis 36 (2017) 61–78</a:t>
            </a:r>
            <a:r>
              <a:rPr lang="en-US" sz="4000" b="1" dirty="0"/>
              <a:t> </a:t>
            </a:r>
            <a:br>
              <a:rPr lang="en-US" dirty="0"/>
            </a:br>
            <a:endParaRPr lang="en-US" dirty="0"/>
          </a:p>
        </p:txBody>
      </p:sp>
    </p:spTree>
    <p:extLst>
      <p:ext uri="{BB962C8B-B14F-4D97-AF65-F5344CB8AC3E}">
        <p14:creationId xmlns:p14="http://schemas.microsoft.com/office/powerpoint/2010/main" val="377422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56AB-A602-4281-96C8-BC779D6D59E8}"/>
              </a:ext>
            </a:extLst>
          </p:cNvPr>
          <p:cNvSpPr>
            <a:spLocks noGrp="1"/>
          </p:cNvSpPr>
          <p:nvPr>
            <p:ph type="title"/>
          </p:nvPr>
        </p:nvSpPr>
        <p:spPr/>
        <p:txBody>
          <a:bodyPr>
            <a:normAutofit fontScale="90000"/>
          </a:bodyPr>
          <a:lstStyle/>
          <a:p>
            <a:r>
              <a:rPr lang="en-US" dirty="0"/>
              <a:t>10.BRATS 2015</a:t>
            </a:r>
          </a:p>
        </p:txBody>
      </p:sp>
      <p:sp>
        <p:nvSpPr>
          <p:cNvPr id="3" name="Content Placeholder 2">
            <a:extLst>
              <a:ext uri="{FF2B5EF4-FFF2-40B4-BE49-F238E27FC236}">
                <a16:creationId xmlns:a16="http://schemas.microsoft.com/office/drawing/2014/main" id="{7802DFF5-C8DB-4D8F-8560-FE23561A2A23}"/>
              </a:ext>
            </a:extLst>
          </p:cNvPr>
          <p:cNvSpPr>
            <a:spLocks noGrp="1"/>
          </p:cNvSpPr>
          <p:nvPr>
            <p:ph idx="1"/>
          </p:nvPr>
        </p:nvSpPr>
        <p:spPr/>
        <p:txBody>
          <a:bodyPr>
            <a:normAutofit/>
          </a:bodyPr>
          <a:lstStyle/>
          <a:p>
            <a:r>
              <a:rPr lang="en-US" b="1" dirty="0"/>
              <a:t>Multimodal Brain Tumor Image Segmentation (BRATS) challenge </a:t>
            </a:r>
            <a:r>
              <a:rPr lang="en-US" dirty="0"/>
              <a:t>. Link: </a:t>
            </a:r>
            <a:r>
              <a:rPr lang="en-US" sz="1100" dirty="0">
                <a:hlinkClick r:id="rId3"/>
              </a:rPr>
              <a:t>https://sites.google.com/site/braintumorsegmentation/home/brats2015</a:t>
            </a:r>
            <a:endParaRPr lang="en-US" sz="1600" dirty="0"/>
          </a:p>
          <a:p>
            <a:r>
              <a:rPr lang="en-US" dirty="0"/>
              <a:t>Training Data 220 cases</a:t>
            </a:r>
          </a:p>
          <a:p>
            <a:r>
              <a:rPr lang="en-US" dirty="0"/>
              <a:t>Testing Data 110 cases</a:t>
            </a:r>
          </a:p>
          <a:p>
            <a:r>
              <a:rPr lang="en-US" b="1" dirty="0"/>
              <a:t>Multi-class problem</a:t>
            </a:r>
          </a:p>
          <a:p>
            <a:pPr lvl="1"/>
            <a:r>
              <a:rPr lang="en-US" dirty="0"/>
              <a:t>necrotic core</a:t>
            </a:r>
          </a:p>
          <a:p>
            <a:pPr lvl="1"/>
            <a:r>
              <a:rPr lang="en-US" dirty="0"/>
              <a:t>Edema</a:t>
            </a:r>
          </a:p>
          <a:p>
            <a:pPr lvl="1"/>
            <a:r>
              <a:rPr lang="en-US" dirty="0"/>
              <a:t>non-enhancing core</a:t>
            </a:r>
          </a:p>
          <a:p>
            <a:pPr lvl="1"/>
            <a:r>
              <a:rPr lang="en-US" dirty="0"/>
              <a:t>Enhancing core</a:t>
            </a:r>
            <a:br>
              <a:rPr lang="en-US" dirty="0"/>
            </a:br>
            <a:endParaRPr lang="en-US" dirty="0"/>
          </a:p>
        </p:txBody>
      </p:sp>
      <p:sp>
        <p:nvSpPr>
          <p:cNvPr id="4" name="Slide Number Placeholder 3">
            <a:extLst>
              <a:ext uri="{FF2B5EF4-FFF2-40B4-BE49-F238E27FC236}">
                <a16:creationId xmlns:a16="http://schemas.microsoft.com/office/drawing/2014/main" id="{8B349FA0-A235-4BF7-976C-FB4822277754}"/>
              </a:ext>
            </a:extLst>
          </p:cNvPr>
          <p:cNvSpPr>
            <a:spLocks noGrp="1"/>
          </p:cNvSpPr>
          <p:nvPr>
            <p:ph type="sldNum" sz="quarter" idx="4"/>
          </p:nvPr>
        </p:nvSpPr>
        <p:spPr/>
        <p:txBody>
          <a:bodyPr/>
          <a:lstStyle/>
          <a:p>
            <a:fld id="{E9A62EC8-D9EB-47E9-8892-A21ACDB4ECBC}" type="slidenum">
              <a:rPr lang="es-ES" smtClean="0"/>
              <a:t>24</a:t>
            </a:fld>
            <a:endParaRPr lang="es-ES"/>
          </a:p>
        </p:txBody>
      </p:sp>
    </p:spTree>
    <p:extLst>
      <p:ext uri="{BB962C8B-B14F-4D97-AF65-F5344CB8AC3E}">
        <p14:creationId xmlns:p14="http://schemas.microsoft.com/office/powerpoint/2010/main" val="1804366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DDBD-AF84-4780-A557-B037321C50FD}"/>
              </a:ext>
            </a:extLst>
          </p:cNvPr>
          <p:cNvSpPr>
            <a:spLocks noGrp="1"/>
          </p:cNvSpPr>
          <p:nvPr>
            <p:ph type="title"/>
          </p:nvPr>
        </p:nvSpPr>
        <p:spPr/>
        <p:txBody>
          <a:bodyPr>
            <a:normAutofit fontScale="90000"/>
          </a:bodyPr>
          <a:lstStyle/>
          <a:p>
            <a:r>
              <a:rPr lang="en-US" dirty="0"/>
              <a:t>10.Results</a:t>
            </a:r>
          </a:p>
        </p:txBody>
      </p:sp>
      <p:sp>
        <p:nvSpPr>
          <p:cNvPr id="3" name="Content Placeholder 2">
            <a:extLst>
              <a:ext uri="{FF2B5EF4-FFF2-40B4-BE49-F238E27FC236}">
                <a16:creationId xmlns:a16="http://schemas.microsoft.com/office/drawing/2014/main" id="{A39F34D6-F624-4F04-B13A-6071065AAD10}"/>
              </a:ext>
            </a:extLst>
          </p:cNvPr>
          <p:cNvSpPr>
            <a:spLocks noGrp="1"/>
          </p:cNvSpPr>
          <p:nvPr>
            <p:ph idx="1"/>
          </p:nvPr>
        </p:nvSpPr>
        <p:spPr/>
        <p:txBody>
          <a:bodyPr/>
          <a:lstStyle/>
          <a:p>
            <a:r>
              <a:rPr lang="en-US" dirty="0"/>
              <a:t>BRATS 2015 training Result</a:t>
            </a:r>
          </a:p>
          <a:p>
            <a:endParaRPr lang="en-US" dirty="0"/>
          </a:p>
        </p:txBody>
      </p:sp>
      <p:sp>
        <p:nvSpPr>
          <p:cNvPr id="4" name="Slide Number Placeholder 3">
            <a:extLst>
              <a:ext uri="{FF2B5EF4-FFF2-40B4-BE49-F238E27FC236}">
                <a16:creationId xmlns:a16="http://schemas.microsoft.com/office/drawing/2014/main" id="{C3362E22-DA8F-47E6-9F3F-04201E4616BE}"/>
              </a:ext>
            </a:extLst>
          </p:cNvPr>
          <p:cNvSpPr>
            <a:spLocks noGrp="1"/>
          </p:cNvSpPr>
          <p:nvPr>
            <p:ph type="sldNum" sz="quarter" idx="4"/>
          </p:nvPr>
        </p:nvSpPr>
        <p:spPr/>
        <p:txBody>
          <a:bodyPr/>
          <a:lstStyle/>
          <a:p>
            <a:fld id="{E9A62EC8-D9EB-47E9-8892-A21ACDB4ECBC}" type="slidenum">
              <a:rPr lang="es-ES" smtClean="0"/>
              <a:t>25</a:t>
            </a:fld>
            <a:endParaRPr lang="es-ES"/>
          </a:p>
        </p:txBody>
      </p:sp>
      <p:pic>
        <p:nvPicPr>
          <p:cNvPr id="8" name="Picture 7">
            <a:extLst>
              <a:ext uri="{FF2B5EF4-FFF2-40B4-BE49-F238E27FC236}">
                <a16:creationId xmlns:a16="http://schemas.microsoft.com/office/drawing/2014/main" id="{1C50ECE4-53EF-4808-8EDF-DAE28163414C}"/>
              </a:ext>
            </a:extLst>
          </p:cNvPr>
          <p:cNvPicPr>
            <a:picLocks noChangeAspect="1"/>
          </p:cNvPicPr>
          <p:nvPr/>
        </p:nvPicPr>
        <p:blipFill rotWithShape="1">
          <a:blip r:embed="rId3">
            <a:extLst>
              <a:ext uri="{28A0092B-C50C-407E-A947-70E740481C1C}">
                <a14:useLocalDpi xmlns:a14="http://schemas.microsoft.com/office/drawing/2010/main" val="0"/>
              </a:ext>
            </a:extLst>
          </a:blip>
          <a:srcRect t="7337"/>
          <a:stretch/>
        </p:blipFill>
        <p:spPr>
          <a:xfrm>
            <a:off x="727863" y="2319260"/>
            <a:ext cx="8624898" cy="3728511"/>
          </a:xfrm>
          <a:prstGeom prst="rect">
            <a:avLst/>
          </a:prstGeom>
        </p:spPr>
      </p:pic>
      <p:sp>
        <p:nvSpPr>
          <p:cNvPr id="9" name="Rectangle 8">
            <a:extLst>
              <a:ext uri="{FF2B5EF4-FFF2-40B4-BE49-F238E27FC236}">
                <a16:creationId xmlns:a16="http://schemas.microsoft.com/office/drawing/2014/main" id="{FA1DAB82-A5DC-4E32-9FFE-C624AE0322D2}"/>
              </a:ext>
            </a:extLst>
          </p:cNvPr>
          <p:cNvSpPr/>
          <p:nvPr/>
        </p:nvSpPr>
        <p:spPr>
          <a:xfrm>
            <a:off x="2085204" y="6345703"/>
            <a:ext cx="6034508" cy="732123"/>
          </a:xfrm>
          <a:prstGeom prst="rect">
            <a:avLst/>
          </a:prstGeom>
        </p:spPr>
        <p:txBody>
          <a:bodyPr wrap="square">
            <a:spAutoFit/>
          </a:bodyPr>
          <a:lstStyle/>
          <a:p>
            <a:endParaRPr lang="en-US" sz="1200" b="1" i="1" dirty="0">
              <a:solidFill>
                <a:srgbClr val="242021"/>
              </a:solidFill>
              <a:latin typeface="Gulliver-Italic"/>
            </a:endParaRPr>
          </a:p>
          <a:p>
            <a:pPr>
              <a:lnSpc>
                <a:spcPct val="40000"/>
              </a:lnSpc>
            </a:pPr>
            <a:r>
              <a:rPr lang="en-US" sz="1200" b="1" i="1" dirty="0">
                <a:solidFill>
                  <a:srgbClr val="242021"/>
                </a:solidFill>
                <a:latin typeface="Gulliver-Italic"/>
              </a:rPr>
              <a:t>[K. Kamnitsas et al. 2017] </a:t>
            </a:r>
            <a:r>
              <a:rPr lang="en-US" sz="1400" b="1" dirty="0">
                <a:solidFill>
                  <a:srgbClr val="242021"/>
                </a:solidFill>
                <a:latin typeface="Gulliver"/>
              </a:rPr>
              <a:t>Efficient multi-scale 3D CNN with fully connected CRF for </a:t>
            </a:r>
          </a:p>
          <a:p>
            <a:pPr>
              <a:lnSpc>
                <a:spcPct val="40000"/>
              </a:lnSpc>
            </a:pPr>
            <a:r>
              <a:rPr lang="en-US" sz="1400" b="1" dirty="0">
                <a:solidFill>
                  <a:srgbClr val="242021"/>
                </a:solidFill>
                <a:latin typeface="Gulliver"/>
              </a:rPr>
              <a:t>accurate brain lesion segmentation. </a:t>
            </a:r>
            <a:r>
              <a:rPr lang="en-US" sz="1200" b="1" i="1" dirty="0">
                <a:solidFill>
                  <a:srgbClr val="242021"/>
                </a:solidFill>
                <a:latin typeface="Gulliver-Italic"/>
              </a:rPr>
              <a:t>Medical Image Analysis 36 (2017) 61–78</a:t>
            </a:r>
            <a:r>
              <a:rPr lang="en-US" sz="4000" b="1" dirty="0"/>
              <a:t> </a:t>
            </a:r>
            <a:br>
              <a:rPr lang="en-US" dirty="0"/>
            </a:br>
            <a:endParaRPr lang="en-US" dirty="0"/>
          </a:p>
        </p:txBody>
      </p:sp>
    </p:spTree>
    <p:extLst>
      <p:ext uri="{BB962C8B-B14F-4D97-AF65-F5344CB8AC3E}">
        <p14:creationId xmlns:p14="http://schemas.microsoft.com/office/powerpoint/2010/main" val="3006207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DDBD-AF84-4780-A557-B037321C50FD}"/>
              </a:ext>
            </a:extLst>
          </p:cNvPr>
          <p:cNvSpPr>
            <a:spLocks noGrp="1"/>
          </p:cNvSpPr>
          <p:nvPr>
            <p:ph type="title"/>
          </p:nvPr>
        </p:nvSpPr>
        <p:spPr/>
        <p:txBody>
          <a:bodyPr>
            <a:normAutofit fontScale="90000"/>
          </a:bodyPr>
          <a:lstStyle/>
          <a:p>
            <a:r>
              <a:rPr lang="en-US" dirty="0"/>
              <a:t>10.Results</a:t>
            </a:r>
          </a:p>
        </p:txBody>
      </p:sp>
      <p:sp>
        <p:nvSpPr>
          <p:cNvPr id="3" name="Content Placeholder 2">
            <a:extLst>
              <a:ext uri="{FF2B5EF4-FFF2-40B4-BE49-F238E27FC236}">
                <a16:creationId xmlns:a16="http://schemas.microsoft.com/office/drawing/2014/main" id="{A39F34D6-F624-4F04-B13A-6071065AAD10}"/>
              </a:ext>
            </a:extLst>
          </p:cNvPr>
          <p:cNvSpPr>
            <a:spLocks noGrp="1"/>
          </p:cNvSpPr>
          <p:nvPr>
            <p:ph idx="1"/>
          </p:nvPr>
        </p:nvSpPr>
        <p:spPr/>
        <p:txBody>
          <a:bodyPr/>
          <a:lstStyle/>
          <a:p>
            <a:r>
              <a:rPr lang="en-US" dirty="0"/>
              <a:t>BRATS 2015 test Result</a:t>
            </a:r>
          </a:p>
        </p:txBody>
      </p:sp>
      <p:sp>
        <p:nvSpPr>
          <p:cNvPr id="4" name="Slide Number Placeholder 3">
            <a:extLst>
              <a:ext uri="{FF2B5EF4-FFF2-40B4-BE49-F238E27FC236}">
                <a16:creationId xmlns:a16="http://schemas.microsoft.com/office/drawing/2014/main" id="{C3362E22-DA8F-47E6-9F3F-04201E4616BE}"/>
              </a:ext>
            </a:extLst>
          </p:cNvPr>
          <p:cNvSpPr>
            <a:spLocks noGrp="1"/>
          </p:cNvSpPr>
          <p:nvPr>
            <p:ph type="sldNum" sz="quarter" idx="4"/>
          </p:nvPr>
        </p:nvSpPr>
        <p:spPr/>
        <p:txBody>
          <a:bodyPr/>
          <a:lstStyle/>
          <a:p>
            <a:fld id="{E9A62EC8-D9EB-47E9-8892-A21ACDB4ECBC}" type="slidenum">
              <a:rPr lang="es-ES" smtClean="0"/>
              <a:t>26</a:t>
            </a:fld>
            <a:endParaRPr lang="es-ES"/>
          </a:p>
        </p:txBody>
      </p:sp>
      <p:pic>
        <p:nvPicPr>
          <p:cNvPr id="8" name="Picture 7">
            <a:extLst>
              <a:ext uri="{FF2B5EF4-FFF2-40B4-BE49-F238E27FC236}">
                <a16:creationId xmlns:a16="http://schemas.microsoft.com/office/drawing/2014/main" id="{1C50ECE4-53EF-4808-8EDF-DAE28163414C}"/>
              </a:ext>
            </a:extLst>
          </p:cNvPr>
          <p:cNvPicPr>
            <a:picLocks noChangeAspect="1"/>
          </p:cNvPicPr>
          <p:nvPr/>
        </p:nvPicPr>
        <p:blipFill rotWithShape="1">
          <a:blip r:embed="rId2">
            <a:extLst>
              <a:ext uri="{28A0092B-C50C-407E-A947-70E740481C1C}">
                <a14:useLocalDpi xmlns:a14="http://schemas.microsoft.com/office/drawing/2010/main" val="0"/>
              </a:ext>
            </a:extLst>
          </a:blip>
          <a:srcRect t="9081"/>
          <a:stretch/>
        </p:blipFill>
        <p:spPr>
          <a:xfrm>
            <a:off x="650388" y="2394260"/>
            <a:ext cx="8779848" cy="3062871"/>
          </a:xfrm>
          <a:prstGeom prst="rect">
            <a:avLst/>
          </a:prstGeom>
        </p:spPr>
      </p:pic>
      <p:sp>
        <p:nvSpPr>
          <p:cNvPr id="5" name="Rectangle 4">
            <a:extLst>
              <a:ext uri="{FF2B5EF4-FFF2-40B4-BE49-F238E27FC236}">
                <a16:creationId xmlns:a16="http://schemas.microsoft.com/office/drawing/2014/main" id="{378B293D-FB5F-433A-BC1F-5E8EE39027CE}"/>
              </a:ext>
            </a:extLst>
          </p:cNvPr>
          <p:cNvSpPr/>
          <p:nvPr/>
        </p:nvSpPr>
        <p:spPr>
          <a:xfrm>
            <a:off x="2213220" y="6274576"/>
            <a:ext cx="6034508" cy="732123"/>
          </a:xfrm>
          <a:prstGeom prst="rect">
            <a:avLst/>
          </a:prstGeom>
        </p:spPr>
        <p:txBody>
          <a:bodyPr wrap="square">
            <a:spAutoFit/>
          </a:bodyPr>
          <a:lstStyle/>
          <a:p>
            <a:endParaRPr lang="en-US" sz="1200" b="1" i="1" dirty="0">
              <a:solidFill>
                <a:srgbClr val="242021"/>
              </a:solidFill>
              <a:latin typeface="Gulliver-Italic"/>
            </a:endParaRPr>
          </a:p>
          <a:p>
            <a:pPr>
              <a:lnSpc>
                <a:spcPct val="40000"/>
              </a:lnSpc>
            </a:pPr>
            <a:r>
              <a:rPr lang="en-US" sz="1200" b="1" i="1" dirty="0">
                <a:solidFill>
                  <a:srgbClr val="242021"/>
                </a:solidFill>
                <a:latin typeface="Gulliver-Italic"/>
              </a:rPr>
              <a:t>[K. Kamnitsas et al. 2017] </a:t>
            </a:r>
            <a:r>
              <a:rPr lang="en-US" sz="1400" b="1" dirty="0">
                <a:solidFill>
                  <a:srgbClr val="242021"/>
                </a:solidFill>
                <a:latin typeface="Gulliver"/>
              </a:rPr>
              <a:t>Efficient multi-scale 3D CNN with fully connected CRF for </a:t>
            </a:r>
          </a:p>
          <a:p>
            <a:pPr>
              <a:lnSpc>
                <a:spcPct val="40000"/>
              </a:lnSpc>
            </a:pPr>
            <a:r>
              <a:rPr lang="en-US" sz="1400" b="1" dirty="0">
                <a:solidFill>
                  <a:srgbClr val="242021"/>
                </a:solidFill>
                <a:latin typeface="Gulliver"/>
              </a:rPr>
              <a:t>accurate brain lesion segmentation. </a:t>
            </a:r>
            <a:r>
              <a:rPr lang="en-US" sz="1200" b="1" i="1" dirty="0">
                <a:solidFill>
                  <a:srgbClr val="242021"/>
                </a:solidFill>
                <a:latin typeface="Gulliver-Italic"/>
              </a:rPr>
              <a:t>Medical Image Analysis 36 (2017) 61–78</a:t>
            </a:r>
            <a:r>
              <a:rPr lang="en-US" sz="4000" b="1" dirty="0"/>
              <a:t> </a:t>
            </a:r>
            <a:br>
              <a:rPr lang="en-US" dirty="0"/>
            </a:br>
            <a:endParaRPr lang="en-US" dirty="0"/>
          </a:p>
        </p:txBody>
      </p:sp>
    </p:spTree>
    <p:extLst>
      <p:ext uri="{BB962C8B-B14F-4D97-AF65-F5344CB8AC3E}">
        <p14:creationId xmlns:p14="http://schemas.microsoft.com/office/powerpoint/2010/main" val="869933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ACC2-0FFC-45C5-847F-E201A5E3D4F1}"/>
              </a:ext>
            </a:extLst>
          </p:cNvPr>
          <p:cNvSpPr>
            <a:spLocks noGrp="1"/>
          </p:cNvSpPr>
          <p:nvPr>
            <p:ph type="title"/>
          </p:nvPr>
        </p:nvSpPr>
        <p:spPr/>
        <p:txBody>
          <a:bodyPr>
            <a:normAutofit fontScale="90000"/>
          </a:bodyPr>
          <a:lstStyle/>
          <a:p>
            <a:r>
              <a:rPr lang="en-US" dirty="0"/>
              <a:t>10.Results</a:t>
            </a:r>
          </a:p>
        </p:txBody>
      </p:sp>
      <p:sp>
        <p:nvSpPr>
          <p:cNvPr id="3" name="Content Placeholder 2">
            <a:extLst>
              <a:ext uri="{FF2B5EF4-FFF2-40B4-BE49-F238E27FC236}">
                <a16:creationId xmlns:a16="http://schemas.microsoft.com/office/drawing/2014/main" id="{3580CB77-B999-403B-A1BF-5EDF28C79ED2}"/>
              </a:ext>
            </a:extLst>
          </p:cNvPr>
          <p:cNvSpPr>
            <a:spLocks noGrp="1"/>
          </p:cNvSpPr>
          <p:nvPr>
            <p:ph idx="1"/>
          </p:nvPr>
        </p:nvSpPr>
        <p:spPr/>
        <p:txBody>
          <a:bodyPr/>
          <a:lstStyle/>
          <a:p>
            <a:r>
              <a:rPr lang="en-US" dirty="0"/>
              <a:t>Examples of DeepMedic’s segmentation from its evaluation on the training datasets of BRATS 2015. </a:t>
            </a:r>
            <a:br>
              <a:rPr lang="en-US" dirty="0"/>
            </a:br>
            <a:endParaRPr lang="en-US" dirty="0"/>
          </a:p>
        </p:txBody>
      </p:sp>
      <p:sp>
        <p:nvSpPr>
          <p:cNvPr id="4" name="Slide Number Placeholder 3">
            <a:extLst>
              <a:ext uri="{FF2B5EF4-FFF2-40B4-BE49-F238E27FC236}">
                <a16:creationId xmlns:a16="http://schemas.microsoft.com/office/drawing/2014/main" id="{0AECF669-780D-4688-8B0C-52F1A3DDECD8}"/>
              </a:ext>
            </a:extLst>
          </p:cNvPr>
          <p:cNvSpPr>
            <a:spLocks noGrp="1"/>
          </p:cNvSpPr>
          <p:nvPr>
            <p:ph type="sldNum" sz="quarter" idx="4"/>
          </p:nvPr>
        </p:nvSpPr>
        <p:spPr/>
        <p:txBody>
          <a:bodyPr/>
          <a:lstStyle/>
          <a:p>
            <a:fld id="{E9A62EC8-D9EB-47E9-8892-A21ACDB4ECBC}" type="slidenum">
              <a:rPr lang="es-ES" smtClean="0"/>
              <a:t>27</a:t>
            </a:fld>
            <a:endParaRPr lang="es-ES"/>
          </a:p>
        </p:txBody>
      </p:sp>
      <p:pic>
        <p:nvPicPr>
          <p:cNvPr id="8" name="Picture 7">
            <a:extLst>
              <a:ext uri="{FF2B5EF4-FFF2-40B4-BE49-F238E27FC236}">
                <a16:creationId xmlns:a16="http://schemas.microsoft.com/office/drawing/2014/main" id="{41888E7B-1A69-4CF6-85B5-49DAEA7FA803}"/>
              </a:ext>
            </a:extLst>
          </p:cNvPr>
          <p:cNvPicPr>
            <a:picLocks noChangeAspect="1"/>
          </p:cNvPicPr>
          <p:nvPr/>
        </p:nvPicPr>
        <p:blipFill rotWithShape="1">
          <a:blip r:embed="rId3">
            <a:extLst>
              <a:ext uri="{28A0092B-C50C-407E-A947-70E740481C1C}">
                <a14:useLocalDpi xmlns:a14="http://schemas.microsoft.com/office/drawing/2010/main" val="0"/>
              </a:ext>
            </a:extLst>
          </a:blip>
          <a:srcRect t="2611"/>
          <a:stretch/>
        </p:blipFill>
        <p:spPr>
          <a:xfrm>
            <a:off x="1948346" y="2220216"/>
            <a:ext cx="5415165" cy="3856383"/>
          </a:xfrm>
          <a:prstGeom prst="rect">
            <a:avLst/>
          </a:prstGeom>
        </p:spPr>
      </p:pic>
      <p:sp>
        <p:nvSpPr>
          <p:cNvPr id="9" name="Rectangle 8">
            <a:extLst>
              <a:ext uri="{FF2B5EF4-FFF2-40B4-BE49-F238E27FC236}">
                <a16:creationId xmlns:a16="http://schemas.microsoft.com/office/drawing/2014/main" id="{6D59D3B3-0630-4406-945A-516A6413C6A5}"/>
              </a:ext>
            </a:extLst>
          </p:cNvPr>
          <p:cNvSpPr/>
          <p:nvPr/>
        </p:nvSpPr>
        <p:spPr>
          <a:xfrm>
            <a:off x="1183376" y="6094732"/>
            <a:ext cx="8160997" cy="893834"/>
          </a:xfrm>
          <a:prstGeom prst="rect">
            <a:avLst/>
          </a:prstGeom>
        </p:spPr>
        <p:txBody>
          <a:bodyPr wrap="square">
            <a:spAutoFit/>
          </a:bodyPr>
          <a:lstStyle/>
          <a:p>
            <a:r>
              <a:rPr lang="en-US" sz="1400" dirty="0"/>
              <a:t>Fig: cyan: necrotic core, green: </a:t>
            </a:r>
            <a:r>
              <a:rPr lang="en-US" sz="1400" dirty="0" err="1"/>
              <a:t>oedema</a:t>
            </a:r>
            <a:r>
              <a:rPr lang="en-US" sz="1400" dirty="0"/>
              <a:t>, orange: non-enhancing core, red: enhancing core. (top and middle) Satisfying segmentation of the </a:t>
            </a:r>
            <a:r>
              <a:rPr lang="en-US" sz="1400" dirty="0" err="1"/>
              <a:t>tumour</a:t>
            </a:r>
            <a:r>
              <a:rPr lang="en-US" sz="1400" dirty="0"/>
              <a:t>, regardless motion artefacts in certain sequences. (bottom) One of the worst cases of over-segmentation observed. False segmentation of FLAIR hyper-intensities as </a:t>
            </a:r>
            <a:r>
              <a:rPr lang="en-US" sz="1400" dirty="0" err="1"/>
              <a:t>oedema</a:t>
            </a:r>
            <a:r>
              <a:rPr lang="en-US" sz="1400" dirty="0"/>
              <a:t> constitutes the most common error of </a:t>
            </a:r>
            <a:r>
              <a:rPr lang="en-US" sz="1400" dirty="0" err="1"/>
              <a:t>DeepMedic</a:t>
            </a:r>
            <a:r>
              <a:rPr lang="en-US" sz="1400" dirty="0"/>
              <a:t> </a:t>
            </a:r>
          </a:p>
        </p:txBody>
      </p:sp>
      <p:sp>
        <p:nvSpPr>
          <p:cNvPr id="10" name="Rectangle 9">
            <a:extLst>
              <a:ext uri="{FF2B5EF4-FFF2-40B4-BE49-F238E27FC236}">
                <a16:creationId xmlns:a16="http://schemas.microsoft.com/office/drawing/2014/main" id="{52B81ADE-E007-43F0-8CE2-86BB720F3991}"/>
              </a:ext>
            </a:extLst>
          </p:cNvPr>
          <p:cNvSpPr/>
          <p:nvPr/>
        </p:nvSpPr>
        <p:spPr>
          <a:xfrm>
            <a:off x="2246620" y="6902303"/>
            <a:ext cx="6034508" cy="732123"/>
          </a:xfrm>
          <a:prstGeom prst="rect">
            <a:avLst/>
          </a:prstGeom>
        </p:spPr>
        <p:txBody>
          <a:bodyPr wrap="square">
            <a:spAutoFit/>
          </a:bodyPr>
          <a:lstStyle/>
          <a:p>
            <a:endParaRPr lang="en-US" sz="1200" b="1" i="1" dirty="0">
              <a:solidFill>
                <a:srgbClr val="242021"/>
              </a:solidFill>
              <a:latin typeface="Gulliver-Italic"/>
            </a:endParaRPr>
          </a:p>
          <a:p>
            <a:pPr>
              <a:lnSpc>
                <a:spcPct val="40000"/>
              </a:lnSpc>
            </a:pPr>
            <a:r>
              <a:rPr lang="en-US" sz="1200" b="1" i="1" dirty="0">
                <a:solidFill>
                  <a:srgbClr val="242021"/>
                </a:solidFill>
                <a:latin typeface="Gulliver-Italic"/>
              </a:rPr>
              <a:t>[K. Kamnitsas et al. 2017] </a:t>
            </a:r>
            <a:r>
              <a:rPr lang="en-US" sz="1400" b="1" dirty="0">
                <a:solidFill>
                  <a:srgbClr val="242021"/>
                </a:solidFill>
                <a:latin typeface="Gulliver"/>
              </a:rPr>
              <a:t>Efficient multi-scale 3D CNN with fully connected CRF for </a:t>
            </a:r>
          </a:p>
          <a:p>
            <a:pPr>
              <a:lnSpc>
                <a:spcPct val="40000"/>
              </a:lnSpc>
            </a:pPr>
            <a:r>
              <a:rPr lang="en-US" sz="1400" b="1" dirty="0">
                <a:solidFill>
                  <a:srgbClr val="242021"/>
                </a:solidFill>
                <a:latin typeface="Gulliver"/>
              </a:rPr>
              <a:t>accurate brain lesion segmentation. </a:t>
            </a:r>
            <a:r>
              <a:rPr lang="en-US" sz="1200" b="1" i="1" dirty="0">
                <a:solidFill>
                  <a:srgbClr val="242021"/>
                </a:solidFill>
                <a:latin typeface="Gulliver-Italic"/>
              </a:rPr>
              <a:t>Medical Image Analysis 36 (2017) 61–78</a:t>
            </a:r>
            <a:r>
              <a:rPr lang="en-US" sz="4000" b="1" dirty="0"/>
              <a:t> </a:t>
            </a:r>
            <a:br>
              <a:rPr lang="en-US" dirty="0"/>
            </a:br>
            <a:endParaRPr lang="en-US" dirty="0"/>
          </a:p>
        </p:txBody>
      </p:sp>
    </p:spTree>
    <p:extLst>
      <p:ext uri="{BB962C8B-B14F-4D97-AF65-F5344CB8AC3E}">
        <p14:creationId xmlns:p14="http://schemas.microsoft.com/office/powerpoint/2010/main" val="1462110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2D05-A990-4E02-968C-2088D7D6D754}"/>
              </a:ext>
            </a:extLst>
          </p:cNvPr>
          <p:cNvSpPr>
            <a:spLocks noGrp="1"/>
          </p:cNvSpPr>
          <p:nvPr>
            <p:ph type="title"/>
          </p:nvPr>
        </p:nvSpPr>
        <p:spPr/>
        <p:txBody>
          <a:bodyPr>
            <a:normAutofit fontScale="90000"/>
          </a:bodyPr>
          <a:lstStyle/>
          <a:p>
            <a:r>
              <a:rPr lang="en-US" dirty="0"/>
              <a:t>11.Conclusion</a:t>
            </a:r>
          </a:p>
        </p:txBody>
      </p:sp>
      <p:sp>
        <p:nvSpPr>
          <p:cNvPr id="3" name="Content Placeholder 2">
            <a:extLst>
              <a:ext uri="{FF2B5EF4-FFF2-40B4-BE49-F238E27FC236}">
                <a16:creationId xmlns:a16="http://schemas.microsoft.com/office/drawing/2014/main" id="{E7D57D7E-B792-4151-8AD7-6B6A087A2920}"/>
              </a:ext>
            </a:extLst>
          </p:cNvPr>
          <p:cNvSpPr>
            <a:spLocks noGrp="1"/>
          </p:cNvSpPr>
          <p:nvPr>
            <p:ph idx="1"/>
          </p:nvPr>
        </p:nvSpPr>
        <p:spPr/>
        <p:txBody>
          <a:bodyPr/>
          <a:lstStyle/>
          <a:p>
            <a:r>
              <a:rPr lang="en-US" dirty="0"/>
              <a:t>Deep learning  approaches Proven to be better than conventional approaches in comparison of results</a:t>
            </a:r>
          </a:p>
          <a:p>
            <a:r>
              <a:rPr lang="en-US" dirty="0"/>
              <a:t>Deeper network has more advantages where as it comes with more computation expenses and complexity</a:t>
            </a:r>
          </a:p>
          <a:p>
            <a:r>
              <a:rPr lang="en-US" dirty="0"/>
              <a:t>Dense training approaches using segments is proven to be better and using  equal distribution of  lesion and non lesion pixels over uniform distribution fails</a:t>
            </a:r>
          </a:p>
          <a:p>
            <a:r>
              <a:rPr lang="en-US" dirty="0"/>
              <a:t>Designing deeper network importance need to given to the initialization steps and parameters to be trained</a:t>
            </a:r>
          </a:p>
          <a:p>
            <a:endParaRPr lang="en-US" dirty="0"/>
          </a:p>
          <a:p>
            <a:endParaRPr lang="en-US" dirty="0"/>
          </a:p>
        </p:txBody>
      </p:sp>
      <p:sp>
        <p:nvSpPr>
          <p:cNvPr id="4" name="Slide Number Placeholder 3">
            <a:extLst>
              <a:ext uri="{FF2B5EF4-FFF2-40B4-BE49-F238E27FC236}">
                <a16:creationId xmlns:a16="http://schemas.microsoft.com/office/drawing/2014/main" id="{72B71CE0-B1FF-4189-8B9D-538EAAC46ECF}"/>
              </a:ext>
            </a:extLst>
          </p:cNvPr>
          <p:cNvSpPr>
            <a:spLocks noGrp="1"/>
          </p:cNvSpPr>
          <p:nvPr>
            <p:ph type="sldNum" sz="quarter" idx="4"/>
          </p:nvPr>
        </p:nvSpPr>
        <p:spPr/>
        <p:txBody>
          <a:bodyPr/>
          <a:lstStyle/>
          <a:p>
            <a:fld id="{E9A62EC8-D9EB-47E9-8892-A21ACDB4ECBC}" type="slidenum">
              <a:rPr lang="es-ES" smtClean="0"/>
              <a:t>28</a:t>
            </a:fld>
            <a:endParaRPr lang="es-ES"/>
          </a:p>
        </p:txBody>
      </p:sp>
    </p:spTree>
    <p:extLst>
      <p:ext uri="{BB962C8B-B14F-4D97-AF65-F5344CB8AC3E}">
        <p14:creationId xmlns:p14="http://schemas.microsoft.com/office/powerpoint/2010/main" val="1344357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1"/>
          <p:cNvSpPr>
            <a:spLocks noGrp="1" noChangeArrowheads="1"/>
          </p:cNvSpPr>
          <p:nvPr>
            <p:ph type="title"/>
          </p:nvPr>
        </p:nvSpPr>
        <p:spPr>
          <a:xfrm>
            <a:off x="144467" y="49213"/>
            <a:ext cx="9756775" cy="1390650"/>
          </a:xfrm>
          <a:ln/>
        </p:spPr>
        <p:txBody>
          <a:bodyPr/>
          <a:lstStyle/>
          <a:p>
            <a:pPr>
              <a:tabLst>
                <a:tab pos="723600" algn="l"/>
                <a:tab pos="1447196" algn="l"/>
                <a:tab pos="2170800" algn="l"/>
                <a:tab pos="2894399" algn="l"/>
                <a:tab pos="3617998" algn="l"/>
                <a:tab pos="4341600" algn="l"/>
                <a:tab pos="5065199" algn="l"/>
                <a:tab pos="5788799" algn="l"/>
                <a:tab pos="6512398" algn="l"/>
                <a:tab pos="7235999" algn="l"/>
                <a:tab pos="7959599" algn="l"/>
                <a:tab pos="8683198" algn="l"/>
                <a:tab pos="9406798" algn="l"/>
              </a:tabLst>
            </a:pPr>
            <a:r>
              <a:rPr lang="en-GB" dirty="0"/>
              <a:t>To know more…</a:t>
            </a:r>
          </a:p>
        </p:txBody>
      </p:sp>
      <p:sp>
        <p:nvSpPr>
          <p:cNvPr id="5" name="4 Marcador de contenido"/>
          <p:cNvSpPr>
            <a:spLocks noGrp="1"/>
          </p:cNvSpPr>
          <p:nvPr>
            <p:ph idx="1"/>
          </p:nvPr>
        </p:nvSpPr>
        <p:spPr>
          <a:xfrm>
            <a:off x="350754" y="1745387"/>
            <a:ext cx="9225840" cy="4955787"/>
          </a:xfrm>
        </p:spPr>
        <p:txBody>
          <a:bodyPr>
            <a:normAutofit/>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b="1" dirty="0"/>
              <a:t>Konstantinos Kamnitsas</a:t>
            </a:r>
            <a:r>
              <a:rPr lang="en-US" dirty="0"/>
              <a:t>, Christian </a:t>
            </a:r>
            <a:r>
              <a:rPr lang="en-US" dirty="0" err="1"/>
              <a:t>Ledig</a:t>
            </a:r>
            <a:r>
              <a:rPr lang="en-US" dirty="0"/>
              <a:t>, Virginia F.J. Newcombe, Joanna P. Simpson, Andrew D. Kane, David K. Menon, Daniel </a:t>
            </a:r>
            <a:r>
              <a:rPr lang="en-US" dirty="0" err="1"/>
              <a:t>Rueckert</a:t>
            </a:r>
            <a:r>
              <a:rPr lang="en-US" dirty="0"/>
              <a:t>, and Ben </a:t>
            </a:r>
            <a:r>
              <a:rPr lang="en-US" dirty="0" err="1"/>
              <a:t>Glocker</a:t>
            </a:r>
            <a:r>
              <a:rPr lang="en-US" dirty="0"/>
              <a:t>, “</a:t>
            </a:r>
            <a:r>
              <a:rPr lang="en-US" u="sng" dirty="0">
                <a:hlinkClick r:id="rId2"/>
              </a:rPr>
              <a:t>Efficient Multi-Scale 3D CNN with Fully Connected CRF for Accurate Brain Lesion Segmentation</a:t>
            </a:r>
            <a:r>
              <a:rPr lang="en-US" dirty="0"/>
              <a:t>”, </a:t>
            </a:r>
            <a:r>
              <a:rPr lang="en-US" i="1" dirty="0"/>
              <a:t>Medical Image Analysis, 2016</a:t>
            </a:r>
            <a:r>
              <a:rPr lang="en-US" dirty="0"/>
              <a:t>.</a:t>
            </a:r>
            <a:endParaRPr lang="en-GB" i="1" dirty="0"/>
          </a:p>
          <a:p>
            <a:r>
              <a:rPr lang="en-US" dirty="0"/>
              <a:t>GitHub: </a:t>
            </a:r>
            <a:r>
              <a:rPr lang="en-US" u="sng" dirty="0">
                <a:solidFill>
                  <a:srgbClr val="011729"/>
                </a:solidFill>
                <a:latin typeface="Roboto"/>
                <a:hlinkClick r:id="rId3">
                  <a:extLst>
                    <a:ext uri="{A12FA001-AC4F-418D-AE19-62706E023703}">
                      <ahyp:hlinkClr xmlns:ahyp="http://schemas.microsoft.com/office/drawing/2018/hyperlinkcolor" val="tx"/>
                    </a:ext>
                  </a:extLst>
                </a:hlinkClick>
              </a:rPr>
              <a:t>https://github.com/Kamnitsask/deepmedic</a:t>
            </a:r>
            <a:endParaRPr lang="en-US" dirty="0"/>
          </a:p>
          <a:p>
            <a:r>
              <a:rPr lang="en-US" dirty="0"/>
              <a:t>YouTube: </a:t>
            </a:r>
            <a:r>
              <a:rPr lang="en-US" dirty="0">
                <a:latin typeface="Roboto"/>
                <a:hlinkClick r:id="rId4"/>
              </a:rPr>
              <a:t>[MISS 2016] Ben </a:t>
            </a:r>
            <a:r>
              <a:rPr lang="en-US" dirty="0" err="1">
                <a:latin typeface="Roboto"/>
                <a:hlinkClick r:id="rId4"/>
              </a:rPr>
              <a:t>Glocker</a:t>
            </a:r>
            <a:r>
              <a:rPr lang="en-US" dirty="0">
                <a:latin typeface="Roboto"/>
                <a:hlinkClick r:id="rId4"/>
              </a:rPr>
              <a:t> - Deep Learning for Brain Lesion Segmentation</a:t>
            </a:r>
            <a:endParaRPr lang="en-US" dirty="0"/>
          </a:p>
          <a:p>
            <a:endParaRPr lang="es-ES" dirty="0"/>
          </a:p>
          <a:p>
            <a:pPr marL="0" indent="0">
              <a:buNone/>
            </a:pPr>
            <a:endParaRPr lang="en-US" dirty="0"/>
          </a:p>
        </p:txBody>
      </p:sp>
      <p:sp>
        <p:nvSpPr>
          <p:cNvPr id="4" name="3 Marcador de número de diapositiva"/>
          <p:cNvSpPr>
            <a:spLocks noGrp="1"/>
          </p:cNvSpPr>
          <p:nvPr>
            <p:ph type="sldNum" sz="quarter" idx="4"/>
          </p:nvPr>
        </p:nvSpPr>
        <p:spPr>
          <a:xfrm>
            <a:off x="7224448" y="7006699"/>
            <a:ext cx="2352146" cy="402483"/>
          </a:xfrm>
        </p:spPr>
        <p:txBody>
          <a:bodyPr>
            <a:normAutofit/>
          </a:bodyPr>
          <a:lstStyle/>
          <a:p>
            <a:pPr>
              <a:defRPr/>
            </a:pPr>
            <a:fld id="{8453B1C0-A460-4CCA-AAAD-78132F29AF25}" type="slidenum">
              <a:rPr lang="en-US" smtClean="0"/>
              <a:pPr>
                <a:defRPr/>
              </a:pPr>
              <a:t>29</a:t>
            </a:fld>
            <a:endParaRPr lang="en-US" dirty="0"/>
          </a:p>
        </p:txBody>
      </p:sp>
    </p:spTree>
    <p:extLst>
      <p:ext uri="{BB962C8B-B14F-4D97-AF65-F5344CB8AC3E}">
        <p14:creationId xmlns:p14="http://schemas.microsoft.com/office/powerpoint/2010/main" val="2277678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5665D-295B-400A-8D1B-8F3160D85EA0}"/>
              </a:ext>
            </a:extLst>
          </p:cNvPr>
          <p:cNvSpPr>
            <a:spLocks noGrp="1"/>
          </p:cNvSpPr>
          <p:nvPr>
            <p:ph type="title"/>
          </p:nvPr>
        </p:nvSpPr>
        <p:spPr/>
        <p:txBody>
          <a:bodyPr>
            <a:noAutofit/>
          </a:bodyPr>
          <a:lstStyle/>
          <a:p>
            <a:r>
              <a:rPr lang="en-US" sz="4000" dirty="0"/>
              <a:t>1.Brain and Other Nervous System Cancer</a:t>
            </a:r>
          </a:p>
        </p:txBody>
      </p:sp>
      <p:sp>
        <p:nvSpPr>
          <p:cNvPr id="3" name="Content Placeholder 2">
            <a:extLst>
              <a:ext uri="{FF2B5EF4-FFF2-40B4-BE49-F238E27FC236}">
                <a16:creationId xmlns:a16="http://schemas.microsoft.com/office/drawing/2014/main" id="{78DB6C3E-1408-4945-A6A5-56066546EEBC}"/>
              </a:ext>
            </a:extLst>
          </p:cNvPr>
          <p:cNvSpPr>
            <a:spLocks noGrp="1"/>
          </p:cNvSpPr>
          <p:nvPr>
            <p:ph idx="1"/>
          </p:nvPr>
        </p:nvSpPr>
        <p:spPr>
          <a:xfrm>
            <a:off x="504031" y="1169929"/>
            <a:ext cx="5860673" cy="5740346"/>
          </a:xfrm>
        </p:spPr>
        <p:txBody>
          <a:bodyPr anchor="ctr">
            <a:normAutofit/>
          </a:bodyPr>
          <a:lstStyle/>
          <a:p>
            <a:r>
              <a:rPr lang="en-US" dirty="0"/>
              <a:t>Cancers are diseases characterized by unstoppable growth and spreading of the body’s cells</a:t>
            </a:r>
          </a:p>
          <a:p>
            <a:r>
              <a:rPr lang="en-US" dirty="0"/>
              <a:t>5 years survival rate is 33.2%</a:t>
            </a:r>
          </a:p>
          <a:p>
            <a:r>
              <a:rPr lang="en-US" dirty="0"/>
              <a:t>Most frequently diagnosed among people aged 55-64</a:t>
            </a:r>
          </a:p>
          <a:p>
            <a:pPr marL="0" indent="0">
              <a:lnSpc>
                <a:spcPct val="120000"/>
              </a:lnSpc>
              <a:buNone/>
            </a:pPr>
            <a:endParaRPr lang="en-US" sz="2000" dirty="0">
              <a:solidFill>
                <a:schemeClr val="bg1">
                  <a:lumMod val="50000"/>
                </a:schemeClr>
              </a:solidFill>
            </a:endParaRPr>
          </a:p>
        </p:txBody>
      </p:sp>
      <p:sp>
        <p:nvSpPr>
          <p:cNvPr id="4" name="Slide Number Placeholder 3">
            <a:extLst>
              <a:ext uri="{FF2B5EF4-FFF2-40B4-BE49-F238E27FC236}">
                <a16:creationId xmlns:a16="http://schemas.microsoft.com/office/drawing/2014/main" id="{DD594574-06AD-4DFF-8781-A9CEBEC174FE}"/>
              </a:ext>
            </a:extLst>
          </p:cNvPr>
          <p:cNvSpPr>
            <a:spLocks noGrp="1"/>
          </p:cNvSpPr>
          <p:nvPr>
            <p:ph type="sldNum" sz="quarter" idx="4"/>
          </p:nvPr>
        </p:nvSpPr>
        <p:spPr/>
        <p:txBody>
          <a:bodyPr/>
          <a:lstStyle/>
          <a:p>
            <a:fld id="{E9A62EC8-D9EB-47E9-8892-A21ACDB4ECBC}" type="slidenum">
              <a:rPr lang="es-ES" smtClean="0"/>
              <a:t>3</a:t>
            </a:fld>
            <a:endParaRPr lang="es-ES"/>
          </a:p>
        </p:txBody>
      </p:sp>
      <p:sp>
        <p:nvSpPr>
          <p:cNvPr id="5" name="Rectangle 4">
            <a:extLst>
              <a:ext uri="{FF2B5EF4-FFF2-40B4-BE49-F238E27FC236}">
                <a16:creationId xmlns:a16="http://schemas.microsoft.com/office/drawing/2014/main" id="{20379775-C413-4BD1-AD56-BD4518F8B690}"/>
              </a:ext>
            </a:extLst>
          </p:cNvPr>
          <p:cNvSpPr/>
          <p:nvPr/>
        </p:nvSpPr>
        <p:spPr>
          <a:xfrm>
            <a:off x="1610019" y="6841878"/>
            <a:ext cx="6034508" cy="677108"/>
          </a:xfrm>
          <a:prstGeom prst="rect">
            <a:avLst/>
          </a:prstGeom>
        </p:spPr>
        <p:txBody>
          <a:bodyPr wrap="square">
            <a:spAutoFit/>
          </a:bodyPr>
          <a:lstStyle/>
          <a:p>
            <a:pPr>
              <a:lnSpc>
                <a:spcPct val="100000"/>
              </a:lnSpc>
            </a:pPr>
            <a:endParaRPr lang="en-US" sz="1200" b="1" i="1" dirty="0">
              <a:solidFill>
                <a:srgbClr val="242021"/>
              </a:solidFill>
              <a:latin typeface="Gulliver-Italic"/>
            </a:endParaRPr>
          </a:p>
          <a:p>
            <a:pPr>
              <a:lnSpc>
                <a:spcPct val="100000"/>
              </a:lnSpc>
            </a:pPr>
            <a:r>
              <a:rPr lang="en-US" sz="1400" b="1" dirty="0">
                <a:solidFill>
                  <a:srgbClr val="242021"/>
                </a:solidFill>
                <a:latin typeface="Gulliver"/>
              </a:rPr>
              <a:t>https://seer.cancer.gov/statfacts/html/brain.html</a:t>
            </a:r>
          </a:p>
          <a:p>
            <a:pPr>
              <a:lnSpc>
                <a:spcPct val="100000"/>
              </a:lnSpc>
            </a:pPr>
            <a:r>
              <a:rPr lang="en-US" sz="1200" b="1" dirty="0">
                <a:latin typeface="Gulliver"/>
              </a:rPr>
              <a:t>Image by the US National Institutes of Health</a:t>
            </a:r>
            <a:endParaRPr lang="en-US" sz="1200" b="1" dirty="0">
              <a:solidFill>
                <a:srgbClr val="242021"/>
              </a:solidFill>
              <a:latin typeface="Gulliver"/>
            </a:endParaRPr>
          </a:p>
        </p:txBody>
      </p:sp>
      <p:pic>
        <p:nvPicPr>
          <p:cNvPr id="1026" name="Picture 2" descr="https://www.cancer.gov/PublishedContent/Images/images/cancer-types/lung/lung-cancer-cell-dividing-article.__v80030169.jpg">
            <a:extLst>
              <a:ext uri="{FF2B5EF4-FFF2-40B4-BE49-F238E27FC236}">
                <a16:creationId xmlns:a16="http://schemas.microsoft.com/office/drawing/2014/main" id="{00801F34-F5D8-4F15-BF61-C012801EC9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265230" y="2587364"/>
            <a:ext cx="5074495" cy="2875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709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6AE9-017B-4081-97FB-54F8820BEFE4}"/>
              </a:ext>
            </a:extLst>
          </p:cNvPr>
          <p:cNvSpPr>
            <a:spLocks noGrp="1"/>
          </p:cNvSpPr>
          <p:nvPr>
            <p:ph type="ctrTitle"/>
          </p:nvPr>
        </p:nvSpPr>
        <p:spPr>
          <a:xfrm>
            <a:off x="1632398" y="3160295"/>
            <a:ext cx="5410303" cy="619542"/>
          </a:xfrm>
        </p:spPr>
        <p:txBody>
          <a:bodyPr>
            <a:noAutofit/>
          </a:bodyPr>
          <a:lstStyle/>
          <a:p>
            <a:r>
              <a:rPr lang="en-US" sz="6000" b="1" dirty="0"/>
              <a:t>Thank You</a:t>
            </a:r>
          </a:p>
        </p:txBody>
      </p:sp>
      <p:pic>
        <p:nvPicPr>
          <p:cNvPr id="5" name="Picture 4">
            <a:extLst>
              <a:ext uri="{FF2B5EF4-FFF2-40B4-BE49-F238E27FC236}">
                <a16:creationId xmlns:a16="http://schemas.microsoft.com/office/drawing/2014/main" id="{DA829FB6-7AD6-477B-B5E8-D5E3E08AB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3075" y="2514234"/>
            <a:ext cx="2458556" cy="1720989"/>
          </a:xfrm>
          <a:prstGeom prst="rect">
            <a:avLst/>
          </a:prstGeom>
        </p:spPr>
      </p:pic>
    </p:spTree>
    <p:extLst>
      <p:ext uri="{BB962C8B-B14F-4D97-AF65-F5344CB8AC3E}">
        <p14:creationId xmlns:p14="http://schemas.microsoft.com/office/powerpoint/2010/main" val="261722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79DB3CDA-6BCF-4B36-8643-C6BC6C0C577F}"/>
              </a:ext>
            </a:extLst>
          </p:cNvPr>
          <p:cNvGraphicFramePr>
            <a:graphicFrameLocks noGrp="1"/>
          </p:cNvGraphicFramePr>
          <p:nvPr>
            <p:ph idx="1"/>
            <p:extLst>
              <p:ext uri="{D42A27DB-BD31-4B8C-83A1-F6EECF244321}">
                <p14:modId xmlns:p14="http://schemas.microsoft.com/office/powerpoint/2010/main" val="3033664461"/>
              </p:ext>
            </p:extLst>
          </p:nvPr>
        </p:nvGraphicFramePr>
        <p:xfrm>
          <a:off x="503238" y="1230313"/>
          <a:ext cx="9074150" cy="57404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08132600-B5D1-4B97-9F8A-6AE5DCE584FB}"/>
              </a:ext>
            </a:extLst>
          </p:cNvPr>
          <p:cNvSpPr>
            <a:spLocks noGrp="1"/>
          </p:cNvSpPr>
          <p:nvPr>
            <p:ph type="sldNum" sz="quarter" idx="4"/>
          </p:nvPr>
        </p:nvSpPr>
        <p:spPr/>
        <p:txBody>
          <a:bodyPr/>
          <a:lstStyle/>
          <a:p>
            <a:fld id="{E9A62EC8-D9EB-47E9-8892-A21ACDB4ECBC}" type="slidenum">
              <a:rPr lang="es-ES" smtClean="0"/>
              <a:t>4</a:t>
            </a:fld>
            <a:endParaRPr lang="es-ES"/>
          </a:p>
        </p:txBody>
      </p:sp>
      <p:sp>
        <p:nvSpPr>
          <p:cNvPr id="8" name="Title 1">
            <a:extLst>
              <a:ext uri="{FF2B5EF4-FFF2-40B4-BE49-F238E27FC236}">
                <a16:creationId xmlns:a16="http://schemas.microsoft.com/office/drawing/2014/main" id="{095845B4-3E4F-4A75-BB89-86EBDCD70C40}"/>
              </a:ext>
            </a:extLst>
          </p:cNvPr>
          <p:cNvSpPr>
            <a:spLocks noGrp="1"/>
          </p:cNvSpPr>
          <p:nvPr>
            <p:ph type="title"/>
          </p:nvPr>
        </p:nvSpPr>
        <p:spPr>
          <a:xfrm>
            <a:off x="566177" y="178449"/>
            <a:ext cx="9072563" cy="753706"/>
          </a:xfrm>
        </p:spPr>
        <p:txBody>
          <a:bodyPr>
            <a:noAutofit/>
          </a:bodyPr>
          <a:lstStyle/>
          <a:p>
            <a:r>
              <a:rPr lang="en-US" sz="4000" dirty="0"/>
              <a:t>1.Brain and Other Nervous System Cancer</a:t>
            </a:r>
          </a:p>
        </p:txBody>
      </p:sp>
      <p:sp>
        <p:nvSpPr>
          <p:cNvPr id="9" name="Rectangle 8">
            <a:extLst>
              <a:ext uri="{FF2B5EF4-FFF2-40B4-BE49-F238E27FC236}">
                <a16:creationId xmlns:a16="http://schemas.microsoft.com/office/drawing/2014/main" id="{14125F3D-E434-4668-81D5-0C332AFE0C35}"/>
              </a:ext>
            </a:extLst>
          </p:cNvPr>
          <p:cNvSpPr/>
          <p:nvPr/>
        </p:nvSpPr>
        <p:spPr>
          <a:xfrm>
            <a:off x="1610019" y="6841878"/>
            <a:ext cx="6034508" cy="732123"/>
          </a:xfrm>
          <a:prstGeom prst="rect">
            <a:avLst/>
          </a:prstGeom>
        </p:spPr>
        <p:txBody>
          <a:bodyPr wrap="square">
            <a:spAutoFit/>
          </a:bodyPr>
          <a:lstStyle/>
          <a:p>
            <a:endParaRPr lang="en-US" sz="1200" b="1" i="1" dirty="0">
              <a:solidFill>
                <a:srgbClr val="242021"/>
              </a:solidFill>
              <a:latin typeface="Gulliver-Italic"/>
            </a:endParaRPr>
          </a:p>
          <a:p>
            <a:pPr>
              <a:lnSpc>
                <a:spcPct val="40000"/>
              </a:lnSpc>
            </a:pPr>
            <a:r>
              <a:rPr lang="en-US" sz="1400" b="1" dirty="0">
                <a:solidFill>
                  <a:srgbClr val="242021"/>
                </a:solidFill>
                <a:latin typeface="Gulliver"/>
              </a:rPr>
              <a:t>https://seer.cancer.gov/statfacts/html/brain.html</a:t>
            </a:r>
          </a:p>
          <a:p>
            <a:pPr>
              <a:lnSpc>
                <a:spcPct val="40000"/>
              </a:lnSpc>
            </a:pPr>
            <a:r>
              <a:rPr lang="en-US" sz="4000" b="1" dirty="0"/>
              <a:t> </a:t>
            </a:r>
            <a:br>
              <a:rPr lang="en-US" dirty="0"/>
            </a:br>
            <a:endParaRPr lang="en-US" dirty="0"/>
          </a:p>
        </p:txBody>
      </p:sp>
    </p:spTree>
    <p:extLst>
      <p:ext uri="{BB962C8B-B14F-4D97-AF65-F5344CB8AC3E}">
        <p14:creationId xmlns:p14="http://schemas.microsoft.com/office/powerpoint/2010/main" val="2624181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79DB3CDA-6BCF-4B36-8643-C6BC6C0C577F}"/>
              </a:ext>
            </a:extLst>
          </p:cNvPr>
          <p:cNvGraphicFramePr>
            <a:graphicFrameLocks noGrp="1"/>
          </p:cNvGraphicFramePr>
          <p:nvPr>
            <p:ph idx="1"/>
            <p:extLst>
              <p:ext uri="{D42A27DB-BD31-4B8C-83A1-F6EECF244321}">
                <p14:modId xmlns:p14="http://schemas.microsoft.com/office/powerpoint/2010/main" val="1524525287"/>
              </p:ext>
            </p:extLst>
          </p:nvPr>
        </p:nvGraphicFramePr>
        <p:xfrm>
          <a:off x="503238" y="1230313"/>
          <a:ext cx="9074150" cy="57404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08132600-B5D1-4B97-9F8A-6AE5DCE584FB}"/>
              </a:ext>
            </a:extLst>
          </p:cNvPr>
          <p:cNvSpPr>
            <a:spLocks noGrp="1"/>
          </p:cNvSpPr>
          <p:nvPr>
            <p:ph type="sldNum" sz="quarter" idx="4"/>
          </p:nvPr>
        </p:nvSpPr>
        <p:spPr/>
        <p:txBody>
          <a:bodyPr/>
          <a:lstStyle/>
          <a:p>
            <a:fld id="{E9A62EC8-D9EB-47E9-8892-A21ACDB4ECBC}" type="slidenum">
              <a:rPr lang="es-ES" smtClean="0"/>
              <a:t>5</a:t>
            </a:fld>
            <a:endParaRPr lang="es-ES"/>
          </a:p>
        </p:txBody>
      </p:sp>
      <p:sp>
        <p:nvSpPr>
          <p:cNvPr id="5" name="Rectangle 4">
            <a:extLst>
              <a:ext uri="{FF2B5EF4-FFF2-40B4-BE49-F238E27FC236}">
                <a16:creationId xmlns:a16="http://schemas.microsoft.com/office/drawing/2014/main" id="{8334577C-6B6D-48A7-917C-3ED500BCFB75}"/>
              </a:ext>
            </a:extLst>
          </p:cNvPr>
          <p:cNvSpPr/>
          <p:nvPr/>
        </p:nvSpPr>
        <p:spPr>
          <a:xfrm>
            <a:off x="1610019" y="6841878"/>
            <a:ext cx="6034508" cy="732123"/>
          </a:xfrm>
          <a:prstGeom prst="rect">
            <a:avLst/>
          </a:prstGeom>
        </p:spPr>
        <p:txBody>
          <a:bodyPr wrap="square">
            <a:spAutoFit/>
          </a:bodyPr>
          <a:lstStyle/>
          <a:p>
            <a:endParaRPr lang="en-US" sz="1200" b="1" i="1" dirty="0">
              <a:solidFill>
                <a:srgbClr val="242021"/>
              </a:solidFill>
              <a:latin typeface="Gulliver-Italic"/>
            </a:endParaRPr>
          </a:p>
          <a:p>
            <a:pPr>
              <a:lnSpc>
                <a:spcPct val="40000"/>
              </a:lnSpc>
            </a:pPr>
            <a:r>
              <a:rPr lang="en-US" sz="1400" b="1" dirty="0">
                <a:solidFill>
                  <a:srgbClr val="242021"/>
                </a:solidFill>
                <a:latin typeface="Gulliver"/>
              </a:rPr>
              <a:t>https://seer.cancer.gov/statfacts/html/brain.html</a:t>
            </a:r>
          </a:p>
          <a:p>
            <a:pPr>
              <a:lnSpc>
                <a:spcPct val="40000"/>
              </a:lnSpc>
            </a:pPr>
            <a:r>
              <a:rPr lang="en-US" sz="4000" b="1" dirty="0"/>
              <a:t> </a:t>
            </a:r>
            <a:br>
              <a:rPr lang="en-US" dirty="0"/>
            </a:br>
            <a:endParaRPr lang="en-US" dirty="0"/>
          </a:p>
        </p:txBody>
      </p:sp>
      <p:sp>
        <p:nvSpPr>
          <p:cNvPr id="6" name="Title 1">
            <a:extLst>
              <a:ext uri="{FF2B5EF4-FFF2-40B4-BE49-F238E27FC236}">
                <a16:creationId xmlns:a16="http://schemas.microsoft.com/office/drawing/2014/main" id="{EFE03CC9-5FAB-4FB4-AFC0-425FF02A99E4}"/>
              </a:ext>
            </a:extLst>
          </p:cNvPr>
          <p:cNvSpPr>
            <a:spLocks noGrp="1"/>
          </p:cNvSpPr>
          <p:nvPr>
            <p:ph type="title"/>
          </p:nvPr>
        </p:nvSpPr>
        <p:spPr>
          <a:xfrm>
            <a:off x="566177" y="178449"/>
            <a:ext cx="9072563" cy="753706"/>
          </a:xfrm>
        </p:spPr>
        <p:txBody>
          <a:bodyPr>
            <a:noAutofit/>
          </a:bodyPr>
          <a:lstStyle/>
          <a:p>
            <a:r>
              <a:rPr lang="en-US" sz="4000" dirty="0"/>
              <a:t>1.Brain and Other Nervous System Cancer</a:t>
            </a:r>
          </a:p>
        </p:txBody>
      </p:sp>
    </p:spTree>
    <p:extLst>
      <p:ext uri="{BB962C8B-B14F-4D97-AF65-F5344CB8AC3E}">
        <p14:creationId xmlns:p14="http://schemas.microsoft.com/office/powerpoint/2010/main" val="2553940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43C3B-9D69-40A1-B2AA-9C9C576000DF}"/>
              </a:ext>
            </a:extLst>
          </p:cNvPr>
          <p:cNvSpPr>
            <a:spLocks noGrp="1"/>
          </p:cNvSpPr>
          <p:nvPr>
            <p:ph idx="1"/>
          </p:nvPr>
        </p:nvSpPr>
        <p:spPr>
          <a:xfrm>
            <a:off x="504032" y="1230087"/>
            <a:ext cx="4705642" cy="6038814"/>
          </a:xfrm>
        </p:spPr>
        <p:txBody>
          <a:bodyPr anchor="ctr">
            <a:normAutofit/>
          </a:bodyPr>
          <a:lstStyle/>
          <a:p>
            <a:r>
              <a:rPr lang="en-US" dirty="0"/>
              <a:t>150 different brain tumors</a:t>
            </a:r>
          </a:p>
          <a:p>
            <a:r>
              <a:rPr lang="en-US" dirty="0"/>
              <a:t>Primary and metastatic brain tumors</a:t>
            </a:r>
          </a:p>
          <a:p>
            <a:r>
              <a:rPr lang="en-US" dirty="0"/>
              <a:t>Low (I, II) and high (III, IV) grade tumors according to WHO</a:t>
            </a:r>
          </a:p>
          <a:p>
            <a:endParaRPr lang="en-US" sz="3200" dirty="0"/>
          </a:p>
          <a:p>
            <a:pPr marL="0" indent="0">
              <a:buNone/>
            </a:pPr>
            <a:endParaRPr lang="en-US" sz="3200" dirty="0"/>
          </a:p>
        </p:txBody>
      </p:sp>
      <p:sp>
        <p:nvSpPr>
          <p:cNvPr id="4" name="Slide Number Placeholder 3">
            <a:extLst>
              <a:ext uri="{FF2B5EF4-FFF2-40B4-BE49-F238E27FC236}">
                <a16:creationId xmlns:a16="http://schemas.microsoft.com/office/drawing/2014/main" id="{DB262585-3E70-4EE4-9477-4653E8960581}"/>
              </a:ext>
            </a:extLst>
          </p:cNvPr>
          <p:cNvSpPr>
            <a:spLocks noGrp="1"/>
          </p:cNvSpPr>
          <p:nvPr>
            <p:ph type="sldNum" sz="quarter" idx="4"/>
          </p:nvPr>
        </p:nvSpPr>
        <p:spPr/>
        <p:txBody>
          <a:bodyPr/>
          <a:lstStyle/>
          <a:p>
            <a:fld id="{E9A62EC8-D9EB-47E9-8892-A21ACDB4ECBC}" type="slidenum">
              <a:rPr lang="es-ES" smtClean="0"/>
              <a:t>6</a:t>
            </a:fld>
            <a:endParaRPr lang="es-ES" dirty="0"/>
          </a:p>
        </p:txBody>
      </p:sp>
      <p:sp>
        <p:nvSpPr>
          <p:cNvPr id="5" name="Title 1">
            <a:extLst>
              <a:ext uri="{FF2B5EF4-FFF2-40B4-BE49-F238E27FC236}">
                <a16:creationId xmlns:a16="http://schemas.microsoft.com/office/drawing/2014/main" id="{EA710752-CE48-4C01-B721-2F5D9C471C3B}"/>
              </a:ext>
            </a:extLst>
          </p:cNvPr>
          <p:cNvSpPr>
            <a:spLocks noGrp="1"/>
          </p:cNvSpPr>
          <p:nvPr>
            <p:ph type="title"/>
          </p:nvPr>
        </p:nvSpPr>
        <p:spPr>
          <a:xfrm>
            <a:off x="566738" y="177800"/>
            <a:ext cx="9072562" cy="754063"/>
          </a:xfrm>
        </p:spPr>
        <p:txBody>
          <a:bodyPr>
            <a:noAutofit/>
          </a:bodyPr>
          <a:lstStyle/>
          <a:p>
            <a:r>
              <a:rPr lang="en-US" sz="4000" dirty="0"/>
              <a:t>1.Brain and Other Nervous System Cancer</a:t>
            </a:r>
          </a:p>
        </p:txBody>
      </p:sp>
      <p:sp>
        <p:nvSpPr>
          <p:cNvPr id="6" name="Rectangle 5">
            <a:extLst>
              <a:ext uri="{FF2B5EF4-FFF2-40B4-BE49-F238E27FC236}">
                <a16:creationId xmlns:a16="http://schemas.microsoft.com/office/drawing/2014/main" id="{D5787AB3-B9A2-48EE-8FF0-0680677426DD}"/>
              </a:ext>
            </a:extLst>
          </p:cNvPr>
          <p:cNvSpPr/>
          <p:nvPr/>
        </p:nvSpPr>
        <p:spPr>
          <a:xfrm>
            <a:off x="1610019" y="7003926"/>
            <a:ext cx="6034508" cy="693395"/>
          </a:xfrm>
          <a:prstGeom prst="rect">
            <a:avLst/>
          </a:prstGeom>
        </p:spPr>
        <p:txBody>
          <a:bodyPr wrap="square">
            <a:spAutoFit/>
          </a:bodyPr>
          <a:lstStyle/>
          <a:p>
            <a:r>
              <a:rPr lang="en-US" sz="1200" b="1" dirty="0">
                <a:solidFill>
                  <a:srgbClr val="242021"/>
                </a:solidFill>
                <a:latin typeface="Gulliver-Italic"/>
              </a:rPr>
              <a:t>https://www.</a:t>
            </a:r>
            <a:r>
              <a:rPr lang="en-US" sz="1200" b="1" dirty="0">
                <a:solidFill>
                  <a:srgbClr val="242021"/>
                </a:solidFill>
                <a:latin typeface="Gulliver"/>
              </a:rPr>
              <a:t>aans</a:t>
            </a:r>
            <a:r>
              <a:rPr lang="en-US" sz="1200" b="1" dirty="0">
                <a:solidFill>
                  <a:srgbClr val="242021"/>
                </a:solidFill>
                <a:latin typeface="Gulliver-Italic"/>
              </a:rPr>
              <a:t>.org/Patients/Neurosurgical-Conditions-and-Treatments/Brain-Tumors</a:t>
            </a:r>
          </a:p>
          <a:p>
            <a:r>
              <a:rPr lang="en-US" sz="1200" b="1" dirty="0">
                <a:latin typeface="Gulliver"/>
              </a:rPr>
              <a:t>Image by Patrick J. Lynch, medical illustrator</a:t>
            </a:r>
            <a:br>
              <a:rPr lang="en-US" dirty="0"/>
            </a:br>
            <a:endParaRPr lang="en-US" dirty="0"/>
          </a:p>
        </p:txBody>
      </p:sp>
      <p:pic>
        <p:nvPicPr>
          <p:cNvPr id="2050" name="Picture 2" descr="Skull and brain normal human.svg">
            <a:extLst>
              <a:ext uri="{FF2B5EF4-FFF2-40B4-BE49-F238E27FC236}">
                <a16:creationId xmlns:a16="http://schemas.microsoft.com/office/drawing/2014/main" id="{4AA10408-7015-45EB-A52F-3D80F2FCAD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8432" y="1432520"/>
            <a:ext cx="3627437" cy="507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785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95789616-A748-46F2-B7B2-5A59DAB4CFE4}"/>
              </a:ext>
            </a:extLst>
          </p:cNvPr>
          <p:cNvGraphicFramePr>
            <a:graphicFrameLocks noGrp="1"/>
          </p:cNvGraphicFramePr>
          <p:nvPr>
            <p:ph idx="1"/>
            <p:extLst>
              <p:ext uri="{D42A27DB-BD31-4B8C-83A1-F6EECF244321}">
                <p14:modId xmlns:p14="http://schemas.microsoft.com/office/powerpoint/2010/main" val="544435183"/>
              </p:ext>
            </p:extLst>
          </p:nvPr>
        </p:nvGraphicFramePr>
        <p:xfrm>
          <a:off x="503238" y="1230313"/>
          <a:ext cx="9074150" cy="57404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DBA5F7BF-14A0-40AB-B601-D2B4928BF61B}"/>
              </a:ext>
            </a:extLst>
          </p:cNvPr>
          <p:cNvSpPr>
            <a:spLocks noGrp="1"/>
          </p:cNvSpPr>
          <p:nvPr>
            <p:ph type="sldNum" sz="quarter" idx="4"/>
          </p:nvPr>
        </p:nvSpPr>
        <p:spPr/>
        <p:txBody>
          <a:bodyPr/>
          <a:lstStyle/>
          <a:p>
            <a:fld id="{E9A62EC8-D9EB-47E9-8892-A21ACDB4ECBC}" type="slidenum">
              <a:rPr lang="es-ES" smtClean="0"/>
              <a:t>7</a:t>
            </a:fld>
            <a:endParaRPr lang="es-ES"/>
          </a:p>
        </p:txBody>
      </p:sp>
      <p:sp>
        <p:nvSpPr>
          <p:cNvPr id="5" name="Rectangle 4">
            <a:extLst>
              <a:ext uri="{FF2B5EF4-FFF2-40B4-BE49-F238E27FC236}">
                <a16:creationId xmlns:a16="http://schemas.microsoft.com/office/drawing/2014/main" id="{F40B2F9E-1AEB-49DB-B534-86845C45B1E6}"/>
              </a:ext>
            </a:extLst>
          </p:cNvPr>
          <p:cNvSpPr/>
          <p:nvPr/>
        </p:nvSpPr>
        <p:spPr>
          <a:xfrm>
            <a:off x="1610019" y="6992353"/>
            <a:ext cx="6034508" cy="521681"/>
          </a:xfrm>
          <a:prstGeom prst="rect">
            <a:avLst/>
          </a:prstGeom>
        </p:spPr>
        <p:txBody>
          <a:bodyPr wrap="square">
            <a:spAutoFit/>
          </a:bodyPr>
          <a:lstStyle/>
          <a:p>
            <a:r>
              <a:rPr lang="en-US" sz="1200" b="1" dirty="0">
                <a:solidFill>
                  <a:srgbClr val="242021"/>
                </a:solidFill>
                <a:latin typeface="Gulliver-Italic"/>
              </a:rPr>
              <a:t>https://www.aans.org/Patients/Neurosurgical-Conditions-and-Treatments/Brain-Tumors</a:t>
            </a:r>
            <a:br>
              <a:rPr lang="en-US" dirty="0"/>
            </a:br>
            <a:endParaRPr lang="en-US" dirty="0"/>
          </a:p>
        </p:txBody>
      </p:sp>
      <p:sp>
        <p:nvSpPr>
          <p:cNvPr id="6" name="Title 1">
            <a:extLst>
              <a:ext uri="{FF2B5EF4-FFF2-40B4-BE49-F238E27FC236}">
                <a16:creationId xmlns:a16="http://schemas.microsoft.com/office/drawing/2014/main" id="{43431AD8-F37D-4949-849A-FF0FA87E092F}"/>
              </a:ext>
            </a:extLst>
          </p:cNvPr>
          <p:cNvSpPr>
            <a:spLocks noGrp="1"/>
          </p:cNvSpPr>
          <p:nvPr>
            <p:ph type="title"/>
          </p:nvPr>
        </p:nvSpPr>
        <p:spPr>
          <a:xfrm>
            <a:off x="566738" y="177800"/>
            <a:ext cx="9072562" cy="754063"/>
          </a:xfrm>
        </p:spPr>
        <p:txBody>
          <a:bodyPr>
            <a:noAutofit/>
          </a:bodyPr>
          <a:lstStyle/>
          <a:p>
            <a:r>
              <a:rPr lang="en-US" sz="4000" dirty="0"/>
              <a:t>1.Brain and Other Nervous System Cancer</a:t>
            </a:r>
          </a:p>
        </p:txBody>
      </p:sp>
    </p:spTree>
    <p:extLst>
      <p:ext uri="{BB962C8B-B14F-4D97-AF65-F5344CB8AC3E}">
        <p14:creationId xmlns:p14="http://schemas.microsoft.com/office/powerpoint/2010/main" val="481262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DDE3D7-CCBA-44D4-B885-3A0974A37D6E}"/>
              </a:ext>
            </a:extLst>
          </p:cNvPr>
          <p:cNvSpPr>
            <a:spLocks noGrp="1"/>
          </p:cNvSpPr>
          <p:nvPr>
            <p:ph type="sldNum" sz="quarter" idx="4"/>
          </p:nvPr>
        </p:nvSpPr>
        <p:spPr/>
        <p:txBody>
          <a:bodyPr/>
          <a:lstStyle/>
          <a:p>
            <a:fld id="{E9A62EC8-D9EB-47E9-8892-A21ACDB4ECBC}" type="slidenum">
              <a:rPr lang="es-ES" smtClean="0"/>
              <a:t>8</a:t>
            </a:fld>
            <a:endParaRPr lang="es-ES" dirty="0"/>
          </a:p>
        </p:txBody>
      </p:sp>
      <p:pic>
        <p:nvPicPr>
          <p:cNvPr id="7" name="Picture 6" descr="A picture containing indoor, tennis, object&#10;&#10;Description automatically generated">
            <a:extLst>
              <a:ext uri="{FF2B5EF4-FFF2-40B4-BE49-F238E27FC236}">
                <a16:creationId xmlns:a16="http://schemas.microsoft.com/office/drawing/2014/main" id="{07FFFFAB-9902-47BB-91BD-3B42469E84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8904" y="1217087"/>
            <a:ext cx="3971160" cy="5172268"/>
          </a:xfrm>
          <a:prstGeom prst="rect">
            <a:avLst/>
          </a:prstGeom>
        </p:spPr>
      </p:pic>
      <p:sp>
        <p:nvSpPr>
          <p:cNvPr id="8" name="Title 1">
            <a:extLst>
              <a:ext uri="{FF2B5EF4-FFF2-40B4-BE49-F238E27FC236}">
                <a16:creationId xmlns:a16="http://schemas.microsoft.com/office/drawing/2014/main" id="{2C1860B3-91C7-437A-B064-EB714ADA14E3}"/>
              </a:ext>
            </a:extLst>
          </p:cNvPr>
          <p:cNvSpPr>
            <a:spLocks noGrp="1"/>
          </p:cNvSpPr>
          <p:nvPr>
            <p:ph type="title"/>
          </p:nvPr>
        </p:nvSpPr>
        <p:spPr>
          <a:xfrm>
            <a:off x="566738" y="177800"/>
            <a:ext cx="9072562" cy="754063"/>
          </a:xfrm>
        </p:spPr>
        <p:txBody>
          <a:bodyPr>
            <a:noAutofit/>
          </a:bodyPr>
          <a:lstStyle/>
          <a:p>
            <a:r>
              <a:rPr lang="en-US" sz="4000" dirty="0"/>
              <a:t>1.Brain and Other Nervous System Cancer</a:t>
            </a:r>
          </a:p>
        </p:txBody>
      </p:sp>
      <p:sp>
        <p:nvSpPr>
          <p:cNvPr id="9" name="Content Placeholder 2">
            <a:extLst>
              <a:ext uri="{FF2B5EF4-FFF2-40B4-BE49-F238E27FC236}">
                <a16:creationId xmlns:a16="http://schemas.microsoft.com/office/drawing/2014/main" id="{8A6AD418-57EE-4A5B-95B2-BD7A1EE9A78C}"/>
              </a:ext>
            </a:extLst>
          </p:cNvPr>
          <p:cNvSpPr>
            <a:spLocks noGrp="1"/>
          </p:cNvSpPr>
          <p:nvPr>
            <p:ph idx="1"/>
          </p:nvPr>
        </p:nvSpPr>
        <p:spPr>
          <a:xfrm>
            <a:off x="1167062" y="1208591"/>
            <a:ext cx="3869145" cy="4819694"/>
          </a:xfrm>
        </p:spPr>
        <p:txBody>
          <a:bodyPr anchor="ctr">
            <a:normAutofit/>
          </a:bodyPr>
          <a:lstStyle/>
          <a:p>
            <a:r>
              <a:rPr lang="en-US" dirty="0"/>
              <a:t>T2 and FLAIR MRI</a:t>
            </a:r>
          </a:p>
          <a:p>
            <a:r>
              <a:rPr lang="en-US" dirty="0"/>
              <a:t>T1-weighted post-Gadolinium MRI</a:t>
            </a:r>
          </a:p>
          <a:p>
            <a:r>
              <a:rPr lang="en-US" dirty="0"/>
              <a:t>Perfusion MRI</a:t>
            </a:r>
          </a:p>
          <a:p>
            <a:r>
              <a:rPr lang="en-US" dirty="0"/>
              <a:t>Diffusion MRI </a:t>
            </a:r>
          </a:p>
        </p:txBody>
      </p:sp>
      <p:sp>
        <p:nvSpPr>
          <p:cNvPr id="10" name="Rectangle 9">
            <a:extLst>
              <a:ext uri="{FF2B5EF4-FFF2-40B4-BE49-F238E27FC236}">
                <a16:creationId xmlns:a16="http://schemas.microsoft.com/office/drawing/2014/main" id="{D338AA9F-671C-457C-87FE-06D0E58A988B}"/>
              </a:ext>
            </a:extLst>
          </p:cNvPr>
          <p:cNvSpPr/>
          <p:nvPr/>
        </p:nvSpPr>
        <p:spPr>
          <a:xfrm>
            <a:off x="2023058" y="6946115"/>
            <a:ext cx="6034508" cy="435760"/>
          </a:xfrm>
          <a:prstGeom prst="rect">
            <a:avLst/>
          </a:prstGeom>
        </p:spPr>
        <p:txBody>
          <a:bodyPr wrap="square">
            <a:spAutoFit/>
          </a:bodyPr>
          <a:lstStyle/>
          <a:p>
            <a:r>
              <a:rPr lang="en-US" sz="1200" b="1" i="1" dirty="0">
                <a:solidFill>
                  <a:srgbClr val="242021"/>
                </a:solidFill>
                <a:latin typeface="Gulliver-Italic"/>
              </a:rPr>
              <a:t>[D. H. Louis et al.] </a:t>
            </a:r>
            <a:r>
              <a:rPr lang="en-US" sz="1200" b="1" dirty="0">
                <a:solidFill>
                  <a:srgbClr val="242021"/>
                </a:solidFill>
                <a:latin typeface="Gulliver-Italic"/>
              </a:rPr>
              <a:t>WHO classification of </a:t>
            </a:r>
            <a:r>
              <a:rPr lang="en-US" sz="1200" b="1" dirty="0" err="1">
                <a:solidFill>
                  <a:srgbClr val="242021"/>
                </a:solidFill>
                <a:latin typeface="Gulliver-Italic"/>
              </a:rPr>
              <a:t>tumours</a:t>
            </a:r>
            <a:r>
              <a:rPr lang="en-US" sz="1200" b="1" dirty="0">
                <a:solidFill>
                  <a:srgbClr val="242021"/>
                </a:solidFill>
                <a:latin typeface="Gulliver-Italic"/>
              </a:rPr>
              <a:t> of the central nervous system WHO/IARC</a:t>
            </a:r>
            <a:r>
              <a:rPr lang="en-US" sz="1200" b="1" i="1" dirty="0">
                <a:solidFill>
                  <a:srgbClr val="242021"/>
                </a:solidFill>
                <a:latin typeface="Gulliver-Italic"/>
              </a:rPr>
              <a:t>., Lyon, France, Tech. Rep., 2007.</a:t>
            </a:r>
            <a:endParaRPr lang="en-US" dirty="0"/>
          </a:p>
        </p:txBody>
      </p:sp>
      <p:sp>
        <p:nvSpPr>
          <p:cNvPr id="2" name="Rectangle 1">
            <a:extLst>
              <a:ext uri="{FF2B5EF4-FFF2-40B4-BE49-F238E27FC236}">
                <a16:creationId xmlns:a16="http://schemas.microsoft.com/office/drawing/2014/main" id="{D825C5D7-F65A-45C5-993B-9B97E3CEDF90}"/>
              </a:ext>
            </a:extLst>
          </p:cNvPr>
          <p:cNvSpPr/>
          <p:nvPr/>
        </p:nvSpPr>
        <p:spPr>
          <a:xfrm>
            <a:off x="5039937" y="6399097"/>
            <a:ext cx="5038725" cy="607602"/>
          </a:xfrm>
          <a:prstGeom prst="rect">
            <a:avLst/>
          </a:prstGeom>
        </p:spPr>
        <p:txBody>
          <a:bodyPr>
            <a:spAutoFit/>
          </a:bodyPr>
          <a:lstStyle/>
          <a:p>
            <a:pPr marL="0" indent="0">
              <a:buNone/>
            </a:pPr>
            <a:r>
              <a:rPr lang="en-US" dirty="0"/>
              <a:t>Epithelioid glioblastoma (Ep-GBM)</a:t>
            </a:r>
          </a:p>
          <a:p>
            <a:pPr marL="0" indent="0">
              <a:buNone/>
            </a:pPr>
            <a:r>
              <a:rPr lang="en-US" dirty="0"/>
              <a:t>Grade IV, WHO</a:t>
            </a:r>
          </a:p>
        </p:txBody>
      </p:sp>
    </p:spTree>
    <p:extLst>
      <p:ext uri="{BB962C8B-B14F-4D97-AF65-F5344CB8AC3E}">
        <p14:creationId xmlns:p14="http://schemas.microsoft.com/office/powerpoint/2010/main" val="3181782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5665D-295B-400A-8D1B-8F3160D85EA0}"/>
              </a:ext>
            </a:extLst>
          </p:cNvPr>
          <p:cNvSpPr>
            <a:spLocks noGrp="1"/>
          </p:cNvSpPr>
          <p:nvPr>
            <p:ph type="title"/>
          </p:nvPr>
        </p:nvSpPr>
        <p:spPr>
          <a:xfrm>
            <a:off x="566177" y="118291"/>
            <a:ext cx="9072563" cy="753706"/>
          </a:xfrm>
        </p:spPr>
        <p:txBody>
          <a:bodyPr>
            <a:noAutofit/>
          </a:bodyPr>
          <a:lstStyle/>
          <a:p>
            <a:r>
              <a:rPr lang="en-US" sz="4000" dirty="0"/>
              <a:t>2.CAD for Brain Cancer</a:t>
            </a:r>
          </a:p>
        </p:txBody>
      </p:sp>
      <p:sp>
        <p:nvSpPr>
          <p:cNvPr id="3" name="Content Placeholder 2">
            <a:extLst>
              <a:ext uri="{FF2B5EF4-FFF2-40B4-BE49-F238E27FC236}">
                <a16:creationId xmlns:a16="http://schemas.microsoft.com/office/drawing/2014/main" id="{78DB6C3E-1408-4945-A6A5-56066546EEBC}"/>
              </a:ext>
            </a:extLst>
          </p:cNvPr>
          <p:cNvSpPr>
            <a:spLocks noGrp="1"/>
          </p:cNvSpPr>
          <p:nvPr>
            <p:ph idx="1"/>
          </p:nvPr>
        </p:nvSpPr>
        <p:spPr>
          <a:xfrm>
            <a:off x="504032" y="1230087"/>
            <a:ext cx="9072562" cy="5740346"/>
          </a:xfrm>
        </p:spPr>
        <p:txBody>
          <a:bodyPr anchor="b">
            <a:normAutofit/>
          </a:bodyPr>
          <a:lstStyle/>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D594574-06AD-4DFF-8781-A9CEBEC174FE}"/>
              </a:ext>
            </a:extLst>
          </p:cNvPr>
          <p:cNvSpPr>
            <a:spLocks noGrp="1"/>
          </p:cNvSpPr>
          <p:nvPr>
            <p:ph type="sldNum" sz="quarter" idx="4"/>
          </p:nvPr>
        </p:nvSpPr>
        <p:spPr/>
        <p:txBody>
          <a:bodyPr/>
          <a:lstStyle/>
          <a:p>
            <a:fld id="{E9A62EC8-D9EB-47E9-8892-A21ACDB4ECBC}" type="slidenum">
              <a:rPr lang="es-ES" smtClean="0"/>
              <a:t>9</a:t>
            </a:fld>
            <a:endParaRPr lang="es-ES"/>
          </a:p>
        </p:txBody>
      </p:sp>
      <p:pic>
        <p:nvPicPr>
          <p:cNvPr id="5" name="Picture 4">
            <a:extLst>
              <a:ext uri="{FF2B5EF4-FFF2-40B4-BE49-F238E27FC236}">
                <a16:creationId xmlns:a16="http://schemas.microsoft.com/office/drawing/2014/main" id="{A1F515DB-D7F9-4B38-93D2-4A4983C46B6A}"/>
              </a:ext>
            </a:extLst>
          </p:cNvPr>
          <p:cNvPicPr>
            <a:picLocks noChangeAspect="1"/>
          </p:cNvPicPr>
          <p:nvPr/>
        </p:nvPicPr>
        <p:blipFill>
          <a:blip r:embed="rId3"/>
          <a:stretch>
            <a:fillRect/>
          </a:stretch>
        </p:blipFill>
        <p:spPr>
          <a:xfrm>
            <a:off x="2125160" y="1741987"/>
            <a:ext cx="5865898" cy="4129423"/>
          </a:xfrm>
          <a:prstGeom prst="rect">
            <a:avLst/>
          </a:prstGeom>
        </p:spPr>
      </p:pic>
      <p:sp>
        <p:nvSpPr>
          <p:cNvPr id="6" name="Rectangle 5">
            <a:extLst>
              <a:ext uri="{FF2B5EF4-FFF2-40B4-BE49-F238E27FC236}">
                <a16:creationId xmlns:a16="http://schemas.microsoft.com/office/drawing/2014/main" id="{3F4B41D1-0386-46C3-8077-6C1E10D68DB4}"/>
              </a:ext>
            </a:extLst>
          </p:cNvPr>
          <p:cNvSpPr/>
          <p:nvPr/>
        </p:nvSpPr>
        <p:spPr>
          <a:xfrm>
            <a:off x="1610019" y="6911328"/>
            <a:ext cx="6034508" cy="264047"/>
          </a:xfrm>
          <a:prstGeom prst="rect">
            <a:avLst/>
          </a:prstGeom>
        </p:spPr>
        <p:txBody>
          <a:bodyPr wrap="square">
            <a:spAutoFit/>
          </a:bodyPr>
          <a:lstStyle/>
          <a:p>
            <a:r>
              <a:rPr lang="en-US" sz="1200" b="1" dirty="0">
                <a:solidFill>
                  <a:srgbClr val="242021"/>
                </a:solidFill>
                <a:latin typeface="Gulliver-Italic"/>
              </a:rPr>
              <a:t>MAIA CAD course</a:t>
            </a:r>
            <a:endParaRPr lang="en-US" dirty="0"/>
          </a:p>
        </p:txBody>
      </p:sp>
    </p:spTree>
    <p:extLst>
      <p:ext uri="{BB962C8B-B14F-4D97-AF65-F5344CB8AC3E}">
        <p14:creationId xmlns:p14="http://schemas.microsoft.com/office/powerpoint/2010/main" val="407869533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24317</TotalTime>
  <Words>3524</Words>
  <Application>Microsoft Office PowerPoint</Application>
  <PresentationFormat>Custom</PresentationFormat>
  <Paragraphs>289</Paragraphs>
  <Slides>30</Slides>
  <Notes>26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Calibri</vt:lpstr>
      <vt:lpstr>Cambria Math</vt:lpstr>
      <vt:lpstr>CMTT8</vt:lpstr>
      <vt:lpstr>Gulliver</vt:lpstr>
      <vt:lpstr>Gulliver-Italic</vt:lpstr>
      <vt:lpstr>MTSY</vt:lpstr>
      <vt:lpstr>Roboto</vt:lpstr>
      <vt:lpstr>Times New Roman</vt:lpstr>
      <vt:lpstr>Verdana</vt:lpstr>
      <vt:lpstr>Wingdings</vt:lpstr>
      <vt:lpstr>Tema de Office</vt:lpstr>
      <vt:lpstr>Lecture Activity: Brain Cancer</vt:lpstr>
      <vt:lpstr>Outline</vt:lpstr>
      <vt:lpstr>1.Brain and Other Nervous System Cancer</vt:lpstr>
      <vt:lpstr>1.Brain and Other Nervous System Cancer</vt:lpstr>
      <vt:lpstr>1.Brain and Other Nervous System Cancer</vt:lpstr>
      <vt:lpstr>1.Brain and Other Nervous System Cancer</vt:lpstr>
      <vt:lpstr>1.Brain and Other Nervous System Cancer</vt:lpstr>
      <vt:lpstr>1.Brain and Other Nervous System Cancer</vt:lpstr>
      <vt:lpstr>2.CAD for Brain Cancer</vt:lpstr>
      <vt:lpstr>3.Brain Tumor Segmentation</vt:lpstr>
      <vt:lpstr>4.Previous Studies</vt:lpstr>
      <vt:lpstr>4.PS: Deep Learning</vt:lpstr>
      <vt:lpstr>5.DeepMedic</vt:lpstr>
      <vt:lpstr>6.Dense Training</vt:lpstr>
      <vt:lpstr>6.Dense Training</vt:lpstr>
      <vt:lpstr>7.Deeper Network</vt:lpstr>
      <vt:lpstr>7.Deeper Network: Use Smaller Kernel</vt:lpstr>
      <vt:lpstr>7.ReLu Specific initialization Scheme</vt:lpstr>
      <vt:lpstr>7.Building Deeper Model</vt:lpstr>
      <vt:lpstr>8.Multi-Scale Via Parallel Pathways</vt:lpstr>
      <vt:lpstr>9.Model Analysis</vt:lpstr>
      <vt:lpstr>9.Model Analysis</vt:lpstr>
      <vt:lpstr>9.Model Analysis</vt:lpstr>
      <vt:lpstr>10.BRATS 2015</vt:lpstr>
      <vt:lpstr>10.Results</vt:lpstr>
      <vt:lpstr>10.Results</vt:lpstr>
      <vt:lpstr>10.Results</vt:lpstr>
      <vt:lpstr>11.Conclusion</vt:lpstr>
      <vt:lpstr>To know more…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Real-Time Systems  Robert Martí (marly@eia.udg.es)   Universitat de Girona Vibot Master.</dc:title>
  <dc:creator>robert</dc:creator>
  <cp:lastModifiedBy>Fakrul-Islam TUSHAR</cp:lastModifiedBy>
  <cp:revision>458</cp:revision>
  <cp:lastPrinted>2012-03-12T14:04:27Z</cp:lastPrinted>
  <dcterms:modified xsi:type="dcterms:W3CDTF">2018-12-18T11:00:40Z</dcterms:modified>
</cp:coreProperties>
</file>