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9" r:id="rId3"/>
    <p:sldId id="286" r:id="rId4"/>
    <p:sldId id="324" r:id="rId5"/>
    <p:sldId id="312" r:id="rId6"/>
    <p:sldId id="335" r:id="rId7"/>
    <p:sldId id="257" r:id="rId8"/>
    <p:sldId id="334" r:id="rId9"/>
    <p:sldId id="343" r:id="rId10"/>
    <p:sldId id="267" r:id="rId11"/>
    <p:sldId id="337" r:id="rId12"/>
    <p:sldId id="328" r:id="rId13"/>
    <p:sldId id="336" r:id="rId14"/>
    <p:sldId id="338" r:id="rId15"/>
    <p:sldId id="342" r:id="rId16"/>
    <p:sldId id="309" r:id="rId17"/>
    <p:sldId id="288" r:id="rId18"/>
    <p:sldId id="344" r:id="rId19"/>
    <p:sldId id="341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</p:sldIdLst>
  <p:sldSz cx="9144000" cy="5143500" type="screen16x9"/>
  <p:notesSz cx="6858000" cy="9144000"/>
  <p:embeddedFontLst>
    <p:embeddedFont>
      <p:font typeface="Dosis" panose="020B0604020202020204" charset="0"/>
      <p:regular r:id="rId34"/>
      <p:bold r:id="rId35"/>
    </p:embeddedFont>
    <p:embeddedFont>
      <p:font typeface="Helvetica" panose="020B0604020202020204" pitchFamily="34" charset="0"/>
      <p:regular r:id="rId36"/>
      <p:bold r:id="rId37"/>
      <p:italic r:id="rId38"/>
      <p:boldItalic r:id="rId39"/>
    </p:embeddedFont>
    <p:embeddedFont>
      <p:font typeface="PMingLiU" panose="02020500000000000000" pitchFamily="18" charset="-120"/>
      <p:regular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  <p:embeddedFont>
      <p:font typeface="Times" panose="02020603050405020304" pitchFamily="18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5C698C-0972-42C6-9150-2DECBCD53049}">
  <a:tblStyle styleId="{6E5C698C-0972-42C6-9150-2DECBCD5304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3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718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35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29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13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2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5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8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42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36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68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93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16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932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3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news-room/fact-sheets/detail/cance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02235" y="4112209"/>
            <a:ext cx="7929702" cy="10059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hangingPunct="0"/>
            <a:r>
              <a:rPr lang="en-US" sz="5400" dirty="0">
                <a:latin typeface="Times New Roman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  <a:t>Mass Detection in Breast Using </a:t>
            </a:r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  <a:t>Transfer Learning </a:t>
            </a:r>
            <a:r>
              <a:rPr lang="en-US" sz="5400" dirty="0">
                <a:latin typeface="Times New Roman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  <a:t>for Computer Aided Diagnosis</a:t>
            </a:r>
            <a:br>
              <a:rPr lang="en-US" sz="2000" dirty="0">
                <a:latin typeface="Times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</a:br>
            <a:endParaRPr lang="e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88" y="172462"/>
            <a:ext cx="2269190" cy="717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1" y="187288"/>
            <a:ext cx="1005921" cy="1005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724292" y="194300"/>
            <a:ext cx="5362152" cy="64644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/>
              <a:t>Objective of the Project</a:t>
            </a:r>
            <a:endParaRPr lang="en" sz="3200" b="1" dirty="0"/>
          </a:p>
        </p:txBody>
      </p:sp>
      <p:sp>
        <p:nvSpPr>
          <p:cNvPr id="220" name="Shape 220"/>
          <p:cNvSpPr/>
          <p:nvPr/>
        </p:nvSpPr>
        <p:spPr>
          <a:xfrm>
            <a:off x="1224567" y="994827"/>
            <a:ext cx="1966752" cy="1633902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VGG16</a:t>
            </a:r>
            <a:endParaRPr lang="en" sz="24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603091" y="960962"/>
            <a:ext cx="1966752" cy="1667767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Mass and Non-mass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Detection</a:t>
            </a:r>
            <a:endParaRPr lang="en"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23" name="Shape 223"/>
          <p:cNvSpPr/>
          <p:nvPr/>
        </p:nvSpPr>
        <p:spPr>
          <a:xfrm>
            <a:off x="3913829" y="977897"/>
            <a:ext cx="1966752" cy="1667767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 Learn</a:t>
            </a:r>
            <a:r>
              <a:rPr lang="en-US" sz="2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ing</a:t>
            </a:r>
            <a:endParaRPr lang="en" sz="24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397183" y="1868040"/>
            <a:ext cx="31078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086444" y="1861174"/>
            <a:ext cx="31078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0">
            <a:extLst>
              <a:ext uri="{FF2B5EF4-FFF2-40B4-BE49-F238E27FC236}">
                <a16:creationId xmlns:a16="http://schemas.microsoft.com/office/drawing/2014/main" id="{B9DB340D-CE6F-42DA-AB53-6F2E7EF1F6AF}"/>
              </a:ext>
            </a:extLst>
          </p:cNvPr>
          <p:cNvSpPr/>
          <p:nvPr/>
        </p:nvSpPr>
        <p:spPr>
          <a:xfrm>
            <a:off x="1327499" y="3077768"/>
            <a:ext cx="1966752" cy="1633902"/>
          </a:xfrm>
          <a:prstGeom prst="ellipse">
            <a:avLst/>
          </a:prstGeom>
          <a:solidFill>
            <a:srgbClr val="0070C0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AlexNet</a:t>
            </a:r>
            <a:endParaRPr lang="en" sz="24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221">
            <a:extLst>
              <a:ext uri="{FF2B5EF4-FFF2-40B4-BE49-F238E27FC236}">
                <a16:creationId xmlns:a16="http://schemas.microsoft.com/office/drawing/2014/main" id="{202E1322-C15A-481A-8A88-D3B2A2278B4D}"/>
              </a:ext>
            </a:extLst>
          </p:cNvPr>
          <p:cNvSpPr/>
          <p:nvPr/>
        </p:nvSpPr>
        <p:spPr>
          <a:xfrm>
            <a:off x="6603091" y="3077768"/>
            <a:ext cx="1966752" cy="1667767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Mass and Non-mass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Detection</a:t>
            </a:r>
            <a:endParaRPr lang="en" sz="20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Shape 223">
            <a:extLst>
              <a:ext uri="{FF2B5EF4-FFF2-40B4-BE49-F238E27FC236}">
                <a16:creationId xmlns:a16="http://schemas.microsoft.com/office/drawing/2014/main" id="{3DAA9F2D-6CAB-43C6-9FB5-057B4A3007CE}"/>
              </a:ext>
            </a:extLst>
          </p:cNvPr>
          <p:cNvSpPr/>
          <p:nvPr/>
        </p:nvSpPr>
        <p:spPr>
          <a:xfrm>
            <a:off x="3913829" y="3077769"/>
            <a:ext cx="1966752" cy="1667767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 From Scratch</a:t>
            </a:r>
            <a:endParaRPr lang="en" sz="24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FC1B6E-8EEF-48BA-8B57-6670F73243FA}"/>
              </a:ext>
            </a:extLst>
          </p:cNvPr>
          <p:cNvCxnSpPr>
            <a:cxnSpLocks/>
          </p:cNvCxnSpPr>
          <p:nvPr/>
        </p:nvCxnSpPr>
        <p:spPr>
          <a:xfrm>
            <a:off x="3397183" y="3984848"/>
            <a:ext cx="31078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41D52-E520-4012-81C6-3675FEE4DFDB}"/>
              </a:ext>
            </a:extLst>
          </p:cNvPr>
          <p:cNvCxnSpPr>
            <a:cxnSpLocks/>
          </p:cNvCxnSpPr>
          <p:nvPr/>
        </p:nvCxnSpPr>
        <p:spPr>
          <a:xfrm>
            <a:off x="6086444" y="3977982"/>
            <a:ext cx="31078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292" y="1530962"/>
            <a:ext cx="6096733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1630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769318" y="330102"/>
            <a:ext cx="8230990" cy="8098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err="1"/>
              <a:t>Alexnet</a:t>
            </a:r>
            <a:r>
              <a:rPr lang="en-US" sz="3600" b="1" dirty="0"/>
              <a:t> ??</a:t>
            </a:r>
            <a:endParaRPr lang="en" sz="3600" b="1" dirty="0"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769317" y="1231712"/>
            <a:ext cx="8028971" cy="846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err="1"/>
              <a:t>AlexNet</a:t>
            </a:r>
            <a:r>
              <a:rPr lang="en-US" sz="2000" dirty="0"/>
              <a:t> used comparatively simple approach compared to modern DCNN model</a:t>
            </a:r>
            <a:endParaRPr lang="en-AU" sz="2000" dirty="0"/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3A81BA"/>
                </a:solidFill>
              </a:rPr>
              <a:t>5 conv layers, 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3A81BA"/>
                </a:solidFill>
              </a:rPr>
              <a:t>Maxpolling layers,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3A81BA"/>
                </a:solidFill>
              </a:rPr>
              <a:t>Dropout layers and 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3A81BA"/>
                </a:solidFill>
              </a:rPr>
              <a:t>3 fully connected layers.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70C0"/>
                </a:solidFill>
              </a:rPr>
              <a:t>ReLu</a:t>
            </a:r>
            <a:r>
              <a:rPr lang="en-US" sz="2400" b="1" dirty="0">
                <a:solidFill>
                  <a:srgbClr val="0070C0"/>
                </a:solidFill>
              </a:rPr>
              <a:t> Activation function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3 Different data Augmentation is been used :</a:t>
            </a:r>
          </a:p>
          <a:p>
            <a:pPr lvl="3">
              <a:spcBef>
                <a:spcPts val="0"/>
              </a:spcBef>
              <a:buNone/>
            </a:pPr>
            <a:r>
              <a:rPr lang="en-AU" sz="2000" dirty="0">
                <a:solidFill>
                  <a:srgbClr val="0070C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   Image translation, Patch extraction and Horizontal reflection.</a:t>
            </a:r>
            <a:endParaRPr lang="en-AU" sz="2000" dirty="0">
              <a:solidFill>
                <a:srgbClr val="0070C0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139" name="Shape 139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40" name="Shape 1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775B77E-1BCB-4363-952C-A1A825280B4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r="3177"/>
          <a:stretch/>
        </p:blipFill>
        <p:spPr bwMode="auto">
          <a:xfrm>
            <a:off x="4913731" y="1721911"/>
            <a:ext cx="3884557" cy="1708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3D5D1C-A976-4DD3-A483-1088AC3C5B74}"/>
              </a:ext>
            </a:extLst>
          </p:cNvPr>
          <p:cNvSpPr/>
          <p:nvPr/>
        </p:nvSpPr>
        <p:spPr>
          <a:xfrm>
            <a:off x="6166884" y="3455524"/>
            <a:ext cx="2977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Fig.5: </a:t>
            </a:r>
            <a:r>
              <a:rPr lang="en-US" dirty="0" err="1"/>
              <a:t>Alexnet</a:t>
            </a:r>
            <a:r>
              <a:rPr lang="en-US" dirty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1426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769318" y="31928"/>
            <a:ext cx="8230990" cy="8098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/>
              <a:t>VGG16</a:t>
            </a:r>
            <a:endParaRPr lang="en" sz="3600" b="1" dirty="0"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69523" y="841825"/>
            <a:ext cx="5969815" cy="846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/>
              <a:t>Simplicity and Depth.  Created in 2014 by </a:t>
            </a:r>
            <a:r>
              <a:rPr lang="en-US" sz="2000" dirty="0">
                <a:solidFill>
                  <a:srgbClr val="333333"/>
                </a:solidFill>
                <a:latin typeface="Helvetica" panose="020B0604020202020204" pitchFamily="34" charset="0"/>
              </a:rPr>
              <a:t> Karen </a:t>
            </a:r>
            <a:r>
              <a:rPr lang="en-US" sz="2000" dirty="0" err="1">
                <a:solidFill>
                  <a:srgbClr val="333333"/>
                </a:solidFill>
                <a:latin typeface="Helvetica" panose="020B0604020202020204" pitchFamily="34" charset="0"/>
              </a:rPr>
              <a:t>Simonyan</a:t>
            </a:r>
            <a:r>
              <a:rPr lang="en-US" sz="2000" dirty="0">
                <a:solidFill>
                  <a:srgbClr val="333333"/>
                </a:solidFill>
                <a:latin typeface="Helvetica" panose="020B0604020202020204" pitchFamily="34" charset="0"/>
              </a:rPr>
              <a:t> and Andrew Zisserman of the University of Oxford </a:t>
            </a:r>
            <a:endParaRPr lang="en-AU" sz="2000" dirty="0"/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3A81BA"/>
                </a:solidFill>
              </a:rPr>
              <a:t>16 Weight Layers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3A81BA"/>
                </a:solidFill>
              </a:rPr>
              <a:t>3 fully Connected layer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3A81BA"/>
                </a:solidFill>
              </a:rPr>
              <a:t>Maxpooling</a:t>
            </a:r>
            <a:r>
              <a:rPr lang="en-US" sz="2400" b="1" dirty="0">
                <a:solidFill>
                  <a:srgbClr val="3A81BA"/>
                </a:solidFill>
              </a:rPr>
              <a:t> layers after each </a:t>
            </a:r>
            <a:r>
              <a:rPr lang="en-US" sz="2400" b="1" dirty="0" err="1">
                <a:solidFill>
                  <a:srgbClr val="3A81BA"/>
                </a:solidFill>
              </a:rPr>
              <a:t>covn</a:t>
            </a:r>
            <a:r>
              <a:rPr lang="en-US" sz="2400" b="1" dirty="0">
                <a:solidFill>
                  <a:srgbClr val="3A81BA"/>
                </a:solidFill>
              </a:rPr>
              <a:t> block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8B81D2">
                    <a:lumMod val="50000"/>
                  </a:srgbClr>
                </a:solidFill>
              </a:rPr>
              <a:t>Number of filter doubles after each </a:t>
            </a:r>
            <a:r>
              <a:rPr lang="en-US" sz="2400" b="1" dirty="0" err="1">
                <a:solidFill>
                  <a:srgbClr val="8B81D2">
                    <a:lumMod val="50000"/>
                  </a:srgbClr>
                </a:solidFill>
              </a:rPr>
              <a:t>maxpool</a:t>
            </a:r>
            <a:r>
              <a:rPr lang="en-US" sz="2400" b="1" dirty="0">
                <a:solidFill>
                  <a:srgbClr val="8B81D2">
                    <a:lumMod val="50000"/>
                  </a:srgbClr>
                </a:solidFill>
              </a:rPr>
              <a:t> layer.</a:t>
            </a:r>
          </a:p>
          <a:p>
            <a:pPr marL="285750" lvl="3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 err="1"/>
              <a:t>Relu</a:t>
            </a:r>
            <a:r>
              <a:rPr lang="en-US" sz="2400" b="1" dirty="0"/>
              <a:t> activation function used</a:t>
            </a:r>
            <a:endParaRPr lang="en-AU" sz="2000" dirty="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139" name="Shape 139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40" name="Shape 1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31E222-5C59-4298-9C5B-3876887FA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5"/>
          <a:stretch/>
        </p:blipFill>
        <p:spPr>
          <a:xfrm>
            <a:off x="6639338" y="31928"/>
            <a:ext cx="2216298" cy="47249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681DB9-EFF1-4D05-AFD7-3AC1036E563B}"/>
              </a:ext>
            </a:extLst>
          </p:cNvPr>
          <p:cNvSpPr/>
          <p:nvPr/>
        </p:nvSpPr>
        <p:spPr>
          <a:xfrm>
            <a:off x="6353062" y="4785007"/>
            <a:ext cx="2977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Fig.6: VGG16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57572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843" y="2168636"/>
            <a:ext cx="6838313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Preparing Dataset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and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113647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300" y="258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Preparing 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1883" y="453536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Fig.7: Complexity Analysis Block Diagram.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74" y="1361460"/>
            <a:ext cx="5072009" cy="28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300" y="258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Preparing 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1883" y="453536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Fig.8: Complexity Analysis Block Diagram.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17" y="981582"/>
            <a:ext cx="4245277" cy="34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Training and Testing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68" t="6108" r="18705" b="26121"/>
          <a:stretch/>
        </p:blipFill>
        <p:spPr>
          <a:xfrm>
            <a:off x="1967023" y="1174724"/>
            <a:ext cx="5534442" cy="27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292" y="1530962"/>
            <a:ext cx="6096733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Training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6814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E5902-BF7D-424F-8244-D568BEEDE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8EC57C-C779-4CFD-B429-F7438EAC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2298"/>
              </p:ext>
            </p:extLst>
          </p:nvPr>
        </p:nvGraphicFramePr>
        <p:xfrm>
          <a:off x="2190307" y="1222745"/>
          <a:ext cx="5146157" cy="222220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099824">
                  <a:extLst>
                    <a:ext uri="{9D8B030D-6E8A-4147-A177-3AD203B41FA5}">
                      <a16:colId xmlns:a16="http://schemas.microsoft.com/office/drawing/2014/main" val="2205420989"/>
                    </a:ext>
                  </a:extLst>
                </a:gridCol>
                <a:gridCol w="1048671">
                  <a:extLst>
                    <a:ext uri="{9D8B030D-6E8A-4147-A177-3AD203B41FA5}">
                      <a16:colId xmlns:a16="http://schemas.microsoft.com/office/drawing/2014/main" val="3583361583"/>
                    </a:ext>
                  </a:extLst>
                </a:gridCol>
                <a:gridCol w="700819">
                  <a:extLst>
                    <a:ext uri="{9D8B030D-6E8A-4147-A177-3AD203B41FA5}">
                      <a16:colId xmlns:a16="http://schemas.microsoft.com/office/drawing/2014/main" val="3587987439"/>
                    </a:ext>
                  </a:extLst>
                </a:gridCol>
                <a:gridCol w="1289097">
                  <a:extLst>
                    <a:ext uri="{9D8B030D-6E8A-4147-A177-3AD203B41FA5}">
                      <a16:colId xmlns:a16="http://schemas.microsoft.com/office/drawing/2014/main" val="2825402843"/>
                    </a:ext>
                  </a:extLst>
                </a:gridCol>
                <a:gridCol w="1007746">
                  <a:extLst>
                    <a:ext uri="{9D8B030D-6E8A-4147-A177-3AD203B41FA5}">
                      <a16:colId xmlns:a16="http://schemas.microsoft.com/office/drawing/2014/main" val="50861092"/>
                    </a:ext>
                  </a:extLst>
                </a:gridCol>
              </a:tblGrid>
              <a:tr h="246912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CPU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RAM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GPU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CPU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147684"/>
                  </a:ext>
                </a:extLst>
              </a:tr>
              <a:tr h="987646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station 1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(8 Hyper Threaded Core)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 GB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TitanXP (12 GB onboard)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station 1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34634"/>
                  </a:ext>
                </a:extLst>
              </a:tr>
              <a:tr h="987646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 station 2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(4 Hyper Threaded Core)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 GB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TitanXP (12 GB onboard)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Work station 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551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B1EBAA1-1763-4A52-856A-A2466BEDAA76}"/>
              </a:ext>
            </a:extLst>
          </p:cNvPr>
          <p:cNvSpPr txBox="1">
            <a:spLocks/>
          </p:cNvSpPr>
          <p:nvPr/>
        </p:nvSpPr>
        <p:spPr>
          <a:xfrm>
            <a:off x="669524" y="219075"/>
            <a:ext cx="4283476" cy="459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35911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482939" y="1602176"/>
            <a:ext cx="2178122" cy="6164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solidFill>
                  <a:srgbClr val="FFFF00"/>
                </a:solidFill>
              </a:rPr>
              <a:t>SUPERVISOR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122091" y="3476036"/>
            <a:ext cx="4755231" cy="45076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tx1"/>
                </a:solidFill>
              </a:rPr>
              <a:t>Group Member</a:t>
            </a:r>
            <a:r>
              <a:rPr lang="en-US" sz="2800" b="1" dirty="0">
                <a:solidFill>
                  <a:schemeClr val="tx1"/>
                </a:solidFill>
              </a:rPr>
              <a:t>s</a:t>
            </a:r>
            <a:endParaRPr lang="en" sz="2800" b="1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6" name="Shape 99"/>
          <p:cNvSpPr txBox="1">
            <a:spLocks/>
          </p:cNvSpPr>
          <p:nvPr/>
        </p:nvSpPr>
        <p:spPr>
          <a:xfrm>
            <a:off x="321931" y="1186229"/>
            <a:ext cx="8500138" cy="61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Distributed Programming and Networking </a:t>
            </a:r>
            <a:r>
              <a:rPr lang="en" sz="3200" b="1" dirty="0"/>
              <a:t>Projecct </a:t>
            </a:r>
            <a:r>
              <a:rPr lang="en-US" sz="3200" b="1" dirty="0"/>
              <a:t>Defense</a:t>
            </a:r>
            <a:r>
              <a:rPr lang="en" sz="3200" b="1" dirty="0"/>
              <a:t> </a:t>
            </a:r>
            <a:r>
              <a:rPr lang="en" sz="3200" b="1" dirty="0">
                <a:solidFill>
                  <a:srgbClr val="FFFF00"/>
                </a:solidFill>
              </a:rPr>
              <a:t>2O18</a:t>
            </a:r>
            <a:r>
              <a:rPr lang="en" sz="3200" b="1" dirty="0"/>
              <a:t>June 7,</a:t>
            </a:r>
          </a:p>
          <a:p>
            <a:pPr algn="ctr"/>
            <a:r>
              <a:rPr lang="en" sz="3200" b="1" dirty="0"/>
              <a:t>MAIA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6377" y="2150389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Mario Molinara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76562" y="4395522"/>
            <a:ext cx="2416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Md. </a:t>
            </a:r>
            <a:r>
              <a:rPr lang="en-US" sz="1800" dirty="0" err="1"/>
              <a:t>Kamrul</a:t>
            </a:r>
            <a:r>
              <a:rPr lang="en-US" sz="1800" dirty="0"/>
              <a:t> Hasan</a:t>
            </a:r>
            <a:br>
              <a:rPr lang="en-US" sz="1800" dirty="0"/>
            </a:br>
            <a:r>
              <a:rPr lang="en-US" sz="1800" dirty="0"/>
              <a:t>MAIA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5465" y="4395522"/>
            <a:ext cx="2794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Fakrul Islam Tushar</a:t>
            </a:r>
            <a:br>
              <a:rPr lang="en-US" sz="1800" dirty="0"/>
            </a:br>
            <a:r>
              <a:rPr lang="en-US" sz="1800" dirty="0"/>
              <a:t>MAIA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32CA2-BEBB-4F85-9081-2A22FED97744}"/>
              </a:ext>
            </a:extLst>
          </p:cNvPr>
          <p:cNvSpPr txBox="1"/>
          <p:nvPr/>
        </p:nvSpPr>
        <p:spPr>
          <a:xfrm>
            <a:off x="5669034" y="4395522"/>
            <a:ext cx="2416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Lavsen</a:t>
            </a:r>
            <a:r>
              <a:rPr lang="en-US" sz="1800" dirty="0"/>
              <a:t> </a:t>
            </a:r>
            <a:r>
              <a:rPr lang="en-US" sz="1800" dirty="0" err="1"/>
              <a:t>Dahal</a:t>
            </a:r>
            <a:br>
              <a:rPr lang="en-US" sz="1800" dirty="0"/>
            </a:br>
            <a:r>
              <a:rPr lang="en-US" sz="1800" dirty="0"/>
              <a:t>MAIA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E5902-BF7D-424F-8244-D568BEEDE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1EBAA1-1763-4A52-856A-A2466BEDAA76}"/>
              </a:ext>
            </a:extLst>
          </p:cNvPr>
          <p:cNvSpPr txBox="1">
            <a:spLocks/>
          </p:cNvSpPr>
          <p:nvPr/>
        </p:nvSpPr>
        <p:spPr>
          <a:xfrm>
            <a:off x="669524" y="219075"/>
            <a:ext cx="4283476" cy="459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Software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1B51F-2856-4B27-B90A-69F6A3DCCAFB}"/>
              </a:ext>
            </a:extLst>
          </p:cNvPr>
          <p:cNvSpPr/>
          <p:nvPr/>
        </p:nvSpPr>
        <p:spPr>
          <a:xfrm>
            <a:off x="2929269" y="1450385"/>
            <a:ext cx="460389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600"/>
              </a:spcAft>
            </a:pPr>
            <a:r>
              <a:rPr lang="en-AU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CUDA Version:</a:t>
            </a:r>
            <a:r>
              <a:rPr lang="en-AU" sz="2000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 8.0</a:t>
            </a:r>
            <a:endParaRPr lang="en-US" sz="2000" dirty="0">
              <a:solidFill>
                <a:schemeClr val="accent1"/>
              </a:solidFill>
              <a:latin typeface="Times" panose="02020603050405020304" pitchFamily="18" charset="0"/>
              <a:ea typeface="PMingLiU" panose="02020500000000000000" pitchFamily="18" charset="-120"/>
              <a:cs typeface="Times" panose="02020603050405020304" pitchFamily="18" charset="0"/>
            </a:endParaRPr>
          </a:p>
          <a:p>
            <a:pPr algn="just" hangingPunct="0">
              <a:spcAft>
                <a:spcPts val="600"/>
              </a:spcAft>
            </a:pPr>
            <a:r>
              <a:rPr lang="en-AU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DL4J Framework Version:</a:t>
            </a:r>
            <a:r>
              <a:rPr lang="en-AU" sz="2000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 1.0.0-alpha</a:t>
            </a:r>
            <a:endParaRPr lang="en-US" sz="2000" dirty="0">
              <a:solidFill>
                <a:schemeClr val="accent1"/>
              </a:solidFill>
              <a:latin typeface="Times" panose="02020603050405020304" pitchFamily="18" charset="0"/>
              <a:ea typeface="PMingLiU" panose="02020500000000000000" pitchFamily="18" charset="-120"/>
              <a:cs typeface="Times" panose="02020603050405020304" pitchFamily="18" charset="0"/>
            </a:endParaRPr>
          </a:p>
          <a:p>
            <a:pPr algn="just" hangingPunct="0">
              <a:spcAft>
                <a:spcPts val="600"/>
              </a:spcAft>
            </a:pPr>
            <a:r>
              <a:rPr lang="en-AU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JAVA SDK Version:</a:t>
            </a:r>
            <a:r>
              <a:rPr lang="en-AU" sz="2000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 1.8</a:t>
            </a:r>
            <a:endParaRPr lang="en-US" sz="2000" dirty="0">
              <a:solidFill>
                <a:schemeClr val="accent1"/>
              </a:solidFill>
              <a:latin typeface="Times" panose="02020603050405020304" pitchFamily="18" charset="0"/>
              <a:ea typeface="PMingLiU" panose="02020500000000000000" pitchFamily="18" charset="-120"/>
              <a:cs typeface="Times" panose="02020603050405020304" pitchFamily="18" charset="0"/>
            </a:endParaRPr>
          </a:p>
          <a:p>
            <a:pPr algn="just" hangingPunct="0">
              <a:spcAft>
                <a:spcPts val="600"/>
              </a:spcAft>
            </a:pPr>
            <a:r>
              <a:rPr lang="en-AU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Maven:</a:t>
            </a:r>
            <a:r>
              <a:rPr lang="en-AU" sz="2000" dirty="0">
                <a:solidFill>
                  <a:schemeClr val="accent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" panose="02020603050405020304" pitchFamily="18" charset="0"/>
              </a:rPr>
              <a:t> 4.0.0</a:t>
            </a:r>
            <a:endParaRPr lang="en-US" sz="2000" dirty="0">
              <a:solidFill>
                <a:schemeClr val="accent1"/>
              </a:solidFill>
              <a:effectLst/>
              <a:latin typeface="Times" panose="02020603050405020304" pitchFamily="18" charset="0"/>
              <a:ea typeface="PMingLiU" panose="02020500000000000000" pitchFamily="18" charset="-120"/>
              <a:cs typeface="Times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0E2D62-C854-464D-A200-8626517E5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832"/>
              </p:ext>
            </p:extLst>
          </p:nvPr>
        </p:nvGraphicFramePr>
        <p:xfrm>
          <a:off x="2376377" y="1354692"/>
          <a:ext cx="4869712" cy="19244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69712">
                  <a:extLst>
                    <a:ext uri="{9D8B030D-6E8A-4147-A177-3AD203B41FA5}">
                      <a16:colId xmlns:a16="http://schemas.microsoft.com/office/drawing/2014/main" val="444575217"/>
                    </a:ext>
                  </a:extLst>
                </a:gridCol>
              </a:tblGrid>
              <a:tr h="1924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3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292" y="1530962"/>
            <a:ext cx="6096733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366396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F6672-DDF1-4F9F-8CE4-4B36BFCF73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DBC4F2-F2AD-4A0F-8602-20362A45FC98}"/>
              </a:ext>
            </a:extLst>
          </p:cNvPr>
          <p:cNvSpPr/>
          <p:nvPr/>
        </p:nvSpPr>
        <p:spPr>
          <a:xfrm>
            <a:off x="1267692" y="175144"/>
            <a:ext cx="621376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Possible Cases of Data Extractions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07810-4649-4138-B6F4-45F6CE10D7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91" y="692382"/>
            <a:ext cx="1533771" cy="156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0E6E6-1FF0-4451-9C29-AF2BF89412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91" y="2865946"/>
            <a:ext cx="1533771" cy="16220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C09EA-57AC-43F2-9AB9-C6D12C7A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65764"/>
              </p:ext>
            </p:extLst>
          </p:nvPr>
        </p:nvGraphicFramePr>
        <p:xfrm>
          <a:off x="679684" y="911661"/>
          <a:ext cx="6279915" cy="390144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199916">
                  <a:extLst>
                    <a:ext uri="{9D8B030D-6E8A-4147-A177-3AD203B41FA5}">
                      <a16:colId xmlns:a16="http://schemas.microsoft.com/office/drawing/2014/main" val="2178027725"/>
                    </a:ext>
                  </a:extLst>
                </a:gridCol>
                <a:gridCol w="2491250">
                  <a:extLst>
                    <a:ext uri="{9D8B030D-6E8A-4147-A177-3AD203B41FA5}">
                      <a16:colId xmlns:a16="http://schemas.microsoft.com/office/drawing/2014/main" val="137307308"/>
                    </a:ext>
                  </a:extLst>
                </a:gridCol>
                <a:gridCol w="2588749">
                  <a:extLst>
                    <a:ext uri="{9D8B030D-6E8A-4147-A177-3AD203B41FA5}">
                      <a16:colId xmlns:a16="http://schemas.microsoft.com/office/drawing/2014/main" val="3220826091"/>
                    </a:ext>
                  </a:extLst>
                </a:gridCol>
              </a:tblGrid>
              <a:tr h="179068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Case #.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Train (75%)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Test (25%)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7916058"/>
                  </a:ext>
                </a:extLst>
              </a:tr>
              <a:tr h="71627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Case-1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P:750 and N:750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No augmentation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P:250 and N:250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Inside mask  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No augmentation 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200">
                          <a:effectLst/>
                        </a:rPr>
                        <a:t>No pre-processing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019102"/>
                  </a:ext>
                </a:extLst>
              </a:tr>
              <a:tr h="71627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Case-2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2250 and N:2250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Two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 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750 and N:750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Two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 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596160"/>
                  </a:ext>
                </a:extLst>
              </a:tr>
              <a:tr h="71627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Case-3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7500 and N:7500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Nine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2500 and N:2500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Nine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78839"/>
                  </a:ext>
                </a:extLst>
              </a:tr>
              <a:tr h="71627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Case-4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6750 and N:6750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Eight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2250 and N:2250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mask 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Eight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91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600" b="1" dirty="0">
                          <a:effectLst/>
                        </a:rPr>
                        <a:t>Case-5</a:t>
                      </a:r>
                      <a:endParaRPr lang="en-US" sz="2000" b="1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1800 and N:1800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and around borders of mask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Eight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P: 600 and N:600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Inside and around borders of mask 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Eight augmentations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AU" sz="1200" dirty="0">
                          <a:effectLst/>
                        </a:rPr>
                        <a:t>No pre-processing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1508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BF78F7F-7CC0-4277-862D-83597A010075}"/>
              </a:ext>
            </a:extLst>
          </p:cNvPr>
          <p:cNvSpPr/>
          <p:nvPr/>
        </p:nvSpPr>
        <p:spPr>
          <a:xfrm>
            <a:off x="7372115" y="2285710"/>
            <a:ext cx="218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Fig.10: VGG16 Architecture.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5BF05-6919-41D1-A183-F754EE902F56}"/>
              </a:ext>
            </a:extLst>
          </p:cNvPr>
          <p:cNvSpPr/>
          <p:nvPr/>
        </p:nvSpPr>
        <p:spPr>
          <a:xfrm>
            <a:off x="7393170" y="4577763"/>
            <a:ext cx="1467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Fig.11: VGG16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0018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0422C-48B1-45BC-91F1-7933B9F2A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7C5BC0-7C77-4836-87E2-6E98059E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50517"/>
              </p:ext>
            </p:extLst>
          </p:nvPr>
        </p:nvGraphicFramePr>
        <p:xfrm>
          <a:off x="820883" y="1235708"/>
          <a:ext cx="3491344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674901">
                  <a:extLst>
                    <a:ext uri="{9D8B030D-6E8A-4147-A177-3AD203B41FA5}">
                      <a16:colId xmlns:a16="http://schemas.microsoft.com/office/drawing/2014/main" val="2641757286"/>
                    </a:ext>
                  </a:extLst>
                </a:gridCol>
                <a:gridCol w="1120580">
                  <a:extLst>
                    <a:ext uri="{9D8B030D-6E8A-4147-A177-3AD203B41FA5}">
                      <a16:colId xmlns:a16="http://schemas.microsoft.com/office/drawing/2014/main" val="3700532752"/>
                    </a:ext>
                  </a:extLst>
                </a:gridCol>
                <a:gridCol w="695863">
                  <a:extLst>
                    <a:ext uri="{9D8B030D-6E8A-4147-A177-3AD203B41FA5}">
                      <a16:colId xmlns:a16="http://schemas.microsoft.com/office/drawing/2014/main" val="1120940140"/>
                    </a:ext>
                  </a:extLst>
                </a:gridCol>
              </a:tblGrid>
              <a:tr h="208958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</a:t>
                      </a: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from Case 1 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155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101123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027619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95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871124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249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888616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0.8080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176567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0.8587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784772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0.8080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929882"/>
                  </a:ext>
                </a:extLst>
              </a:tr>
              <a:tr h="20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0.7635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61888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51E706-959C-47CB-A561-42EEA04DB8F6}"/>
              </a:ext>
            </a:extLst>
          </p:cNvPr>
          <p:cNvSpPr/>
          <p:nvPr/>
        </p:nvSpPr>
        <p:spPr>
          <a:xfrm>
            <a:off x="669524" y="227098"/>
            <a:ext cx="82770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Experimental Results for VGG16 (Edit Last Layer)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D48C30-4782-48B0-990C-B4431DD15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71484"/>
              </p:ext>
            </p:extLst>
          </p:nvPr>
        </p:nvGraphicFramePr>
        <p:xfrm>
          <a:off x="4975396" y="1235708"/>
          <a:ext cx="3347721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491671">
                  <a:extLst>
                    <a:ext uri="{9D8B030D-6E8A-4147-A177-3AD203B41FA5}">
                      <a16:colId xmlns:a16="http://schemas.microsoft.com/office/drawing/2014/main" val="1868706264"/>
                    </a:ext>
                  </a:extLst>
                </a:gridCol>
                <a:gridCol w="962433">
                  <a:extLst>
                    <a:ext uri="{9D8B030D-6E8A-4147-A177-3AD203B41FA5}">
                      <a16:colId xmlns:a16="http://schemas.microsoft.com/office/drawing/2014/main" val="1081530694"/>
                    </a:ext>
                  </a:extLst>
                </a:gridCol>
                <a:gridCol w="893617">
                  <a:extLst>
                    <a:ext uri="{9D8B030D-6E8A-4147-A177-3AD203B41FA5}">
                      <a16:colId xmlns:a16="http://schemas.microsoft.com/office/drawing/2014/main" val="1009719541"/>
                    </a:ext>
                  </a:extLst>
                </a:gridCol>
              </a:tblGrid>
              <a:tr h="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from Case 2 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729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331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4672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0368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661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0536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0.9267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4581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0.9302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2801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0.9267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368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0.9298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4571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D68CE6-B9DC-48DB-8CEC-E9D85E34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10946"/>
              </p:ext>
            </p:extLst>
          </p:nvPr>
        </p:nvGraphicFramePr>
        <p:xfrm>
          <a:off x="820882" y="3206752"/>
          <a:ext cx="3491343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693718">
                  <a:extLst>
                    <a:ext uri="{9D8B030D-6E8A-4147-A177-3AD203B41FA5}">
                      <a16:colId xmlns:a16="http://schemas.microsoft.com/office/drawing/2014/main" val="2634387645"/>
                    </a:ext>
                  </a:extLst>
                </a:gridCol>
                <a:gridCol w="1101762">
                  <a:extLst>
                    <a:ext uri="{9D8B030D-6E8A-4147-A177-3AD203B41FA5}">
                      <a16:colId xmlns:a16="http://schemas.microsoft.com/office/drawing/2014/main" val="2175753286"/>
                    </a:ext>
                  </a:extLst>
                </a:gridCol>
                <a:gridCol w="695863">
                  <a:extLst>
                    <a:ext uri="{9D8B030D-6E8A-4147-A177-3AD203B41FA5}">
                      <a16:colId xmlns:a16="http://schemas.microsoft.com/office/drawing/2014/main" val="351942821"/>
                    </a:ext>
                  </a:extLst>
                </a:gridCol>
              </a:tblGrid>
              <a:tr h="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Train and Test from Case 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2403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9446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FP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223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4614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97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5842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2277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51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0.9360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5784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0.9371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0725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0.9360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331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0.9376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2314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A3C65-8D71-44C8-AA07-AB296B0DC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00603"/>
              </p:ext>
            </p:extLst>
          </p:nvPr>
        </p:nvGraphicFramePr>
        <p:xfrm>
          <a:off x="4975396" y="3205944"/>
          <a:ext cx="3347721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498142">
                  <a:extLst>
                    <a:ext uri="{9D8B030D-6E8A-4147-A177-3AD203B41FA5}">
                      <a16:colId xmlns:a16="http://schemas.microsoft.com/office/drawing/2014/main" val="2663588058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3207944805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2378915322"/>
                    </a:ext>
                  </a:extLst>
                </a:gridCol>
              </a:tblGrid>
              <a:tr h="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from Case 3 and Test from Case 1 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211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9922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0311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474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211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256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0.8440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7495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0.8440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0267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0.8440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9892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0.8440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60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0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0422C-48B1-45BC-91F1-7933B9F2A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51E706-959C-47CB-A561-42EEA04DB8F6}"/>
              </a:ext>
            </a:extLst>
          </p:cNvPr>
          <p:cNvSpPr/>
          <p:nvPr/>
        </p:nvSpPr>
        <p:spPr>
          <a:xfrm>
            <a:off x="669524" y="227098"/>
            <a:ext cx="82770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Experimental Results for VGG16 (Edit Last Layer)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2018FF-2CC8-4FC3-BF14-48CA4658C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14643"/>
              </p:ext>
            </p:extLst>
          </p:nvPr>
        </p:nvGraphicFramePr>
        <p:xfrm>
          <a:off x="1988935" y="1562446"/>
          <a:ext cx="4900238" cy="2438056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961387">
                  <a:extLst>
                    <a:ext uri="{9D8B030D-6E8A-4147-A177-3AD203B41FA5}">
                      <a16:colId xmlns:a16="http://schemas.microsoft.com/office/drawing/2014/main" val="2918720473"/>
                    </a:ext>
                  </a:extLst>
                </a:gridCol>
                <a:gridCol w="1962180">
                  <a:extLst>
                    <a:ext uri="{9D8B030D-6E8A-4147-A177-3AD203B41FA5}">
                      <a16:colId xmlns:a16="http://schemas.microsoft.com/office/drawing/2014/main" val="594639857"/>
                    </a:ext>
                  </a:extLst>
                </a:gridCol>
                <a:gridCol w="976671">
                  <a:extLst>
                    <a:ext uri="{9D8B030D-6E8A-4147-A177-3AD203B41FA5}">
                      <a16:colId xmlns:a16="http://schemas.microsoft.com/office/drawing/2014/main" val="76370853"/>
                    </a:ext>
                  </a:extLst>
                </a:gridCol>
              </a:tblGrid>
              <a:tr h="304757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from Case 4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2195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389653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392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129130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287265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1858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922904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0.9007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289692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0.9099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526752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0.9007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462954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0.9076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34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0422C-48B1-45BC-91F1-7933B9F2A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51E706-959C-47CB-A561-42EEA04DB8F6}"/>
              </a:ext>
            </a:extLst>
          </p:cNvPr>
          <p:cNvSpPr/>
          <p:nvPr/>
        </p:nvSpPr>
        <p:spPr>
          <a:xfrm>
            <a:off x="669524" y="227098"/>
            <a:ext cx="82770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Experimental Results for </a:t>
            </a:r>
            <a:r>
              <a:rPr lang="en-US" sz="2800" dirty="0" err="1"/>
              <a:t>AlexNet</a:t>
            </a:r>
            <a:endParaRPr lang="en-US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C07306-4919-4E9D-A34C-7155BE72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6732"/>
              </p:ext>
            </p:extLst>
          </p:nvPr>
        </p:nvGraphicFramePr>
        <p:xfrm>
          <a:off x="409751" y="911396"/>
          <a:ext cx="4037558" cy="192024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2333449">
                  <a:extLst>
                    <a:ext uri="{9D8B030D-6E8A-4147-A177-3AD203B41FA5}">
                      <a16:colId xmlns:a16="http://schemas.microsoft.com/office/drawing/2014/main" val="3076508902"/>
                    </a:ext>
                  </a:extLst>
                </a:gridCol>
                <a:gridCol w="966354">
                  <a:extLst>
                    <a:ext uri="{9D8B030D-6E8A-4147-A177-3AD203B41FA5}">
                      <a16:colId xmlns:a16="http://schemas.microsoft.com/office/drawing/2014/main" val="1733919552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630308591"/>
                    </a:ext>
                  </a:extLst>
                </a:gridCol>
              </a:tblGrid>
              <a:tr h="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both from case 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No augmentations have been done on Train.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Positive: 750, Negative:750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Epoch: 50, batch 20 and channel 1 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4461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758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4691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143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4001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4001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0.9219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6940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6081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0.9172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9736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B674B0-60A4-4241-A183-33A2D1BFE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36269"/>
              </p:ext>
            </p:extLst>
          </p:nvPr>
        </p:nvGraphicFramePr>
        <p:xfrm>
          <a:off x="4696693" y="911396"/>
          <a:ext cx="4263849" cy="192024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2363929">
                  <a:extLst>
                    <a:ext uri="{9D8B030D-6E8A-4147-A177-3AD203B41FA5}">
                      <a16:colId xmlns:a16="http://schemas.microsoft.com/office/drawing/2014/main" val="1588874610"/>
                    </a:ext>
                  </a:extLst>
                </a:gridCol>
                <a:gridCol w="1186652">
                  <a:extLst>
                    <a:ext uri="{9D8B030D-6E8A-4147-A177-3AD203B41FA5}">
                      <a16:colId xmlns:a16="http://schemas.microsoft.com/office/drawing/2014/main" val="1361478761"/>
                    </a:ext>
                  </a:extLst>
                </a:gridCol>
                <a:gridCol w="713268">
                  <a:extLst>
                    <a:ext uri="{9D8B030D-6E8A-4147-A177-3AD203B41FA5}">
                      <a16:colId xmlns:a16="http://schemas.microsoft.com/office/drawing/2014/main" val="1562388985"/>
                    </a:ext>
                  </a:extLst>
                </a:gridCol>
              </a:tblGrid>
              <a:tr h="24003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both from case 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2 augmentations have been done on Train.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Positive: 1800, Negative:1800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Epoch: 50, batch 20 and channel 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145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26774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047462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906965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486943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0.9267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469036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0.9294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408354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0.9267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0217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0.9295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3022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D1BDF4-3F00-4DB3-B9ED-77276B6E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5236"/>
              </p:ext>
            </p:extLst>
          </p:nvPr>
        </p:nvGraphicFramePr>
        <p:xfrm>
          <a:off x="205165" y="3179616"/>
          <a:ext cx="4446729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2677459">
                  <a:extLst>
                    <a:ext uri="{9D8B030D-6E8A-4147-A177-3AD203B41FA5}">
                      <a16:colId xmlns:a16="http://schemas.microsoft.com/office/drawing/2014/main" val="753768840"/>
                    </a:ext>
                  </a:extLst>
                </a:gridCol>
                <a:gridCol w="1025410">
                  <a:extLst>
                    <a:ext uri="{9D8B030D-6E8A-4147-A177-3AD203B41FA5}">
                      <a16:colId xmlns:a16="http://schemas.microsoft.com/office/drawing/2014/main" val="1171702924"/>
                    </a:ext>
                  </a:extLst>
                </a:gridCol>
                <a:gridCol w="743860">
                  <a:extLst>
                    <a:ext uri="{9D8B030D-6E8A-4147-A177-3AD203B41FA5}">
                      <a16:colId xmlns:a16="http://schemas.microsoft.com/office/drawing/2014/main" val="1891538214"/>
                    </a:ext>
                  </a:extLst>
                </a:gridCol>
              </a:tblGrid>
              <a:tr h="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both from case 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6 augmentations have been done on Train.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Positive: 4200, Negative:4200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Epoch: 50, batch 20 and channel 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147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8066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9165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7282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1286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0.9333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5657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0.9371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322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0.9333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68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0.9363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6093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F4AD72-3654-4473-8A31-925802A7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86867"/>
              </p:ext>
            </p:extLst>
          </p:nvPr>
        </p:nvGraphicFramePr>
        <p:xfrm>
          <a:off x="4696693" y="3179616"/>
          <a:ext cx="4242142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2554273">
                  <a:extLst>
                    <a:ext uri="{9D8B030D-6E8A-4147-A177-3AD203B41FA5}">
                      <a16:colId xmlns:a16="http://schemas.microsoft.com/office/drawing/2014/main" val="153548817"/>
                    </a:ext>
                  </a:extLst>
                </a:gridCol>
                <a:gridCol w="978232">
                  <a:extLst>
                    <a:ext uri="{9D8B030D-6E8A-4147-A177-3AD203B41FA5}">
                      <a16:colId xmlns:a16="http://schemas.microsoft.com/office/drawing/2014/main" val="1255369204"/>
                    </a:ext>
                  </a:extLst>
                </a:gridCol>
                <a:gridCol w="709637">
                  <a:extLst>
                    <a:ext uri="{9D8B030D-6E8A-4147-A177-3AD203B41FA5}">
                      <a16:colId xmlns:a16="http://schemas.microsoft.com/office/drawing/2014/main" val="963111225"/>
                    </a:ext>
                  </a:extLst>
                </a:gridCol>
              </a:tblGrid>
              <a:tr h="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Train and test both from case 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10 augmentations have been done on Train.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Positive: 4200, Negative:4200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Epoch: 50, batch 20 and channel 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136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3673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2007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148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265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0.9467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4488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0.9495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1216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0.9467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8895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0.9444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43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4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B07AE-592C-4402-8749-6E7DE6664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77E947-81D0-4AF6-B102-7684EA7F0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46741"/>
              </p:ext>
            </p:extLst>
          </p:nvPr>
        </p:nvGraphicFramePr>
        <p:xfrm>
          <a:off x="669524" y="1333379"/>
          <a:ext cx="5009917" cy="202992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2985361">
                  <a:extLst>
                    <a:ext uri="{9D8B030D-6E8A-4147-A177-3AD203B41FA5}">
                      <a16:colId xmlns:a16="http://schemas.microsoft.com/office/drawing/2014/main" val="3049014033"/>
                    </a:ext>
                  </a:extLst>
                </a:gridCol>
                <a:gridCol w="1212446">
                  <a:extLst>
                    <a:ext uri="{9D8B030D-6E8A-4147-A177-3AD203B41FA5}">
                      <a16:colId xmlns:a16="http://schemas.microsoft.com/office/drawing/2014/main" val="334915725"/>
                    </a:ext>
                  </a:extLst>
                </a:gridCol>
                <a:gridCol w="812110">
                  <a:extLst>
                    <a:ext uri="{9D8B030D-6E8A-4147-A177-3AD203B41FA5}">
                      <a16:colId xmlns:a16="http://schemas.microsoft.com/office/drawing/2014/main" val="3378215203"/>
                    </a:ext>
                  </a:extLst>
                </a:gridCol>
              </a:tblGrid>
              <a:tr h="25374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both from case 1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2 augmentations (Warping and Flipping) have been done on Train.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Positive: 1800, Negative:1800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Epoch: 50, batch 20 and channel 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149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478589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43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90401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36875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107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359625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0.8533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713427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0.8834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878133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0.8533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543304"/>
                  </a:ext>
                </a:extLst>
              </a:tr>
              <a:tr h="25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0.8713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19964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0288B-ED52-4D97-838F-C68E75438C40}"/>
              </a:ext>
            </a:extLst>
          </p:cNvPr>
          <p:cNvSpPr/>
          <p:nvPr/>
        </p:nvSpPr>
        <p:spPr>
          <a:xfrm>
            <a:off x="669524" y="227098"/>
            <a:ext cx="82770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Experimental Results for </a:t>
            </a:r>
            <a:r>
              <a:rPr lang="en-US" sz="2800" dirty="0" err="1"/>
              <a:t>AlexNet</a:t>
            </a:r>
            <a:endParaRPr lang="en-US" sz="2800" dirty="0"/>
          </a:p>
        </p:txBody>
      </p:sp>
      <p:pic>
        <p:nvPicPr>
          <p:cNvPr id="5122" name="Picture 2" descr="https://upload.wikimedia.org/wikipedia/commons/d/d8/Image_warping_example.jpg">
            <a:extLst>
              <a:ext uri="{FF2B5EF4-FFF2-40B4-BE49-F238E27FC236}">
                <a16:creationId xmlns:a16="http://schemas.microsoft.com/office/drawing/2014/main" id="{D2DA33B0-6CEE-4082-845B-F0EFB49D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7707" y="1010052"/>
            <a:ext cx="2121706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48E430-8827-4A8F-B1CA-55DF3FB0B159}"/>
              </a:ext>
            </a:extLst>
          </p:cNvPr>
          <p:cNvSpPr/>
          <p:nvPr/>
        </p:nvSpPr>
        <p:spPr>
          <a:xfrm>
            <a:off x="5069840" y="3619372"/>
            <a:ext cx="3698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Image warping is the process of digitally manipulating an image such that any shapes portrayed in the image have been significantly distorted.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69C51-A46B-4B3B-AD44-2BDE19EEAD06}"/>
              </a:ext>
            </a:extLst>
          </p:cNvPr>
          <p:cNvSpPr/>
          <p:nvPr/>
        </p:nvSpPr>
        <p:spPr>
          <a:xfrm>
            <a:off x="6492240" y="3146836"/>
            <a:ext cx="2611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Fig.12: VGG16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25398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0422C-48B1-45BC-91F1-7933B9F2A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51E706-959C-47CB-A561-42EEA04DB8F6}"/>
              </a:ext>
            </a:extLst>
          </p:cNvPr>
          <p:cNvSpPr/>
          <p:nvPr/>
        </p:nvSpPr>
        <p:spPr>
          <a:xfrm>
            <a:off x="669524" y="227098"/>
            <a:ext cx="82770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Experimental Results for VGG16 (Bottleneck)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93F971-8A94-49D6-A378-79AA7C8B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95282"/>
              </p:ext>
            </p:extLst>
          </p:nvPr>
        </p:nvGraphicFramePr>
        <p:xfrm>
          <a:off x="791445" y="992676"/>
          <a:ext cx="3607836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226172">
                  <a:extLst>
                    <a:ext uri="{9D8B030D-6E8A-4147-A177-3AD203B41FA5}">
                      <a16:colId xmlns:a16="http://schemas.microsoft.com/office/drawing/2014/main" val="3408897368"/>
                    </a:ext>
                  </a:extLst>
                </a:gridCol>
                <a:gridCol w="1335183">
                  <a:extLst>
                    <a:ext uri="{9D8B030D-6E8A-4147-A177-3AD203B41FA5}">
                      <a16:colId xmlns:a16="http://schemas.microsoft.com/office/drawing/2014/main" val="1925957612"/>
                    </a:ext>
                  </a:extLst>
                </a:gridCol>
                <a:gridCol w="1046481">
                  <a:extLst>
                    <a:ext uri="{9D8B030D-6E8A-4147-A177-3AD203B41FA5}">
                      <a16:colId xmlns:a16="http://schemas.microsoft.com/office/drawing/2014/main" val="3334310462"/>
                    </a:ext>
                  </a:extLst>
                </a:gridCol>
              </a:tblGrid>
              <a:tr h="16129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from case 3 and Test from Case 1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826035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764443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168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937302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TN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227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5440719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0.6180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706665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0.6778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1102541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0.6180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839198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0.4620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5280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207EBF-9096-45A7-988B-ECD07C7A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52963"/>
              </p:ext>
            </p:extLst>
          </p:nvPr>
        </p:nvGraphicFramePr>
        <p:xfrm>
          <a:off x="4673600" y="992676"/>
          <a:ext cx="4013199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166288271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79691788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409603839"/>
                    </a:ext>
                  </a:extLst>
                </a:gridCol>
              </a:tblGrid>
              <a:tr h="15240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from Case 3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484330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772189"/>
                  </a:ext>
                </a:extLst>
              </a:tr>
              <a:tr h="1689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2500 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210586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2500 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703510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993907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124130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827832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0.0000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556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9A2823-9160-4DA7-A4CC-85C5E0F9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47885"/>
              </p:ext>
            </p:extLst>
          </p:nvPr>
        </p:nvGraphicFramePr>
        <p:xfrm>
          <a:off x="2041988" y="3007934"/>
          <a:ext cx="4399452" cy="1706880"/>
        </p:xfrm>
        <a:graphic>
          <a:graphicData uri="http://schemas.openxmlformats.org/drawingml/2006/table">
            <a:tbl>
              <a:tblPr firstRow="1" firstCol="1" bandRow="1">
                <a:tableStyleId>{6E5C698C-0972-42C6-9150-2DECBCD53049}</a:tableStyleId>
              </a:tblPr>
              <a:tblGrid>
                <a:gridCol w="2548752">
                  <a:extLst>
                    <a:ext uri="{9D8B030D-6E8A-4147-A177-3AD203B41FA5}">
                      <a16:colId xmlns:a16="http://schemas.microsoft.com/office/drawing/2014/main" val="1564592469"/>
                    </a:ext>
                  </a:extLst>
                </a:gridCol>
                <a:gridCol w="973826">
                  <a:extLst>
                    <a:ext uri="{9D8B030D-6E8A-4147-A177-3AD203B41FA5}">
                      <a16:colId xmlns:a16="http://schemas.microsoft.com/office/drawing/2014/main" val="1070738117"/>
                    </a:ext>
                  </a:extLst>
                </a:gridCol>
                <a:gridCol w="876874">
                  <a:extLst>
                    <a:ext uri="{9D8B030D-6E8A-4147-A177-3AD203B41FA5}">
                      <a16:colId xmlns:a16="http://schemas.microsoft.com/office/drawing/2014/main" val="2219083439"/>
                    </a:ext>
                  </a:extLst>
                </a:gridCol>
              </a:tblGrid>
              <a:tr h="152400">
                <a:tc rowSpan="8"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 and Test from Case 2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275650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364363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750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099744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750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306454"/>
                  </a:ext>
                </a:extLst>
              </a:tr>
              <a:tr h="1689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3158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171192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0.5000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884449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0.0000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5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9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8B79F-98BF-4895-AE13-DCF6AFFAF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954CD-CE44-444F-85A3-2F533756471E}"/>
              </a:ext>
            </a:extLst>
          </p:cNvPr>
          <p:cNvSpPr/>
          <p:nvPr/>
        </p:nvSpPr>
        <p:spPr>
          <a:xfrm>
            <a:off x="669524" y="227098"/>
            <a:ext cx="82770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Conclusion and Future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48003-94C6-4B10-9F24-C9026408E307}"/>
              </a:ext>
            </a:extLst>
          </p:cNvPr>
          <p:cNvSpPr/>
          <p:nvPr/>
        </p:nvSpPr>
        <p:spPr>
          <a:xfrm>
            <a:off x="334724" y="935294"/>
            <a:ext cx="8666480" cy="391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ea typeface="PMingLiU" panose="02020500000000000000" pitchFamily="18" charset="-120"/>
              </a:rPr>
              <a:t>Train from fc2 layer shows promising potential our mammography images.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ea typeface="PMingLiU" panose="02020500000000000000" pitchFamily="18" charset="-120"/>
              </a:rPr>
              <a:t>The </a:t>
            </a:r>
            <a:r>
              <a:rPr lang="en-US" sz="21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AlexNet</a:t>
            </a:r>
            <a:r>
              <a:rPr lang="en-US" sz="2100" dirty="0">
                <a:latin typeface="Times New Roman" panose="02020603050405020304" pitchFamily="18" charset="0"/>
                <a:ea typeface="PMingLiU" panose="02020500000000000000" pitchFamily="18" charset="-120"/>
              </a:rPr>
              <a:t> model that trained from scratch also performed very well for more number of images in train.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ea typeface="PMingLiU" panose="02020500000000000000" pitchFamily="18" charset="-120"/>
              </a:rPr>
              <a:t>Train VGG16 from the bottleneck layer does not have promising results.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ea typeface="PMingLiU" panose="02020500000000000000" pitchFamily="18" charset="-120"/>
              </a:rPr>
              <a:t>To get promising results from bottleneck layer, more data must be used since its learning near about 100M parameters.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ea typeface="PMingLiU" panose="02020500000000000000" pitchFamily="18" charset="-120"/>
              </a:rPr>
              <a:t>More experiments can be done to validate the results with our experimental set up.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89934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184934"/>
            <a:ext cx="3552600" cy="601066"/>
          </a:xfrm>
        </p:spPr>
        <p:txBody>
          <a:bodyPr/>
          <a:lstStyle/>
          <a:p>
            <a:r>
              <a:rPr lang="en-US" sz="3200" b="1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14400" y="836938"/>
            <a:ext cx="78676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World Health Organization: Cancer. Access on: 01 June 2018. Available at: </a:t>
            </a:r>
            <a:r>
              <a:rPr lang="en-US" dirty="0">
                <a:hlinkClick r:id="rId2"/>
              </a:rPr>
              <a:t>http://www.who.int/news-room/fact-sheets/detail/cancer</a:t>
            </a:r>
            <a:endParaRPr lang="en-US" dirty="0"/>
          </a:p>
          <a:p>
            <a:endParaRPr lang="en-US" dirty="0"/>
          </a:p>
          <a:p>
            <a:r>
              <a:rPr lang="en-US" dirty="0"/>
              <a:t>[2] A. </a:t>
            </a:r>
            <a:r>
              <a:rPr lang="en-US" dirty="0" err="1"/>
              <a:t>Krizhevsky</a:t>
            </a:r>
            <a:r>
              <a:rPr lang="en-US" dirty="0"/>
              <a:t>, I. </a:t>
            </a:r>
            <a:r>
              <a:rPr lang="en-US" dirty="0" err="1"/>
              <a:t>Sutskever</a:t>
            </a:r>
            <a:r>
              <a:rPr lang="en-US" dirty="0"/>
              <a:t>, and G. E. Hinton, “ImageNet Classification with Deep Convolutional Neural Networks,” Proceedings of the 25th International Conference on Neural Information Processing Systems, vol. 1, p.p. 1097-1105, 2012.</a:t>
            </a:r>
          </a:p>
          <a:p>
            <a:endParaRPr lang="en-US" dirty="0"/>
          </a:p>
          <a:p>
            <a:r>
              <a:rPr lang="en-US" dirty="0"/>
              <a:t>[3] K. </a:t>
            </a:r>
            <a:r>
              <a:rPr lang="en-US" dirty="0" err="1"/>
              <a:t>Simonyan</a:t>
            </a:r>
            <a:r>
              <a:rPr lang="en-US" dirty="0"/>
              <a:t>, and A. Zisserman, “Very Deep Convolutional Networks for Large-Scale Image Recognition,” arXiv:1409.1556.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58" y="0"/>
            <a:ext cx="4449434" cy="703807"/>
          </a:xfrm>
        </p:spPr>
        <p:txBody>
          <a:bodyPr/>
          <a:lstStyle/>
          <a:p>
            <a:r>
              <a:rPr lang="en-US" sz="2800" b="1" dirty="0"/>
              <a:t>Contents of The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1231499" y="703807"/>
            <a:ext cx="468671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Breast Cancer diagnosis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Mass and Non-Mass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00B050"/>
                </a:solidFill>
                <a:latin typeface="Source Sans Pro" panose="020B0604020202020204" charset="0"/>
              </a:rPr>
              <a:t>DCNN</a:t>
            </a:r>
            <a:endParaRPr lang="en-US" b="1" dirty="0">
              <a:solidFill>
                <a:srgbClr val="00B050"/>
              </a:solidFill>
              <a:latin typeface="Source Sans Pr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Limitation of DCNN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Transfer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Objective of the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DNCC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latin typeface="Source Sans Pro" panose="020B0604020202020204" charset="0"/>
              </a:rPr>
              <a:t>Preparing Dataset and Experimental setup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Training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latin typeface="Source Sans Pro" panose="020B0604020202020204" charset="0"/>
              </a:rPr>
              <a:t>Project Outcomes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Conclusion and Future Improvement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7030A0"/>
                </a:solidFill>
                <a:latin typeface="Source Sans Pro" panose="020B0604020202020204" charset="0"/>
              </a:rPr>
              <a:t>Reference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092" y="1769087"/>
            <a:ext cx="5309699" cy="1159799"/>
          </a:xfrm>
        </p:spPr>
        <p:txBody>
          <a:bodyPr/>
          <a:lstStyle/>
          <a:p>
            <a:r>
              <a:rPr lang="en-US" dirty="0"/>
              <a:t>Thank you !!!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6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786" y="1769087"/>
            <a:ext cx="6101006" cy="1159799"/>
          </a:xfrm>
        </p:spPr>
        <p:txBody>
          <a:bodyPr/>
          <a:lstStyle/>
          <a:p>
            <a:r>
              <a:rPr lang="en-US"/>
              <a:t>ANY Question ???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149136"/>
            <a:ext cx="8334773" cy="7029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Wh</a:t>
            </a:r>
            <a:r>
              <a:rPr lang="en-US" sz="3200" b="1" dirty="0"/>
              <a:t>y</a:t>
            </a:r>
            <a:r>
              <a:rPr lang="en" sz="3200" b="1" dirty="0"/>
              <a:t> B</a:t>
            </a:r>
            <a:r>
              <a:rPr lang="en-US" sz="3200" b="1" dirty="0" err="1"/>
              <a:t>reast</a:t>
            </a:r>
            <a:r>
              <a:rPr lang="en-US" sz="3200" b="1" dirty="0"/>
              <a:t> cancer Diagnosis is important</a:t>
            </a:r>
            <a:r>
              <a:rPr lang="en" sz="3200" b="1" dirty="0">
                <a:solidFill>
                  <a:schemeClr val="accent6"/>
                </a:solidFill>
              </a:rPr>
              <a:t> </a:t>
            </a:r>
            <a:r>
              <a:rPr lang="en" sz="3200" b="1" dirty="0"/>
              <a:t>??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32549" y="839341"/>
            <a:ext cx="7568100" cy="6214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Canc</a:t>
            </a:r>
            <a:r>
              <a:rPr lang="en-US" sz="2400" b="1" dirty="0" err="1"/>
              <a:t>er</a:t>
            </a:r>
            <a:endParaRPr lang="en" sz="24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1121307" y="1450706"/>
            <a:ext cx="5387069" cy="1093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" b="1" dirty="0">
                <a:solidFill>
                  <a:schemeClr val="accent1"/>
                </a:solidFill>
              </a:rPr>
              <a:t>2</a:t>
            </a:r>
            <a:r>
              <a:rPr lang="en-US" b="1" baseline="30000" dirty="0" err="1">
                <a:solidFill>
                  <a:schemeClr val="accent1"/>
                </a:solidFill>
              </a:rPr>
              <a:t>nd</a:t>
            </a:r>
            <a:r>
              <a:rPr lang="en-US" b="1" dirty="0">
                <a:solidFill>
                  <a:schemeClr val="accent1"/>
                </a:solidFill>
              </a:rPr>
              <a:t> leading cause of death worldwide [1]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/>
                </a:solidFill>
              </a:rPr>
              <a:t>Approximately, 70% Deaths of Cancer Occurs low and middle income countries[1]</a:t>
            </a:r>
            <a:endParaRPr lang="en" b="1" dirty="0">
              <a:solidFill>
                <a:schemeClr val="accent1"/>
              </a:solidFill>
            </a:endParaRPr>
          </a:p>
          <a:p>
            <a:pPr lvl="3">
              <a:buNone/>
            </a:pPr>
            <a:endParaRPr lang="en" b="1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9" name="Shape 82"/>
          <p:cNvSpPr txBox="1">
            <a:spLocks noGrp="1"/>
          </p:cNvSpPr>
          <p:nvPr>
            <p:ph type="body" idx="2"/>
          </p:nvPr>
        </p:nvSpPr>
        <p:spPr>
          <a:xfrm>
            <a:off x="1121307" y="2474396"/>
            <a:ext cx="2561919" cy="6214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/>
                </a:solidFill>
              </a:rPr>
              <a:t>B</a:t>
            </a:r>
            <a:r>
              <a:rPr lang="en-US" sz="3200" b="1" dirty="0">
                <a:solidFill>
                  <a:schemeClr val="accent6"/>
                </a:solidFill>
              </a:rPr>
              <a:t>rest Cancer</a:t>
            </a:r>
            <a:endParaRPr lang="en" sz="2400" b="1" dirty="0"/>
          </a:p>
        </p:txBody>
      </p:sp>
      <p:sp>
        <p:nvSpPr>
          <p:cNvPr id="10" name="Shape 83"/>
          <p:cNvSpPr txBox="1">
            <a:spLocks noGrp="1"/>
          </p:cNvSpPr>
          <p:nvPr>
            <p:ph type="body" idx="2"/>
          </p:nvPr>
        </p:nvSpPr>
        <p:spPr>
          <a:xfrm>
            <a:off x="1121307" y="3221599"/>
            <a:ext cx="4903389" cy="1093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/>
                </a:solidFill>
              </a:rPr>
              <a:t>Second leading  Cause of Death for women.</a:t>
            </a:r>
          </a:p>
          <a:p>
            <a:pPr lvl="3">
              <a:buNone/>
            </a:pP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42569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6973570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Mass and Non-mass </a:t>
            </a:r>
            <a:endParaRPr lang="en" sz="32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852916" y="1349003"/>
            <a:ext cx="5228907" cy="19529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A 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tumor or mass </a:t>
            </a: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is an uncontrolled growth of breast cells which are generally two types.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 non-cancerous or ‘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benign</a:t>
            </a: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’, and 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cancerous or 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malignant</a:t>
            </a: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endParaRPr lang="en-US" sz="2800" b="1" dirty="0">
              <a:solidFill>
                <a:schemeClr val="accent1"/>
              </a:solidFill>
            </a:endParaRPr>
          </a:p>
          <a:p>
            <a:pPr lvl="3"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3A03C-A487-4819-87EB-108BD5BAFE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14" y="372504"/>
            <a:ext cx="1909970" cy="195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600ED-3AA1-42EA-8CAC-807C2810B62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14" y="2818000"/>
            <a:ext cx="1909970" cy="18194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E05B1C-6CEA-471F-BF5D-422D50CBF3F3}"/>
              </a:ext>
            </a:extLst>
          </p:cNvPr>
          <p:cNvSpPr txBox="1"/>
          <p:nvPr/>
        </p:nvSpPr>
        <p:spPr>
          <a:xfrm>
            <a:off x="5887859" y="2373437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Fig.1: Mass Mammographic Image.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2388D-EA9E-4222-8844-C667259EDA42}"/>
              </a:ext>
            </a:extLst>
          </p:cNvPr>
          <p:cNvSpPr/>
          <p:nvPr/>
        </p:nvSpPr>
        <p:spPr>
          <a:xfrm>
            <a:off x="5693896" y="4685433"/>
            <a:ext cx="3376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Fig.2: Non-Mass Mammographic Image.</a:t>
            </a:r>
          </a:p>
        </p:txBody>
      </p:sp>
    </p:spTree>
    <p:extLst>
      <p:ext uri="{BB962C8B-B14F-4D97-AF65-F5344CB8AC3E}">
        <p14:creationId xmlns:p14="http://schemas.microsoft.com/office/powerpoint/2010/main" val="13215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A568C-B4A2-417D-9F44-1289CDC62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9555DC60-4621-43FD-8E90-7F66C553F2DE}"/>
              </a:ext>
            </a:extLst>
          </p:cNvPr>
          <p:cNvSpPr txBox="1">
            <a:spLocks/>
          </p:cNvSpPr>
          <p:nvPr/>
        </p:nvSpPr>
        <p:spPr>
          <a:xfrm>
            <a:off x="669524" y="489101"/>
            <a:ext cx="5869171" cy="25624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800" b="1" dirty="0">
                <a:solidFill>
                  <a:srgbClr val="00B0F0"/>
                </a:solidFill>
              </a:rPr>
              <a:t>Year</a:t>
            </a:r>
          </a:p>
          <a:p>
            <a:pPr algn="ctr"/>
            <a:r>
              <a:rPr lang="en" sz="16600" b="1" dirty="0">
                <a:solidFill>
                  <a:srgbClr val="00B0F0"/>
                </a:solidFill>
              </a:rPr>
              <a:t>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F8984-1C73-43B2-9A07-BCF7BB5B4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-3726" r="-787" b="9068"/>
          <a:stretch/>
        </p:blipFill>
        <p:spPr>
          <a:xfrm>
            <a:off x="6188149" y="849275"/>
            <a:ext cx="2455900" cy="32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97123"/>
            <a:ext cx="7430867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70C0"/>
                </a:solidFill>
              </a:rPr>
              <a:t>DCNN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19552" y="815733"/>
            <a:ext cx="6930810" cy="1042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accent6"/>
                </a:solidFill>
              </a:rPr>
              <a:t>DNCC Becomes </a:t>
            </a:r>
            <a:r>
              <a:rPr lang="en-US" sz="2800" b="1" dirty="0">
                <a:solidFill>
                  <a:schemeClr val="accent6"/>
                </a:solidFill>
              </a:rPr>
              <a:t>obvious choice to the Computer vision societies</a:t>
            </a:r>
            <a:endParaRPr lang="en" sz="2800" b="1" dirty="0">
              <a:solidFill>
                <a:schemeClr val="accent6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813156" y="2167638"/>
            <a:ext cx="2133244" cy="4340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accent1"/>
                </a:solidFill>
              </a:rPr>
              <a:t>Alexnet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</a:rPr>
              <a:t>VGG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accent1"/>
                </a:solidFill>
              </a:rPr>
              <a:t>GoogLeNet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accent1"/>
                </a:solidFill>
              </a:rPr>
              <a:t>ResNet</a:t>
            </a:r>
            <a:endParaRPr lang="en-US" sz="2400" b="1" dirty="0">
              <a:solidFill>
                <a:schemeClr val="accent1"/>
              </a:solidFill>
            </a:endParaRPr>
          </a:p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CB9F1-4EBC-4093-A2A4-685D3E56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42" y="1785842"/>
            <a:ext cx="5568086" cy="2541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BE387A-A187-4CFA-AFEE-EED19A3B594E}"/>
              </a:ext>
            </a:extLst>
          </p:cNvPr>
          <p:cNvSpPr/>
          <p:nvPr/>
        </p:nvSpPr>
        <p:spPr>
          <a:xfrm>
            <a:off x="4492417" y="4568475"/>
            <a:ext cx="2269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Fig.3: DCNN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7240762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L</a:t>
            </a:r>
            <a:r>
              <a:rPr lang="en" sz="3200" b="1" dirty="0">
                <a:solidFill>
                  <a:schemeClr val="accent1"/>
                </a:solidFill>
              </a:rPr>
              <a:t>imitation of DCNN </a:t>
            </a:r>
            <a:r>
              <a:rPr lang="en-US" sz="3200" b="1" dirty="0">
                <a:solidFill>
                  <a:schemeClr val="accent1"/>
                </a:solidFill>
              </a:rPr>
              <a:t>for Medical Imaging</a:t>
            </a:r>
            <a:r>
              <a:rPr lang="en" sz="3200" b="1" dirty="0">
                <a:solidFill>
                  <a:schemeClr val="accent1"/>
                </a:solidFill>
              </a:rPr>
              <a:t> </a:t>
            </a:r>
            <a:r>
              <a:rPr lang="en" sz="3200" b="1" dirty="0"/>
              <a:t>??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44425" y="1226276"/>
            <a:ext cx="7568100" cy="1077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/>
              <a:t>Deeper the CNN more data it needs.</a:t>
            </a:r>
            <a:endParaRPr lang="en" sz="24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57346" y="1765044"/>
            <a:ext cx="3578719" cy="19660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</a:rPr>
              <a:t>Having huge amount of data is challenging for Medical Cases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8" name="Immagine 3">
            <a:extLst>
              <a:ext uri="{FF2B5EF4-FFF2-40B4-BE49-F238E27FC236}">
                <a16:creationId xmlns:a16="http://schemas.microsoft.com/office/drawing/2014/main" id="{52907337-CD0E-4DD1-828D-BCD6D326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65" y="2065662"/>
            <a:ext cx="4760949" cy="25531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B9F5B6-9CFC-4EE6-A1A1-98631C74A1C5}"/>
              </a:ext>
            </a:extLst>
          </p:cNvPr>
          <p:cNvSpPr/>
          <p:nvPr/>
        </p:nvSpPr>
        <p:spPr>
          <a:xfrm>
            <a:off x="4476307" y="4464877"/>
            <a:ext cx="2977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Fig.4: Performance vs data .</a:t>
            </a:r>
          </a:p>
        </p:txBody>
      </p:sp>
    </p:spTree>
    <p:extLst>
      <p:ext uri="{BB962C8B-B14F-4D97-AF65-F5344CB8AC3E}">
        <p14:creationId xmlns:p14="http://schemas.microsoft.com/office/powerpoint/2010/main" val="304070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7240762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Transfer Learning</a:t>
            </a:r>
            <a:endParaRPr lang="en" sz="3200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44425" y="1226276"/>
            <a:ext cx="7568100" cy="1077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/>
              <a:t>Using a pretrained model and Fine tune it according to need</a:t>
            </a:r>
            <a:endParaRPr lang="en" sz="24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844425" y="2180329"/>
            <a:ext cx="8144867" cy="20085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3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Fine Tuning Approach:</a:t>
            </a:r>
          </a:p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</a:rPr>
              <a:t>Remove the last layer use as </a:t>
            </a:r>
            <a:r>
              <a:rPr lang="en-US" sz="2400" b="1" dirty="0">
                <a:solidFill>
                  <a:schemeClr val="accent6"/>
                </a:solidFill>
              </a:rPr>
              <a:t>Fixed Feature Extractor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/>
                </a:solidFill>
              </a:rPr>
              <a:t>Replace the last layer</a:t>
            </a:r>
            <a:r>
              <a:rPr lang="en-US" sz="2400" b="1" dirty="0">
                <a:solidFill>
                  <a:schemeClr val="accent1"/>
                </a:solidFill>
              </a:rPr>
              <a:t> with new classifier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/>
                </a:solidFill>
              </a:rPr>
              <a:t>Trained the last </a:t>
            </a:r>
            <a:r>
              <a:rPr lang="en-US" sz="2400" b="1" dirty="0" err="1">
                <a:solidFill>
                  <a:schemeClr val="accent6"/>
                </a:solidFill>
              </a:rPr>
              <a:t>Covn</a:t>
            </a:r>
            <a:r>
              <a:rPr lang="en-US" sz="2400" b="1" dirty="0">
                <a:solidFill>
                  <a:schemeClr val="accent1"/>
                </a:solidFill>
              </a:rPr>
              <a:t> layer only and freeze others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/>
                </a:solidFill>
              </a:rPr>
              <a:t>Partially trained the model</a:t>
            </a:r>
          </a:p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7712193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1167</Words>
  <Application>Microsoft Office PowerPoint</Application>
  <PresentationFormat>On-screen Show (16:9)</PresentationFormat>
  <Paragraphs>461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Dosis</vt:lpstr>
      <vt:lpstr>Helvetica</vt:lpstr>
      <vt:lpstr>Times</vt:lpstr>
      <vt:lpstr>Wingdings</vt:lpstr>
      <vt:lpstr>Arial</vt:lpstr>
      <vt:lpstr>Times New Roman</vt:lpstr>
      <vt:lpstr>PMingLiU</vt:lpstr>
      <vt:lpstr>Source Sans Pro</vt:lpstr>
      <vt:lpstr>Cerimon template</vt:lpstr>
      <vt:lpstr>Mass Detection in Breast Using Transfer Learning for Computer Aided Diagnosis </vt:lpstr>
      <vt:lpstr>SUPERVISOR</vt:lpstr>
      <vt:lpstr>Contents of The Presentation</vt:lpstr>
      <vt:lpstr>Why Breast cancer Diagnosis is important ??</vt:lpstr>
      <vt:lpstr>Mass and Non-mass </vt:lpstr>
      <vt:lpstr>PowerPoint Presentation</vt:lpstr>
      <vt:lpstr>DCNN</vt:lpstr>
      <vt:lpstr>Limitation of DCNN for Medical Imaging ??</vt:lpstr>
      <vt:lpstr>Transfer Learning</vt:lpstr>
      <vt:lpstr>Objective of the Project</vt:lpstr>
      <vt:lpstr>DCNN Architecture</vt:lpstr>
      <vt:lpstr>Alexnet ??</vt:lpstr>
      <vt:lpstr>VGG16</vt:lpstr>
      <vt:lpstr>Preparing Dataset and  Experimental Setup</vt:lpstr>
      <vt:lpstr>PowerPoint Presentation</vt:lpstr>
      <vt:lpstr>PowerPoint Presentation</vt:lpstr>
      <vt:lpstr>Training and Testing Dataset</vt:lpstr>
      <vt:lpstr>Training Configuration</vt:lpstr>
      <vt:lpstr>PowerPoint Presentation</vt:lpstr>
      <vt:lpstr>PowerPoint Presentation</vt:lpstr>
      <vt:lpstr>Project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 !!!</vt:lpstr>
      <vt:lpstr>ANY Question ???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Multichannel Modular Universal Biopotential Amplifier Train (RTR Module)</dc:title>
  <dc:creator>Fakrul Islam Tushar</dc:creator>
  <cp:lastModifiedBy>Fakrul-Islam TUSHAR</cp:lastModifiedBy>
  <cp:revision>134</cp:revision>
  <dcterms:modified xsi:type="dcterms:W3CDTF">2019-01-19T01:48:52Z</dcterms:modified>
</cp:coreProperties>
</file>