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56" r:id="rId2"/>
    <p:sldId id="286" r:id="rId3"/>
    <p:sldId id="324" r:id="rId4"/>
    <p:sldId id="312" r:id="rId5"/>
    <p:sldId id="334" r:id="rId6"/>
    <p:sldId id="357" r:id="rId7"/>
    <p:sldId id="337" r:id="rId8"/>
    <p:sldId id="342" r:id="rId9"/>
    <p:sldId id="358" r:id="rId10"/>
    <p:sldId id="359" r:id="rId11"/>
    <p:sldId id="360" r:id="rId12"/>
    <p:sldId id="361" r:id="rId13"/>
    <p:sldId id="362" r:id="rId14"/>
    <p:sldId id="363" r:id="rId15"/>
    <p:sldId id="365" r:id="rId16"/>
    <p:sldId id="366" r:id="rId17"/>
    <p:sldId id="379" r:id="rId18"/>
    <p:sldId id="367" r:id="rId19"/>
    <p:sldId id="344" r:id="rId20"/>
    <p:sldId id="370" r:id="rId21"/>
    <p:sldId id="368" r:id="rId22"/>
    <p:sldId id="369" r:id="rId23"/>
    <p:sldId id="371" r:id="rId24"/>
    <p:sldId id="377" r:id="rId25"/>
    <p:sldId id="378" r:id="rId26"/>
    <p:sldId id="376" r:id="rId27"/>
    <p:sldId id="375" r:id="rId28"/>
    <p:sldId id="373" r:id="rId29"/>
    <p:sldId id="346" r:id="rId30"/>
    <p:sldId id="354" r:id="rId31"/>
    <p:sldId id="355" r:id="rId32"/>
    <p:sldId id="356" r:id="rId33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35"/>
      <p:bold r:id="rId36"/>
      <p:italic r:id="rId37"/>
      <p:boldItalic r:id="rId38"/>
    </p:embeddedFont>
    <p:embeddedFont>
      <p:font typeface="Times" panose="02020603050405020304" pitchFamily="18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  <p:embeddedFont>
      <p:font typeface="Source Sans Pro" panose="020B0604020202020204" charset="0"/>
      <p:regular r:id="rId44"/>
      <p:bold r:id="rId45"/>
      <p:italic r:id="rId46"/>
      <p:boldItalic r:id="rId47"/>
    </p:embeddedFont>
    <p:embeddedFont>
      <p:font typeface="Dosis" panose="020B0604020202020204" charset="0"/>
      <p:regular r:id="rId48"/>
      <p:bold r:id="rId49"/>
    </p:embeddedFont>
    <p:embeddedFont>
      <p:font typeface="PMingLiU" panose="02020500000000000000" pitchFamily="18" charset="-12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5C698C-0972-42C6-9150-2DECBCD53049}">
  <a:tblStyle styleId="{6E5C698C-0972-42C6-9150-2DECBCD5304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4660"/>
  </p:normalViewPr>
  <p:slideViewPr>
    <p:cSldViewPr snapToGrid="0">
      <p:cViewPr>
        <p:scale>
          <a:sx n="90" d="100"/>
          <a:sy n="90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7B5478-7899-4A5D-91D1-578E5833289A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7CB9622-C665-452A-97E8-1E229FAAB42F}">
      <dgm:prSet phldrT="[Text]"/>
      <dgm:spPr/>
      <dgm:t>
        <a:bodyPr/>
        <a:lstStyle/>
        <a:p>
          <a:r>
            <a:rPr lang="en-US" dirty="0"/>
            <a:t>Design an inverse kinematic controller to move end effector from position A to position B</a:t>
          </a:r>
        </a:p>
      </dgm:t>
    </dgm:pt>
    <dgm:pt modelId="{3557F2A4-1FE1-42BC-A39B-AD0DDBFC8CEC}" type="parTrans" cxnId="{0CEC68CD-F728-472C-9C8E-5E52A16E0B5C}">
      <dgm:prSet/>
      <dgm:spPr/>
      <dgm:t>
        <a:bodyPr/>
        <a:lstStyle/>
        <a:p>
          <a:endParaRPr lang="en-US"/>
        </a:p>
      </dgm:t>
    </dgm:pt>
    <dgm:pt modelId="{AD36C420-9A72-4520-9F70-7DFC524F5141}" type="sibTrans" cxnId="{0CEC68CD-F728-472C-9C8E-5E52A16E0B5C}">
      <dgm:prSet/>
      <dgm:spPr/>
      <dgm:t>
        <a:bodyPr/>
        <a:lstStyle/>
        <a:p>
          <a:endParaRPr lang="en-US"/>
        </a:p>
      </dgm:t>
    </dgm:pt>
    <dgm:pt modelId="{BDB4C8CA-8FF4-482D-8151-D56593FE9445}">
      <dgm:prSet phldrT="[Text]"/>
      <dgm:spPr/>
      <dgm:t>
        <a:bodyPr/>
        <a:lstStyle/>
        <a:p>
          <a:r>
            <a:rPr lang="en-US" dirty="0"/>
            <a:t>1.Position Only</a:t>
          </a:r>
        </a:p>
      </dgm:t>
    </dgm:pt>
    <dgm:pt modelId="{110E50B9-C362-42F6-9BBA-FF4680E47FBE}" type="parTrans" cxnId="{3BC86570-2BF7-44ED-9A79-7E68189D648D}">
      <dgm:prSet/>
      <dgm:spPr/>
      <dgm:t>
        <a:bodyPr/>
        <a:lstStyle/>
        <a:p>
          <a:endParaRPr lang="en-US"/>
        </a:p>
      </dgm:t>
    </dgm:pt>
    <dgm:pt modelId="{09085A51-BD18-41C1-961D-7F23BC84772C}" type="sibTrans" cxnId="{3BC86570-2BF7-44ED-9A79-7E68189D648D}">
      <dgm:prSet/>
      <dgm:spPr/>
      <dgm:t>
        <a:bodyPr/>
        <a:lstStyle/>
        <a:p>
          <a:endParaRPr lang="en-US"/>
        </a:p>
      </dgm:t>
    </dgm:pt>
    <dgm:pt modelId="{547F39F8-674A-4EBB-90C8-181518562E7A}">
      <dgm:prSet phldrT="[Text]"/>
      <dgm:spPr/>
      <dgm:t>
        <a:bodyPr/>
        <a:lstStyle/>
        <a:p>
          <a:r>
            <a:rPr lang="en-US" dirty="0"/>
            <a:t>2.Position and Orientation</a:t>
          </a:r>
        </a:p>
      </dgm:t>
    </dgm:pt>
    <dgm:pt modelId="{127B9D18-3FC7-4F86-8712-EA9A3FF1A2D7}" type="parTrans" cxnId="{A83AF9CC-7608-48E1-BE1E-2EE91241937D}">
      <dgm:prSet/>
      <dgm:spPr/>
      <dgm:t>
        <a:bodyPr/>
        <a:lstStyle/>
        <a:p>
          <a:endParaRPr lang="en-US"/>
        </a:p>
      </dgm:t>
    </dgm:pt>
    <dgm:pt modelId="{D87F001A-E430-4C12-8CA7-07A98E2D09D8}" type="sibTrans" cxnId="{A83AF9CC-7608-48E1-BE1E-2EE91241937D}">
      <dgm:prSet/>
      <dgm:spPr/>
      <dgm:t>
        <a:bodyPr/>
        <a:lstStyle/>
        <a:p>
          <a:endParaRPr lang="en-US"/>
        </a:p>
      </dgm:t>
    </dgm:pt>
    <dgm:pt modelId="{94FC2A31-B5EB-4708-B730-F1BC762C06E6}">
      <dgm:prSet phldrT="[Text]"/>
      <dgm:spPr/>
      <dgm:t>
        <a:bodyPr/>
        <a:lstStyle/>
        <a:p>
          <a:pPr>
            <a:buNone/>
          </a:pPr>
          <a:r>
            <a:rPr lang="en-US" dirty="0"/>
            <a:t>3.Obstacle Avoiding 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Position and orientation Control</a:t>
          </a:r>
        </a:p>
      </dgm:t>
    </dgm:pt>
    <dgm:pt modelId="{4689A3E3-0480-4269-A9D8-06130E420C70}" type="parTrans" cxnId="{6E8EB932-46AE-4420-99F4-F0B49547F9E2}">
      <dgm:prSet/>
      <dgm:spPr/>
      <dgm:t>
        <a:bodyPr/>
        <a:lstStyle/>
        <a:p>
          <a:endParaRPr lang="en-US"/>
        </a:p>
      </dgm:t>
    </dgm:pt>
    <dgm:pt modelId="{CC5323BA-5187-42D2-B770-A0A43778558D}" type="sibTrans" cxnId="{6E8EB932-46AE-4420-99F4-F0B49547F9E2}">
      <dgm:prSet/>
      <dgm:spPr/>
      <dgm:t>
        <a:bodyPr/>
        <a:lstStyle/>
        <a:p>
          <a:endParaRPr lang="en-US"/>
        </a:p>
      </dgm:t>
    </dgm:pt>
    <dgm:pt modelId="{2C200F94-FCBB-4815-B5A7-0342A3514865}" type="pres">
      <dgm:prSet presAssocID="{3C7B5478-7899-4A5D-91D1-578E583328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C45507-BF22-4978-94D3-CC04539C48A1}" type="pres">
      <dgm:prSet presAssocID="{17CB9622-C665-452A-97E8-1E229FAAB42F}" presName="hierRoot1" presStyleCnt="0">
        <dgm:presLayoutVars>
          <dgm:hierBranch val="init"/>
        </dgm:presLayoutVars>
      </dgm:prSet>
      <dgm:spPr/>
    </dgm:pt>
    <dgm:pt modelId="{A35148A5-B832-41B8-AB1A-E044DDB26BD5}" type="pres">
      <dgm:prSet presAssocID="{17CB9622-C665-452A-97E8-1E229FAAB42F}" presName="rootComposite1" presStyleCnt="0"/>
      <dgm:spPr/>
    </dgm:pt>
    <dgm:pt modelId="{6A1B736C-0D87-43EC-A6BD-ECEF00CA882A}" type="pres">
      <dgm:prSet presAssocID="{17CB9622-C665-452A-97E8-1E229FAAB42F}" presName="rootText1" presStyleLbl="node0" presStyleIdx="0" presStyleCnt="1" custScaleX="264350">
        <dgm:presLayoutVars>
          <dgm:chPref val="3"/>
        </dgm:presLayoutVars>
      </dgm:prSet>
      <dgm:spPr/>
    </dgm:pt>
    <dgm:pt modelId="{742C9157-14A4-4DB9-AAF7-03AD4104F8D7}" type="pres">
      <dgm:prSet presAssocID="{17CB9622-C665-452A-97E8-1E229FAAB42F}" presName="rootConnector1" presStyleLbl="node1" presStyleIdx="0" presStyleCnt="0"/>
      <dgm:spPr/>
    </dgm:pt>
    <dgm:pt modelId="{D5816D43-B971-4542-9157-0D6D06E42486}" type="pres">
      <dgm:prSet presAssocID="{17CB9622-C665-452A-97E8-1E229FAAB42F}" presName="hierChild2" presStyleCnt="0"/>
      <dgm:spPr/>
    </dgm:pt>
    <dgm:pt modelId="{F07ED004-90D2-4E60-991E-03B2385EC0D6}" type="pres">
      <dgm:prSet presAssocID="{110E50B9-C362-42F6-9BBA-FF4680E47FBE}" presName="Name37" presStyleLbl="parChTrans1D2" presStyleIdx="0" presStyleCnt="3"/>
      <dgm:spPr/>
    </dgm:pt>
    <dgm:pt modelId="{E3EB12A9-B5DC-4A60-B507-3A4C62B6C4B0}" type="pres">
      <dgm:prSet presAssocID="{BDB4C8CA-8FF4-482D-8151-D56593FE9445}" presName="hierRoot2" presStyleCnt="0">
        <dgm:presLayoutVars>
          <dgm:hierBranch val="init"/>
        </dgm:presLayoutVars>
      </dgm:prSet>
      <dgm:spPr/>
    </dgm:pt>
    <dgm:pt modelId="{6FCA4864-621C-4F18-8FE9-9C5B45EC0780}" type="pres">
      <dgm:prSet presAssocID="{BDB4C8CA-8FF4-482D-8151-D56593FE9445}" presName="rootComposite" presStyleCnt="0"/>
      <dgm:spPr/>
    </dgm:pt>
    <dgm:pt modelId="{0419C1A7-5BFB-4BA4-906C-10A5F29A384D}" type="pres">
      <dgm:prSet presAssocID="{BDB4C8CA-8FF4-482D-8151-D56593FE9445}" presName="rootText" presStyleLbl="node2" presStyleIdx="0" presStyleCnt="3">
        <dgm:presLayoutVars>
          <dgm:chPref val="3"/>
        </dgm:presLayoutVars>
      </dgm:prSet>
      <dgm:spPr/>
    </dgm:pt>
    <dgm:pt modelId="{E2AFC6ED-7DC7-4834-8F7B-87775F5F95BD}" type="pres">
      <dgm:prSet presAssocID="{BDB4C8CA-8FF4-482D-8151-D56593FE9445}" presName="rootConnector" presStyleLbl="node2" presStyleIdx="0" presStyleCnt="3"/>
      <dgm:spPr/>
    </dgm:pt>
    <dgm:pt modelId="{EB75DF7C-52DE-4572-A3EB-79AD7A9AEA90}" type="pres">
      <dgm:prSet presAssocID="{BDB4C8CA-8FF4-482D-8151-D56593FE9445}" presName="hierChild4" presStyleCnt="0"/>
      <dgm:spPr/>
    </dgm:pt>
    <dgm:pt modelId="{005898A3-041D-41F0-98C9-0BA76E6FBE79}" type="pres">
      <dgm:prSet presAssocID="{BDB4C8CA-8FF4-482D-8151-D56593FE9445}" presName="hierChild5" presStyleCnt="0"/>
      <dgm:spPr/>
    </dgm:pt>
    <dgm:pt modelId="{6F65754C-FDBD-41FB-A6B8-F3BE7EDFA7CD}" type="pres">
      <dgm:prSet presAssocID="{127B9D18-3FC7-4F86-8712-EA9A3FF1A2D7}" presName="Name37" presStyleLbl="parChTrans1D2" presStyleIdx="1" presStyleCnt="3"/>
      <dgm:spPr/>
    </dgm:pt>
    <dgm:pt modelId="{0023931F-9655-46D3-AA5E-F7F38CF40922}" type="pres">
      <dgm:prSet presAssocID="{547F39F8-674A-4EBB-90C8-181518562E7A}" presName="hierRoot2" presStyleCnt="0">
        <dgm:presLayoutVars>
          <dgm:hierBranch val="init"/>
        </dgm:presLayoutVars>
      </dgm:prSet>
      <dgm:spPr/>
    </dgm:pt>
    <dgm:pt modelId="{861CA986-F2C4-4D28-891F-2217AE2BDA67}" type="pres">
      <dgm:prSet presAssocID="{547F39F8-674A-4EBB-90C8-181518562E7A}" presName="rootComposite" presStyleCnt="0"/>
      <dgm:spPr/>
    </dgm:pt>
    <dgm:pt modelId="{B1BC0D9D-23BA-4EDD-9275-16859185A66D}" type="pres">
      <dgm:prSet presAssocID="{547F39F8-674A-4EBB-90C8-181518562E7A}" presName="rootText" presStyleLbl="node2" presStyleIdx="1" presStyleCnt="3">
        <dgm:presLayoutVars>
          <dgm:chPref val="3"/>
        </dgm:presLayoutVars>
      </dgm:prSet>
      <dgm:spPr/>
    </dgm:pt>
    <dgm:pt modelId="{8B5B5553-FC35-44DC-BA9A-D0AE39B765A7}" type="pres">
      <dgm:prSet presAssocID="{547F39F8-674A-4EBB-90C8-181518562E7A}" presName="rootConnector" presStyleLbl="node2" presStyleIdx="1" presStyleCnt="3"/>
      <dgm:spPr/>
    </dgm:pt>
    <dgm:pt modelId="{C677FBE6-ABBA-479C-BA53-2C790E7B7A7C}" type="pres">
      <dgm:prSet presAssocID="{547F39F8-674A-4EBB-90C8-181518562E7A}" presName="hierChild4" presStyleCnt="0"/>
      <dgm:spPr/>
    </dgm:pt>
    <dgm:pt modelId="{B524C170-9341-4B56-A493-130D2C5D663D}" type="pres">
      <dgm:prSet presAssocID="{547F39F8-674A-4EBB-90C8-181518562E7A}" presName="hierChild5" presStyleCnt="0"/>
      <dgm:spPr/>
    </dgm:pt>
    <dgm:pt modelId="{8E350699-0455-45D9-9793-3F4D87370EB4}" type="pres">
      <dgm:prSet presAssocID="{4689A3E3-0480-4269-A9D8-06130E420C70}" presName="Name37" presStyleLbl="parChTrans1D2" presStyleIdx="2" presStyleCnt="3"/>
      <dgm:spPr/>
    </dgm:pt>
    <dgm:pt modelId="{A3F52E2F-0DDF-438E-8485-8ACCCB1F9DD1}" type="pres">
      <dgm:prSet presAssocID="{94FC2A31-B5EB-4708-B730-F1BC762C06E6}" presName="hierRoot2" presStyleCnt="0">
        <dgm:presLayoutVars>
          <dgm:hierBranch val="init"/>
        </dgm:presLayoutVars>
      </dgm:prSet>
      <dgm:spPr/>
    </dgm:pt>
    <dgm:pt modelId="{1FDFA8A2-85D1-4B66-8039-F0A5DFF6C0FE}" type="pres">
      <dgm:prSet presAssocID="{94FC2A31-B5EB-4708-B730-F1BC762C06E6}" presName="rootComposite" presStyleCnt="0"/>
      <dgm:spPr/>
    </dgm:pt>
    <dgm:pt modelId="{DD945210-38C0-4C97-A1B0-AC714602E543}" type="pres">
      <dgm:prSet presAssocID="{94FC2A31-B5EB-4708-B730-F1BC762C06E6}" presName="rootText" presStyleLbl="node2" presStyleIdx="2" presStyleCnt="3">
        <dgm:presLayoutVars>
          <dgm:chPref val="3"/>
        </dgm:presLayoutVars>
      </dgm:prSet>
      <dgm:spPr/>
    </dgm:pt>
    <dgm:pt modelId="{D9BC028B-E9CD-4D12-850B-AF91726E573C}" type="pres">
      <dgm:prSet presAssocID="{94FC2A31-B5EB-4708-B730-F1BC762C06E6}" presName="rootConnector" presStyleLbl="node2" presStyleIdx="2" presStyleCnt="3"/>
      <dgm:spPr/>
    </dgm:pt>
    <dgm:pt modelId="{5DD85E77-A0AE-4B1D-BCE5-62122ABC3901}" type="pres">
      <dgm:prSet presAssocID="{94FC2A31-B5EB-4708-B730-F1BC762C06E6}" presName="hierChild4" presStyleCnt="0"/>
      <dgm:spPr/>
    </dgm:pt>
    <dgm:pt modelId="{DE2DCC54-9BEC-486F-9312-0E1B5572E33D}" type="pres">
      <dgm:prSet presAssocID="{94FC2A31-B5EB-4708-B730-F1BC762C06E6}" presName="hierChild5" presStyleCnt="0"/>
      <dgm:spPr/>
    </dgm:pt>
    <dgm:pt modelId="{FD594F21-B0FC-4D9B-97C9-1F269332E260}" type="pres">
      <dgm:prSet presAssocID="{17CB9622-C665-452A-97E8-1E229FAAB42F}" presName="hierChild3" presStyleCnt="0"/>
      <dgm:spPr/>
    </dgm:pt>
  </dgm:ptLst>
  <dgm:cxnLst>
    <dgm:cxn modelId="{6E8EB932-46AE-4420-99F4-F0B49547F9E2}" srcId="{17CB9622-C665-452A-97E8-1E229FAAB42F}" destId="{94FC2A31-B5EB-4708-B730-F1BC762C06E6}" srcOrd="2" destOrd="0" parTransId="{4689A3E3-0480-4269-A9D8-06130E420C70}" sibTransId="{CC5323BA-5187-42D2-B770-A0A43778558D}"/>
    <dgm:cxn modelId="{468A8634-5633-4480-AB5C-7B7D405C849F}" type="presOf" srcId="{547F39F8-674A-4EBB-90C8-181518562E7A}" destId="{B1BC0D9D-23BA-4EDD-9275-16859185A66D}" srcOrd="0" destOrd="0" presId="urn:microsoft.com/office/officeart/2005/8/layout/orgChart1"/>
    <dgm:cxn modelId="{8692AD60-04BF-4318-AB7F-A11CD27E1E60}" type="presOf" srcId="{17CB9622-C665-452A-97E8-1E229FAAB42F}" destId="{742C9157-14A4-4DB9-AAF7-03AD4104F8D7}" srcOrd="1" destOrd="0" presId="urn:microsoft.com/office/officeart/2005/8/layout/orgChart1"/>
    <dgm:cxn modelId="{4833AE61-A608-4500-B007-912A1599CF41}" type="presOf" srcId="{110E50B9-C362-42F6-9BBA-FF4680E47FBE}" destId="{F07ED004-90D2-4E60-991E-03B2385EC0D6}" srcOrd="0" destOrd="0" presId="urn:microsoft.com/office/officeart/2005/8/layout/orgChart1"/>
    <dgm:cxn modelId="{B88F8F4E-8A8B-4A27-82C2-B134A017EFBC}" type="presOf" srcId="{4689A3E3-0480-4269-A9D8-06130E420C70}" destId="{8E350699-0455-45D9-9793-3F4D87370EB4}" srcOrd="0" destOrd="0" presId="urn:microsoft.com/office/officeart/2005/8/layout/orgChart1"/>
    <dgm:cxn modelId="{3290306F-349A-40FA-BC47-029DF81E0638}" type="presOf" srcId="{94FC2A31-B5EB-4708-B730-F1BC762C06E6}" destId="{D9BC028B-E9CD-4D12-850B-AF91726E573C}" srcOrd="1" destOrd="0" presId="urn:microsoft.com/office/officeart/2005/8/layout/orgChart1"/>
    <dgm:cxn modelId="{3BC86570-2BF7-44ED-9A79-7E68189D648D}" srcId="{17CB9622-C665-452A-97E8-1E229FAAB42F}" destId="{BDB4C8CA-8FF4-482D-8151-D56593FE9445}" srcOrd="0" destOrd="0" parTransId="{110E50B9-C362-42F6-9BBA-FF4680E47FBE}" sibTransId="{09085A51-BD18-41C1-961D-7F23BC84772C}"/>
    <dgm:cxn modelId="{D1B59686-E18A-41F9-A031-B5B6EE9DB660}" type="presOf" srcId="{BDB4C8CA-8FF4-482D-8151-D56593FE9445}" destId="{E2AFC6ED-7DC7-4834-8F7B-87775F5F95BD}" srcOrd="1" destOrd="0" presId="urn:microsoft.com/office/officeart/2005/8/layout/orgChart1"/>
    <dgm:cxn modelId="{07C37C8B-A7DB-4553-A0E4-A47A1D7CB498}" type="presOf" srcId="{547F39F8-674A-4EBB-90C8-181518562E7A}" destId="{8B5B5553-FC35-44DC-BA9A-D0AE39B765A7}" srcOrd="1" destOrd="0" presId="urn:microsoft.com/office/officeart/2005/8/layout/orgChart1"/>
    <dgm:cxn modelId="{0C6A799E-3A3F-46A3-959B-23F4A1A8024C}" type="presOf" srcId="{3C7B5478-7899-4A5D-91D1-578E5833289A}" destId="{2C200F94-FCBB-4815-B5A7-0342A3514865}" srcOrd="0" destOrd="0" presId="urn:microsoft.com/office/officeart/2005/8/layout/orgChart1"/>
    <dgm:cxn modelId="{583C3DC7-88D3-4AFD-8522-B6AA4516BDD4}" type="presOf" srcId="{17CB9622-C665-452A-97E8-1E229FAAB42F}" destId="{6A1B736C-0D87-43EC-A6BD-ECEF00CA882A}" srcOrd="0" destOrd="0" presId="urn:microsoft.com/office/officeart/2005/8/layout/orgChart1"/>
    <dgm:cxn modelId="{A83AF9CC-7608-48E1-BE1E-2EE91241937D}" srcId="{17CB9622-C665-452A-97E8-1E229FAAB42F}" destId="{547F39F8-674A-4EBB-90C8-181518562E7A}" srcOrd="1" destOrd="0" parTransId="{127B9D18-3FC7-4F86-8712-EA9A3FF1A2D7}" sibTransId="{D87F001A-E430-4C12-8CA7-07A98E2D09D8}"/>
    <dgm:cxn modelId="{0CEC68CD-F728-472C-9C8E-5E52A16E0B5C}" srcId="{3C7B5478-7899-4A5D-91D1-578E5833289A}" destId="{17CB9622-C665-452A-97E8-1E229FAAB42F}" srcOrd="0" destOrd="0" parTransId="{3557F2A4-1FE1-42BC-A39B-AD0DDBFC8CEC}" sibTransId="{AD36C420-9A72-4520-9F70-7DFC524F5141}"/>
    <dgm:cxn modelId="{765201E4-2045-4150-BF26-F3943B91A83A}" type="presOf" srcId="{127B9D18-3FC7-4F86-8712-EA9A3FF1A2D7}" destId="{6F65754C-FDBD-41FB-A6B8-F3BE7EDFA7CD}" srcOrd="0" destOrd="0" presId="urn:microsoft.com/office/officeart/2005/8/layout/orgChart1"/>
    <dgm:cxn modelId="{54BE6CFB-1019-4F09-BE12-94B96957C117}" type="presOf" srcId="{94FC2A31-B5EB-4708-B730-F1BC762C06E6}" destId="{DD945210-38C0-4C97-A1B0-AC714602E543}" srcOrd="0" destOrd="0" presId="urn:microsoft.com/office/officeart/2005/8/layout/orgChart1"/>
    <dgm:cxn modelId="{009826FF-6CA1-4C56-9A9E-EC3D196E9326}" type="presOf" srcId="{BDB4C8CA-8FF4-482D-8151-D56593FE9445}" destId="{0419C1A7-5BFB-4BA4-906C-10A5F29A384D}" srcOrd="0" destOrd="0" presId="urn:microsoft.com/office/officeart/2005/8/layout/orgChart1"/>
    <dgm:cxn modelId="{1864DD5B-6282-4E08-B618-B5812741302C}" type="presParOf" srcId="{2C200F94-FCBB-4815-B5A7-0342A3514865}" destId="{8CC45507-BF22-4978-94D3-CC04539C48A1}" srcOrd="0" destOrd="0" presId="urn:microsoft.com/office/officeart/2005/8/layout/orgChart1"/>
    <dgm:cxn modelId="{D5137498-3606-4561-BFC9-194BC25095BD}" type="presParOf" srcId="{8CC45507-BF22-4978-94D3-CC04539C48A1}" destId="{A35148A5-B832-41B8-AB1A-E044DDB26BD5}" srcOrd="0" destOrd="0" presId="urn:microsoft.com/office/officeart/2005/8/layout/orgChart1"/>
    <dgm:cxn modelId="{B3CBEBBF-2939-4A95-BF2B-A3F8EE8B0F97}" type="presParOf" srcId="{A35148A5-B832-41B8-AB1A-E044DDB26BD5}" destId="{6A1B736C-0D87-43EC-A6BD-ECEF00CA882A}" srcOrd="0" destOrd="0" presId="urn:microsoft.com/office/officeart/2005/8/layout/orgChart1"/>
    <dgm:cxn modelId="{06DF1F2C-4B91-4DE0-ABDF-B4D650600FE8}" type="presParOf" srcId="{A35148A5-B832-41B8-AB1A-E044DDB26BD5}" destId="{742C9157-14A4-4DB9-AAF7-03AD4104F8D7}" srcOrd="1" destOrd="0" presId="urn:microsoft.com/office/officeart/2005/8/layout/orgChart1"/>
    <dgm:cxn modelId="{2674F35B-C9B8-4D46-9761-C39879F8C256}" type="presParOf" srcId="{8CC45507-BF22-4978-94D3-CC04539C48A1}" destId="{D5816D43-B971-4542-9157-0D6D06E42486}" srcOrd="1" destOrd="0" presId="urn:microsoft.com/office/officeart/2005/8/layout/orgChart1"/>
    <dgm:cxn modelId="{DD152AE3-509F-4AB3-84F7-883543365A0B}" type="presParOf" srcId="{D5816D43-B971-4542-9157-0D6D06E42486}" destId="{F07ED004-90D2-4E60-991E-03B2385EC0D6}" srcOrd="0" destOrd="0" presId="urn:microsoft.com/office/officeart/2005/8/layout/orgChart1"/>
    <dgm:cxn modelId="{084A8F31-6FF7-4A29-85EC-D29C58AF0AD9}" type="presParOf" srcId="{D5816D43-B971-4542-9157-0D6D06E42486}" destId="{E3EB12A9-B5DC-4A60-B507-3A4C62B6C4B0}" srcOrd="1" destOrd="0" presId="urn:microsoft.com/office/officeart/2005/8/layout/orgChart1"/>
    <dgm:cxn modelId="{3B7DA4C4-B967-40C3-9143-03A8FDD1CEB7}" type="presParOf" srcId="{E3EB12A9-B5DC-4A60-B507-3A4C62B6C4B0}" destId="{6FCA4864-621C-4F18-8FE9-9C5B45EC0780}" srcOrd="0" destOrd="0" presId="urn:microsoft.com/office/officeart/2005/8/layout/orgChart1"/>
    <dgm:cxn modelId="{35B61679-7035-4E5B-8D33-3106FF7CC054}" type="presParOf" srcId="{6FCA4864-621C-4F18-8FE9-9C5B45EC0780}" destId="{0419C1A7-5BFB-4BA4-906C-10A5F29A384D}" srcOrd="0" destOrd="0" presId="urn:microsoft.com/office/officeart/2005/8/layout/orgChart1"/>
    <dgm:cxn modelId="{66DB4669-878B-4608-8B52-2C08ABBF9989}" type="presParOf" srcId="{6FCA4864-621C-4F18-8FE9-9C5B45EC0780}" destId="{E2AFC6ED-7DC7-4834-8F7B-87775F5F95BD}" srcOrd="1" destOrd="0" presId="urn:microsoft.com/office/officeart/2005/8/layout/orgChart1"/>
    <dgm:cxn modelId="{ABA3BEEA-D7CD-4738-B372-3408235355E6}" type="presParOf" srcId="{E3EB12A9-B5DC-4A60-B507-3A4C62B6C4B0}" destId="{EB75DF7C-52DE-4572-A3EB-79AD7A9AEA90}" srcOrd="1" destOrd="0" presId="urn:microsoft.com/office/officeart/2005/8/layout/orgChart1"/>
    <dgm:cxn modelId="{B1555C4D-B4B5-4301-8B3E-AE81EC00FDB7}" type="presParOf" srcId="{E3EB12A9-B5DC-4A60-B507-3A4C62B6C4B0}" destId="{005898A3-041D-41F0-98C9-0BA76E6FBE79}" srcOrd="2" destOrd="0" presId="urn:microsoft.com/office/officeart/2005/8/layout/orgChart1"/>
    <dgm:cxn modelId="{0774845E-530A-4325-9C42-516FE4B2E78A}" type="presParOf" srcId="{D5816D43-B971-4542-9157-0D6D06E42486}" destId="{6F65754C-FDBD-41FB-A6B8-F3BE7EDFA7CD}" srcOrd="2" destOrd="0" presId="urn:microsoft.com/office/officeart/2005/8/layout/orgChart1"/>
    <dgm:cxn modelId="{B117212F-8150-4814-9A7D-FE503FB199DB}" type="presParOf" srcId="{D5816D43-B971-4542-9157-0D6D06E42486}" destId="{0023931F-9655-46D3-AA5E-F7F38CF40922}" srcOrd="3" destOrd="0" presId="urn:microsoft.com/office/officeart/2005/8/layout/orgChart1"/>
    <dgm:cxn modelId="{D43B229E-EF12-4E65-A428-7EDE49DDCD9E}" type="presParOf" srcId="{0023931F-9655-46D3-AA5E-F7F38CF40922}" destId="{861CA986-F2C4-4D28-891F-2217AE2BDA67}" srcOrd="0" destOrd="0" presId="urn:microsoft.com/office/officeart/2005/8/layout/orgChart1"/>
    <dgm:cxn modelId="{22C1547A-6955-4F89-BC8A-2705ABD5AE1D}" type="presParOf" srcId="{861CA986-F2C4-4D28-891F-2217AE2BDA67}" destId="{B1BC0D9D-23BA-4EDD-9275-16859185A66D}" srcOrd="0" destOrd="0" presId="urn:microsoft.com/office/officeart/2005/8/layout/orgChart1"/>
    <dgm:cxn modelId="{4216CE3F-FC98-4818-A0B0-A302BD7BB498}" type="presParOf" srcId="{861CA986-F2C4-4D28-891F-2217AE2BDA67}" destId="{8B5B5553-FC35-44DC-BA9A-D0AE39B765A7}" srcOrd="1" destOrd="0" presId="urn:microsoft.com/office/officeart/2005/8/layout/orgChart1"/>
    <dgm:cxn modelId="{DF90A9F2-2CA8-4161-88DA-B4636EBED200}" type="presParOf" srcId="{0023931F-9655-46D3-AA5E-F7F38CF40922}" destId="{C677FBE6-ABBA-479C-BA53-2C790E7B7A7C}" srcOrd="1" destOrd="0" presId="urn:microsoft.com/office/officeart/2005/8/layout/orgChart1"/>
    <dgm:cxn modelId="{86406AEF-D362-446B-B577-D79721DB424D}" type="presParOf" srcId="{0023931F-9655-46D3-AA5E-F7F38CF40922}" destId="{B524C170-9341-4B56-A493-130D2C5D663D}" srcOrd="2" destOrd="0" presId="urn:microsoft.com/office/officeart/2005/8/layout/orgChart1"/>
    <dgm:cxn modelId="{9E3C557B-4093-4FEF-8AA7-8B2F98D084EC}" type="presParOf" srcId="{D5816D43-B971-4542-9157-0D6D06E42486}" destId="{8E350699-0455-45D9-9793-3F4D87370EB4}" srcOrd="4" destOrd="0" presId="urn:microsoft.com/office/officeart/2005/8/layout/orgChart1"/>
    <dgm:cxn modelId="{50112414-BCAC-4877-AFE7-B147E834002A}" type="presParOf" srcId="{D5816D43-B971-4542-9157-0D6D06E42486}" destId="{A3F52E2F-0DDF-438E-8485-8ACCCB1F9DD1}" srcOrd="5" destOrd="0" presId="urn:microsoft.com/office/officeart/2005/8/layout/orgChart1"/>
    <dgm:cxn modelId="{C06CB659-2C36-4A71-9BC5-F09D4B98910B}" type="presParOf" srcId="{A3F52E2F-0DDF-438E-8485-8ACCCB1F9DD1}" destId="{1FDFA8A2-85D1-4B66-8039-F0A5DFF6C0FE}" srcOrd="0" destOrd="0" presId="urn:microsoft.com/office/officeart/2005/8/layout/orgChart1"/>
    <dgm:cxn modelId="{F1DF9A23-4931-4015-8F4B-F75216710957}" type="presParOf" srcId="{1FDFA8A2-85D1-4B66-8039-F0A5DFF6C0FE}" destId="{DD945210-38C0-4C97-A1B0-AC714602E543}" srcOrd="0" destOrd="0" presId="urn:microsoft.com/office/officeart/2005/8/layout/orgChart1"/>
    <dgm:cxn modelId="{4B7B53BE-1EB7-40BF-B22E-CB9672367688}" type="presParOf" srcId="{1FDFA8A2-85D1-4B66-8039-F0A5DFF6C0FE}" destId="{D9BC028B-E9CD-4D12-850B-AF91726E573C}" srcOrd="1" destOrd="0" presId="urn:microsoft.com/office/officeart/2005/8/layout/orgChart1"/>
    <dgm:cxn modelId="{0A1FFE2B-D321-4219-8567-F50B104A0D92}" type="presParOf" srcId="{A3F52E2F-0DDF-438E-8485-8ACCCB1F9DD1}" destId="{5DD85E77-A0AE-4B1D-BCE5-62122ABC3901}" srcOrd="1" destOrd="0" presId="urn:microsoft.com/office/officeart/2005/8/layout/orgChart1"/>
    <dgm:cxn modelId="{1CE883EE-2A63-435E-B4B3-85A19CC62A4E}" type="presParOf" srcId="{A3F52E2F-0DDF-438E-8485-8ACCCB1F9DD1}" destId="{DE2DCC54-9BEC-486F-9312-0E1B5572E33D}" srcOrd="2" destOrd="0" presId="urn:microsoft.com/office/officeart/2005/8/layout/orgChart1"/>
    <dgm:cxn modelId="{4C050B02-E3B6-40CA-B6C2-6A8BBF829D24}" type="presParOf" srcId="{8CC45507-BF22-4978-94D3-CC04539C48A1}" destId="{FD594F21-B0FC-4D9B-97C9-1F269332E2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50699-0455-45D9-9793-3F4D87370EB4}">
      <dsp:nvSpPr>
        <dsp:cNvPr id="0" name=""/>
        <dsp:cNvSpPr/>
      </dsp:nvSpPr>
      <dsp:spPr>
        <a:xfrm>
          <a:off x="3774831" y="2015429"/>
          <a:ext cx="2670720" cy="463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756"/>
              </a:lnTo>
              <a:lnTo>
                <a:pt x="2670720" y="231756"/>
              </a:lnTo>
              <a:lnTo>
                <a:pt x="2670720" y="463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5754C-FDBD-41FB-A6B8-F3BE7EDFA7CD}">
      <dsp:nvSpPr>
        <dsp:cNvPr id="0" name=""/>
        <dsp:cNvSpPr/>
      </dsp:nvSpPr>
      <dsp:spPr>
        <a:xfrm>
          <a:off x="3729111" y="2015429"/>
          <a:ext cx="91440" cy="463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3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ED004-90D2-4E60-991E-03B2385EC0D6}">
      <dsp:nvSpPr>
        <dsp:cNvPr id="0" name=""/>
        <dsp:cNvSpPr/>
      </dsp:nvSpPr>
      <dsp:spPr>
        <a:xfrm>
          <a:off x="1104110" y="2015429"/>
          <a:ext cx="2670720" cy="463513"/>
        </a:xfrm>
        <a:custGeom>
          <a:avLst/>
          <a:gdLst/>
          <a:ahLst/>
          <a:cxnLst/>
          <a:rect l="0" t="0" r="0" b="0"/>
          <a:pathLst>
            <a:path>
              <a:moveTo>
                <a:pt x="2670720" y="0"/>
              </a:moveTo>
              <a:lnTo>
                <a:pt x="2670720" y="231756"/>
              </a:lnTo>
              <a:lnTo>
                <a:pt x="0" y="231756"/>
              </a:lnTo>
              <a:lnTo>
                <a:pt x="0" y="463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B736C-0D87-43EC-A6BD-ECEF00CA882A}">
      <dsp:nvSpPr>
        <dsp:cNvPr id="0" name=""/>
        <dsp:cNvSpPr/>
      </dsp:nvSpPr>
      <dsp:spPr>
        <a:xfrm>
          <a:off x="857455" y="911825"/>
          <a:ext cx="5834751" cy="1103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Design an inverse kinematic controller to move end effector from position A to position B</a:t>
          </a:r>
        </a:p>
      </dsp:txBody>
      <dsp:txXfrm>
        <a:off x="857455" y="911825"/>
        <a:ext cx="5834751" cy="1103603"/>
      </dsp:txXfrm>
    </dsp:sp>
    <dsp:sp modelId="{0419C1A7-5BFB-4BA4-906C-10A5F29A384D}">
      <dsp:nvSpPr>
        <dsp:cNvPr id="0" name=""/>
        <dsp:cNvSpPr/>
      </dsp:nvSpPr>
      <dsp:spPr>
        <a:xfrm>
          <a:off x="506" y="2478942"/>
          <a:ext cx="2207207" cy="1103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1.Position Only</a:t>
          </a:r>
        </a:p>
      </dsp:txBody>
      <dsp:txXfrm>
        <a:off x="506" y="2478942"/>
        <a:ext cx="2207207" cy="1103603"/>
      </dsp:txXfrm>
    </dsp:sp>
    <dsp:sp modelId="{B1BC0D9D-23BA-4EDD-9275-16859185A66D}">
      <dsp:nvSpPr>
        <dsp:cNvPr id="0" name=""/>
        <dsp:cNvSpPr/>
      </dsp:nvSpPr>
      <dsp:spPr>
        <a:xfrm>
          <a:off x="2671227" y="2478942"/>
          <a:ext cx="2207207" cy="1103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2.Position and Orientation</a:t>
          </a:r>
        </a:p>
      </dsp:txBody>
      <dsp:txXfrm>
        <a:off x="2671227" y="2478942"/>
        <a:ext cx="2207207" cy="1103603"/>
      </dsp:txXfrm>
    </dsp:sp>
    <dsp:sp modelId="{DD945210-38C0-4C97-A1B0-AC714602E543}">
      <dsp:nvSpPr>
        <dsp:cNvPr id="0" name=""/>
        <dsp:cNvSpPr/>
      </dsp:nvSpPr>
      <dsp:spPr>
        <a:xfrm>
          <a:off x="5341948" y="2478942"/>
          <a:ext cx="2207207" cy="1103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3.Obstacle Avoiding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kern="1200" dirty="0"/>
            <a:t>Position and orientation Control</a:t>
          </a:r>
        </a:p>
      </dsp:txBody>
      <dsp:txXfrm>
        <a:off x="5341948" y="2478942"/>
        <a:ext cx="2207207" cy="1103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87180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735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1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18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32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59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21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13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94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93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6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436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368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161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885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23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81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0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4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2400"/>
              <a:t>‹#›</a:t>
            </a:fld>
            <a:endParaRPr lang="en" sz="2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-158902" y="1412784"/>
            <a:ext cx="9631925" cy="100592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hangingPunct="0"/>
            <a:r>
              <a:rPr lang="en-US" sz="4800" dirty="0">
                <a:solidFill>
                  <a:srgbClr val="FFFF00"/>
                </a:solidFill>
                <a:latin typeface="Times New Roman" panose="02020603050405020304" pitchFamily="18" charset="0"/>
                <a:ea typeface="PMingLiU" panose="020B0604030504040204" pitchFamily="18" charset="-120"/>
                <a:cs typeface="Times" panose="02020603050405020304" pitchFamily="18" charset="0"/>
              </a:rPr>
              <a:t>Project:</a:t>
            </a:r>
            <a:r>
              <a:rPr lang="en-US" sz="4800" dirty="0">
                <a:latin typeface="Times New Roman" panose="02020603050405020304" pitchFamily="18" charset="0"/>
                <a:ea typeface="PMingLiU" panose="020B0604030504040204" pitchFamily="18" charset="-120"/>
                <a:cs typeface="Times" panose="02020603050405020304" pitchFamily="18" charset="0"/>
              </a:rPr>
              <a:t> Introduction To Robotics</a:t>
            </a:r>
            <a:br>
              <a:rPr lang="en-US" sz="2000" dirty="0">
                <a:latin typeface="Times" panose="02020603050405020304" pitchFamily="18" charset="0"/>
                <a:ea typeface="PMingLiU" panose="020B0604030504040204" pitchFamily="18" charset="-120"/>
                <a:cs typeface="Times" panose="02020603050405020304" pitchFamily="18" charset="0"/>
              </a:rPr>
            </a:br>
            <a:r>
              <a:rPr lang="en-US" sz="2400" b="1" kern="1200" cap="all" dirty="0">
                <a:solidFill>
                  <a:prstClr val="white"/>
                </a:solidFill>
                <a:latin typeface="Gill Sans MT" panose="020B0502020104020203"/>
                <a:ea typeface="+mj-ea"/>
                <a:cs typeface="+mj-cs"/>
              </a:rPr>
              <a:t>Professor: Gianluca Antonelli </a:t>
            </a:r>
            <a:endParaRPr lang="en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88" y="172462"/>
            <a:ext cx="2269190" cy="7170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11" y="187288"/>
            <a:ext cx="1005921" cy="10059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345244-EAB2-49C0-AB59-87A25B711EBD}"/>
              </a:ext>
            </a:extLst>
          </p:cNvPr>
          <p:cNvSpPr/>
          <p:nvPr/>
        </p:nvSpPr>
        <p:spPr>
          <a:xfrm>
            <a:off x="4901023" y="424998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Fakrul</a:t>
            </a:r>
            <a:r>
              <a:rPr lang="en-US" b="1" dirty="0"/>
              <a:t> Islam Tushar</a:t>
            </a:r>
          </a:p>
          <a:p>
            <a:r>
              <a:rPr lang="en-US" dirty="0"/>
              <a:t>Medical Image Analysis and Applications (MAIA)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Semester, University of Cassino.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DC0F1-88EB-4D4B-BBA9-7EE54256F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12" y="3191285"/>
            <a:ext cx="2041460" cy="1209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E8D8F9-D5DA-4F3B-8C17-17A33381D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6973" y="2663991"/>
            <a:ext cx="2420173" cy="1192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F8934F-AA27-4019-8519-813CED976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9672" y="3430258"/>
            <a:ext cx="2260276" cy="11890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03349"/>
            <a:ext cx="8932984" cy="115979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Inverse Kinematics Controller 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Position Only</a:t>
            </a:r>
          </a:p>
        </p:txBody>
      </p:sp>
    </p:spTree>
    <p:extLst>
      <p:ext uri="{BB962C8B-B14F-4D97-AF65-F5344CB8AC3E}">
        <p14:creationId xmlns:p14="http://schemas.microsoft.com/office/powerpoint/2010/main" val="197365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27" name="Rectangle 26"/>
          <p:cNvSpPr/>
          <p:nvPr/>
        </p:nvSpPr>
        <p:spPr>
          <a:xfrm>
            <a:off x="749300" y="25876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DB7C4"/>
                </a:solidFill>
                <a:latin typeface="Dosis"/>
                <a:sym typeface="Dosis"/>
              </a:rPr>
              <a:t>Position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02947" y="457695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dirty="0"/>
              <a:t>Fig.4: Inverse Kinematics Controller (Position only).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CCFFA-D0BB-4C73-AB9F-CB280C64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574" y="880801"/>
            <a:ext cx="7086599" cy="33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7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27" name="Rectangle 26"/>
          <p:cNvSpPr/>
          <p:nvPr/>
        </p:nvSpPr>
        <p:spPr>
          <a:xfrm>
            <a:off x="749300" y="25876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DB7C4"/>
                </a:solidFill>
                <a:latin typeface="Dosis"/>
                <a:sym typeface="Dosis"/>
              </a:rPr>
              <a:t>Position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02947" y="457695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dirty="0"/>
              <a:t>Fig.5: Inverse Kinematics Controller (Position only).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CCFFA-D0BB-4C73-AB9F-CB280C64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33" y="971305"/>
            <a:ext cx="7655895" cy="353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1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03349"/>
            <a:ext cx="8932984" cy="115979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Inverse Kinematics Controller 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Position and Orientation</a:t>
            </a:r>
          </a:p>
        </p:txBody>
      </p:sp>
    </p:spTree>
    <p:extLst>
      <p:ext uri="{BB962C8B-B14F-4D97-AF65-F5344CB8AC3E}">
        <p14:creationId xmlns:p14="http://schemas.microsoft.com/office/powerpoint/2010/main" val="143811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27" name="Rectangle 26"/>
          <p:cNvSpPr/>
          <p:nvPr/>
        </p:nvSpPr>
        <p:spPr>
          <a:xfrm>
            <a:off x="749299" y="258764"/>
            <a:ext cx="59730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B7C4"/>
                </a:solidFill>
                <a:latin typeface="Dosis"/>
                <a:sym typeface="Dosis"/>
              </a:rPr>
              <a:t>Position and Orientation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02947" y="457695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dirty="0"/>
              <a:t>Fig.6: Inverse Kinematics Controller (Position  and Orientation).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CCFFA-D0BB-4C73-AB9F-CB280C64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148" y="1065700"/>
            <a:ext cx="7017025" cy="320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5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27" name="Rectangle 26"/>
          <p:cNvSpPr/>
          <p:nvPr/>
        </p:nvSpPr>
        <p:spPr>
          <a:xfrm>
            <a:off x="749299" y="258764"/>
            <a:ext cx="59730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B7C4"/>
                </a:solidFill>
                <a:latin typeface="Dosis"/>
                <a:sym typeface="Dosis"/>
              </a:rPr>
              <a:t>Position and Orientation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02947" y="457695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dirty="0"/>
              <a:t>Fig.7: Inverse Kinematics Controller (Position  and Orientation).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CCFFA-D0BB-4C73-AB9F-CB280C64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21" y="971304"/>
            <a:ext cx="7731510" cy="34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58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03349"/>
            <a:ext cx="8932984" cy="115979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Inverse Kinematics Controller 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Obstacle Avoiding</a:t>
            </a:r>
          </a:p>
        </p:txBody>
      </p:sp>
    </p:spTree>
    <p:extLst>
      <p:ext uri="{BB962C8B-B14F-4D97-AF65-F5344CB8AC3E}">
        <p14:creationId xmlns:p14="http://schemas.microsoft.com/office/powerpoint/2010/main" val="354520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27" name="Rectangle 26"/>
          <p:cNvSpPr/>
          <p:nvPr/>
        </p:nvSpPr>
        <p:spPr>
          <a:xfrm>
            <a:off x="749299" y="258764"/>
            <a:ext cx="59730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B7C4"/>
                </a:solidFill>
                <a:latin typeface="Dosis"/>
                <a:sym typeface="Dosis"/>
              </a:rPr>
              <a:t>Obstacle Avoiding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02947" y="457695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CCFFA-D0BB-4C73-AB9F-CB280C64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71" y="232437"/>
            <a:ext cx="2392702" cy="4652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10C2FC-F861-4116-A233-B85419398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859" y="2118907"/>
            <a:ext cx="2305372" cy="285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2A1E94-4484-4898-80E0-CC1A580AD03C}"/>
              </a:ext>
            </a:extLst>
          </p:cNvPr>
          <p:cNvSpPr/>
          <p:nvPr/>
        </p:nvSpPr>
        <p:spPr>
          <a:xfrm>
            <a:off x="1346220" y="1756255"/>
            <a:ext cx="2313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nion W08 Regular_1167271"/>
              </a:rPr>
              <a:t>the obstacle avoiding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45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27" name="Rectangle 26"/>
          <p:cNvSpPr/>
          <p:nvPr/>
        </p:nvSpPr>
        <p:spPr>
          <a:xfrm>
            <a:off x="749299" y="258764"/>
            <a:ext cx="59730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B7C4"/>
                </a:solidFill>
                <a:latin typeface="Dosis"/>
                <a:sym typeface="Dosis"/>
              </a:rPr>
              <a:t>Obstacle Avoiding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02947" y="457695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dirty="0"/>
              <a:t>Fig.7: Inverse Kinematics Controller (Position  and Orientation).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CCFFA-D0BB-4C73-AB9F-CB280C64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70" y="971304"/>
            <a:ext cx="7140497" cy="34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3292" y="1530962"/>
            <a:ext cx="6096733" cy="115979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6814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58" y="0"/>
            <a:ext cx="4449434" cy="703807"/>
          </a:xfrm>
        </p:spPr>
        <p:txBody>
          <a:bodyPr/>
          <a:lstStyle/>
          <a:p>
            <a:r>
              <a:rPr lang="en-US" sz="2800" b="1" dirty="0"/>
              <a:t>Contents of The 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894522" y="351903"/>
            <a:ext cx="46614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b="1" dirty="0">
              <a:solidFill>
                <a:srgbClr val="7030A0"/>
              </a:solidFill>
              <a:latin typeface="Source Sans Pro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  <a:latin typeface="Source Sans Pro" panose="020B0604020202020204" charset="0"/>
              </a:rPr>
              <a:t>Project Goal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" b="1" dirty="0">
                <a:solidFill>
                  <a:srgbClr val="00B050"/>
                </a:solidFill>
                <a:latin typeface="Source Sans Pro" panose="020B0604020202020204" charset="0"/>
              </a:rPr>
              <a:t>Kinematics</a:t>
            </a:r>
            <a:endParaRPr lang="en-US" b="1" dirty="0">
              <a:solidFill>
                <a:srgbClr val="00B050"/>
              </a:solidFill>
              <a:latin typeface="Source Sans Pro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  <a:latin typeface="Source Sans Pro" panose="020B0604020202020204" charset="0"/>
              </a:rPr>
              <a:t>DH 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  <a:latin typeface="Source Sans Pro" panose="020B0604020202020204" charset="0"/>
              </a:rPr>
              <a:t>Jaccobian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  <a:latin typeface="Source Sans Pro" panose="020B0604020202020204" charset="0"/>
              </a:rPr>
              <a:t>Finding Initial Joint Value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/>
                </a:solidFill>
                <a:latin typeface="Source Sans Pro" panose="020B0604020202020204" charset="0"/>
              </a:rPr>
              <a:t>Inverse Kinematics Control Position only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/>
                </a:solidFill>
                <a:latin typeface="Source Sans Pro" panose="020B0604020202020204" charset="0"/>
              </a:rPr>
              <a:t>Inverse Kinematics Control Position and Orientation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/>
                </a:solidFill>
                <a:latin typeface="Source Sans Pro" panose="020B0604020202020204" charset="0"/>
              </a:rPr>
              <a:t>Inverse Kinematics Control Obstacle Avoiding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  <a:latin typeface="Source Sans Pro" panose="020B0604020202020204" charset="0"/>
              </a:rPr>
              <a:t>Results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7030A0"/>
                </a:solidFill>
                <a:latin typeface="Source Sans Pro" panose="020B0604020202020204" charset="0"/>
              </a:rPr>
              <a:t>Reference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82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E5111E-D57F-4C32-A68D-C67A01B181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C6DAD-DA95-46F0-93E3-8B455570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20" y="966274"/>
            <a:ext cx="6847786" cy="34265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626FA7-E2DD-41D7-8D11-BFA1FCC434A5}"/>
              </a:ext>
            </a:extLst>
          </p:cNvPr>
          <p:cNvSpPr/>
          <p:nvPr/>
        </p:nvSpPr>
        <p:spPr>
          <a:xfrm>
            <a:off x="814279" y="94494"/>
            <a:ext cx="2334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DB7C4"/>
                </a:solidFill>
                <a:latin typeface="Dosis"/>
                <a:sym typeface="Dosis"/>
              </a:rPr>
              <a:t>Position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37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24" y="233463"/>
            <a:ext cx="7482255" cy="673071"/>
          </a:xfrm>
        </p:spPr>
        <p:txBody>
          <a:bodyPr/>
          <a:lstStyle/>
          <a:p>
            <a:r>
              <a:rPr lang="en-US" sz="3200" b="1" dirty="0"/>
              <a:t>Position only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2678716" y="4637213"/>
            <a:ext cx="482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Fig.9: Block diagram for manual Segmentation.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21" y="1139997"/>
            <a:ext cx="3512790" cy="2634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DB7CF4-5A30-438F-B973-BD7F2DA79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227" y="1003501"/>
            <a:ext cx="3876778" cy="29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25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24" y="233463"/>
            <a:ext cx="7482255" cy="673071"/>
          </a:xfrm>
        </p:spPr>
        <p:txBody>
          <a:bodyPr/>
          <a:lstStyle/>
          <a:p>
            <a:r>
              <a:rPr lang="en-US" sz="3200" b="1" dirty="0"/>
              <a:t>Position only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2678716" y="4637213"/>
            <a:ext cx="482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Fig.9: Block diagram for manual Segmentation.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21" y="1139997"/>
            <a:ext cx="3512790" cy="2634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DB7CF4-5A30-438F-B973-BD7F2DA79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227" y="1003501"/>
            <a:ext cx="3876778" cy="29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44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E5111E-D57F-4C32-A68D-C67A01B181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C6DAD-DA95-46F0-93E3-8B455570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20" y="974286"/>
            <a:ext cx="6847786" cy="34105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626FA7-E2DD-41D7-8D11-BFA1FCC434A5}"/>
              </a:ext>
            </a:extLst>
          </p:cNvPr>
          <p:cNvSpPr/>
          <p:nvPr/>
        </p:nvSpPr>
        <p:spPr>
          <a:xfrm>
            <a:off x="814279" y="94494"/>
            <a:ext cx="4213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DB7C4"/>
                </a:solidFill>
                <a:latin typeface="Dosis"/>
                <a:sym typeface="Dosis"/>
              </a:rPr>
              <a:t>Position and Orientation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67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24" y="233463"/>
            <a:ext cx="7482255" cy="673071"/>
          </a:xfrm>
        </p:spPr>
        <p:txBody>
          <a:bodyPr/>
          <a:lstStyle/>
          <a:p>
            <a:r>
              <a:rPr lang="en-US" sz="3200" b="1" dirty="0"/>
              <a:t>Position and  Orientation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2678716" y="4637213"/>
            <a:ext cx="482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Fig.9: Block diagram for manual Segmentation.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21" y="1139997"/>
            <a:ext cx="3512790" cy="2634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DB7CF4-5A30-438F-B973-BD7F2DA79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227" y="1003501"/>
            <a:ext cx="3876778" cy="29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47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24" y="233463"/>
            <a:ext cx="7482255" cy="673071"/>
          </a:xfrm>
        </p:spPr>
        <p:txBody>
          <a:bodyPr/>
          <a:lstStyle/>
          <a:p>
            <a:r>
              <a:rPr lang="en-US" sz="3200" b="1" dirty="0"/>
              <a:t>Position and Orientation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2678716" y="4637213"/>
            <a:ext cx="482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Fig.9: Block diagram for manual Segmentation.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21" y="1139997"/>
            <a:ext cx="3512789" cy="2634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DB7CF4-5A30-438F-B973-BD7F2DA79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227" y="1003501"/>
            <a:ext cx="3876777" cy="29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5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E5111E-D57F-4C32-A68D-C67A01B181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C6DAD-DA95-46F0-93E3-8B455570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5" y="877706"/>
            <a:ext cx="7139031" cy="35667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626FA7-E2DD-41D7-8D11-BFA1FCC434A5}"/>
              </a:ext>
            </a:extLst>
          </p:cNvPr>
          <p:cNvSpPr/>
          <p:nvPr/>
        </p:nvSpPr>
        <p:spPr>
          <a:xfrm>
            <a:off x="814279" y="94494"/>
            <a:ext cx="3143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DB7C4"/>
                </a:solidFill>
                <a:latin typeface="Dosis"/>
                <a:sym typeface="Dosis"/>
              </a:rPr>
              <a:t>Obstacle Avoiding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5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24" y="233463"/>
            <a:ext cx="7482255" cy="673071"/>
          </a:xfrm>
        </p:spPr>
        <p:txBody>
          <a:bodyPr/>
          <a:lstStyle/>
          <a:p>
            <a:r>
              <a:rPr lang="en-US" sz="3200" b="1" dirty="0"/>
              <a:t>Obstacle Avoiding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2678716" y="4637213"/>
            <a:ext cx="482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Fig.9: Block diagram for manual Segmentation.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21" y="1139997"/>
            <a:ext cx="3512790" cy="2634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DB7CF4-5A30-438F-B973-BD7F2DA79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227" y="1003501"/>
            <a:ext cx="3876778" cy="29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22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24" y="233463"/>
            <a:ext cx="7482255" cy="673071"/>
          </a:xfrm>
        </p:spPr>
        <p:txBody>
          <a:bodyPr/>
          <a:lstStyle/>
          <a:p>
            <a:r>
              <a:rPr lang="en-US" sz="3200" b="1" dirty="0"/>
              <a:t>Obstacle Avoiding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2678716" y="4637213"/>
            <a:ext cx="482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Fig.9: Block diagram for manual Segmentation.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74" y="1139997"/>
            <a:ext cx="4000002" cy="3000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DB7CF4-5A30-438F-B973-BD7F2DA79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227" y="1003501"/>
            <a:ext cx="3876777" cy="29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45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3292" y="1530962"/>
            <a:ext cx="6096733" cy="115979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Project Outcomes</a:t>
            </a:r>
          </a:p>
        </p:txBody>
      </p:sp>
    </p:spTree>
    <p:extLst>
      <p:ext uri="{BB962C8B-B14F-4D97-AF65-F5344CB8AC3E}">
        <p14:creationId xmlns:p14="http://schemas.microsoft.com/office/powerpoint/2010/main" val="366396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69524" y="149136"/>
            <a:ext cx="8334773" cy="70293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 dirty="0"/>
              <a:t>Project Goal</a:t>
            </a:r>
            <a:endParaRPr lang="en" sz="3200" b="1" dirty="0"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F388ADD-AB97-4B2A-9156-ADECF8D2DA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808846"/>
              </p:ext>
            </p:extLst>
          </p:nvPr>
        </p:nvGraphicFramePr>
        <p:xfrm>
          <a:off x="1172307" y="268547"/>
          <a:ext cx="7549662" cy="4494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6964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24" y="184934"/>
            <a:ext cx="3552600" cy="601066"/>
          </a:xfrm>
        </p:spPr>
        <p:txBody>
          <a:bodyPr/>
          <a:lstStyle/>
          <a:p>
            <a:r>
              <a:rPr lang="en-US" sz="3200" b="1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914400" y="836938"/>
            <a:ext cx="78676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Introduction to robotics Course Slides.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dirty="0" err="1"/>
              <a:t>Edx</a:t>
            </a:r>
            <a:r>
              <a:rPr lang="en-US" dirty="0"/>
              <a:t> Introduction to Robotics Course [1-6 week]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47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9092" y="1769087"/>
            <a:ext cx="5309699" cy="1159799"/>
          </a:xfrm>
        </p:spPr>
        <p:txBody>
          <a:bodyPr/>
          <a:lstStyle/>
          <a:p>
            <a:r>
              <a:rPr lang="en-US" dirty="0"/>
              <a:t>Thank you !!!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60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786" y="1769087"/>
            <a:ext cx="6101006" cy="1159799"/>
          </a:xfrm>
        </p:spPr>
        <p:txBody>
          <a:bodyPr/>
          <a:lstStyle/>
          <a:p>
            <a:r>
              <a:rPr lang="en-US"/>
              <a:t>ANY Question ???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5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69524" y="304178"/>
            <a:ext cx="6973570" cy="74064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b="1" dirty="0"/>
              <a:t>Kinematics</a:t>
            </a:r>
            <a:endParaRPr lang="en" sz="3200" b="1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669524" y="2659670"/>
            <a:ext cx="6824580" cy="19529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ea typeface="PMingLiU" panose="02020500000000000000" pitchFamily="18" charset="-120"/>
              </a:rPr>
              <a:t>Joint Value                           EE Position</a:t>
            </a:r>
          </a:p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ea typeface="PMingLiU" panose="02020500000000000000" pitchFamily="18" charset="-120"/>
              </a:rPr>
              <a:t> Joint Value                          EE Position</a:t>
            </a:r>
          </a:p>
          <a:p>
            <a:pPr marL="285750" lvl="3" indent="-285750">
              <a:buFont typeface="Wingdings" panose="05000000000000000000" pitchFamily="2" charset="2"/>
              <a:buChar char="ü"/>
            </a:pPr>
            <a:endParaRPr lang="en-US" sz="2800" b="1" dirty="0">
              <a:solidFill>
                <a:schemeClr val="accent1"/>
              </a:solidFill>
            </a:endParaRPr>
          </a:p>
          <a:p>
            <a:pPr lvl="3">
              <a:buNone/>
            </a:pP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26FDCE-D7B7-4928-AF61-45B6623E5165}"/>
              </a:ext>
            </a:extLst>
          </p:cNvPr>
          <p:cNvSpPr/>
          <p:nvPr/>
        </p:nvSpPr>
        <p:spPr>
          <a:xfrm>
            <a:off x="824947" y="1252083"/>
            <a:ext cx="83190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DB7C4"/>
              </a:buClr>
              <a:buSzPct val="100000"/>
            </a:pPr>
            <a:r>
              <a:rPr lang="en-US" sz="2400" b="1" dirty="0">
                <a:solidFill>
                  <a:srgbClr val="415665"/>
                </a:solidFill>
                <a:latin typeface="Source Sans Pro"/>
                <a:sym typeface="Source Sans Pro"/>
              </a:rPr>
              <a:t>Kinematic model given the relation between the </a:t>
            </a:r>
            <a:r>
              <a:rPr lang="en-US" sz="2400" b="1" dirty="0">
                <a:solidFill>
                  <a:schemeClr val="accent6"/>
                </a:solidFill>
                <a:latin typeface="Source Sans Pro"/>
                <a:sym typeface="Source Sans Pro"/>
              </a:rPr>
              <a:t>end-effector(EE) position and orientation </a:t>
            </a:r>
            <a:r>
              <a:rPr lang="en-US" sz="2400" b="1" dirty="0">
                <a:solidFill>
                  <a:srgbClr val="415665"/>
                </a:solidFill>
                <a:latin typeface="Source Sans Pro"/>
                <a:sym typeface="Source Sans Pro"/>
              </a:rPr>
              <a:t>and special position of the joint links</a:t>
            </a:r>
            <a:endParaRPr lang="en" sz="2400" b="1" dirty="0">
              <a:solidFill>
                <a:srgbClr val="415665"/>
              </a:solidFill>
              <a:latin typeface="Source Sans Pro"/>
              <a:sym typeface="Source Sans Pro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AD4EA1-F3F1-4E4A-A561-B876A4FC5AEE}"/>
              </a:ext>
            </a:extLst>
          </p:cNvPr>
          <p:cNvCxnSpPr/>
          <p:nvPr/>
        </p:nvCxnSpPr>
        <p:spPr>
          <a:xfrm>
            <a:off x="2897256" y="2960945"/>
            <a:ext cx="2087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9A0330-B00D-4C90-9FA4-19092F08035A}"/>
              </a:ext>
            </a:extLst>
          </p:cNvPr>
          <p:cNvSpPr txBox="1"/>
          <p:nvPr/>
        </p:nvSpPr>
        <p:spPr>
          <a:xfrm>
            <a:off x="3165611" y="2648848"/>
            <a:ext cx="181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kinematics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A5D014-6982-4353-B1DD-70A8C0ADB40A}"/>
              </a:ext>
            </a:extLst>
          </p:cNvPr>
          <p:cNvCxnSpPr>
            <a:cxnSpLocks/>
          </p:cNvCxnSpPr>
          <p:nvPr/>
        </p:nvCxnSpPr>
        <p:spPr>
          <a:xfrm flipH="1">
            <a:off x="2897256" y="3419061"/>
            <a:ext cx="19927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EE09BC-7478-4BFC-9079-7B44D92B3AF5}"/>
              </a:ext>
            </a:extLst>
          </p:cNvPr>
          <p:cNvSpPr txBox="1"/>
          <p:nvPr/>
        </p:nvSpPr>
        <p:spPr>
          <a:xfrm>
            <a:off x="3091913" y="310696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Inverse Kinematics</a:t>
            </a:r>
          </a:p>
        </p:txBody>
      </p:sp>
    </p:spTree>
    <p:extLst>
      <p:ext uri="{BB962C8B-B14F-4D97-AF65-F5344CB8AC3E}">
        <p14:creationId xmlns:p14="http://schemas.microsoft.com/office/powerpoint/2010/main" val="132151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69524" y="304178"/>
            <a:ext cx="7240762" cy="74064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b="1" dirty="0"/>
              <a:t>Denavit-Hartenberg (DH) Notation</a:t>
            </a:r>
            <a:endParaRPr lang="en" sz="3200" b="1" dirty="0"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844425" y="1226276"/>
            <a:ext cx="7568100" cy="10775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/>
              <a:t>Set of conventions used to represent a robot.</a:t>
            </a:r>
            <a:endParaRPr lang="en" sz="2400" b="1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949233" y="1457266"/>
            <a:ext cx="4565145" cy="25531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3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accent1"/>
                </a:solidFill>
              </a:rPr>
              <a:t>4 values required to describe a combination of joints:</a:t>
            </a:r>
          </a:p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Ө: Rotation along z axis</a:t>
            </a:r>
          </a:p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d: Translation along z axis</a:t>
            </a:r>
          </a:p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Translation along x axis</a:t>
            </a:r>
          </a:p>
          <a:p>
            <a:pPr marL="285750" lvl="3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α: Rotation along x axis</a:t>
            </a:r>
            <a:endParaRPr lang="en-US" sz="1800" b="1" dirty="0">
              <a:solidFill>
                <a:schemeClr val="accent6"/>
              </a:solidFill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8" name="Immagine 3">
            <a:extLst>
              <a:ext uri="{FF2B5EF4-FFF2-40B4-BE49-F238E27FC236}">
                <a16:creationId xmlns:a16="http://schemas.microsoft.com/office/drawing/2014/main" id="{52907337-CD0E-4DD1-828D-BCD6D3269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491" y="2245736"/>
            <a:ext cx="3290034" cy="16714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B9F5B6-9CFC-4EE6-A1A1-98631C74A1C5}"/>
              </a:ext>
            </a:extLst>
          </p:cNvPr>
          <p:cNvSpPr/>
          <p:nvPr/>
        </p:nvSpPr>
        <p:spPr>
          <a:xfrm>
            <a:off x="6036255" y="4010369"/>
            <a:ext cx="1771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Fig.1: DH table.</a:t>
            </a:r>
          </a:p>
        </p:txBody>
      </p:sp>
    </p:spTree>
    <p:extLst>
      <p:ext uri="{BB962C8B-B14F-4D97-AF65-F5344CB8AC3E}">
        <p14:creationId xmlns:p14="http://schemas.microsoft.com/office/powerpoint/2010/main" val="304070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69524" y="304178"/>
            <a:ext cx="7240762" cy="74064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b="1" dirty="0"/>
              <a:t>Jaccobian</a:t>
            </a:r>
            <a:endParaRPr lang="en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Shape 82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906376" y="1044826"/>
                <a:ext cx="7568100" cy="57296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400" b="1" dirty="0"/>
                  <a:t>Jaccobian is a function of  joints values. J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𝒅𝒇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𝒅𝒒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sz="2400" b="1" dirty="0"/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sz="2400" b="1" dirty="0"/>
              </a:p>
            </p:txBody>
          </p:sp>
        </mc:Choice>
        <mc:Fallback>
          <p:sp>
            <p:nvSpPr>
              <p:cNvPr id="82" name="Shape 8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06376" y="1044826"/>
                <a:ext cx="7568100" cy="572960"/>
              </a:xfrm>
              <a:prstGeom prst="rect">
                <a:avLst/>
              </a:prstGeom>
              <a:blipFill>
                <a:blip r:embed="rId3"/>
                <a:stretch>
                  <a:fillRect l="-1289" b="-2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Shape 83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906376" y="1457266"/>
                <a:ext cx="8127092" cy="2553103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3">
                  <a:buNone/>
                </a:pPr>
                <a:endParaRPr lang="en-US" sz="2400" b="1" dirty="0">
                  <a:solidFill>
                    <a:schemeClr val="accent1"/>
                  </a:solidFill>
                </a:endParaRPr>
              </a:p>
              <a:p>
                <a:pPr marL="285750" lvl="3" indent="-285750">
                  <a:buFont typeface="Wingdings" panose="05000000000000000000" pitchFamily="2" charset="2"/>
                  <a:buChar char="ü"/>
                </a:pPr>
                <a:r>
                  <a:rPr lang="en-US" sz="1800" b="1" dirty="0">
                    <a:solidFill>
                      <a:schemeClr val="accent1"/>
                    </a:solidFill>
                  </a:rPr>
                  <a:t>let X={ x, y, z, </a:t>
                </a:r>
                <a:r>
                  <a:rPr lang="en-US" sz="1800" b="1" dirty="0" err="1">
                    <a:solidFill>
                      <a:schemeClr val="accent1"/>
                    </a:solidFill>
                  </a:rPr>
                  <a:t>rx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, </a:t>
                </a:r>
                <a:r>
                  <a:rPr lang="en-US" sz="1800" b="1" dirty="0" err="1">
                    <a:solidFill>
                      <a:schemeClr val="accent1"/>
                    </a:solidFill>
                  </a:rPr>
                  <a:t>ry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, </a:t>
                </a:r>
                <a:r>
                  <a:rPr lang="en-US" sz="1800" b="1" dirty="0" err="1">
                    <a:solidFill>
                      <a:schemeClr val="accent1"/>
                    </a:solidFill>
                  </a:rPr>
                  <a:t>rz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} represents the End Effector position and  orientation, and q  is the joint value</a:t>
                </a:r>
              </a:p>
              <a:p>
                <a:pPr marL="285750" lvl="3" indent="-285750">
                  <a:buFont typeface="Wingdings" panose="05000000000000000000" pitchFamily="2" charset="2"/>
                  <a:buChar char="ü"/>
                </a:pPr>
                <a:endParaRPr lang="en-US" sz="18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3" indent="-285750">
                  <a:buFont typeface="Wingdings" panose="05000000000000000000" pitchFamily="2" charset="2"/>
                  <a:buChar char="ü"/>
                </a:pPr>
                <a:r>
                  <a:rPr lang="en-US" sz="1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 J*q</a:t>
                </a:r>
                <a:r>
                  <a:rPr lang="en-US" sz="18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EE position.</a:t>
                </a:r>
              </a:p>
              <a:p>
                <a:pPr marL="285750" lvl="3" indent="-285750">
                  <a:buFont typeface="Wingdings" panose="05000000000000000000" pitchFamily="2" charset="2"/>
                  <a:buChar char="ü"/>
                </a:pPr>
                <a:r>
                  <a:rPr lang="en-US" sz="1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𝑱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𝒋𝒐𝒊𝒏𝒕</m:t>
                    </m:r>
                    <m:r>
                      <a:rPr lang="en-US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𝒗𝒂𝒍𝒖𝒆</m:t>
                    </m:r>
                    <m:r>
                      <a:rPr lang="en-US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18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3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sz="1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n-US" sz="1800" b="1" dirty="0">
                    <a:solidFill>
                      <a:schemeClr val="accent6"/>
                    </a:solidFill>
                  </a:rPr>
                  <a:t>, EE velocity</a:t>
                </a:r>
              </a:p>
              <a:p>
                <a:pPr marL="285750" lvl="3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US" sz="1800" b="1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800" b="1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800" b="1" dirty="0">
                    <a:solidFill>
                      <a:schemeClr val="accent6"/>
                    </a:solidFill>
                  </a:rPr>
                  <a:t>, EE velocity</a:t>
                </a:r>
              </a:p>
              <a:p>
                <a:pPr marL="285750" lvl="3" indent="-285750">
                  <a:buFont typeface="Wingdings" panose="05000000000000000000" pitchFamily="2" charset="2"/>
                  <a:buChar char="ü"/>
                </a:pPr>
                <a:endParaRPr lang="en-US" sz="18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3" name="Shape 8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06376" y="1457266"/>
                <a:ext cx="8127092" cy="2553103"/>
              </a:xfrm>
              <a:prstGeom prst="rect">
                <a:avLst/>
              </a:prstGeom>
              <a:blipFill>
                <a:blip r:embed="rId4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772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725" y="1991850"/>
            <a:ext cx="7739638" cy="115979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Finding The Initial Joint Value for </a:t>
            </a:r>
            <a:r>
              <a:rPr lang="en-US" b="1" dirty="0">
                <a:solidFill>
                  <a:schemeClr val="bg1"/>
                </a:solidFill>
              </a:rPr>
              <a:t>Initial Position</a:t>
            </a:r>
          </a:p>
        </p:txBody>
      </p:sp>
    </p:spTree>
    <p:extLst>
      <p:ext uri="{BB962C8B-B14F-4D97-AF65-F5344CB8AC3E}">
        <p14:creationId xmlns:p14="http://schemas.microsoft.com/office/powerpoint/2010/main" val="151630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27" name="Rectangle 26"/>
          <p:cNvSpPr/>
          <p:nvPr/>
        </p:nvSpPr>
        <p:spPr>
          <a:xfrm>
            <a:off x="749300" y="25876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DB7C4"/>
                </a:solidFill>
                <a:latin typeface="Dosis"/>
                <a:sym typeface="Dosis"/>
              </a:rPr>
              <a:t>Finding Initial Joint values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1883" y="453536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dirty="0"/>
              <a:t>Fig.2: Block Diagram of finding joint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CCFFA-D0BB-4C73-AB9F-CB280C6475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76" b="7070"/>
          <a:stretch/>
        </p:blipFill>
        <p:spPr>
          <a:xfrm>
            <a:off x="1156466" y="998503"/>
            <a:ext cx="7486742" cy="33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27" name="Rectangle 26"/>
          <p:cNvSpPr/>
          <p:nvPr/>
        </p:nvSpPr>
        <p:spPr>
          <a:xfrm>
            <a:off x="749300" y="25876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DB7C4"/>
                </a:solidFill>
                <a:latin typeface="Dosis"/>
                <a:sym typeface="Dosis"/>
              </a:rPr>
              <a:t>Finding Initial Joint values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1883" y="453536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dirty="0"/>
              <a:t>Fig.3: GUI for computing joint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CCFFA-D0BB-4C73-AB9F-CB280C64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45" y="998503"/>
            <a:ext cx="6002983" cy="33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94298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517</Words>
  <Application>Microsoft Office PowerPoint</Application>
  <PresentationFormat>On-screen Show (16:9)</PresentationFormat>
  <Paragraphs>113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Gill Sans MT</vt:lpstr>
      <vt:lpstr>Times</vt:lpstr>
      <vt:lpstr>Times New Roman</vt:lpstr>
      <vt:lpstr>Wingdings</vt:lpstr>
      <vt:lpstr>Arial</vt:lpstr>
      <vt:lpstr>Cambria Math</vt:lpstr>
      <vt:lpstr>Source Sans Pro</vt:lpstr>
      <vt:lpstr>Dosis</vt:lpstr>
      <vt:lpstr>PMingLiU</vt:lpstr>
      <vt:lpstr>Minion W08 Regular_1167271</vt:lpstr>
      <vt:lpstr>Cerimon template</vt:lpstr>
      <vt:lpstr>Project: Introduction To Robotics Professor: Gianluca Antonelli </vt:lpstr>
      <vt:lpstr>Contents of The Presentation</vt:lpstr>
      <vt:lpstr>Project Goal</vt:lpstr>
      <vt:lpstr>Kinematics</vt:lpstr>
      <vt:lpstr>Denavit-Hartenberg (DH) Notation</vt:lpstr>
      <vt:lpstr>Jaccobian</vt:lpstr>
      <vt:lpstr>Finding The Initial Joint Value for Initial Position</vt:lpstr>
      <vt:lpstr>PowerPoint Presentation</vt:lpstr>
      <vt:lpstr>PowerPoint Presentation</vt:lpstr>
      <vt:lpstr>Inverse Kinematics Controller  Position Only</vt:lpstr>
      <vt:lpstr>PowerPoint Presentation</vt:lpstr>
      <vt:lpstr>PowerPoint Presentation</vt:lpstr>
      <vt:lpstr>Inverse Kinematics Controller  Position and Orientation</vt:lpstr>
      <vt:lpstr>PowerPoint Presentation</vt:lpstr>
      <vt:lpstr>PowerPoint Presentation</vt:lpstr>
      <vt:lpstr>Inverse Kinematics Controller  Obstacle Avoiding</vt:lpstr>
      <vt:lpstr>PowerPoint Presentation</vt:lpstr>
      <vt:lpstr>PowerPoint Presentation</vt:lpstr>
      <vt:lpstr>Results</vt:lpstr>
      <vt:lpstr>PowerPoint Presentation</vt:lpstr>
      <vt:lpstr>Position only</vt:lpstr>
      <vt:lpstr>Position only</vt:lpstr>
      <vt:lpstr>PowerPoint Presentation</vt:lpstr>
      <vt:lpstr>Position and  Orientation</vt:lpstr>
      <vt:lpstr>Position and Orientation</vt:lpstr>
      <vt:lpstr>PowerPoint Presentation</vt:lpstr>
      <vt:lpstr>Obstacle Avoiding</vt:lpstr>
      <vt:lpstr>Obstacle Avoiding</vt:lpstr>
      <vt:lpstr>Project Outcomes</vt:lpstr>
      <vt:lpstr>Reference</vt:lpstr>
      <vt:lpstr>Thank you !!!</vt:lpstr>
      <vt:lpstr>ANY Question ???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Multichannel Modular Universal Biopotential Amplifier Train (RTR Module)</dc:title>
  <dc:creator>Fakrul Islam Tushar</dc:creator>
  <cp:lastModifiedBy>Fakrul-Islam TUSHAR</cp:lastModifiedBy>
  <cp:revision>153</cp:revision>
  <dcterms:modified xsi:type="dcterms:W3CDTF">2018-07-03T06:00:28Z</dcterms:modified>
</cp:coreProperties>
</file>