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3" r:id="rId10"/>
    <p:sldId id="278" r:id="rId11"/>
    <p:sldId id="295" r:id="rId12"/>
    <p:sldId id="275" r:id="rId13"/>
    <p:sldId id="267" r:id="rId14"/>
    <p:sldId id="268" r:id="rId15"/>
    <p:sldId id="276" r:id="rId16"/>
    <p:sldId id="269" r:id="rId17"/>
    <p:sldId id="270" r:id="rId18"/>
    <p:sldId id="277" r:id="rId19"/>
    <p:sldId id="271" r:id="rId20"/>
    <p:sldId id="272" r:id="rId21"/>
    <p:sldId id="282" r:id="rId22"/>
    <p:sldId id="283" r:id="rId23"/>
    <p:sldId id="297" r:id="rId24"/>
    <p:sldId id="273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Dosi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3563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03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57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37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86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72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09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31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37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782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1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046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58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50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86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24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91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10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70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38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348666" y="2527871"/>
            <a:ext cx="8085897" cy="124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Dosis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Quantification of Trabeculae Inside the Heart From </a:t>
            </a:r>
            <a:r>
              <a:rPr lang="en-US" sz="54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MRI </a:t>
            </a:r>
            <a:r>
              <a:rPr lang="en-US" sz="5400" b="1"/>
              <a:t>U</a:t>
            </a:r>
            <a:r>
              <a:rPr lang="en-US" sz="5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sing </a:t>
            </a:r>
            <a:r>
              <a:rPr lang="en-US" sz="5400" b="1" i="0" u="none" strike="noStrike" cap="none">
                <a:solidFill>
                  <a:srgbClr val="1C405D"/>
                </a:solidFill>
                <a:latin typeface="Dosis"/>
                <a:ea typeface="Dosis"/>
                <a:cs typeface="Dosis"/>
                <a:sym typeface="Dosis"/>
              </a:rPr>
              <a:t>Fractal Analysis</a:t>
            </a:r>
            <a:endParaRPr sz="5400" b="1" i="0" u="none" strike="noStrike" cap="none">
              <a:solidFill>
                <a:srgbClr val="1C405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7888" y="172462"/>
            <a:ext cx="2269190" cy="71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011" y="172462"/>
            <a:ext cx="1005921" cy="10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36"/>
          <p:cNvSpPr txBox="1">
            <a:spLocks/>
          </p:cNvSpPr>
          <p:nvPr/>
        </p:nvSpPr>
        <p:spPr>
          <a:xfrm>
            <a:off x="769318" y="330102"/>
            <a:ext cx="823099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buSzPts val="3600"/>
            </a:pPr>
            <a:r>
              <a:rPr lang="en-US" sz="3600" b="1" dirty="0" smtClean="0"/>
              <a:t>What is Snake Algorithm??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35"/>
              <p:cNvSpPr txBox="1">
                <a:spLocks/>
              </p:cNvSpPr>
              <p:nvPr/>
            </p:nvSpPr>
            <p:spPr>
              <a:xfrm>
                <a:off x="669524" y="1371601"/>
                <a:ext cx="7915676" cy="846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ts val="3000"/>
                  <a:buFont typeface="Source Sans Pro"/>
                  <a:buChar char="▹"/>
                  <a:defRPr sz="30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ts val="2400"/>
                  <a:buFont typeface="Source Sans Pro"/>
                  <a:buChar char="▸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ts val="2400"/>
                  <a:buFont typeface="Source Sans Pro"/>
                  <a:buChar char="⬩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Char char="⬞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marL="0" indent="0">
                  <a:spcBef>
                    <a:spcPts val="0"/>
                  </a:spcBef>
                  <a:buSzPts val="2000"/>
                  <a:buFont typeface="Source Sans Pro"/>
                  <a:buNone/>
                </a:pPr>
                <a:r>
                  <a:rPr lang="en-US" sz="2000" dirty="0" smtClean="0"/>
                  <a:t>Active contour model called snake.</a:t>
                </a:r>
              </a:p>
              <a:p>
                <a:pPr marL="0" indent="0">
                  <a:spcBef>
                    <a:spcPts val="0"/>
                  </a:spcBef>
                  <a:buSzPts val="2000"/>
                  <a:buFont typeface="Source Sans Pro"/>
                  <a:buNone/>
                </a:pPr>
                <a:endParaRPr lang="en-US" sz="2000" dirty="0" smtClean="0"/>
              </a:p>
              <a:p>
                <a:pPr marL="285750" lvl="3" indent="-285750">
                  <a:spcBef>
                    <a:spcPts val="0"/>
                  </a:spcBef>
                  <a:buSzPts val="2400"/>
                  <a:buFont typeface="Noto Sans Symbols"/>
                  <a:buChar char="✓"/>
                </a:pPr>
                <a:r>
                  <a:rPr lang="en-US" sz="2400" b="1" dirty="0" smtClean="0">
                    <a:solidFill>
                      <a:srgbClr val="3A81BA"/>
                    </a:solidFill>
                  </a:rPr>
                  <a:t>Energy minimizing, deformable spline</a:t>
                </a:r>
              </a:p>
              <a:p>
                <a:pPr marL="285750" lvl="3" indent="-285750">
                  <a:spcBef>
                    <a:spcPts val="0"/>
                  </a:spcBef>
                  <a:buSzPts val="2400"/>
                  <a:buFont typeface="Noto Sans Symbols"/>
                  <a:buChar char="✓"/>
                </a:pPr>
                <a:r>
                  <a:rPr lang="en-US" sz="2400" b="1" dirty="0" smtClean="0">
                    <a:solidFill>
                      <a:srgbClr val="362C7C"/>
                    </a:solidFill>
                  </a:rPr>
                  <a:t>Influenced by constrain and image forces</a:t>
                </a:r>
              </a:p>
              <a:p>
                <a:pPr marL="285750" lvl="3" indent="-285750">
                  <a:spcBef>
                    <a:spcPts val="0"/>
                  </a:spcBef>
                  <a:buSzPts val="2400"/>
                  <a:buFont typeface="Noto Sans Symbols"/>
                  <a:buChar char="✓"/>
                </a:pPr>
                <a:r>
                  <a:rPr lang="en-US" sz="2400" b="1" dirty="0" smtClean="0"/>
                  <a:t>Energy function</a:t>
                </a:r>
              </a:p>
              <a:p>
                <a:pPr marL="285750" lvl="3" indent="-285750">
                  <a:spcBef>
                    <a:spcPts val="0"/>
                  </a:spcBef>
                  <a:buSzPts val="2400"/>
                  <a:buFont typeface="Noto Sans Symbols"/>
                  <a:buChar char="✓"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285750" lvl="3" indent="-285750">
                  <a:spcBef>
                    <a:spcPts val="0"/>
                  </a:spcBef>
                  <a:buSzPts val="2400"/>
                  <a:buFont typeface="Noto Sans Symbols"/>
                  <a:buChar char="✓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𝑠𝑛𝑎𝑘𝑒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𝑠𝑛𝑎𝑘𝑒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𝑖𝑛𝑡𝑒𝑟𝑛𝑎𝑙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Shap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4" y="1371601"/>
                <a:ext cx="7915676" cy="846666"/>
              </a:xfrm>
              <a:prstGeom prst="rect">
                <a:avLst/>
              </a:prstGeom>
              <a:blipFill rotWithShape="0">
                <a:blip r:embed="rId2"/>
                <a:stretch>
                  <a:fillRect l="-1464" b="-253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</a:pPr>
            <a:r>
              <a:rPr lang="en-US" sz="6000" b="1" i="0" u="none" strike="noStrike" cap="none">
                <a:solidFill>
                  <a:srgbClr val="FFFF00"/>
                </a:solidFill>
                <a:latin typeface="Dosis"/>
                <a:ea typeface="Dosis"/>
                <a:cs typeface="Dosis"/>
                <a:sym typeface="Dosis"/>
              </a:rPr>
              <a:t>Project Outcomes</a:t>
            </a:r>
            <a:endParaRPr sz="6000" b="1" i="0" u="none" strike="noStrike" cap="none">
              <a:solidFill>
                <a:srgbClr val="FFFF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089" y="1435047"/>
            <a:ext cx="7297220" cy="1045199"/>
          </a:xfrm>
        </p:spPr>
        <p:txBody>
          <a:bodyPr/>
          <a:lstStyle/>
          <a:p>
            <a:r>
              <a:rPr lang="en-US" dirty="0" smtClean="0"/>
              <a:t>  Quantifications of </a:t>
            </a:r>
            <a:r>
              <a:rPr lang="en-US" dirty="0" err="1" smtClean="0"/>
              <a:t>Trabeculae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49300" y="258775"/>
            <a:ext cx="7926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Complexity Analysis 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69897" y="4479534"/>
            <a:ext cx="4983986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Complexity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Analysis Block Diagram.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606" y="1335982"/>
            <a:ext cx="6502712" cy="2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29" y="1010544"/>
            <a:ext cx="1741679" cy="746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573888" y="211565"/>
            <a:ext cx="6429678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000"/>
              <a:buFont typeface="Dosis"/>
              <a:buNone/>
            </a:pPr>
            <a:r>
              <a:rPr lang="en-US" sz="4000" b="1" i="0" u="none" strike="noStrike" cap="none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Implementations in GUI</a:t>
            </a:r>
            <a:endParaRPr sz="40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523" y="1139998"/>
            <a:ext cx="3953847" cy="385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8586" y="1139997"/>
            <a:ext cx="3900609" cy="385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941" y="1414499"/>
            <a:ext cx="5817742" cy="1045199"/>
          </a:xfrm>
        </p:spPr>
        <p:txBody>
          <a:bodyPr/>
          <a:lstStyle/>
          <a:p>
            <a:r>
              <a:rPr lang="en-US" dirty="0" smtClean="0"/>
              <a:t>  Manual Segmentations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134425" y="233463"/>
            <a:ext cx="7054074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Manual Segmentation of Heart MRI/ CMRI</a:t>
            </a:r>
            <a:endParaRPr sz="32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887606" y="4261239"/>
            <a:ext cx="54481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Block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diagram for manual Segmentation.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7539" t="19399" r="3374" b="5431"/>
          <a:stretch/>
        </p:blipFill>
        <p:spPr bwMode="auto">
          <a:xfrm>
            <a:off x="898124" y="1212351"/>
            <a:ext cx="7598604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200880" y="191014"/>
            <a:ext cx="5237876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/>
              <a:t>Implementations in GUI</a:t>
            </a:r>
            <a:endParaRPr sz="40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523" y="948985"/>
            <a:ext cx="4200427" cy="371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946" y="948984"/>
            <a:ext cx="4118135" cy="371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562" y="1414499"/>
            <a:ext cx="8024117" cy="1045199"/>
          </a:xfrm>
        </p:spPr>
        <p:txBody>
          <a:bodyPr/>
          <a:lstStyle/>
          <a:p>
            <a:r>
              <a:rPr lang="en-US" dirty="0" smtClean="0"/>
              <a:t>  Semi-automatic Segmentations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1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523" y="125272"/>
            <a:ext cx="8649137" cy="62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3200" b="1" dirty="0" smtClean="0"/>
              <a:t>Semi-automatic </a:t>
            </a:r>
            <a:r>
              <a:rPr lang="en-US" sz="3200" b="1" dirty="0"/>
              <a:t>Segmentation of Heart MRI/ CMRI</a:t>
            </a:r>
            <a:endParaRPr sz="32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761319"/>
            <a:ext cx="5153025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577738" y="1516099"/>
            <a:ext cx="2178122" cy="6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osis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Dosis"/>
                <a:ea typeface="Dosis"/>
                <a:cs typeface="Dosis"/>
                <a:sym typeface="Dosis"/>
              </a:rPr>
              <a:t>SUPERVISOR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122091" y="3476036"/>
            <a:ext cx="4755231" cy="45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800"/>
              <a:buFont typeface="Source Sans Pro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</a:t>
            </a:r>
            <a:endParaRPr sz="28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230193" y="858535"/>
            <a:ext cx="6929444" cy="6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Dosi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Medical Sensor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Project 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Defense 2O18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Dosi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Semester 1, MAIA, M-1</a:t>
            </a:r>
            <a:endParaRPr sz="3200" b="1" i="0" u="none" strike="noStrike" cap="none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084934" y="2055031"/>
            <a:ext cx="3024554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</a:rPr>
              <a:t>Dr. Alain LALANDE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987330" y="4033033"/>
            <a:ext cx="241657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Kamrul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MAIA, M-1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712424" y="4046696"/>
            <a:ext cx="27941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Fakrul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Islam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Tushar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MAIA, M-1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003244" y="174270"/>
            <a:ext cx="5670832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/>
              <a:t>Implementations in GUI</a:t>
            </a:r>
            <a:endParaRPr sz="40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524" y="1138097"/>
            <a:ext cx="4097685" cy="390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660" y="1138096"/>
            <a:ext cx="4120405" cy="390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008462" y="140078"/>
            <a:ext cx="2826282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 smtClean="0"/>
              <a:t>Conclusions </a:t>
            </a:r>
            <a:endParaRPr lang="en-US" sz="4000" b="1"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7" y="1501153"/>
            <a:ext cx="848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trabeculae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geometric pattern of the inner part of the heart become more complex.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Semi-automatic segmentation is more reliable and easily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heart MRI/ CMRI segmentations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094062" y="183621"/>
            <a:ext cx="4959882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 smtClean="0"/>
              <a:t>Future </a:t>
            </a:r>
            <a:r>
              <a:rPr lang="en-US" sz="4000" b="1" dirty="0"/>
              <a:t>Improvement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7" y="1501153"/>
            <a:ext cx="848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segmentation algorithm like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Watershed-Matching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implemented in Python in conjunction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094062" y="183621"/>
            <a:ext cx="4959882" cy="75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4000"/>
            </a:pPr>
            <a:r>
              <a:rPr lang="en-US" sz="4000" b="1" dirty="0" smtClean="0"/>
              <a:t>References</a:t>
            </a:r>
            <a:endParaRPr lang="en-US" sz="4000" b="1"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7" y="1501153"/>
            <a:ext cx="84867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 err="1"/>
              <a:t>Anatomyshop</a:t>
            </a:r>
            <a:r>
              <a:rPr lang="en-US" sz="1600" dirty="0" smtClean="0"/>
              <a:t>,“</a:t>
            </a:r>
            <a:r>
              <a:rPr lang="en-US" sz="1600" dirty="0"/>
              <a:t>Heart Cutaway | 3D model,” </a:t>
            </a:r>
            <a:r>
              <a:rPr lang="en-US" sz="1600" i="1" dirty="0" err="1"/>
              <a:t>CGTrader</a:t>
            </a:r>
            <a:r>
              <a:rPr lang="en-US" sz="1600" dirty="0"/>
              <a:t>. [Online]. Available: https://www.cgtrader.com/3d-models/character/anatomy/heart-cutaway. [Accessed: </a:t>
            </a:r>
            <a:r>
              <a:rPr lang="en-US" sz="1600" dirty="0" smtClean="0"/>
              <a:t>17-Jan-2018].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i="1" dirty="0"/>
              <a:t>Left ventricular non-compaction cardiomyopathy - Cardiomyopathy UK</a:t>
            </a:r>
            <a:r>
              <a:rPr lang="en-US" sz="1600" dirty="0"/>
              <a:t>. [Online</a:t>
            </a:r>
            <a:r>
              <a:rPr lang="en-US" sz="1600" dirty="0" smtClean="0"/>
              <a:t>].Available: http</a:t>
            </a:r>
            <a:r>
              <a:rPr lang="en-US" sz="1600" dirty="0"/>
              <a:t>://</a:t>
            </a:r>
            <a:r>
              <a:rPr lang="en-US" sz="1600" dirty="0" smtClean="0"/>
              <a:t>www.cardiomyopathy.org/left-ventricular </a:t>
            </a:r>
            <a:r>
              <a:rPr lang="en-US" sz="1600" dirty="0" err="1" smtClean="0"/>
              <a:t>noncompaction</a:t>
            </a:r>
            <a:r>
              <a:rPr lang="en-US" sz="1600" dirty="0" smtClean="0"/>
              <a:t>/intro</a:t>
            </a:r>
            <a:r>
              <a:rPr lang="en-US" sz="1600" dirty="0"/>
              <a:t>. [Accessed: 17-Jan-2018].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/>
              <a:t>Cardiomyopathy,” </a:t>
            </a:r>
            <a:r>
              <a:rPr lang="en-US" sz="1600" i="1" dirty="0"/>
              <a:t>Left Ventricular Non-Compaction Cardiomyopathy (LVNC)</a:t>
            </a:r>
            <a:r>
              <a:rPr lang="en-US" sz="1600" dirty="0"/>
              <a:t>. [Online</a:t>
            </a:r>
            <a:r>
              <a:rPr lang="en-US" sz="1600" dirty="0" smtClean="0"/>
              <a:t>]. Available: https</a:t>
            </a:r>
            <a:r>
              <a:rPr lang="en-US" sz="1600" dirty="0"/>
              <a:t>://www.cincinnatichildrens.org/service/c/cardiomyopathy/types/left-ventricular-non-compaction-cardiomyopathy. [</a:t>
            </a:r>
            <a:r>
              <a:rPr lang="en-US" sz="1600" dirty="0" smtClean="0"/>
              <a:t>Accessed:17-Jan-2018</a:t>
            </a:r>
            <a:r>
              <a:rPr lang="en-US" sz="1600" dirty="0"/>
              <a:t>].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409092" y="1769087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Thank you !!!☺</a:t>
            </a:r>
            <a:endParaRPr sz="6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209157" y="0"/>
            <a:ext cx="5452899" cy="70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Dosis"/>
              <a:buNone/>
            </a:pPr>
            <a:r>
              <a:rPr lang="en-US" sz="3200" b="1" i="0" u="none" strike="noStrike" cap="none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Contents of The Presentation</a:t>
            </a:r>
            <a:endParaRPr sz="3200" b="1" i="0" u="none" strike="noStrike" cap="none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786101" y="703807"/>
            <a:ext cx="4686719" cy="375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What is </a:t>
            </a: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Heart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Objective of the Project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Fractal Analysis</a:t>
            </a:r>
            <a:endParaRPr sz="1600" b="1" dirty="0">
              <a:solidFill>
                <a:srgbClr val="7030A0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ource Sans Pro"/>
              </a:rPr>
              <a:t>Snake 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lang="en-US" sz="1600" b="1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Project Outcomes</a:t>
            </a:r>
          </a:p>
          <a:p>
            <a:pPr marL="1090613" lvl="0" indent="-285750" defTabSz="685800">
              <a:lnSpc>
                <a:spcPct val="150000"/>
              </a:lnSpc>
              <a:buClr>
                <a:srgbClr val="7030A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Quantifications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of </a:t>
            </a:r>
            <a:r>
              <a:rPr lang="en-US" sz="1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Trabeculae</a:t>
            </a:r>
            <a:endParaRPr lang="en-US" sz="1600" b="1" dirty="0" smtClean="0">
              <a:solidFill>
                <a:srgbClr val="7030A0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1090613" lvl="0" indent="-285750" defTabSz="685800">
              <a:lnSpc>
                <a:spcPct val="150000"/>
              </a:lnSpc>
              <a:buClr>
                <a:srgbClr val="7030A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Manual </a:t>
            </a: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Segmentations</a:t>
            </a:r>
          </a:p>
          <a:p>
            <a:pPr marL="1090613" lvl="0" indent="-285750" defTabSz="685800">
              <a:lnSpc>
                <a:spcPct val="150000"/>
              </a:lnSpc>
              <a:buClr>
                <a:srgbClr val="7030A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Semi-automatic Segmentations</a:t>
            </a:r>
            <a:endParaRPr lang="en-US" sz="1600" b="1" dirty="0" smtClean="0">
              <a:solidFill>
                <a:srgbClr val="7030A0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lang="en-US" sz="1600" b="1" i="0" u="none" strike="noStrike" cap="none" dirty="0" smtClean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Conclusion </a:t>
            </a: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and Future Improvement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Noto Sans Symbols"/>
              <a:buChar char="➢"/>
            </a:pPr>
            <a:r>
              <a:rPr lang="en-US" sz="1600" b="1" i="0" u="none" strike="noStrike" cap="none" dirty="0">
                <a:solidFill>
                  <a:srgbClr val="7030A0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Reference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69524" y="65509"/>
            <a:ext cx="7784864" cy="74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What is heart and why it’s so Important</a:t>
            </a:r>
            <a:r>
              <a:rPr lang="en-US" sz="32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??</a:t>
            </a:r>
            <a:endParaRPr sz="32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32549" y="839341"/>
            <a:ext cx="7568100" cy="62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1"/>
              <a:t>Heart weighs less than a pound </a:t>
            </a:r>
            <a:endParaRPr sz="2400" b="1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007275" y="1460750"/>
            <a:ext cx="49035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Noto Sans Symbols"/>
              <a:buChar char="✓"/>
            </a:pPr>
            <a:r>
              <a:rPr lang="en-US" b="1">
                <a:solidFill>
                  <a:schemeClr val="accent1"/>
                </a:solidFill>
              </a:rPr>
              <a:t>Responsible for system of Blood Vessel</a:t>
            </a:r>
            <a:endParaRPr sz="20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Noto Sans Symbols"/>
              <a:buChar char="✓"/>
            </a:pPr>
            <a:r>
              <a:rPr lang="en-US" b="1">
                <a:solidFill>
                  <a:schemeClr val="accent1"/>
                </a:solidFill>
              </a:rPr>
              <a:t>Beats 2.5 billion times over a average life time</a:t>
            </a:r>
            <a:endParaRPr sz="2000" b="1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672149" y="4690671"/>
            <a:ext cx="3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Fig.1: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heart [1]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201132" y="2879355"/>
            <a:ext cx="2562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Source Sans Pro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endParaRPr sz="2400" b="1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09" y="2749581"/>
            <a:ext cx="3888900" cy="1745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25" y="2724295"/>
            <a:ext cx="1775255" cy="174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6973570" cy="74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Cardiovascular </a:t>
            </a:r>
            <a:r>
              <a:rPr lang="en-US" sz="3200" b="1"/>
              <a:t>Diseases</a:t>
            </a: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3200" b="1" i="0" u="none" strike="noStrike" cap="none">
                <a:solidFill>
                  <a:srgbClr val="1C405D"/>
                </a:solidFill>
                <a:latin typeface="Dosis"/>
                <a:ea typeface="Dosis"/>
                <a:cs typeface="Dosis"/>
                <a:sym typeface="Dosis"/>
              </a:rPr>
              <a:t>CVD</a:t>
            </a: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s)</a:t>
            </a:r>
            <a:endParaRPr sz="32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84125" y="2018575"/>
            <a:ext cx="69735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</a:rPr>
              <a:t>17.7 million</a:t>
            </a:r>
            <a:r>
              <a:rPr lang="en-US" sz="2800" b="1">
                <a:solidFill>
                  <a:schemeClr val="accent1"/>
                </a:solidFill>
              </a:rPr>
              <a:t> people died from from  various </a:t>
            </a:r>
            <a:r>
              <a:rPr lang="en-US" sz="2800" b="1">
                <a:solidFill>
                  <a:srgbClr val="0C343D"/>
                </a:solidFill>
              </a:rPr>
              <a:t>CVD</a:t>
            </a:r>
            <a:r>
              <a:rPr lang="en-US" sz="2800" b="1">
                <a:solidFill>
                  <a:schemeClr val="accent1"/>
                </a:solidFill>
              </a:rPr>
              <a:t>s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chemeClr val="accent6"/>
                </a:solidFill>
              </a:rPr>
              <a:t>31%</a:t>
            </a:r>
            <a:r>
              <a:rPr lang="en-US" sz="2800" b="1">
                <a:solidFill>
                  <a:srgbClr val="002060"/>
                </a:solidFill>
              </a:rPr>
              <a:t> of all world’s Deaths</a:t>
            </a:r>
            <a:endParaRPr sz="2800" b="1" i="0" u="none" strike="noStrike" cap="none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854100" y="1140000"/>
            <a:ext cx="7435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 World Health Organization (WHO) in 2015</a:t>
            </a:r>
            <a:endParaRPr sz="24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921" y="2144050"/>
            <a:ext cx="2425079" cy="21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44424" y="-4452"/>
            <a:ext cx="5362152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Objective of the Project</a:t>
            </a:r>
            <a:endParaRPr sz="32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160771" y="2517126"/>
            <a:ext cx="2105568" cy="2066931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Targe</a:t>
            </a:r>
            <a:r>
              <a:rPr lang="en-US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MRI</a:t>
            </a:r>
            <a:endParaRPr sz="24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539300" y="2500200"/>
            <a:ext cx="2299900" cy="20670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Detection of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trabecula</a:t>
            </a:r>
            <a:r>
              <a:rPr lang="en-US" sz="18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tion</a:t>
            </a:r>
            <a:endParaRPr sz="1800" b="1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850033" y="2500197"/>
            <a:ext cx="2105568" cy="2066931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Quantification</a:t>
            </a:r>
            <a:endParaRPr sz="24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943859" y="2483259"/>
            <a:ext cx="5393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638962" y="2483260"/>
            <a:ext cx="5277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322383" y="2483258"/>
            <a:ext cx="5277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3266351" y="3550579"/>
            <a:ext cx="3327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5955588" y="3550585"/>
            <a:ext cx="3327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1289102" y="1190863"/>
            <a:ext cx="68484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Quantification of Trabeculation Due to Left Ventricular Non-compaction (LVNC).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69524" y="97123"/>
            <a:ext cx="7430867" cy="74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What is </a:t>
            </a:r>
            <a:r>
              <a:rPr lang="en-US" sz="32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Left Ventricle Non-Compaction??</a:t>
            </a:r>
            <a:endParaRPr sz="32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787950" y="1140001"/>
            <a:ext cx="75681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1"/>
              <a:t>LVNC is a condition of heart</a:t>
            </a:r>
            <a:endParaRPr sz="2400" b="1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669525" y="1697800"/>
            <a:ext cx="48162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accent1"/>
                </a:solidFill>
              </a:rPr>
              <a:t>Where the wall of the left ventricle are non-compacted </a:t>
            </a:r>
            <a:endParaRPr sz="2400" b="1">
              <a:solidFill>
                <a:schemeClr val="accent1"/>
              </a:solidFill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accent1"/>
                </a:solidFill>
              </a:rPr>
              <a:t>This causes channel to form in heart muscle, called </a:t>
            </a:r>
            <a:r>
              <a:rPr lang="en-US" sz="2400" b="1">
                <a:solidFill>
                  <a:schemeClr val="accent6"/>
                </a:solidFill>
              </a:rPr>
              <a:t>trabeculations</a:t>
            </a:r>
            <a:r>
              <a:rPr lang="en-US" sz="2400" b="1">
                <a:solidFill>
                  <a:schemeClr val="accent1"/>
                </a:solidFill>
              </a:rPr>
              <a:t>.</a:t>
            </a:r>
            <a:endParaRPr sz="24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025" y="1140000"/>
            <a:ext cx="3620300" cy="32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212025" y="4288300"/>
            <a:ext cx="3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lang="en-US" dirty="0"/>
              <a:t>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/>
              <a:t>The structure of heart with LVNC </a:t>
            </a:r>
            <a:r>
              <a:rPr lang="en-US" dirty="0" smtClean="0"/>
              <a:t>[2]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6973570" cy="74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lang="en-US" sz="3200" b="1"/>
              <a:t>How</a:t>
            </a: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32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Trabecula</a:t>
            </a:r>
            <a:r>
              <a:rPr lang="en-US" sz="3200" b="1">
                <a:solidFill>
                  <a:schemeClr val="accent6"/>
                </a:solidFill>
              </a:rPr>
              <a:t>tions form</a:t>
            </a:r>
            <a:r>
              <a:rPr lang="en-US" sz="32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32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??</a:t>
            </a:r>
            <a:endParaRPr sz="32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800" y="1254025"/>
            <a:ext cx="5257400" cy="32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541425" y="4196425"/>
            <a:ext cx="4447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Fig.2: Normal heart vs LVNC heart structure </a:t>
            </a:r>
            <a:r>
              <a:rPr lang="en-US" dirty="0" smtClean="0">
                <a:solidFill>
                  <a:schemeClr val="dk1"/>
                </a:solidFill>
              </a:rPr>
              <a:t>[3] 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769318" y="330102"/>
            <a:ext cx="823099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600"/>
              <a:buFont typeface="Dosis"/>
              <a:buNone/>
            </a:pPr>
            <a:r>
              <a:rPr lang="en-US" sz="3600" b="1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What is Fractal Dimension ??</a:t>
            </a:r>
            <a:endParaRPr sz="3600" b="1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669524" y="1371601"/>
            <a:ext cx="7915676" cy="84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rPr lang="en-US" sz="2000" dirty="0" smtClean="0"/>
              <a:t>Quantify the complex geometric patters of biological and natural patterns.</a:t>
            </a:r>
            <a:endParaRPr sz="2000" b="0" i="0" u="none" strike="noStrike" cap="none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Noto Sans Symbols"/>
              <a:buChar char="✓"/>
            </a:pPr>
            <a:r>
              <a:rPr lang="en-US" sz="2400" b="1" dirty="0" smtClean="0">
                <a:solidFill>
                  <a:srgbClr val="3A81BA"/>
                </a:solidFill>
              </a:rPr>
              <a:t>Fractal Dimension ( FD)</a:t>
            </a:r>
            <a:endParaRPr sz="2400" b="1" i="0" u="none" strike="noStrike" cap="none" dirty="0">
              <a:solidFill>
                <a:srgbClr val="3A81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Noto Sans Symbols"/>
              <a:buChar char="✓"/>
            </a:pPr>
            <a:r>
              <a:rPr lang="en-US" sz="2400" b="1" dirty="0" smtClean="0">
                <a:solidFill>
                  <a:srgbClr val="362C7C"/>
                </a:solidFill>
              </a:rPr>
              <a:t>Complexity of the structure</a:t>
            </a:r>
            <a:endParaRPr sz="2400" b="1" i="0" u="none" strike="noStrike" cap="none" dirty="0">
              <a:solidFill>
                <a:srgbClr val="362C7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Noto Sans Symbols"/>
              <a:buChar char="✓"/>
            </a:pPr>
            <a:r>
              <a:rPr lang="en-US" sz="2400" b="1" dirty="0" smtClean="0"/>
              <a:t>FD of Endocardium border is an Non-integer between 1 and 2.</a:t>
            </a: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Noto Sans Symbols"/>
              <a:buChar char="✓"/>
            </a:pPr>
            <a:r>
              <a:rPr lang="en-US" sz="2400" b="1" i="0" u="none" strike="noStrike" cap="none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1&lt;FD&lt; 2</a:t>
            </a:r>
            <a:endParaRPr sz="2000" b="0" i="0" u="none" strike="noStrike" cap="none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8" name="Shape 1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425</Words>
  <Application>Microsoft Office PowerPoint</Application>
  <PresentationFormat>On-screen Show (16:9)</PresentationFormat>
  <Paragraphs>108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Source Sans Pro</vt:lpstr>
      <vt:lpstr>Wingdings</vt:lpstr>
      <vt:lpstr>Noto Sans Symbols</vt:lpstr>
      <vt:lpstr>Times New Roman</vt:lpstr>
      <vt:lpstr>Arial</vt:lpstr>
      <vt:lpstr>Cambria Math</vt:lpstr>
      <vt:lpstr>Dosis</vt:lpstr>
      <vt:lpstr>Cerimon template</vt:lpstr>
      <vt:lpstr>Quantification of Trabeculae Inside the Heart From MRI Using Fractal Analysis</vt:lpstr>
      <vt:lpstr>SUPERVISOR</vt:lpstr>
      <vt:lpstr>Contents of The Presentation</vt:lpstr>
      <vt:lpstr>What is heart and why it’s so Important ??</vt:lpstr>
      <vt:lpstr>Cardiovascular Diseases (CVDs)</vt:lpstr>
      <vt:lpstr>Objective of the Project</vt:lpstr>
      <vt:lpstr>What is Left Ventricle Non-Compaction??</vt:lpstr>
      <vt:lpstr>How Trabeculations form ??</vt:lpstr>
      <vt:lpstr>What is Fractal Dimension ??</vt:lpstr>
      <vt:lpstr>PowerPoint Presentation</vt:lpstr>
      <vt:lpstr>Project Outcomes</vt:lpstr>
      <vt:lpstr>  Quantifications of Trabeculae</vt:lpstr>
      <vt:lpstr>PowerPoint Presentation</vt:lpstr>
      <vt:lpstr>Implementations in GUI</vt:lpstr>
      <vt:lpstr>  Manual Segmentations</vt:lpstr>
      <vt:lpstr>Manual Segmentation of Heart MRI/ CMRI</vt:lpstr>
      <vt:lpstr>Implementations in GUI</vt:lpstr>
      <vt:lpstr>  Semi-automatic Segmentations</vt:lpstr>
      <vt:lpstr>Semi-automatic Segmentation of Heart MRI/ CMRI</vt:lpstr>
      <vt:lpstr>Implementations in GUI</vt:lpstr>
      <vt:lpstr>Conclusions </vt:lpstr>
      <vt:lpstr>Future Improvement</vt:lpstr>
      <vt:lpstr>References</vt:lpstr>
      <vt:lpstr>Thank you !!!☺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Trabeculae Inside the Heart From MRI Using Fractal Analysis</dc:title>
  <dc:creator>Fakrul Islam Tushar</dc:creator>
  <cp:lastModifiedBy>Windows User</cp:lastModifiedBy>
  <cp:revision>23</cp:revision>
  <dcterms:modified xsi:type="dcterms:W3CDTF">2018-01-19T10:55:19Z</dcterms:modified>
</cp:coreProperties>
</file>