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66"/>
  </p:notesMasterIdLst>
  <p:handoutMasterIdLst>
    <p:handoutMasterId r:id="rId67"/>
  </p:handoutMasterIdLst>
  <p:sldIdLst>
    <p:sldId id="450" r:id="rId2"/>
    <p:sldId id="555" r:id="rId3"/>
    <p:sldId id="452" r:id="rId4"/>
    <p:sldId id="453" r:id="rId5"/>
    <p:sldId id="454" r:id="rId6"/>
    <p:sldId id="556" r:id="rId7"/>
    <p:sldId id="557" r:id="rId8"/>
    <p:sldId id="457" r:id="rId9"/>
    <p:sldId id="459" r:id="rId10"/>
    <p:sldId id="458" r:id="rId11"/>
    <p:sldId id="460" r:id="rId12"/>
    <p:sldId id="461" r:id="rId13"/>
    <p:sldId id="462" r:id="rId14"/>
    <p:sldId id="463" r:id="rId15"/>
    <p:sldId id="464" r:id="rId16"/>
    <p:sldId id="465" r:id="rId17"/>
    <p:sldId id="558" r:id="rId18"/>
    <p:sldId id="466" r:id="rId19"/>
    <p:sldId id="468" r:id="rId20"/>
    <p:sldId id="471" r:id="rId21"/>
    <p:sldId id="472" r:id="rId22"/>
    <p:sldId id="473" r:id="rId23"/>
    <p:sldId id="474" r:id="rId24"/>
    <p:sldId id="475" r:id="rId25"/>
    <p:sldId id="476" r:id="rId26"/>
    <p:sldId id="477" r:id="rId27"/>
    <p:sldId id="478" r:id="rId28"/>
    <p:sldId id="469" r:id="rId29"/>
    <p:sldId id="470" r:id="rId30"/>
    <p:sldId id="479" r:id="rId31"/>
    <p:sldId id="480" r:id="rId32"/>
    <p:sldId id="481" r:id="rId33"/>
    <p:sldId id="559" r:id="rId34"/>
    <p:sldId id="483" r:id="rId35"/>
    <p:sldId id="484" r:id="rId36"/>
    <p:sldId id="485" r:id="rId37"/>
    <p:sldId id="487" r:id="rId38"/>
    <p:sldId id="488" r:id="rId39"/>
    <p:sldId id="486" r:id="rId40"/>
    <p:sldId id="489" r:id="rId41"/>
    <p:sldId id="491" r:id="rId42"/>
    <p:sldId id="492" r:id="rId43"/>
    <p:sldId id="490" r:id="rId44"/>
    <p:sldId id="493" r:id="rId45"/>
    <p:sldId id="494" r:id="rId46"/>
    <p:sldId id="495" r:id="rId47"/>
    <p:sldId id="496" r:id="rId48"/>
    <p:sldId id="497" r:id="rId49"/>
    <p:sldId id="498" r:id="rId50"/>
    <p:sldId id="499" r:id="rId51"/>
    <p:sldId id="500" r:id="rId52"/>
    <p:sldId id="501" r:id="rId53"/>
    <p:sldId id="502" r:id="rId54"/>
    <p:sldId id="503" r:id="rId55"/>
    <p:sldId id="504" r:id="rId56"/>
    <p:sldId id="505" r:id="rId57"/>
    <p:sldId id="506" r:id="rId58"/>
    <p:sldId id="507" r:id="rId59"/>
    <p:sldId id="508" r:id="rId60"/>
    <p:sldId id="509" r:id="rId61"/>
    <p:sldId id="510" r:id="rId62"/>
    <p:sldId id="511" r:id="rId63"/>
    <p:sldId id="512" r:id="rId64"/>
    <p:sldId id="513" r:id="rId65"/>
  </p:sldIdLst>
  <p:sldSz cx="9144000" cy="6858000" type="screen4x3"/>
  <p:notesSz cx="6400800" cy="8686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D4D8C"/>
    <a:srgbClr val="CBCCCB"/>
    <a:srgbClr val="FCD016"/>
    <a:srgbClr val="0D2B88"/>
    <a:srgbClr val="0AD41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0" autoAdjust="0"/>
    <p:restoredTop sz="90898" autoAdjust="0"/>
  </p:normalViewPr>
  <p:slideViewPr>
    <p:cSldViewPr>
      <p:cViewPr varScale="1">
        <p:scale>
          <a:sx n="77" d="100"/>
          <a:sy n="77" d="100"/>
        </p:scale>
        <p:origin x="1555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82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773958" cy="433765"/>
          </a:xfrm>
          <a:prstGeom prst="rect">
            <a:avLst/>
          </a:prstGeom>
        </p:spPr>
        <p:txBody>
          <a:bodyPr vert="horz" lIns="81547" tIns="40773" rIns="81547" bIns="40773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625454" y="1"/>
            <a:ext cx="2773958" cy="433765"/>
          </a:xfrm>
          <a:prstGeom prst="rect">
            <a:avLst/>
          </a:prstGeom>
        </p:spPr>
        <p:txBody>
          <a:bodyPr vert="horz" lIns="81547" tIns="40773" rIns="81547" bIns="40773" rtlCol="0"/>
          <a:lstStyle>
            <a:lvl1pPr algn="r">
              <a:defRPr sz="1100"/>
            </a:lvl1pPr>
          </a:lstStyle>
          <a:p>
            <a:fld id="{24DAFBA8-35F2-4C04-8149-4585D62DFC6D}" type="datetimeFigureOut">
              <a:rPr lang="en-US" smtClean="0"/>
              <a:t>7/21/2024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251600"/>
            <a:ext cx="2773958" cy="433765"/>
          </a:xfrm>
          <a:prstGeom prst="rect">
            <a:avLst/>
          </a:prstGeom>
        </p:spPr>
        <p:txBody>
          <a:bodyPr vert="horz" lIns="81547" tIns="40773" rIns="81547" bIns="40773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3625850" y="8251825"/>
            <a:ext cx="2773363" cy="434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CFA37-6261-40BF-A830-F5F86B4AD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527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73680" cy="434340"/>
          </a:xfrm>
          <a:prstGeom prst="rect">
            <a:avLst/>
          </a:prstGeom>
        </p:spPr>
        <p:txBody>
          <a:bodyPr vert="horz" lIns="86203" tIns="43101" rIns="86203" bIns="4310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625639" y="0"/>
            <a:ext cx="2773680" cy="434340"/>
          </a:xfrm>
          <a:prstGeom prst="rect">
            <a:avLst/>
          </a:prstGeom>
        </p:spPr>
        <p:txBody>
          <a:bodyPr vert="horz" lIns="86203" tIns="43101" rIns="86203" bIns="43101" rtlCol="0"/>
          <a:lstStyle>
            <a:lvl1pPr algn="r">
              <a:defRPr sz="1200"/>
            </a:lvl1pPr>
          </a:lstStyle>
          <a:p>
            <a:fld id="{2ECEE970-886D-4DEB-A78D-5219D8C79727}" type="datetimeFigureOut">
              <a:rPr lang="en-US" smtClean="0"/>
              <a:pPr/>
              <a:t>7/21/2024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28700" y="650875"/>
            <a:ext cx="4343400" cy="3257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6203" tIns="43101" rIns="86203" bIns="4310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40080" y="4126230"/>
            <a:ext cx="5120640" cy="3909060"/>
          </a:xfrm>
          <a:prstGeom prst="rect">
            <a:avLst/>
          </a:prstGeom>
        </p:spPr>
        <p:txBody>
          <a:bodyPr vert="horz" lIns="86203" tIns="43101" rIns="86203" bIns="4310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250953"/>
            <a:ext cx="2773680" cy="434340"/>
          </a:xfrm>
          <a:prstGeom prst="rect">
            <a:avLst/>
          </a:prstGeom>
        </p:spPr>
        <p:txBody>
          <a:bodyPr vert="horz" lIns="86203" tIns="43101" rIns="86203" bIns="4310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625639" y="8250953"/>
            <a:ext cx="2773680" cy="434340"/>
          </a:xfrm>
          <a:prstGeom prst="rect">
            <a:avLst/>
          </a:prstGeom>
        </p:spPr>
        <p:txBody>
          <a:bodyPr vert="horz" lIns="86203" tIns="43101" rIns="86203" bIns="43101" rtlCol="0" anchor="b"/>
          <a:lstStyle>
            <a:lvl1pPr algn="r">
              <a:defRPr sz="1200"/>
            </a:lvl1pPr>
          </a:lstStyle>
          <a:p>
            <a:fld id="{6780CE12-7D89-4C30-82AA-60187ACAB3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17019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eepingcomputer.com/news/security/wana-decrypt0r-ransomware-using-nsa-exploit-leaked-by-shadow-brokers-is-on-a-rampage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blog.talosintelligence.com/2017/05/wannacry.html" TargetMode="External"/><Relationship Id="rId4" Type="http://schemas.openxmlformats.org/officeDocument/2006/relationships/hyperlink" Target="https://arstechnica.com/information-technology/2019/05/stolen-nsa-hacking-tools-were-used-in-the-wild-14-months-before-shadow-brokers-leak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citation.cfm?doid=2737799.2684195" TargetMode="External"/><Relationship Id="rId7" Type="http://schemas.openxmlformats.org/officeDocument/2006/relationships/hyperlink" Target="http://dx.doi.org/10.1109/ACCESS.2019.2951425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researchgate.net/publication/325795400_Towards_Deriving_Insights_into_Data_Hiding_Methods_Using_Pattern-based_Approach" TargetMode="External"/><Relationship Id="rId5" Type="http://schemas.openxmlformats.org/officeDocument/2006/relationships/hyperlink" Target="http://eu.wiley.com/WileyCDA/WileyTitle/productCd-1118861698.html" TargetMode="External"/><Relationship Id="rId4" Type="http://schemas.openxmlformats.org/officeDocument/2006/relationships/hyperlink" Target="https://www.researchgate.net/publication/263048788_Pattern-Based_Survey_and_Categorization_of_Network_Covert_Channel_Techniques?ev=prf_pub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VwjsAJV2Z2drE9vC_g2J_Snjz8WYtN5B/view?usp=sharing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citation.cfm?doid=2737799.2684195" TargetMode="External"/><Relationship Id="rId7" Type="http://schemas.openxmlformats.org/officeDocument/2006/relationships/hyperlink" Target="http://dx.doi.org/10.1109/ACCESS.2019.2951425" TargetMode="External"/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researchgate.net/publication/325795400_Towards_Deriving_Insights_into_Data_Hiding_Methods_Using_Pattern-based_Approach" TargetMode="External"/><Relationship Id="rId5" Type="http://schemas.openxmlformats.org/officeDocument/2006/relationships/hyperlink" Target="http://eu.wiley.com/WileyCDA/WileyTitle/productCd-1118861698.html" TargetMode="External"/><Relationship Id="rId4" Type="http://schemas.openxmlformats.org/officeDocument/2006/relationships/hyperlink" Target="https://www.researchgate.net/publication/263048788_Pattern-Based_Survey_and_Categorization_of_Network_Covert_Channel_Techniques?ev=prf_pub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979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Slide hidden due to poor reception of exercise 0 in previous years.</a:t>
            </a:r>
          </a:p>
          <a:p>
            <a:br>
              <a:rPr lang="en-US" dirty="0"/>
            </a:br>
            <a:r>
              <a:rPr lang="en-US" dirty="0"/>
              <a:t>~10min</a:t>
            </a:r>
          </a:p>
          <a:p>
            <a:r>
              <a:rPr lang="en-US" dirty="0" err="1"/>
              <a:t>Wannacry.pcap</a:t>
            </a:r>
            <a:endParaRPr lang="en-US" dirty="0"/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Look for DOUBLE PULSAR covert channel in SMB traffic</a:t>
            </a:r>
          </a:p>
          <a:p>
            <a:pPr marL="171450" indent="-171450">
              <a:buFontTx/>
              <a:buChar char="-"/>
            </a:pPr>
            <a:r>
              <a:rPr lang="en-US" dirty="0"/>
              <a:t>“smb.mid == 81”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https://www.forcepoint.com/blog/x-labs/evasions-used-shadow-brokers-tools-danderspritz-and-doublepulsar-part-2-2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https://zerosum0x0.blogspot.com/2017/04/doublepulsar-initial-smb-backdoor-ring.html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>
                <a:hlinkClick r:id="rId3"/>
              </a:rPr>
              <a:t>https://www.bleepingcomputer.com/news/security/wana-decrypt0r-ransomware-using-nsa-exploit-leaked-by-shadow-brokers-is-on-a-rampage/</a:t>
            </a:r>
            <a:endParaRPr lang="en-US" dirty="0"/>
          </a:p>
          <a:p>
            <a:pPr marL="0" indent="0">
              <a:buFontTx/>
              <a:buNone/>
            </a:pPr>
            <a:r>
              <a:rPr lang="en-US" dirty="0">
                <a:hlinkClick r:id="rId4"/>
              </a:rPr>
              <a:t>https://arstechnica.com/information-technology/2019/05/stolen-nsa-hacking-tools-were-used-in-the-wild-14-months-before-shadow-brokers-leak/</a:t>
            </a:r>
            <a:endParaRPr lang="en-US" dirty="0"/>
          </a:p>
          <a:p>
            <a:pPr marL="0" indent="0">
              <a:buFontTx/>
              <a:buNone/>
            </a:pPr>
            <a:r>
              <a:rPr lang="en-US" dirty="0">
                <a:hlinkClick r:id="rId5"/>
              </a:rPr>
              <a:t>https://blog.talosintelligence.com/2017/05/wannacry.html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WannaCry</a:t>
            </a:r>
          </a:p>
          <a:p>
            <a:r>
              <a:rPr lang="en-US" dirty="0" err="1"/>
              <a:t>Ransomeware</a:t>
            </a:r>
            <a:r>
              <a:rPr lang="en-US" dirty="0"/>
              <a:t> </a:t>
            </a:r>
            <a:r>
              <a:rPr lang="en-US" dirty="0" err="1"/>
              <a:t>cryptoworm</a:t>
            </a:r>
            <a:r>
              <a:rPr lang="en-US" dirty="0"/>
              <a:t> – May 2017 – 200,000+ computers, 150 countries, damages of $100,000,000 - $1,000,000,000 – Believed to be from </a:t>
            </a:r>
            <a:r>
              <a:rPr lang="en-US" dirty="0" err="1"/>
              <a:t>N.Korea</a:t>
            </a:r>
            <a:endParaRPr lang="en-US" dirty="0"/>
          </a:p>
          <a:p>
            <a:r>
              <a:rPr lang="en-US" dirty="0" err="1"/>
              <a:t>DoublePulsar</a:t>
            </a:r>
            <a:r>
              <a:rPr lang="en-US" dirty="0"/>
              <a:t> – backdoor tool -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924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https://ih-patterns.blogspot.com/p/test.html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462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https://ih-patterns.blogspot.com/p/test.html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[1] S.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Wendzel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 Zander, B. Fechner, C.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Herdin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 </a:t>
            </a:r>
            <a:r>
              <a:rPr lang="en-US" b="0" i="1" u="none" strike="noStrike" dirty="0">
                <a:solidFill>
                  <a:srgbClr val="1177CC"/>
                </a:solidFill>
                <a:effectLst/>
                <a:latin typeface="Arial" panose="020B0604020202020204" pitchFamily="34" charset="0"/>
                <a:hlinkClick r:id="rId3"/>
              </a:rPr>
              <a:t>Pattern-based Survey and Categorization of Network Covert Channel Techniques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ACM Computing Surveys, Vol. 47, Issue 3, pp. 50:1-26, ACM, 2015.</a:t>
            </a: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An early version of the article is available here: </a:t>
            </a:r>
            <a:r>
              <a:rPr lang="en-US" b="0" i="0" u="none" strike="noStrike" dirty="0">
                <a:solidFill>
                  <a:srgbClr val="1177CC"/>
                </a:solidFill>
                <a:effectLst/>
                <a:latin typeface="Arial" panose="020B0604020202020204" pitchFamily="34" charset="0"/>
                <a:hlinkClick r:id="rId4"/>
              </a:rPr>
              <a:t>download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[2] W.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Mazurczyk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Wendzel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 Zander, A.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Houmansadr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K.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Szczypiorski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 </a:t>
            </a:r>
            <a:r>
              <a:rPr lang="en-US" b="0" i="1" u="none" strike="noStrike" dirty="0">
                <a:solidFill>
                  <a:srgbClr val="1177CC"/>
                </a:solidFill>
                <a:effectLst/>
                <a:latin typeface="Arial" panose="020B0604020202020204" pitchFamily="34" charset="0"/>
                <a:hlinkClick r:id="rId5"/>
              </a:rPr>
              <a:t>Information Hiding in Communication Networks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Wiley, 2016. Chapters 3 and 8 contain discussions on hiding patterns, basically on the basis of [1] but with an extension of timing-based patterns.</a:t>
            </a: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[3] W.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Mazurczyk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Wendzel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K.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Cabaj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 </a:t>
            </a:r>
            <a:r>
              <a:rPr lang="en-US" b="0" i="1" u="none" strike="noStrike" dirty="0">
                <a:solidFill>
                  <a:srgbClr val="1177CC"/>
                </a:solidFill>
                <a:effectLst/>
                <a:latin typeface="Arial" panose="020B0604020202020204" pitchFamily="34" charset="0"/>
                <a:hlinkClick r:id="rId6"/>
              </a:rPr>
              <a:t>Towards Deriving Insights into Data Hiding Methods Using Pattern-based Approach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in Proc. Second International Workshop on Criminal Use of Information Hiding (CUING 2018) at ARES, pp. 10:1-10:10, ACM, 2018.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[4] A.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Velinov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Mileva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Wendzel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W.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Mazurczyk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 </a:t>
            </a:r>
            <a:r>
              <a:rPr lang="en-US" b="0" i="0" u="none" strike="noStrike" dirty="0">
                <a:solidFill>
                  <a:srgbClr val="1177CC"/>
                </a:solidFill>
                <a:effectLst/>
                <a:latin typeface="Arial" panose="020B0604020202020204" pitchFamily="34" charset="0"/>
                <a:hlinkClick r:id="rId7"/>
              </a:rPr>
              <a:t>Covert Channels in MQTT-based Internet of Things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IEEE ACCESS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Vol. 7, pp. 161899-161915, 2019. </a:t>
            </a: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[5] A.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Mileva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Velinov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L. Hartmann, S.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Wendzel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W.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Mazurczyk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Comprehensive Analysis of MQTT 5.0 Susceptibility to Network Covert Channels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Computers &amp; Security, Elsevier, 2021. 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[6] L. Hartmann, S.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Zillien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Wendzel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Reset- and Reconnection-based Covert Channels in CoAP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In: Proc. European Interdisciplinary Cybersecurity Conference (EICC), 2021.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536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https://upload.wikimedia.org/wikipedia/commons/thumb/4/47/Osi-model-jb.svg/886px-Osi-model-jb.svg.png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9877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min</a:t>
            </a:r>
          </a:p>
          <a:p>
            <a:r>
              <a:rPr lang="en-US" dirty="0" err="1"/>
              <a:t>bigFlows.pcap</a:t>
            </a:r>
            <a:endParaRPr lang="en-US" dirty="0"/>
          </a:p>
          <a:p>
            <a:endParaRPr lang="en-US" dirty="0"/>
          </a:p>
          <a:p>
            <a:r>
              <a:rPr lang="en-US" dirty="0"/>
              <a:t>Pick a protocol and lookup the RFC</a:t>
            </a:r>
          </a:p>
          <a:p>
            <a:r>
              <a:rPr lang="en-US" dirty="0"/>
              <a:t>Does the protocol in the </a:t>
            </a:r>
            <a:r>
              <a:rPr lang="en-US" dirty="0" err="1"/>
              <a:t>pcap</a:t>
            </a:r>
            <a:r>
              <a:rPr lang="en-US" dirty="0"/>
              <a:t> match the RFC?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0" i="0" u="sng" dirty="0">
                <a:effectLst/>
                <a:latin typeface="-apple-system"/>
                <a:hlinkClick r:id="rId3"/>
              </a:rPr>
              <a:t>https://drive.google.com/file/d/1VwjsAJV2Z2drE9vC_g2J_Snjz8WYtN5B/view?usp=sharing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536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Look at what PA did to my slide!!!!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2624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[1] S.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Wendzel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 Zander, B. Fechner, C.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Herdin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 </a:t>
            </a:r>
            <a:r>
              <a:rPr lang="en-US" b="0" i="1" u="none" strike="noStrike" dirty="0">
                <a:solidFill>
                  <a:srgbClr val="1177CC"/>
                </a:solidFill>
                <a:effectLst/>
                <a:latin typeface="Arial" panose="020B0604020202020204" pitchFamily="34" charset="0"/>
                <a:hlinkClick r:id="rId3"/>
              </a:rPr>
              <a:t>Pattern-based Survey and Categorization of Network Covert Channel Techniques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ACM Computing Surveys, Vol. 47, Issue 3, pp. 50:1-26, ACM, 2015.</a:t>
            </a: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An early version of the article is available here: </a:t>
            </a:r>
            <a:r>
              <a:rPr lang="en-US" b="0" i="0" u="none" strike="noStrike" dirty="0">
                <a:solidFill>
                  <a:srgbClr val="1177CC"/>
                </a:solidFill>
                <a:effectLst/>
                <a:latin typeface="Arial" panose="020B0604020202020204" pitchFamily="34" charset="0"/>
                <a:hlinkClick r:id="rId4"/>
              </a:rPr>
              <a:t>download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[2] W.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Mazurczyk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Wendzel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 Zander, A.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Houmansadr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K.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Szczypiorski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 </a:t>
            </a:r>
            <a:r>
              <a:rPr lang="en-US" b="0" i="1" u="none" strike="noStrike" dirty="0">
                <a:solidFill>
                  <a:srgbClr val="1177CC"/>
                </a:solidFill>
                <a:effectLst/>
                <a:latin typeface="Arial" panose="020B0604020202020204" pitchFamily="34" charset="0"/>
                <a:hlinkClick r:id="rId5"/>
              </a:rPr>
              <a:t>Information Hiding in Communication Networks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Wiley, 2016. Chapters 3 and 8 contain discussions on hiding patterns, basically on the basis of [1] but with an extension of timing-based patterns.</a:t>
            </a: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[3] W.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Mazurczyk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Wendzel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K.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Cabaj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 </a:t>
            </a:r>
            <a:r>
              <a:rPr lang="en-US" b="0" i="1" u="none" strike="noStrike" dirty="0">
                <a:solidFill>
                  <a:srgbClr val="1177CC"/>
                </a:solidFill>
                <a:effectLst/>
                <a:latin typeface="Arial" panose="020B0604020202020204" pitchFamily="34" charset="0"/>
                <a:hlinkClick r:id="rId6"/>
              </a:rPr>
              <a:t>Towards Deriving Insights into Data Hiding Methods Using Pattern-based Approach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in Proc. Second International Workshop on Criminal Use of Information Hiding (CUING 2018) at ARES, pp. 10:1-10:10, ACM, 2018.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[4] A.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Velinov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Mileva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Wendzel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W.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Mazurczyk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 </a:t>
            </a:r>
            <a:r>
              <a:rPr lang="en-US" b="0" i="0" u="none" strike="noStrike" dirty="0">
                <a:solidFill>
                  <a:srgbClr val="1177CC"/>
                </a:solidFill>
                <a:effectLst/>
                <a:latin typeface="Arial" panose="020B0604020202020204" pitchFamily="34" charset="0"/>
                <a:hlinkClick r:id="rId7"/>
              </a:rPr>
              <a:t>Covert Channels in MQTT-based Internet of Things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IEEE ACCESS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Vol. 7, pp. 161899-161915, 2019. </a:t>
            </a: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[5] A.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Mileva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Velinov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L. Hartmann, S.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Wendzel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W.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Mazurczyk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Comprehensive Analysis of MQTT 5.0 Susceptibility to Network Covert Channels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Computers &amp; Security, Elsevier, 2021. 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[6] L. Hartmann, S.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Zillien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Wendzel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Reset- and Reconnection-based Covert Channels in CoAP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In: Proc. European Interdisciplinary Cybersecurity Conference (EICC), 2021.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192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F7B4F34-550D-4C56-BC79-2C770DFC6A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6750" y="2286000"/>
            <a:ext cx="7815263" cy="22780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500">
                <a:solidFill>
                  <a:srgbClr val="0D4D8C"/>
                </a:solidFill>
                <a:latin typeface="Arial (Headings)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12A2FA0-2E42-4442-A55D-8F7A79CFFBCE}"/>
              </a:ext>
            </a:extLst>
          </p:cNvPr>
          <p:cNvCxnSpPr/>
          <p:nvPr userDrawn="1"/>
        </p:nvCxnSpPr>
        <p:spPr>
          <a:xfrm>
            <a:off x="228600" y="6297039"/>
            <a:ext cx="8686800" cy="0"/>
          </a:xfrm>
          <a:prstGeom prst="line">
            <a:avLst/>
          </a:prstGeom>
          <a:ln>
            <a:solidFill>
              <a:srgbClr val="595A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3EA3855D-73B0-4461-9CA5-FAC1989E84D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6750" y="4724400"/>
            <a:ext cx="7815262" cy="647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80000"/>
              </a:lnSpc>
              <a:buNone/>
              <a:defRPr sz="750" b="1" spc="225">
                <a:solidFill>
                  <a:srgbClr val="004B8D"/>
                </a:solidFill>
              </a:defRPr>
            </a:lvl1pPr>
            <a:lvl2pPr marL="342892" indent="0" algn="ctr">
              <a:buNone/>
              <a:defRPr/>
            </a:lvl2pPr>
            <a:lvl3pPr marL="685783" indent="0" algn="ctr">
              <a:buNone/>
              <a:defRPr/>
            </a:lvl3pPr>
            <a:lvl4pPr marL="1028675" indent="0" algn="ctr">
              <a:buNone/>
              <a:defRPr/>
            </a:lvl4pPr>
            <a:lvl5pPr marL="1371566" indent="0" algn="ctr">
              <a:buNone/>
              <a:defRPr/>
            </a:lvl5pPr>
          </a:lstStyle>
          <a:p>
            <a:pPr lvl="0"/>
            <a:r>
              <a:rPr lang="en-US" dirty="0"/>
              <a:t>CLICK TO ADD PRESENTERS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B70F71D-0C51-4D55-9A20-874E6EB03F58}"/>
              </a:ext>
            </a:extLst>
          </p:cNvPr>
          <p:cNvGrpSpPr/>
          <p:nvPr userDrawn="1"/>
        </p:nvGrpSpPr>
        <p:grpSpPr>
          <a:xfrm>
            <a:off x="1552575" y="238791"/>
            <a:ext cx="6038850" cy="1371600"/>
            <a:chOff x="1066800" y="238791"/>
            <a:chExt cx="6038850" cy="137160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7FA2900-FAD4-4714-B036-5148CECFC50D}"/>
                </a:ext>
              </a:extLst>
            </p:cNvPr>
            <p:cNvSpPr txBox="1"/>
            <p:nvPr userDrawn="1"/>
          </p:nvSpPr>
          <p:spPr>
            <a:xfrm>
              <a:off x="2038350" y="724536"/>
              <a:ext cx="50673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ADVANCED COURSE IN ENGINEERING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46C7738-B6CC-44F2-8B69-774AEFA89BAB}"/>
                </a:ext>
              </a:extLst>
            </p:cNvPr>
            <p:cNvSpPr txBox="1"/>
            <p:nvPr userDrawn="1"/>
          </p:nvSpPr>
          <p:spPr>
            <a:xfrm>
              <a:off x="2324100" y="1053284"/>
              <a:ext cx="4495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Competence | Commitment | Courage | Compassion</a:t>
              </a:r>
            </a:p>
          </p:txBody>
        </p:sp>
        <p:pic>
          <p:nvPicPr>
            <p:cNvPr id="6" name="Picture 5" descr="A close up of a sign&#10;&#10;Description automatically generated">
              <a:extLst>
                <a:ext uri="{FF2B5EF4-FFF2-40B4-BE49-F238E27FC236}">
                  <a16:creationId xmlns:a16="http://schemas.microsoft.com/office/drawing/2014/main" id="{2A46438A-139A-4E47-85CB-445D749C0D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0" y="238791"/>
              <a:ext cx="1375845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6842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440F9C7-7776-4B9E-B1BA-9C5ABB1FA190}"/>
              </a:ext>
            </a:extLst>
          </p:cNvPr>
          <p:cNvCxnSpPr>
            <a:cxnSpLocks/>
          </p:cNvCxnSpPr>
          <p:nvPr userDrawn="1"/>
        </p:nvCxnSpPr>
        <p:spPr>
          <a:xfrm>
            <a:off x="228600" y="500338"/>
            <a:ext cx="8686800" cy="0"/>
          </a:xfrm>
          <a:prstGeom prst="line">
            <a:avLst/>
          </a:prstGeom>
          <a:noFill/>
          <a:ln w="6350" cap="flat" cmpd="sng" algn="ctr">
            <a:solidFill>
              <a:srgbClr val="595A59"/>
            </a:solidFill>
            <a:prstDash val="solid"/>
            <a:miter lim="800000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968EA3-6E9F-4CBE-8896-3EDB45F58322}"/>
              </a:ext>
            </a:extLst>
          </p:cNvPr>
          <p:cNvCxnSpPr>
            <a:cxnSpLocks/>
          </p:cNvCxnSpPr>
          <p:nvPr userDrawn="1"/>
        </p:nvCxnSpPr>
        <p:spPr>
          <a:xfrm>
            <a:off x="2971800" y="6536988"/>
            <a:ext cx="5943600" cy="0"/>
          </a:xfrm>
          <a:prstGeom prst="line">
            <a:avLst/>
          </a:prstGeom>
          <a:ln>
            <a:solidFill>
              <a:srgbClr val="595A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picture containing drawing&#10;&#10;Description automatically generated">
            <a:extLst>
              <a:ext uri="{FF2B5EF4-FFF2-40B4-BE49-F238E27FC236}">
                <a16:creationId xmlns:a16="http://schemas.microsoft.com/office/drawing/2014/main" id="{5E3874DC-AD25-4EC0-8393-360A8B0476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57" t="20387" r="19847" b="34026"/>
          <a:stretch/>
        </p:blipFill>
        <p:spPr>
          <a:xfrm>
            <a:off x="228600" y="152400"/>
            <a:ext cx="512810" cy="27432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C50BD28-3F1D-4BA0-AD52-76A5A90B7E7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397" y="6382484"/>
            <a:ext cx="2804403" cy="323116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91994-CAF1-4FDB-83DD-025F0CAE9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8600" y="1145090"/>
            <a:ext cx="8686800" cy="5113784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Georgia" panose="02040502050405020303" pitchFamily="18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1800">
                <a:latin typeface="Georgia" panose="02040502050405020303" pitchFamily="18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9061B9-54B9-4F73-9976-4EC4E3E108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8600" y="550863"/>
            <a:ext cx="8686800" cy="43972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300">
                <a:solidFill>
                  <a:srgbClr val="0D4D8C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4B54E3-D74F-49FB-9E87-89A10B6FC489}"/>
              </a:ext>
            </a:extLst>
          </p:cNvPr>
          <p:cNvSpPr txBox="1"/>
          <p:nvPr userDrawn="1"/>
        </p:nvSpPr>
        <p:spPr>
          <a:xfrm>
            <a:off x="5486400" y="6321544"/>
            <a:ext cx="3200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A: Approved for Public Release; Distribution Unlimited: 88ABW-2020-197</a:t>
            </a:r>
          </a:p>
        </p:txBody>
      </p:sp>
    </p:spTree>
    <p:extLst>
      <p:ext uri="{BB962C8B-B14F-4D97-AF65-F5344CB8AC3E}">
        <p14:creationId xmlns:p14="http://schemas.microsoft.com/office/powerpoint/2010/main" val="3612816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F2AF4BE-D80F-411F-B9D6-D7C2C778207C}"/>
              </a:ext>
            </a:extLst>
          </p:cNvPr>
          <p:cNvCxnSpPr>
            <a:cxnSpLocks/>
          </p:cNvCxnSpPr>
          <p:nvPr userDrawn="1"/>
        </p:nvCxnSpPr>
        <p:spPr>
          <a:xfrm>
            <a:off x="228600" y="500368"/>
            <a:ext cx="8686800" cy="0"/>
          </a:xfrm>
          <a:prstGeom prst="line">
            <a:avLst/>
          </a:prstGeom>
          <a:noFill/>
          <a:ln w="6350" cap="flat" cmpd="sng" algn="ctr">
            <a:solidFill>
              <a:srgbClr val="CBCCCB"/>
            </a:solidFill>
            <a:prstDash val="solid"/>
            <a:miter lim="800000"/>
          </a:ln>
          <a:effectLst/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C7249A2-7D34-4808-979D-892F57203201}"/>
              </a:ext>
            </a:extLst>
          </p:cNvPr>
          <p:cNvCxnSpPr>
            <a:cxnSpLocks/>
          </p:cNvCxnSpPr>
          <p:nvPr userDrawn="1"/>
        </p:nvCxnSpPr>
        <p:spPr>
          <a:xfrm>
            <a:off x="2971800" y="6536988"/>
            <a:ext cx="5943600" cy="0"/>
          </a:xfrm>
          <a:prstGeom prst="line">
            <a:avLst/>
          </a:prstGeom>
          <a:noFill/>
          <a:ln w="6350" cap="flat" cmpd="sng" algn="ctr">
            <a:solidFill>
              <a:srgbClr val="CBCCCB"/>
            </a:solidFill>
            <a:prstDash val="solid"/>
            <a:miter lim="800000"/>
          </a:ln>
          <a:effectLst/>
        </p:spPr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B689898A-BF65-4795-9CA7-A84B3A46F87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8600" y="6375268"/>
            <a:ext cx="2807208" cy="32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49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75AB132-68E2-4D67-B665-47332260D7E8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9144000" cy="1524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b="1" kern="1200">
                <a:solidFill>
                  <a:srgbClr val="92D05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UNCLASSIFIED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64BECE9-CBFA-41C7-8FF2-350D051FA70E}"/>
              </a:ext>
            </a:extLst>
          </p:cNvPr>
          <p:cNvSpPr txBox="1">
            <a:spLocks/>
          </p:cNvSpPr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b="1" kern="1200">
                <a:solidFill>
                  <a:srgbClr val="92D05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UNCLASSIFIED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533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thumb/4/47/Osi-model-jb.svg/886px-Osi-model-jb.svg.png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pload.wikimedia.org/wikipedia/commons/thumb/4/47/Osi-model-jb.svg/886px-Osi-model-jb.svg.png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8/8f/OSIandTCP.gif" TargetMode="External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pload.wikimedia.org/wikipedia/commons/6/6c/Osi-encapsulation.gi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pload.wikimedia.org/wikipedia/commons/2/28/Prj5-responseHeader.png" TargetMode="External"/><Relationship Id="rId4" Type="http://schemas.openxmlformats.org/officeDocument/2006/relationships/hyperlink" Target="https://upload.wikimedia.org/wikipedia/commons/5/5b/Prj5.jpeg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thumb/4/40/Dns_message.jpg/640px-Dns_message.jpg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upload.wikimedia.org/wikipedia/commons/thumb/5/55/TCP_CLOSE.svg/1280px-TCP_CLOSE.svg.png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VwjsAJV2Z2drE9vC_g2J_Snjz8WYtN5B/view?usp=sharin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upload.wikimedia.org/wikipedia/commons/6/6b/IPv6_header_rv1.png" TargetMode="External"/><Relationship Id="rId4" Type="http://schemas.openxmlformats.org/officeDocument/2006/relationships/hyperlink" Target="https://upload.wikimedia.org/wikipedia/commons/thumb/3/3f/Ipsec-esp.svg/1280px-Ipsec-esp.svg.png" TargetMode="Externa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8/82/Tcp_segmenti.jpg" TargetMode="External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8/82/Tcp_segmenti.jpg" TargetMode="External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8/82/Tcp_segmenti.jpg" TargetMode="External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8/82/Tcp_segmenti.jpg" TargetMode="External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thumb/4/40/Dns_message.jpg/640px-Dns_message.jpg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a/a2/Lsb-example.JPG" TargetMode="External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a/a2/Lsb-example.JPG" TargetMode="External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upload.wikimedia.org/wikipedia/commons/b/b8/Seformatbmp-embedding_full.png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406.2901.pd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66A21C-7AE0-4B0D-9A0B-E62A1B7A6E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Covert Channels:</a:t>
            </a:r>
          </a:p>
          <a:p>
            <a:r>
              <a:rPr lang="en-US" dirty="0"/>
              <a:t>Hiding Data In Plain Sight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B5160E-924E-4B34-B0AE-38475D583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Capt</a:t>
            </a:r>
            <a:r>
              <a:rPr lang="en-US" dirty="0"/>
              <a:t> Daniel Fitzgerald</a:t>
            </a:r>
          </a:p>
          <a:p>
            <a:r>
              <a:rPr lang="en-US" dirty="0"/>
              <a:t>22 JUL 2024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E09A1-04D9-49C0-B59D-45DA367E5938}"/>
              </a:ext>
            </a:extLst>
          </p:cNvPr>
          <p:cNvSpPr txBox="1"/>
          <p:nvPr/>
        </p:nvSpPr>
        <p:spPr>
          <a:xfrm>
            <a:off x="5486399" y="6290562"/>
            <a:ext cx="3200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A: Approved for Public Release; Distribution Unlimited: 88ABW-2020-197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0C46DC-AD40-4FB4-8536-9F3D8CA778AA}"/>
              </a:ext>
            </a:extLst>
          </p:cNvPr>
          <p:cNvSpPr txBox="1"/>
          <p:nvPr/>
        </p:nvSpPr>
        <p:spPr>
          <a:xfrm>
            <a:off x="664369" y="5705787"/>
            <a:ext cx="7815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i="0" dirty="0">
                <a:solidFill>
                  <a:srgbClr val="000000"/>
                </a:solidFill>
                <a:effectLst/>
                <a:latin typeface="Whitney"/>
              </a:rPr>
              <a:t>This document is for information only. No U.S. Government commitment to sell, loan, lease, co-develop or co-produce defense articles or services is implied or intended.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057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992917-C276-4C49-B6A3-84B354C0C2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cases?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40CC5-9217-46A9-A6EF-97D61B93FD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are Covert Channels?</a:t>
            </a:r>
          </a:p>
        </p:txBody>
      </p:sp>
    </p:spTree>
    <p:extLst>
      <p:ext uri="{BB962C8B-B14F-4D97-AF65-F5344CB8AC3E}">
        <p14:creationId xmlns:p14="http://schemas.microsoft.com/office/powerpoint/2010/main" val="1579937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992917-C276-4C49-B6A3-84B354C0C2C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Use cases?</a:t>
            </a:r>
          </a:p>
          <a:p>
            <a:pPr lvl="1"/>
            <a:r>
              <a:rPr lang="en-US" sz="1800" dirty="0"/>
              <a:t>Exfil data</a:t>
            </a:r>
          </a:p>
          <a:p>
            <a:pPr lvl="1"/>
            <a:r>
              <a:rPr lang="en-US" sz="1800" dirty="0"/>
              <a:t>Avoid detection</a:t>
            </a:r>
          </a:p>
          <a:p>
            <a:pPr lvl="1"/>
            <a:r>
              <a:rPr lang="en-US" sz="1800" dirty="0"/>
              <a:t>Malware</a:t>
            </a:r>
          </a:p>
          <a:p>
            <a:pPr lvl="1"/>
            <a:r>
              <a:rPr lang="en-US" sz="1800" dirty="0"/>
              <a:t>Bypass filters and firewalls</a:t>
            </a:r>
          </a:p>
          <a:p>
            <a:r>
              <a:rPr lang="en-US" sz="2400" dirty="0"/>
              <a:t>How?</a:t>
            </a:r>
          </a:p>
          <a:p>
            <a:pPr lvl="1"/>
            <a:r>
              <a:rPr lang="en-US" sz="1800" dirty="0"/>
              <a:t>Create misuse within scope/limitations of protocol RFC</a:t>
            </a:r>
          </a:p>
          <a:p>
            <a:pPr lvl="1"/>
            <a:r>
              <a:rPr lang="en-US" sz="1800" dirty="0"/>
              <a:t>Encapsulate banned protocols within allowed ones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040CC5-9217-46A9-A6EF-97D61B93FD4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are Covert Channels?</a:t>
            </a:r>
          </a:p>
        </p:txBody>
      </p:sp>
    </p:spTree>
    <p:extLst>
      <p:ext uri="{BB962C8B-B14F-4D97-AF65-F5344CB8AC3E}">
        <p14:creationId xmlns:p14="http://schemas.microsoft.com/office/powerpoint/2010/main" val="3216057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D851FB-84A1-48A5-AF21-3D0298BC9A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Quick Example – Ping</a:t>
            </a:r>
          </a:p>
          <a:p>
            <a:pPr lvl="1"/>
            <a:r>
              <a:rPr lang="en-US" sz="1800" dirty="0"/>
              <a:t>https://tools.ietf.org/html/rfc792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4D26BE-7460-44D2-ACE6-3D4497BA6B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are Covert Channels?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FD4D8C7-9AF2-4BE9-9299-B2826F6C01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929"/>
          <a:stretch/>
        </p:blipFill>
        <p:spPr bwMode="auto">
          <a:xfrm>
            <a:off x="1763643" y="2362200"/>
            <a:ext cx="5616714" cy="3459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04EAE8B-1B67-4367-8181-02D8C8B79D2E}"/>
              </a:ext>
            </a:extLst>
          </p:cNvPr>
          <p:cNvSpPr txBox="1"/>
          <p:nvPr/>
        </p:nvSpPr>
        <p:spPr>
          <a:xfrm>
            <a:off x="6858000" y="4344652"/>
            <a:ext cx="1219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rgbClr val="000000"/>
                </a:solidFill>
              </a:rPr>
              <a:t>Photo:https</a:t>
            </a:r>
            <a:r>
              <a:rPr lang="en-US" sz="1000" dirty="0">
                <a:solidFill>
                  <a:srgbClr val="000000"/>
                </a:solidFill>
              </a:rPr>
              <a:t>://upload.wikimedia.org/</a:t>
            </a:r>
            <a:r>
              <a:rPr lang="en-US" sz="1000" dirty="0" err="1">
                <a:solidFill>
                  <a:srgbClr val="000000"/>
                </a:solidFill>
              </a:rPr>
              <a:t>wikipedia</a:t>
            </a:r>
            <a:r>
              <a:rPr lang="en-US" sz="1000" dirty="0">
                <a:solidFill>
                  <a:srgbClr val="000000"/>
                </a:solidFill>
              </a:rPr>
              <a:t>/commons/d/</a:t>
            </a:r>
            <a:r>
              <a:rPr lang="en-US" sz="1000" dirty="0" err="1">
                <a:solidFill>
                  <a:srgbClr val="000000"/>
                </a:solidFill>
              </a:rPr>
              <a:t>dd</a:t>
            </a:r>
            <a:r>
              <a:rPr lang="en-US" sz="1000" dirty="0">
                <a:solidFill>
                  <a:srgbClr val="000000"/>
                </a:solidFill>
              </a:rPr>
              <a:t>/Conteudo_de_um_PDU.png Author: </a:t>
            </a:r>
            <a:r>
              <a:rPr lang="en-US" sz="1000" dirty="0" err="1">
                <a:solidFill>
                  <a:srgbClr val="000000"/>
                </a:solidFill>
              </a:rPr>
              <a:t>Rodrigozanatta</a:t>
            </a:r>
            <a:r>
              <a:rPr lang="en-US" sz="1000" dirty="0">
                <a:solidFill>
                  <a:srgbClr val="000000"/>
                </a:solidFill>
              </a:rPr>
              <a:t> License: Public Domain</a:t>
            </a:r>
          </a:p>
          <a:p>
            <a:endParaRPr 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8756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6B92F8-2D99-4B4B-A25D-DBD6525E36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are Covert Channels?</a:t>
            </a:r>
          </a:p>
        </p:txBody>
      </p:sp>
      <p:pic>
        <p:nvPicPr>
          <p:cNvPr id="5" name="Picture 2" descr="Related image">
            <a:extLst>
              <a:ext uri="{FF2B5EF4-FFF2-40B4-BE49-F238E27FC236}">
                <a16:creationId xmlns:a16="http://schemas.microsoft.com/office/drawing/2014/main" id="{54C078F0-86C0-48DA-B510-8B807538D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23" y="1752600"/>
            <a:ext cx="8765953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F3C50F0-D916-44CA-9150-E59A1B3B2F0F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Screen shot of Exercise 1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4EBE0B-340C-4A7C-B4A8-71AD9ABF5AB6}"/>
              </a:ext>
            </a:extLst>
          </p:cNvPr>
          <p:cNvSpPr txBox="1"/>
          <p:nvPr/>
        </p:nvSpPr>
        <p:spPr>
          <a:xfrm>
            <a:off x="5562600" y="5653881"/>
            <a:ext cx="2133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Screen shot of Exercise 1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5471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5E014B-E66D-4202-9078-3EAAB29756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3000" dirty="0"/>
              <a:t>Why do we care?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1AC67-76CF-4DE0-BE38-AAA059DA9DC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Networking Review</a:t>
            </a:r>
          </a:p>
        </p:txBody>
      </p:sp>
    </p:spTree>
    <p:extLst>
      <p:ext uri="{BB962C8B-B14F-4D97-AF65-F5344CB8AC3E}">
        <p14:creationId xmlns:p14="http://schemas.microsoft.com/office/powerpoint/2010/main" val="12612438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9BE673-B384-4AFC-B841-32128F8053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Exercise1.pcap</a:t>
            </a:r>
          </a:p>
          <a:p>
            <a:pPr marL="0" indent="0" algn="ctr">
              <a:buNone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ReviewQuestions.txt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96C39-91DC-40FD-B1B9-27777B3BEC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4155684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2A25A9-B1F0-4C59-B5D6-FBD1B2FFEC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76226-5BCD-47AA-A0D4-99D581CC6B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Networking Review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1470059-8572-478A-A1D0-E83ED55F9264}"/>
              </a:ext>
            </a:extLst>
          </p:cNvPr>
          <p:cNvGrpSpPr/>
          <p:nvPr/>
        </p:nvGrpSpPr>
        <p:grpSpPr>
          <a:xfrm>
            <a:off x="2063510" y="1515610"/>
            <a:ext cx="5016980" cy="4705844"/>
            <a:chOff x="2063510" y="1515610"/>
            <a:chExt cx="5016980" cy="47058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00CD8E0-C5A9-47AE-9B29-7C050F4F1DB8}"/>
                </a:ext>
              </a:extLst>
            </p:cNvPr>
            <p:cNvSpPr/>
            <p:nvPr/>
          </p:nvSpPr>
          <p:spPr>
            <a:xfrm>
              <a:off x="2252734" y="1600200"/>
              <a:ext cx="4827756" cy="45259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9D74716E-8AEE-439B-A13F-6D14CE3B90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3510" y="1515610"/>
              <a:ext cx="4071862" cy="47058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2B98897-68C5-4800-8841-7C0204985489}"/>
                </a:ext>
              </a:extLst>
            </p:cNvPr>
            <p:cNvSpPr txBox="1"/>
            <p:nvPr/>
          </p:nvSpPr>
          <p:spPr>
            <a:xfrm>
              <a:off x="5672160" y="2362200"/>
              <a:ext cx="13558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HTTP, DNS, FTP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02CCB4A-DD16-4BDF-8E6A-63FFC30FC7A4}"/>
                </a:ext>
              </a:extLst>
            </p:cNvPr>
            <p:cNvSpPr txBox="1"/>
            <p:nvPr/>
          </p:nvSpPr>
          <p:spPr>
            <a:xfrm>
              <a:off x="5669205" y="4080302"/>
              <a:ext cx="8829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TCP, UDP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8393316-048A-448A-879C-7A3CB8AEBF56}"/>
                </a:ext>
              </a:extLst>
            </p:cNvPr>
            <p:cNvSpPr txBox="1"/>
            <p:nvPr/>
          </p:nvSpPr>
          <p:spPr>
            <a:xfrm>
              <a:off x="5669205" y="4596679"/>
              <a:ext cx="7046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IP, ARP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2FA958E-62CE-4615-9B9A-A9A84FE66F2F}"/>
                </a:ext>
              </a:extLst>
            </p:cNvPr>
            <p:cNvSpPr txBox="1"/>
            <p:nvPr/>
          </p:nvSpPr>
          <p:spPr>
            <a:xfrm>
              <a:off x="5677167" y="5135042"/>
              <a:ext cx="13081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Ethernet, 802.11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F5983AE-66BB-4800-8584-0B61C71A623E}"/>
                </a:ext>
              </a:extLst>
            </p:cNvPr>
            <p:cNvSpPr txBox="1"/>
            <p:nvPr/>
          </p:nvSpPr>
          <p:spPr>
            <a:xfrm>
              <a:off x="5677167" y="5673405"/>
              <a:ext cx="10420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Rj45, 802.11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F637897-F0AA-49A3-BB52-D19314A36C6B}"/>
                </a:ext>
              </a:extLst>
            </p:cNvPr>
            <p:cNvSpPr txBox="1"/>
            <p:nvPr/>
          </p:nvSpPr>
          <p:spPr>
            <a:xfrm>
              <a:off x="5669205" y="2935055"/>
              <a:ext cx="13676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Recognizing data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91DD621-21DD-4FDD-BFF2-13D689553C20}"/>
                </a:ext>
              </a:extLst>
            </p:cNvPr>
            <p:cNvSpPr txBox="1"/>
            <p:nvPr/>
          </p:nvSpPr>
          <p:spPr>
            <a:xfrm>
              <a:off x="5677167" y="3420323"/>
              <a:ext cx="11304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Session </a:t>
              </a:r>
            </a:p>
            <a:p>
              <a:r>
                <a:rPr lang="en-US" sz="1200" dirty="0"/>
                <a:t>establishment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55F4FB0-5052-4B97-8704-730354BA691C}"/>
              </a:ext>
            </a:extLst>
          </p:cNvPr>
          <p:cNvSpPr txBox="1"/>
          <p:nvPr/>
        </p:nvSpPr>
        <p:spPr>
          <a:xfrm>
            <a:off x="7269714" y="5161303"/>
            <a:ext cx="15894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https://upload.wikimedia.org/wikipedia/commons/thumb/4/47/Osi-model-jb.svg/886px-Osi-model-jb.svg.png</a:t>
            </a:r>
            <a:r>
              <a:rPr lang="en-US" sz="900" dirty="0">
                <a:solidFill>
                  <a:srgbClr val="000000"/>
                </a:solidFill>
              </a:rPr>
              <a:t> </a:t>
            </a:r>
          </a:p>
          <a:p>
            <a:r>
              <a:rPr lang="en-US" sz="900" dirty="0" err="1">
                <a:solidFill>
                  <a:srgbClr val="000000"/>
                </a:solidFill>
              </a:rPr>
              <a:t>Author:Gorivero</a:t>
            </a:r>
            <a:endParaRPr lang="en-US" sz="900" dirty="0">
              <a:solidFill>
                <a:srgbClr val="000000"/>
              </a:solidFill>
            </a:endParaRPr>
          </a:p>
          <a:p>
            <a:r>
              <a:rPr lang="en-US" sz="900" dirty="0">
                <a:solidFill>
                  <a:srgbClr val="000000"/>
                </a:solidFill>
              </a:rPr>
              <a:t>License: Creative Commons 3.0 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1315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rrow: Down 17">
            <a:extLst>
              <a:ext uri="{FF2B5EF4-FFF2-40B4-BE49-F238E27FC236}">
                <a16:creationId xmlns:a16="http://schemas.microsoft.com/office/drawing/2014/main" id="{37498B28-CD83-4DFF-9077-9D91E8193251}"/>
              </a:ext>
            </a:extLst>
          </p:cNvPr>
          <p:cNvSpPr/>
          <p:nvPr/>
        </p:nvSpPr>
        <p:spPr>
          <a:xfrm rot="10800000">
            <a:off x="7200899" y="1742365"/>
            <a:ext cx="838200" cy="41148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68E61E02-85B3-472E-AFD9-72F95DD0596B}"/>
              </a:ext>
            </a:extLst>
          </p:cNvPr>
          <p:cNvSpPr/>
          <p:nvPr/>
        </p:nvSpPr>
        <p:spPr>
          <a:xfrm rot="16200000">
            <a:off x="4317837" y="3524141"/>
            <a:ext cx="508327" cy="5410202"/>
          </a:xfrm>
          <a:prstGeom prst="down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C2A25A9-B1F0-4C59-B5D6-FBD1B2FFEC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76226-5BCD-47AA-A0D4-99D581CC6B5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Networking Review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1470059-8572-478A-A1D0-E83ED55F9264}"/>
              </a:ext>
            </a:extLst>
          </p:cNvPr>
          <p:cNvGrpSpPr/>
          <p:nvPr/>
        </p:nvGrpSpPr>
        <p:grpSpPr>
          <a:xfrm>
            <a:off x="2063509" y="1317190"/>
            <a:ext cx="5016980" cy="4705844"/>
            <a:chOff x="2063510" y="1515610"/>
            <a:chExt cx="5016980" cy="47058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00CD8E0-C5A9-47AE-9B29-7C050F4F1DB8}"/>
                </a:ext>
              </a:extLst>
            </p:cNvPr>
            <p:cNvSpPr/>
            <p:nvPr/>
          </p:nvSpPr>
          <p:spPr>
            <a:xfrm>
              <a:off x="2252734" y="1600200"/>
              <a:ext cx="4827756" cy="4525962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9D74716E-8AEE-439B-A13F-6D14CE3B90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3510" y="1515610"/>
              <a:ext cx="4071862" cy="47058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2B98897-68C5-4800-8841-7C0204985489}"/>
                </a:ext>
              </a:extLst>
            </p:cNvPr>
            <p:cNvSpPr txBox="1"/>
            <p:nvPr/>
          </p:nvSpPr>
          <p:spPr>
            <a:xfrm>
              <a:off x="5672160" y="2362200"/>
              <a:ext cx="135588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HTTP, DNS, FTP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02CCB4A-DD16-4BDF-8E6A-63FFC30FC7A4}"/>
                </a:ext>
              </a:extLst>
            </p:cNvPr>
            <p:cNvSpPr txBox="1"/>
            <p:nvPr/>
          </p:nvSpPr>
          <p:spPr>
            <a:xfrm>
              <a:off x="5669205" y="4080302"/>
              <a:ext cx="88299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TCP, UDP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8393316-048A-448A-879C-7A3CB8AEBF56}"/>
                </a:ext>
              </a:extLst>
            </p:cNvPr>
            <p:cNvSpPr txBox="1"/>
            <p:nvPr/>
          </p:nvSpPr>
          <p:spPr>
            <a:xfrm>
              <a:off x="5669205" y="4596679"/>
              <a:ext cx="70461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IP, ARP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2FA958E-62CE-4615-9B9A-A9A84FE66F2F}"/>
                </a:ext>
              </a:extLst>
            </p:cNvPr>
            <p:cNvSpPr txBox="1"/>
            <p:nvPr/>
          </p:nvSpPr>
          <p:spPr>
            <a:xfrm>
              <a:off x="5677167" y="5135042"/>
              <a:ext cx="13081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Ethernet, 802.11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F5983AE-66BB-4800-8584-0B61C71A623E}"/>
                </a:ext>
              </a:extLst>
            </p:cNvPr>
            <p:cNvSpPr txBox="1"/>
            <p:nvPr/>
          </p:nvSpPr>
          <p:spPr>
            <a:xfrm>
              <a:off x="5677167" y="5673405"/>
              <a:ext cx="104208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Rj45, 802.11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F637897-F0AA-49A3-BB52-D19314A36C6B}"/>
                </a:ext>
              </a:extLst>
            </p:cNvPr>
            <p:cNvSpPr txBox="1"/>
            <p:nvPr/>
          </p:nvSpPr>
          <p:spPr>
            <a:xfrm>
              <a:off x="5669205" y="2935055"/>
              <a:ext cx="136768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Recognizing data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91DD621-21DD-4FDD-BFF2-13D689553C20}"/>
                </a:ext>
              </a:extLst>
            </p:cNvPr>
            <p:cNvSpPr txBox="1"/>
            <p:nvPr/>
          </p:nvSpPr>
          <p:spPr>
            <a:xfrm>
              <a:off x="5677167" y="3420323"/>
              <a:ext cx="11304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Session </a:t>
              </a:r>
            </a:p>
            <a:p>
              <a:r>
                <a:rPr lang="en-US" sz="1200" dirty="0"/>
                <a:t>establishment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55F4FB0-5052-4B97-8704-730354BA691C}"/>
              </a:ext>
            </a:extLst>
          </p:cNvPr>
          <p:cNvSpPr txBox="1"/>
          <p:nvPr/>
        </p:nvSpPr>
        <p:spPr>
          <a:xfrm>
            <a:off x="7759422" y="5118501"/>
            <a:ext cx="14479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https://upload.wikimedia.org/wikipedia/commons/thumb/4/47/Osi-model-jb.svg/886px-Osi-model-jb.svg.png</a:t>
            </a:r>
            <a:r>
              <a:rPr lang="en-US" sz="900" dirty="0">
                <a:solidFill>
                  <a:srgbClr val="000000"/>
                </a:solidFill>
              </a:rPr>
              <a:t> </a:t>
            </a:r>
          </a:p>
          <a:p>
            <a:r>
              <a:rPr lang="en-US" sz="900" dirty="0" err="1">
                <a:solidFill>
                  <a:srgbClr val="000000"/>
                </a:solidFill>
              </a:rPr>
              <a:t>Author:Gorivero</a:t>
            </a:r>
            <a:endParaRPr lang="en-US" sz="900" dirty="0">
              <a:solidFill>
                <a:srgbClr val="000000"/>
              </a:solidFill>
            </a:endParaRPr>
          </a:p>
          <a:p>
            <a:r>
              <a:rPr lang="en-US" sz="900" dirty="0">
                <a:solidFill>
                  <a:srgbClr val="000000"/>
                </a:solidFill>
              </a:rPr>
              <a:t>License: Creative Commons 3.0 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3514F6D3-E61E-4B10-BC3B-ABD1484889B4}"/>
              </a:ext>
            </a:extLst>
          </p:cNvPr>
          <p:cNvSpPr/>
          <p:nvPr/>
        </p:nvSpPr>
        <p:spPr>
          <a:xfrm>
            <a:off x="1028698" y="1807128"/>
            <a:ext cx="838200" cy="4114800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283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80C7BD-FAA5-4BEA-A2A1-0146737682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8B1AF-5B17-4569-8429-CD7C7B96F68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Networking Review</a:t>
            </a:r>
          </a:p>
        </p:txBody>
      </p:sp>
      <p:pic>
        <p:nvPicPr>
          <p:cNvPr id="5" name="Picture 6" descr="Related image">
            <a:extLst>
              <a:ext uri="{FF2B5EF4-FFF2-40B4-BE49-F238E27FC236}">
                <a16:creationId xmlns:a16="http://schemas.microsoft.com/office/drawing/2014/main" id="{2AF5EF5B-3223-41CC-B1AF-5D5DBD4E6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0591" y="1594897"/>
            <a:ext cx="4982817" cy="4584192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591DC8-BCAF-4F1C-BAD5-BA13E51240E3}"/>
              </a:ext>
            </a:extLst>
          </p:cNvPr>
          <p:cNvSpPr txBox="1"/>
          <p:nvPr/>
        </p:nvSpPr>
        <p:spPr>
          <a:xfrm>
            <a:off x="7239000" y="5079077"/>
            <a:ext cx="17526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https://upload.wikimedia.org/wikipedia/commons/8/8f/OSIandTCP.gif</a:t>
            </a:r>
            <a:r>
              <a:rPr lang="en-US" sz="1100" dirty="0">
                <a:solidFill>
                  <a:srgbClr val="000000"/>
                </a:solidFill>
              </a:rPr>
              <a:t> Author: Marinanrtd2014 License: Creative Commons 4.0</a:t>
            </a:r>
          </a:p>
          <a:p>
            <a:endParaRPr 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881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9839F-9AAE-47F3-9072-1D8683FD22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Networking Review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DD49AFC-3BEF-4190-B1B3-5CB3E3F7EE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62" y="1586977"/>
            <a:ext cx="5934075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573D80F6-F489-4608-A354-F76B38A0F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49" y="5063602"/>
            <a:ext cx="5372100" cy="1171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D020F9-DE93-4EDB-BD96-73D2B7A56BA4}"/>
              </a:ext>
            </a:extLst>
          </p:cNvPr>
          <p:cNvSpPr txBox="1"/>
          <p:nvPr/>
        </p:nvSpPr>
        <p:spPr>
          <a:xfrm>
            <a:off x="7715250" y="1684059"/>
            <a:ext cx="1428750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https://upload.wikimedia.org/wikipedia/commons/6/6c/Osi-encapsulation.gif</a:t>
            </a:r>
            <a:r>
              <a:rPr lang="en-US" sz="1100" dirty="0">
                <a:solidFill>
                  <a:srgbClr val="000000"/>
                </a:solidFill>
              </a:rPr>
              <a:t> Author: </a:t>
            </a:r>
            <a:r>
              <a:rPr lang="en-US" sz="1100" dirty="0" err="1">
                <a:solidFill>
                  <a:srgbClr val="000000"/>
                </a:solidFill>
              </a:rPr>
              <a:t>Moeenrahi</a:t>
            </a:r>
            <a:r>
              <a:rPr lang="en-US" sz="1100" dirty="0">
                <a:solidFill>
                  <a:srgbClr val="000000"/>
                </a:solidFill>
              </a:rPr>
              <a:t> License: Creative Commons 4.0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6AACC61-5897-4E0B-8B34-B62603D5F27C}"/>
              </a:ext>
            </a:extLst>
          </p:cNvPr>
          <p:cNvSpPr txBox="1">
            <a:spLocks noGrp="1"/>
          </p:cNvSpPr>
          <p:nvPr>
            <p:ph type="body" sz="quarter" idx="10"/>
          </p:nvPr>
        </p:nvSpPr>
        <p:spPr>
          <a:xfrm>
            <a:off x="228600" y="1145090"/>
            <a:ext cx="8686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https://upload.wikimedia.org/wikipedia/commons/a/a9/Encapsulation_-_en.png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533387-9DBB-4DB9-B608-05DEA35742E8}"/>
              </a:ext>
            </a:extLst>
          </p:cNvPr>
          <p:cNvSpPr txBox="1"/>
          <p:nvPr/>
        </p:nvSpPr>
        <p:spPr>
          <a:xfrm>
            <a:off x="7258049" y="5245434"/>
            <a:ext cx="17335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</a:rPr>
              <a:t>https://upload.wikimedia.org/wikipedia/commons/a/a9/Encapsulation_-_en.png</a:t>
            </a:r>
          </a:p>
          <a:p>
            <a:r>
              <a:rPr lang="en-US" sz="1000" dirty="0">
                <a:solidFill>
                  <a:srgbClr val="000000"/>
                </a:solidFill>
              </a:rPr>
              <a:t>Author: Michel </a:t>
            </a:r>
            <a:r>
              <a:rPr lang="en-US" sz="1000" dirty="0" err="1">
                <a:solidFill>
                  <a:srgbClr val="000000"/>
                </a:solidFill>
              </a:rPr>
              <a:t>Bakni</a:t>
            </a:r>
            <a:r>
              <a:rPr lang="en-US" sz="1000" dirty="0">
                <a:solidFill>
                  <a:srgbClr val="000000"/>
                </a:solidFill>
              </a:rPr>
              <a:t> License: Creative Commons 4.0</a:t>
            </a:r>
          </a:p>
        </p:txBody>
      </p:sp>
    </p:spTree>
    <p:extLst>
      <p:ext uri="{BB962C8B-B14F-4D97-AF65-F5344CB8AC3E}">
        <p14:creationId xmlns:p14="http://schemas.microsoft.com/office/powerpoint/2010/main" val="3075187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6CB51-E1B4-4BC5-BC5A-CEAA8486A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whoami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310696-71D9-D6B8-BDA2-63158A8C04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4730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765E39-405C-4CB8-BB58-CD0A9C2253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8D114-41C0-40CB-95AB-1D4ED5E716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Networking Review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23429A-C8CA-4820-AD31-F37343D8FA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522" y="1648432"/>
            <a:ext cx="6172200" cy="410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DC75FA-F3EB-4515-B335-30A44EF65A0A}"/>
              </a:ext>
            </a:extLst>
          </p:cNvPr>
          <p:cNvSpPr txBox="1"/>
          <p:nvPr/>
        </p:nvSpPr>
        <p:spPr>
          <a:xfrm>
            <a:off x="7619999" y="4986592"/>
            <a:ext cx="15240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rgbClr val="000000"/>
                </a:solidFill>
              </a:rPr>
              <a:t>Photo:https</a:t>
            </a:r>
            <a:r>
              <a:rPr lang="en-US" sz="1100" dirty="0">
                <a:solidFill>
                  <a:srgbClr val="000000"/>
                </a:solidFill>
              </a:rPr>
              <a:t>://upload.wikimedia.org/</a:t>
            </a:r>
            <a:r>
              <a:rPr lang="en-US" sz="1100" dirty="0" err="1">
                <a:solidFill>
                  <a:srgbClr val="000000"/>
                </a:solidFill>
              </a:rPr>
              <a:t>wikipedia</a:t>
            </a:r>
            <a:r>
              <a:rPr lang="en-US" sz="1100" dirty="0">
                <a:solidFill>
                  <a:srgbClr val="000000"/>
                </a:solidFill>
              </a:rPr>
              <a:t>/commons/0/00/Ip_pic.jpg Author: BenJerry137 License: Creative Commons 3.0</a:t>
            </a:r>
          </a:p>
          <a:p>
            <a:endParaRPr 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983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3F588AB-E0AA-4A9D-8A99-DDC99B7C45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57E947-8CDE-47BA-BDA9-028B1AB5A1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Networking Review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9028223-19E3-4DE1-A2D2-1E39E9CE27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8" t="9664" r="1232" b="13475"/>
          <a:stretch/>
        </p:blipFill>
        <p:spPr bwMode="auto">
          <a:xfrm>
            <a:off x="1066800" y="1600200"/>
            <a:ext cx="7010400" cy="435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65C265D-3092-4943-9414-CF5B1058D2D2}"/>
              </a:ext>
            </a:extLst>
          </p:cNvPr>
          <p:cNvSpPr txBox="1"/>
          <p:nvPr/>
        </p:nvSpPr>
        <p:spPr>
          <a:xfrm>
            <a:off x="8077200" y="3926955"/>
            <a:ext cx="914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>
                <a:solidFill>
                  <a:srgbClr val="000000"/>
                </a:solidFill>
              </a:rPr>
              <a:t>Photo:https</a:t>
            </a:r>
            <a:r>
              <a:rPr lang="en-US" sz="1000" dirty="0">
                <a:solidFill>
                  <a:srgbClr val="000000"/>
                </a:solidFill>
              </a:rPr>
              <a:t>://upload.wikimedia.org/</a:t>
            </a:r>
            <a:r>
              <a:rPr lang="en-US" sz="1000" dirty="0" err="1">
                <a:solidFill>
                  <a:srgbClr val="000000"/>
                </a:solidFill>
              </a:rPr>
              <a:t>wikipedia</a:t>
            </a:r>
            <a:r>
              <a:rPr lang="en-US" sz="1000" dirty="0">
                <a:solidFill>
                  <a:srgbClr val="000000"/>
                </a:solidFill>
              </a:rPr>
              <a:t>/commons/4/4e/TCP_Protocol_Diagram.png Author: </a:t>
            </a:r>
            <a:r>
              <a:rPr lang="en-US" sz="1000" dirty="0" err="1">
                <a:solidFill>
                  <a:srgbClr val="000000"/>
                </a:solidFill>
              </a:rPr>
              <a:t>Tjhiker</a:t>
            </a:r>
            <a:r>
              <a:rPr lang="en-US" sz="1000" dirty="0">
                <a:solidFill>
                  <a:srgbClr val="000000"/>
                </a:solidFill>
              </a:rPr>
              <a:t> License: Creative Commons 3.0</a:t>
            </a:r>
          </a:p>
          <a:p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27384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7FDE2AA-54DF-46EB-90C6-D81E05F109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D4FE5-F2B1-40A5-BD89-4AE2A000A4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Networking Review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CBAD6D8-2D88-4802-AD1D-8B1455FAB6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18" y="2438400"/>
            <a:ext cx="8056563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614493-D7E2-425E-8E09-A6AC960BF9E0}"/>
              </a:ext>
            </a:extLst>
          </p:cNvPr>
          <p:cNvSpPr txBox="1"/>
          <p:nvPr/>
        </p:nvSpPr>
        <p:spPr>
          <a:xfrm>
            <a:off x="6553200" y="5668902"/>
            <a:ext cx="2590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rgbClr val="000000"/>
                </a:solidFill>
              </a:rPr>
              <a:t>Photo:https</a:t>
            </a:r>
            <a:r>
              <a:rPr lang="en-US" sz="1050" dirty="0">
                <a:solidFill>
                  <a:srgbClr val="000000"/>
                </a:solidFill>
              </a:rPr>
              <a:t>://upload.wikimedia.org/</a:t>
            </a:r>
            <a:r>
              <a:rPr lang="en-US" sz="1050" dirty="0" err="1">
                <a:solidFill>
                  <a:srgbClr val="000000"/>
                </a:solidFill>
              </a:rPr>
              <a:t>wikipedia</a:t>
            </a:r>
            <a:r>
              <a:rPr lang="en-US" sz="1050" dirty="0">
                <a:solidFill>
                  <a:srgbClr val="000000"/>
                </a:solidFill>
              </a:rPr>
              <a:t>/commons/0/0c/UDP_header.png Author: Ere License: public domain</a:t>
            </a:r>
          </a:p>
          <a:p>
            <a:endParaRPr lang="en-US" sz="105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627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1ECD9E7-0B52-48D5-8C54-088105134B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FA5D5-3771-45D7-9223-4A2AF1D197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Networking Review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6CF902-2895-413F-9171-EE5AE83C3E3E}"/>
              </a:ext>
            </a:extLst>
          </p:cNvPr>
          <p:cNvSpPr txBox="1"/>
          <p:nvPr/>
        </p:nvSpPr>
        <p:spPr>
          <a:xfrm>
            <a:off x="1885949" y="5745163"/>
            <a:ext cx="537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Also see: http://www.tcpipguide.com/free/t_toc.htm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F4555C77-7AB2-4EE7-859A-CD9EA86299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34" b="7312"/>
          <a:stretch/>
        </p:blipFill>
        <p:spPr bwMode="auto">
          <a:xfrm>
            <a:off x="0" y="2094707"/>
            <a:ext cx="4483263" cy="2544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68048235-930C-4386-A68A-51400B0584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10" b="8642"/>
          <a:stretch/>
        </p:blipFill>
        <p:spPr bwMode="auto">
          <a:xfrm>
            <a:off x="4547292" y="2094707"/>
            <a:ext cx="4596709" cy="2544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929A646-8864-44BC-A631-C902468FF6B9}"/>
              </a:ext>
            </a:extLst>
          </p:cNvPr>
          <p:cNvSpPr txBox="1"/>
          <p:nvPr/>
        </p:nvSpPr>
        <p:spPr>
          <a:xfrm>
            <a:off x="1388352" y="4724400"/>
            <a:ext cx="170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HTTP Request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55D27F-81DE-443D-9B41-721CB5EDC661}"/>
              </a:ext>
            </a:extLst>
          </p:cNvPr>
          <p:cNvSpPr txBox="1"/>
          <p:nvPr/>
        </p:nvSpPr>
        <p:spPr>
          <a:xfrm>
            <a:off x="5902599" y="4724400"/>
            <a:ext cx="1886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HTTP Response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40AAEB-D9AD-4E7A-9C0A-1677BB44C0FE}"/>
              </a:ext>
            </a:extLst>
          </p:cNvPr>
          <p:cNvSpPr txBox="1"/>
          <p:nvPr/>
        </p:nvSpPr>
        <p:spPr>
          <a:xfrm>
            <a:off x="141496" y="4809773"/>
            <a:ext cx="1066800" cy="1546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rgbClr val="00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https://upload.wikimedia.org/wikipedia/commons/5/5b/Prj5.jpeg</a:t>
            </a:r>
            <a:endParaRPr lang="en-US" sz="1050" dirty="0">
              <a:solidFill>
                <a:srgbClr val="000000"/>
              </a:solidFill>
            </a:endParaRPr>
          </a:p>
          <a:p>
            <a:r>
              <a:rPr lang="en-US" sz="1050" dirty="0">
                <a:solidFill>
                  <a:srgbClr val="000000"/>
                </a:solidFill>
              </a:rPr>
              <a:t>License: Creative Commons 2.5</a:t>
            </a:r>
          </a:p>
          <a:p>
            <a:endParaRPr lang="en-US" sz="1050" dirty="0">
              <a:solidFill>
                <a:srgbClr val="0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B706E9-3891-46CB-B5AC-DD8F8BCD5F86}"/>
              </a:ext>
            </a:extLst>
          </p:cNvPr>
          <p:cNvSpPr txBox="1"/>
          <p:nvPr/>
        </p:nvSpPr>
        <p:spPr>
          <a:xfrm>
            <a:off x="8077200" y="4730712"/>
            <a:ext cx="1066800" cy="1808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https://upload.wikimedia.org/wikipedia/commons/2/28/Prj5-responseHeader.png</a:t>
            </a:r>
            <a:endParaRPr lang="en-US" sz="1000" dirty="0">
              <a:solidFill>
                <a:srgbClr val="000000"/>
              </a:solidFill>
            </a:endParaRPr>
          </a:p>
          <a:p>
            <a:r>
              <a:rPr lang="en-US" sz="1000" dirty="0">
                <a:solidFill>
                  <a:srgbClr val="000000"/>
                </a:solidFill>
              </a:rPr>
              <a:t>License: Creative Commons 2.5</a:t>
            </a:r>
          </a:p>
          <a:p>
            <a:endParaRPr lang="en-US" sz="1000" dirty="0">
              <a:solidFill>
                <a:srgbClr val="000000"/>
              </a:solidFill>
            </a:endParaRPr>
          </a:p>
          <a:p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5843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E3BDD1E-0453-46BE-95CF-E87E872FB2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2A6B51-9685-42E5-B8D9-8785297175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Networking Review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04F545D-B53C-40C7-978B-42E0E8D8ED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006" y="1592385"/>
            <a:ext cx="7052831" cy="3879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1ABBB8-340B-4579-A174-841C871098D9}"/>
              </a:ext>
            </a:extLst>
          </p:cNvPr>
          <p:cNvSpPr txBox="1"/>
          <p:nvPr/>
        </p:nvSpPr>
        <p:spPr>
          <a:xfrm>
            <a:off x="2133600" y="5888336"/>
            <a:ext cx="537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Also see: http://www.tcpipguide.com/free/t_toc.htm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4D2E3B-69E9-4307-BC86-B4E25DE35360}"/>
              </a:ext>
            </a:extLst>
          </p:cNvPr>
          <p:cNvSpPr txBox="1"/>
          <p:nvPr/>
        </p:nvSpPr>
        <p:spPr>
          <a:xfrm>
            <a:off x="4233431" y="5499902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DNS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1897C7-1168-4D1A-BE9F-1F69DFC0366D}"/>
              </a:ext>
            </a:extLst>
          </p:cNvPr>
          <p:cNvSpPr txBox="1"/>
          <p:nvPr/>
        </p:nvSpPr>
        <p:spPr>
          <a:xfrm>
            <a:off x="8079677" y="3908069"/>
            <a:ext cx="104558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</a:rPr>
              <a:t>Photo: </a:t>
            </a:r>
            <a:r>
              <a:rPr lang="en-US" sz="1000" dirty="0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https://upload.wikimedia.org/wikipedia/commons/thumb/4/40/Dns_message.jpg/640px-Dns_message.jpg</a:t>
            </a:r>
            <a:r>
              <a:rPr lang="en-US" sz="1000" dirty="0">
                <a:solidFill>
                  <a:srgbClr val="000000"/>
                </a:solidFill>
              </a:rPr>
              <a:t> Author: Richard </a:t>
            </a:r>
            <a:r>
              <a:rPr lang="en-US" sz="1000" dirty="0" err="1">
                <a:solidFill>
                  <a:srgbClr val="000000"/>
                </a:solidFill>
              </a:rPr>
              <a:t>Bhuleskar</a:t>
            </a:r>
            <a:r>
              <a:rPr lang="en-US" sz="1000" dirty="0">
                <a:solidFill>
                  <a:srgbClr val="000000"/>
                </a:solidFill>
              </a:rPr>
              <a:t> License by Creative Commons 2.5</a:t>
            </a:r>
          </a:p>
          <a:p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74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1C51148-FD18-4180-B54C-57890AB918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C3F45E-BE1A-4EE3-A8BA-AC9B80DD076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Networking Review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DD2433-8421-44BF-9A3D-2CBFCB5B67EB}"/>
              </a:ext>
            </a:extLst>
          </p:cNvPr>
          <p:cNvSpPr/>
          <p:nvPr/>
        </p:nvSpPr>
        <p:spPr>
          <a:xfrm>
            <a:off x="313522" y="2159114"/>
            <a:ext cx="8458200" cy="347968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0D93CC24-71EB-44AF-9FE7-CD3458A12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521" y="2057400"/>
            <a:ext cx="4635357" cy="3708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E939FF56-6381-40CE-94B2-3A32BB646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22" y="2240000"/>
            <a:ext cx="3734815" cy="3337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9BAC39-63CE-416F-B999-28BEE310E5B1}"/>
              </a:ext>
            </a:extLst>
          </p:cNvPr>
          <p:cNvSpPr txBox="1"/>
          <p:nvPr/>
        </p:nvSpPr>
        <p:spPr>
          <a:xfrm>
            <a:off x="1604561" y="5897617"/>
            <a:ext cx="5934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</a:rPr>
              <a:t>https://upload.wikimedia.org/wikipedia/commons/thumb/9/98/Tcp-handshake.svg/1146px-Tcp-handshake.svg.png</a:t>
            </a:r>
          </a:p>
          <a:p>
            <a:r>
              <a:rPr lang="en-US" sz="900" dirty="0">
                <a:solidFill>
                  <a:srgbClr val="0000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https://upload.wikimedia.org/wikipedia/commons/thumb/5/55/TCP_CLOSE.svg/1280px-TCP_CLOSE.svg.png</a:t>
            </a:r>
            <a:endParaRPr lang="en-US" sz="900" dirty="0">
              <a:solidFill>
                <a:srgbClr val="000000"/>
              </a:solidFill>
            </a:endParaRPr>
          </a:p>
          <a:p>
            <a:r>
              <a:rPr lang="en-US" sz="900" dirty="0">
                <a:solidFill>
                  <a:srgbClr val="000000"/>
                </a:solidFill>
              </a:rPr>
              <a:t>License: Creative Commons 3.0</a:t>
            </a:r>
          </a:p>
          <a:p>
            <a:endParaRPr lang="en-US" sz="9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8017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949550-CA0D-49E9-9F48-3EEE0495B2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FC3EEF-F577-4587-9A09-A20EE5E7617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Networking Review</a:t>
            </a:r>
          </a:p>
        </p:txBody>
      </p:sp>
      <p:pic>
        <p:nvPicPr>
          <p:cNvPr id="5" name="Picture 2" descr="Related image">
            <a:extLst>
              <a:ext uri="{FF2B5EF4-FFF2-40B4-BE49-F238E27FC236}">
                <a16:creationId xmlns:a16="http://schemas.microsoft.com/office/drawing/2014/main" id="{A4338F1A-0C19-4622-A3A6-B94D44460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00200"/>
            <a:ext cx="5638800" cy="4504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986522-B13F-47F6-B3D9-C9956B605A51}"/>
              </a:ext>
            </a:extLst>
          </p:cNvPr>
          <p:cNvSpPr txBox="1"/>
          <p:nvPr/>
        </p:nvSpPr>
        <p:spPr>
          <a:xfrm>
            <a:off x="7543800" y="4827547"/>
            <a:ext cx="15240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rgbClr val="000000"/>
                </a:solidFill>
              </a:rPr>
              <a:t>Photo:https</a:t>
            </a:r>
            <a:r>
              <a:rPr lang="en-US" sz="1100" dirty="0">
                <a:solidFill>
                  <a:srgbClr val="000000"/>
                </a:solidFill>
              </a:rPr>
              <a:t>://upload.wikimedia.org/wikipedia/commons/b/b1/UDP_Connections.jpg</a:t>
            </a:r>
          </a:p>
          <a:p>
            <a:r>
              <a:rPr lang="en-US" sz="1100" dirty="0">
                <a:solidFill>
                  <a:srgbClr val="000000"/>
                </a:solidFill>
              </a:rPr>
              <a:t>Author: </a:t>
            </a:r>
            <a:r>
              <a:rPr lang="en-US" sz="1100" dirty="0" err="1">
                <a:solidFill>
                  <a:srgbClr val="000000"/>
                </a:solidFill>
              </a:rPr>
              <a:t>Khandarmaa</a:t>
            </a:r>
            <a:r>
              <a:rPr lang="en-US" sz="1100" dirty="0">
                <a:solidFill>
                  <a:srgbClr val="000000"/>
                </a:solidFill>
              </a:rPr>
              <a:t> License: Creative Commons 4.0</a:t>
            </a:r>
          </a:p>
        </p:txBody>
      </p:sp>
    </p:spTree>
    <p:extLst>
      <p:ext uri="{BB962C8B-B14F-4D97-AF65-F5344CB8AC3E}">
        <p14:creationId xmlns:p14="http://schemas.microsoft.com/office/powerpoint/2010/main" val="34962225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C620BC-9D5C-439A-B779-482C2A1686B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74B697-FB0D-4A1A-B4C4-26F53EC9ED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Networking Review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51908E-57C3-44AC-8C1B-28E99BCA3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863" y="2000050"/>
            <a:ext cx="7154273" cy="28578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FDD4B22-9938-463B-B231-C5269DF076EC}"/>
              </a:ext>
            </a:extLst>
          </p:cNvPr>
          <p:cNvSpPr txBox="1"/>
          <p:nvPr/>
        </p:nvSpPr>
        <p:spPr>
          <a:xfrm>
            <a:off x="5715000" y="510540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Screen shot of Exercise 1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1579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6A70A4E-0FE3-4499-B0D1-9BE48F5326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492902-7B8C-46E8-95D5-007A22FD84D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Networking Review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E98473-BA74-4911-9537-2C8179766C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153" y="2014340"/>
            <a:ext cx="7125694" cy="28293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3BA5904-4277-4BFA-BF73-1EB6E0E09A0E}"/>
              </a:ext>
            </a:extLst>
          </p:cNvPr>
          <p:cNvSpPr txBox="1"/>
          <p:nvPr/>
        </p:nvSpPr>
        <p:spPr>
          <a:xfrm>
            <a:off x="5562600" y="4953000"/>
            <a:ext cx="21336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Screen shot of Exercise 1</a:t>
            </a:r>
          </a:p>
          <a:p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3317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2DD2B9-87C0-4861-BF9B-2A4A739E46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2B0A5-DB87-42E2-AC7E-BA236FBBBA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Networking Review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060188-2ED4-4E6C-8371-4ECB31D73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9144000" cy="38750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1984727-D96D-443D-96FA-EC477B182A7A}"/>
              </a:ext>
            </a:extLst>
          </p:cNvPr>
          <p:cNvSpPr txBox="1"/>
          <p:nvPr/>
        </p:nvSpPr>
        <p:spPr>
          <a:xfrm>
            <a:off x="6143468" y="5615569"/>
            <a:ext cx="2590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Screen shot of Exercise 1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380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BC689C-82D1-43ED-9FAC-FB399369DA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/>
              <a:t>What are Covert Channels?</a:t>
            </a:r>
          </a:p>
          <a:p>
            <a:r>
              <a:rPr lang="en-US" sz="2000" dirty="0"/>
              <a:t>Networking Review</a:t>
            </a:r>
          </a:p>
          <a:p>
            <a:r>
              <a:rPr lang="en-US" sz="2000" dirty="0"/>
              <a:t>Wireshark Review</a:t>
            </a:r>
          </a:p>
          <a:p>
            <a:r>
              <a:rPr lang="en-US" sz="2000" dirty="0"/>
              <a:t>Types of Covert Channels</a:t>
            </a:r>
          </a:p>
          <a:p>
            <a:r>
              <a:rPr lang="en-US" sz="2000" dirty="0"/>
              <a:t>Casual vs Dedicated Observer </a:t>
            </a:r>
          </a:p>
          <a:p>
            <a:r>
              <a:rPr lang="en-US" sz="2000" dirty="0"/>
              <a:t>Evaluating Covert Channels</a:t>
            </a:r>
          </a:p>
          <a:p>
            <a:r>
              <a:rPr lang="en-US" sz="2000" dirty="0"/>
              <a:t>Detection</a:t>
            </a:r>
          </a:p>
          <a:p>
            <a:r>
              <a:rPr lang="en-US" sz="2000" dirty="0"/>
              <a:t>Cobalt Strike Integration</a:t>
            </a:r>
          </a:p>
          <a:p>
            <a:r>
              <a:rPr lang="en-US" sz="2000" dirty="0"/>
              <a:t>Practice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B9D073-F621-465E-A3D4-F5DDAA993E2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42824770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835DDC1-A93C-40FE-9987-7C262CD9E4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92EC6-6E7E-42E3-AEED-0E50C627F6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Networking Review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291C17-7A5A-41ED-A187-DFB063297A74}"/>
              </a:ext>
            </a:extLst>
          </p:cNvPr>
          <p:cNvSpPr txBox="1"/>
          <p:nvPr/>
        </p:nvSpPr>
        <p:spPr>
          <a:xfrm>
            <a:off x="1885950" y="5821059"/>
            <a:ext cx="537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Also see: http://www.tcpipguide.com/free/t_toc.htm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098A3C31-8979-44F6-82FA-1244BA2C5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1567569"/>
            <a:ext cx="6172200" cy="4103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AE68C86-E10A-4239-B0C0-209CD52C695D}"/>
              </a:ext>
            </a:extLst>
          </p:cNvPr>
          <p:cNvSpPr txBox="1"/>
          <p:nvPr/>
        </p:nvSpPr>
        <p:spPr>
          <a:xfrm>
            <a:off x="7619999" y="4986592"/>
            <a:ext cx="152400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rgbClr val="000000"/>
                </a:solidFill>
              </a:rPr>
              <a:t>Photo:https</a:t>
            </a:r>
            <a:r>
              <a:rPr lang="en-US" sz="1100" dirty="0">
                <a:solidFill>
                  <a:srgbClr val="000000"/>
                </a:solidFill>
              </a:rPr>
              <a:t>://upload.wikimedia.org/</a:t>
            </a:r>
            <a:r>
              <a:rPr lang="en-US" sz="1100" dirty="0" err="1">
                <a:solidFill>
                  <a:srgbClr val="000000"/>
                </a:solidFill>
              </a:rPr>
              <a:t>wikipedia</a:t>
            </a:r>
            <a:r>
              <a:rPr lang="en-US" sz="1100" dirty="0">
                <a:solidFill>
                  <a:srgbClr val="000000"/>
                </a:solidFill>
              </a:rPr>
              <a:t>/commons/0/00/Ip_pic.jpg Author: BenJerry137 License: Creative Commons 3.0</a:t>
            </a:r>
          </a:p>
          <a:p>
            <a:endParaRPr 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061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FD87BE-13DC-4B1B-B997-CB35368151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Select the correct interface</a:t>
            </a:r>
          </a:p>
          <a:p>
            <a:pPr lvl="1"/>
            <a:r>
              <a:rPr lang="en-US" sz="1800" dirty="0"/>
              <a:t>Promiscuous vs normal</a:t>
            </a:r>
          </a:p>
          <a:p>
            <a:r>
              <a:rPr lang="en-US" sz="2400" dirty="0"/>
              <a:t>Filtering</a:t>
            </a:r>
          </a:p>
          <a:p>
            <a:pPr lvl="1"/>
            <a:r>
              <a:rPr lang="en-US" sz="1800" dirty="0" err="1"/>
              <a:t>http.request.method</a:t>
            </a:r>
            <a:r>
              <a:rPr lang="en-US" sz="1800" dirty="0"/>
              <a:t> == “GET”</a:t>
            </a:r>
          </a:p>
          <a:p>
            <a:pPr lvl="1"/>
            <a:r>
              <a:rPr lang="en-US" sz="1800" dirty="0" err="1"/>
              <a:t>tcp.port</a:t>
            </a:r>
            <a:r>
              <a:rPr lang="en-US" sz="1800" dirty="0"/>
              <a:t> == XXX and data</a:t>
            </a:r>
          </a:p>
          <a:p>
            <a:pPr lvl="1"/>
            <a:r>
              <a:rPr lang="en-US" sz="1800" dirty="0" err="1"/>
              <a:t>ip.src</a:t>
            </a:r>
            <a:r>
              <a:rPr lang="en-US" sz="1800" dirty="0"/>
              <a:t> == </a:t>
            </a:r>
            <a:r>
              <a:rPr lang="en-US" sz="1800" dirty="0" err="1"/>
              <a:t>x.x.x.x</a:t>
            </a:r>
            <a:r>
              <a:rPr lang="en-US" sz="1800" dirty="0"/>
              <a:t> and </a:t>
            </a:r>
            <a:r>
              <a:rPr lang="en-US" sz="1800" dirty="0" err="1"/>
              <a:t>tcp.flags.ack</a:t>
            </a:r>
            <a:r>
              <a:rPr lang="en-US" sz="1800" dirty="0"/>
              <a:t> == 1 and data and </a:t>
            </a:r>
            <a:r>
              <a:rPr lang="en-US" sz="1800" dirty="0" err="1"/>
              <a:t>tcp.flags.push</a:t>
            </a:r>
            <a:r>
              <a:rPr lang="en-US" sz="1800" dirty="0"/>
              <a:t> == 0</a:t>
            </a:r>
          </a:p>
          <a:p>
            <a:pPr lvl="1"/>
            <a:r>
              <a:rPr lang="en-US" sz="1800" dirty="0"/>
              <a:t>http and (</a:t>
            </a:r>
            <a:r>
              <a:rPr lang="en-US" sz="1800" dirty="0" err="1"/>
              <a:t>ip.src</a:t>
            </a:r>
            <a:r>
              <a:rPr lang="en-US" sz="1800" dirty="0"/>
              <a:t> != </a:t>
            </a:r>
            <a:r>
              <a:rPr lang="en-US" sz="1800" dirty="0" err="1"/>
              <a:t>x.x.x.x</a:t>
            </a:r>
            <a:r>
              <a:rPr lang="en-US" sz="1800" dirty="0"/>
              <a:t> &amp;&amp; </a:t>
            </a:r>
            <a:r>
              <a:rPr lang="en-US" sz="1800" dirty="0" err="1"/>
              <a:t>ip.src</a:t>
            </a:r>
            <a:r>
              <a:rPr lang="en-US" sz="1800" dirty="0"/>
              <a:t> != </a:t>
            </a:r>
            <a:r>
              <a:rPr lang="en-US" sz="1800" dirty="0" err="1"/>
              <a:t>y.y.y.y</a:t>
            </a:r>
            <a:r>
              <a:rPr lang="en-US" sz="1800" dirty="0"/>
              <a:t>)</a:t>
            </a:r>
          </a:p>
          <a:p>
            <a:pPr lvl="1"/>
            <a:r>
              <a:rPr lang="en-US" sz="1800" dirty="0"/>
              <a:t>data-text-lines contains “string”</a:t>
            </a:r>
          </a:p>
          <a:p>
            <a:pPr lvl="1"/>
            <a:r>
              <a:rPr lang="en-US" sz="1800" dirty="0" err="1"/>
              <a:t>http.content_type</a:t>
            </a:r>
            <a:r>
              <a:rPr lang="en-US" sz="1800" dirty="0"/>
              <a:t> == “application/octet-stream”</a:t>
            </a:r>
          </a:p>
          <a:p>
            <a:pPr lvl="1"/>
            <a:r>
              <a:rPr lang="en-US" sz="1800" dirty="0"/>
              <a:t>!( (</a:t>
            </a:r>
            <a:r>
              <a:rPr lang="en-US" sz="1800" dirty="0" err="1"/>
              <a:t>ip.dst</a:t>
            </a:r>
            <a:r>
              <a:rPr lang="en-US" sz="1800" dirty="0"/>
              <a:t> == </a:t>
            </a:r>
            <a:r>
              <a:rPr lang="en-US" sz="1800" dirty="0" err="1"/>
              <a:t>x.x.x.x</a:t>
            </a:r>
            <a:r>
              <a:rPr lang="en-US" sz="1800" dirty="0"/>
              <a:t>) || (</a:t>
            </a:r>
            <a:r>
              <a:rPr lang="en-US" sz="1800" dirty="0" err="1"/>
              <a:t>ip.src</a:t>
            </a:r>
            <a:r>
              <a:rPr lang="en-US" sz="1800" dirty="0"/>
              <a:t> == </a:t>
            </a:r>
            <a:r>
              <a:rPr lang="en-US" sz="1800" dirty="0" err="1"/>
              <a:t>y.y.y.y</a:t>
            </a:r>
            <a:r>
              <a:rPr lang="en-US" sz="1800" dirty="0"/>
              <a:t>) )</a:t>
            </a:r>
          </a:p>
          <a:p>
            <a:pPr lvl="1"/>
            <a:r>
              <a:rPr lang="en-US" sz="1800" dirty="0" err="1"/>
              <a:t>ip.addr</a:t>
            </a:r>
            <a:r>
              <a:rPr lang="en-US" sz="1800" dirty="0"/>
              <a:t> != </a:t>
            </a:r>
            <a:r>
              <a:rPr lang="en-US" sz="1800" dirty="0" err="1"/>
              <a:t>x.x.x.x</a:t>
            </a:r>
            <a:r>
              <a:rPr lang="en-US" sz="1800" dirty="0"/>
              <a:t>  VS  !(</a:t>
            </a:r>
            <a:r>
              <a:rPr lang="en-US" sz="1800" dirty="0" err="1"/>
              <a:t>ip.addr</a:t>
            </a:r>
            <a:r>
              <a:rPr lang="en-US" sz="1800" dirty="0"/>
              <a:t> == </a:t>
            </a:r>
            <a:r>
              <a:rPr lang="en-US" sz="1800" dirty="0" err="1"/>
              <a:t>x.x.x.x</a:t>
            </a:r>
            <a:r>
              <a:rPr lang="en-US" sz="1800" dirty="0"/>
              <a:t>)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BA905-606F-40DA-8354-E22A5B367AE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Wireshark Review</a:t>
            </a:r>
          </a:p>
        </p:txBody>
      </p:sp>
    </p:spTree>
    <p:extLst>
      <p:ext uri="{BB962C8B-B14F-4D97-AF65-F5344CB8AC3E}">
        <p14:creationId xmlns:p14="http://schemas.microsoft.com/office/powerpoint/2010/main" val="30127293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91D66C5-8849-4146-9269-03B91349B3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Follow TCP Stream</a:t>
            </a:r>
          </a:p>
          <a:p>
            <a:r>
              <a:rPr lang="en-US" sz="2400" dirty="0"/>
              <a:t>Export data / extract files</a:t>
            </a:r>
          </a:p>
          <a:p>
            <a:r>
              <a:rPr lang="en-US" sz="2400" dirty="0"/>
              <a:t>SSL/TLS Decryption with keys</a:t>
            </a:r>
          </a:p>
          <a:p>
            <a:r>
              <a:rPr lang="en-US" sz="2400" dirty="0"/>
              <a:t>Statistics</a:t>
            </a:r>
          </a:p>
          <a:p>
            <a:pPr lvl="1"/>
            <a:r>
              <a:rPr lang="en-US" sz="1800" dirty="0"/>
              <a:t>Protocol Hierarchy</a:t>
            </a:r>
          </a:p>
          <a:p>
            <a:pPr lvl="1"/>
            <a:r>
              <a:rPr lang="en-US" sz="1800" dirty="0"/>
              <a:t>Conversations</a:t>
            </a:r>
          </a:p>
          <a:p>
            <a:pPr lvl="1"/>
            <a:r>
              <a:rPr lang="en-US" sz="1800" dirty="0"/>
              <a:t>Packet Lengths</a:t>
            </a:r>
          </a:p>
          <a:p>
            <a:pPr lvl="1"/>
            <a:r>
              <a:rPr lang="en-US" sz="1800" dirty="0"/>
              <a:t>IP/TCP/HTTP Statistics</a:t>
            </a:r>
          </a:p>
          <a:p>
            <a:r>
              <a:rPr lang="en-US" sz="2400" dirty="0"/>
              <a:t>Marking packets (</a:t>
            </a:r>
            <a:r>
              <a:rPr lang="en-US" sz="2400" dirty="0" err="1"/>
              <a:t>Ctrl+M</a:t>
            </a:r>
            <a:r>
              <a:rPr lang="en-US" sz="2400" dirty="0"/>
              <a:t> or </a:t>
            </a:r>
            <a:r>
              <a:rPr lang="en-US" sz="2400" dirty="0" err="1"/>
              <a:t>Ctrl+Shift+M</a:t>
            </a:r>
            <a:r>
              <a:rPr lang="en-US" sz="2400" dirty="0"/>
              <a:t>)</a:t>
            </a:r>
          </a:p>
          <a:p>
            <a:r>
              <a:rPr lang="en-US" sz="2400" dirty="0"/>
              <a:t>Ignoring packets (</a:t>
            </a:r>
            <a:r>
              <a:rPr lang="en-US" sz="2400" dirty="0" err="1"/>
              <a:t>Ctrl+D</a:t>
            </a:r>
            <a:r>
              <a:rPr lang="en-US" sz="2400" dirty="0"/>
              <a:t>)</a:t>
            </a:r>
          </a:p>
          <a:p>
            <a:r>
              <a:rPr lang="en-US" sz="2400" dirty="0"/>
              <a:t>https://www.wireshark.org/docs/wsug_html_chunked/</a:t>
            </a:r>
            <a:endParaRPr lang="en-US" sz="1800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CAF4E5-FF0D-4917-A59F-C245F9B14E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Wireshark Review</a:t>
            </a:r>
          </a:p>
        </p:txBody>
      </p:sp>
    </p:spTree>
    <p:extLst>
      <p:ext uri="{BB962C8B-B14F-4D97-AF65-F5344CB8AC3E}">
        <p14:creationId xmlns:p14="http://schemas.microsoft.com/office/powerpoint/2010/main" val="24557572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FEE1CB-9608-4BC2-A132-7F6AB52AE9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203200" indent="0" algn="ctr">
              <a:buNone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Exercise2.pcap</a:t>
            </a:r>
          </a:p>
          <a:p>
            <a:pPr marL="203200" indent="0" algn="ctr">
              <a:buNone/>
            </a:pPr>
            <a:r>
              <a:rPr lang="en-US" sz="1600" b="0" i="0" u="sng" dirty="0">
                <a:effectLst/>
                <a:latin typeface="-apple-system"/>
                <a:hlinkClick r:id="rId3"/>
              </a:rPr>
              <a:t>https://drive.google.com/file/d/1VwjsAJV2Z2drE9vC_g2J_Snjz8WYtN5B/view?usp=sharing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03200" indent="0" algn="ctr">
              <a:buNone/>
            </a:pP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NormalPCAP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822AD-A5DE-43B4-A84E-8E4E3E47B38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15415494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9F9CEC-BDA2-4056-AC66-192F0E06E4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Storage vs Timing Channels</a:t>
            </a:r>
          </a:p>
          <a:p>
            <a:r>
              <a:rPr lang="en-US" sz="2400" dirty="0"/>
              <a:t>Network vs Local Covert Channels</a:t>
            </a:r>
          </a:p>
          <a:p>
            <a:r>
              <a:rPr lang="en-US" sz="2400" dirty="0"/>
              <a:t>Active vs Piggyback Channels</a:t>
            </a:r>
          </a:p>
          <a:p>
            <a:r>
              <a:rPr lang="en-US" sz="2400" dirty="0"/>
              <a:t>Structured vs Unstructured Channels</a:t>
            </a:r>
          </a:p>
          <a:p>
            <a:endParaRPr lang="en-US" sz="2400" dirty="0"/>
          </a:p>
          <a:p>
            <a:r>
              <a:rPr lang="en-US" sz="2400" dirty="0"/>
              <a:t>Which is best? </a:t>
            </a:r>
          </a:p>
          <a:p>
            <a:endParaRPr lang="en-US" sz="2400" dirty="0"/>
          </a:p>
          <a:p>
            <a:r>
              <a:rPr lang="en-US" sz="2400" dirty="0"/>
              <a:t>Adversary Scenario: Simmons Prisoner’s Problem </a:t>
            </a:r>
            <a:r>
              <a:rPr lang="en-US" sz="1800" dirty="0"/>
              <a:t>[Simmons 1983]</a:t>
            </a:r>
            <a:endParaRPr lang="en-US" sz="2400" dirty="0"/>
          </a:p>
          <a:p>
            <a:pPr lvl="1"/>
            <a:r>
              <a:rPr lang="en-US" sz="1800" dirty="0"/>
              <a:t>Warden can read, reject, manipulate, or inject messages</a:t>
            </a:r>
          </a:p>
          <a:p>
            <a:pPr lvl="1"/>
            <a:r>
              <a:rPr lang="en-US" sz="1800" dirty="0"/>
              <a:t>Active vs passive warden (Obstruct vs observe)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E3FD5-0D24-4CE2-935F-6307B4CF57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Types of Covert Channels</a:t>
            </a:r>
          </a:p>
        </p:txBody>
      </p:sp>
    </p:spTree>
    <p:extLst>
      <p:ext uri="{BB962C8B-B14F-4D97-AF65-F5344CB8AC3E}">
        <p14:creationId xmlns:p14="http://schemas.microsoft.com/office/powerpoint/2010/main" val="20091750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539778-1766-4124-8EBD-8C4CD1E745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203200" indent="0" algn="ctr">
              <a:buNone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Exercise3 – client/</a:t>
            </a:r>
            <a:r>
              <a:rPr lang="en-US" sz="3000" dirty="0" err="1">
                <a:latin typeface="Calibri" panose="020F0502020204030204" pitchFamily="34" charset="0"/>
                <a:cs typeface="Calibri" panose="020F0502020204030204" pitchFamily="34" charset="0"/>
              </a:rPr>
              <a:t>server.pcap</a:t>
            </a:r>
            <a:endParaRPr lang="en-US" sz="3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03200" indent="0" algn="ctr">
              <a:buNone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Exercise4.pcap</a:t>
            </a:r>
          </a:p>
          <a:p>
            <a:pPr marL="203200" indent="0" algn="ctr">
              <a:buNone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Exercise5.pcap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0696B6-E4B9-48FF-AAF7-661707618A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27876600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5A12A-6DF5-4A2B-8238-E77C94FBFD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2400" y="621381"/>
            <a:ext cx="8686800" cy="439722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Examples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DCE667D-FEEB-4B0A-9A7C-8F03883B837B}"/>
              </a:ext>
            </a:extLst>
          </p:cNvPr>
          <p:cNvSpPr txBox="1">
            <a:spLocks/>
          </p:cNvSpPr>
          <p:nvPr/>
        </p:nvSpPr>
        <p:spPr>
          <a:xfrm>
            <a:off x="102639" y="1293498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</a:rPr>
              <a:t>IPv4 Header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7E76B5-7353-4A4B-B1FA-489705817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694992"/>
            <a:ext cx="6553200" cy="4356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A602D8A-1700-4DE8-8B44-594E25909C88}"/>
              </a:ext>
            </a:extLst>
          </p:cNvPr>
          <p:cNvSpPr txBox="1"/>
          <p:nvPr/>
        </p:nvSpPr>
        <p:spPr>
          <a:xfrm>
            <a:off x="722026" y="5180825"/>
            <a:ext cx="17526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rgbClr val="000000"/>
                </a:solidFill>
              </a:rPr>
              <a:t>Photo:https</a:t>
            </a:r>
            <a:r>
              <a:rPr lang="en-US" sz="1100" dirty="0">
                <a:solidFill>
                  <a:srgbClr val="000000"/>
                </a:solidFill>
              </a:rPr>
              <a:t>://upload.wikimedia.org/</a:t>
            </a:r>
            <a:r>
              <a:rPr lang="en-US" sz="1100" dirty="0" err="1">
                <a:solidFill>
                  <a:srgbClr val="000000"/>
                </a:solidFill>
              </a:rPr>
              <a:t>wikipedia</a:t>
            </a:r>
            <a:r>
              <a:rPr lang="en-US" sz="1100" dirty="0">
                <a:solidFill>
                  <a:srgbClr val="000000"/>
                </a:solidFill>
              </a:rPr>
              <a:t>/commons/0/00/Ip_pic.jpg Author: BenJerry137 License: Creative Commons 3.0</a:t>
            </a:r>
          </a:p>
          <a:p>
            <a:endParaRPr 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7957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5A12A-6DF5-4A2B-8238-E77C94FBFDF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2400" y="621381"/>
            <a:ext cx="8686800" cy="439722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Examples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DCE667D-FEEB-4B0A-9A7C-8F03883B837B}"/>
              </a:ext>
            </a:extLst>
          </p:cNvPr>
          <p:cNvSpPr txBox="1">
            <a:spLocks/>
          </p:cNvSpPr>
          <p:nvPr/>
        </p:nvSpPr>
        <p:spPr>
          <a:xfrm>
            <a:off x="102639" y="1293498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</a:rPr>
              <a:t>IPv4 Header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602D8A-1700-4DE8-8B44-594E25909C88}"/>
              </a:ext>
            </a:extLst>
          </p:cNvPr>
          <p:cNvSpPr txBox="1"/>
          <p:nvPr/>
        </p:nvSpPr>
        <p:spPr>
          <a:xfrm>
            <a:off x="722026" y="5180825"/>
            <a:ext cx="17526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rgbClr val="000000"/>
                </a:solidFill>
              </a:rPr>
              <a:t>Photo:https</a:t>
            </a:r>
            <a:r>
              <a:rPr lang="en-US" sz="1100" dirty="0">
                <a:solidFill>
                  <a:srgbClr val="000000"/>
                </a:solidFill>
              </a:rPr>
              <a:t>://upload.wikimedia.org/</a:t>
            </a:r>
            <a:r>
              <a:rPr lang="en-US" sz="1100" dirty="0" err="1">
                <a:solidFill>
                  <a:srgbClr val="000000"/>
                </a:solidFill>
              </a:rPr>
              <a:t>wikipedia</a:t>
            </a:r>
            <a:r>
              <a:rPr lang="en-US" sz="1100" dirty="0">
                <a:solidFill>
                  <a:srgbClr val="000000"/>
                </a:solidFill>
              </a:rPr>
              <a:t>/commons/0/00/Ip_pic.jpg Author: BenJerry137 License: Creative Commons 3.0</a:t>
            </a:r>
          </a:p>
          <a:p>
            <a:endParaRPr lang="en-US" sz="1100" dirty="0">
              <a:solidFill>
                <a:srgbClr val="000000"/>
              </a:solidFill>
            </a:endParaRP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BBDD2ECA-5C56-466F-A1B3-7E98D7052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075" y="1605882"/>
            <a:ext cx="6553200" cy="4356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tar: 5 Points 8">
            <a:extLst>
              <a:ext uri="{FF2B5EF4-FFF2-40B4-BE49-F238E27FC236}">
                <a16:creationId xmlns:a16="http://schemas.microsoft.com/office/drawing/2014/main" id="{2C8B4812-722E-4453-A2BE-461D3F259BC9}"/>
              </a:ext>
            </a:extLst>
          </p:cNvPr>
          <p:cNvSpPr/>
          <p:nvPr/>
        </p:nvSpPr>
        <p:spPr>
          <a:xfrm>
            <a:off x="5469875" y="2286000"/>
            <a:ext cx="304800" cy="3048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9E669057-E815-483D-9A34-156AA721BF9F}"/>
              </a:ext>
            </a:extLst>
          </p:cNvPr>
          <p:cNvSpPr/>
          <p:nvPr/>
        </p:nvSpPr>
        <p:spPr>
          <a:xfrm>
            <a:off x="3429000" y="2812973"/>
            <a:ext cx="304800" cy="3048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4D6C08BE-2716-42CE-A32B-3DC1CD11E39F}"/>
              </a:ext>
            </a:extLst>
          </p:cNvPr>
          <p:cNvSpPr/>
          <p:nvPr/>
        </p:nvSpPr>
        <p:spPr>
          <a:xfrm>
            <a:off x="6115244" y="2897705"/>
            <a:ext cx="304800" cy="3048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F6B35FE6-9902-4ECB-A076-0049CBB2B94E}"/>
              </a:ext>
            </a:extLst>
          </p:cNvPr>
          <p:cNvSpPr/>
          <p:nvPr/>
        </p:nvSpPr>
        <p:spPr>
          <a:xfrm>
            <a:off x="4000041" y="3238785"/>
            <a:ext cx="304800" cy="3048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ar: 5 Points 16">
            <a:extLst>
              <a:ext uri="{FF2B5EF4-FFF2-40B4-BE49-F238E27FC236}">
                <a16:creationId xmlns:a16="http://schemas.microsoft.com/office/drawing/2014/main" id="{F5BDA417-3EEA-4736-982D-ABD43D57D1F8}"/>
              </a:ext>
            </a:extLst>
          </p:cNvPr>
          <p:cNvSpPr/>
          <p:nvPr/>
        </p:nvSpPr>
        <p:spPr>
          <a:xfrm>
            <a:off x="8001000" y="3391185"/>
            <a:ext cx="304800" cy="3048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tar: 5 Points 18">
            <a:extLst>
              <a:ext uri="{FF2B5EF4-FFF2-40B4-BE49-F238E27FC236}">
                <a16:creationId xmlns:a16="http://schemas.microsoft.com/office/drawing/2014/main" id="{216F656F-A2CF-4D23-9ABB-C3C60C7AC647}"/>
              </a:ext>
            </a:extLst>
          </p:cNvPr>
          <p:cNvSpPr/>
          <p:nvPr/>
        </p:nvSpPr>
        <p:spPr>
          <a:xfrm>
            <a:off x="6420044" y="3784314"/>
            <a:ext cx="304800" cy="3048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tar: 5 Points 20">
            <a:extLst>
              <a:ext uri="{FF2B5EF4-FFF2-40B4-BE49-F238E27FC236}">
                <a16:creationId xmlns:a16="http://schemas.microsoft.com/office/drawing/2014/main" id="{580D5771-0D73-42EF-85CD-A683FA7A667D}"/>
              </a:ext>
            </a:extLst>
          </p:cNvPr>
          <p:cNvSpPr/>
          <p:nvPr/>
        </p:nvSpPr>
        <p:spPr>
          <a:xfrm>
            <a:off x="6540276" y="4797330"/>
            <a:ext cx="304800" cy="3048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389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51D9B-966C-4A96-B11A-0F73C2BD27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E9F9B77-6D35-408D-853E-72E9882D2512}"/>
              </a:ext>
            </a:extLst>
          </p:cNvPr>
          <p:cNvSpPr txBox="1">
            <a:spLocks/>
          </p:cNvSpPr>
          <p:nvPr/>
        </p:nvSpPr>
        <p:spPr>
          <a:xfrm>
            <a:off x="228600" y="12954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/>
              <a:t>IPSec</a:t>
            </a:r>
            <a:r>
              <a:rPr lang="en-US" sz="2400" dirty="0"/>
              <a:t>?</a:t>
            </a:r>
          </a:p>
          <a:p>
            <a:endParaRPr lang="en-US" sz="2400" dirty="0"/>
          </a:p>
          <a:p>
            <a:pPr marL="203200" indent="0">
              <a:buFont typeface="Arial" pitchFamily="34" charset="0"/>
              <a:buNone/>
            </a:pPr>
            <a:endParaRPr lang="en-US" sz="2400" dirty="0"/>
          </a:p>
          <a:p>
            <a:r>
              <a:rPr lang="en-US" sz="2400" dirty="0"/>
              <a:t>IPv6?</a:t>
            </a:r>
          </a:p>
          <a:p>
            <a:pPr lvl="1"/>
            <a:r>
              <a:rPr lang="en-US" sz="1800" dirty="0"/>
              <a:t>Extension Headers?</a:t>
            </a:r>
          </a:p>
          <a:p>
            <a:pPr lvl="1"/>
            <a:r>
              <a:rPr lang="en-US" sz="1800" dirty="0"/>
              <a:t>Addresses?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EADB527-BB06-4BB5-B189-1D4763CD6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570" y="1683509"/>
            <a:ext cx="7162800" cy="95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9404EF48-D228-4EED-B859-F0378D850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015" y="3029145"/>
            <a:ext cx="4938770" cy="309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A61A6B-A0FA-4C0D-BA08-6E7EF5DE6B78}"/>
              </a:ext>
            </a:extLst>
          </p:cNvPr>
          <p:cNvSpPr txBox="1"/>
          <p:nvPr/>
        </p:nvSpPr>
        <p:spPr>
          <a:xfrm>
            <a:off x="123017" y="4995089"/>
            <a:ext cx="157659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bg1"/>
                </a:solidFill>
              </a:rPr>
              <a:t>Photo: </a:t>
            </a:r>
            <a:r>
              <a:rPr lang="en-US" sz="700" dirty="0">
                <a:solidFill>
                  <a:schemeClr val="bg1"/>
                </a:solidFill>
                <a:hlinkClick r:id="rId4"/>
              </a:rPr>
              <a:t>https://upload.wikimedia.org/wikipedia/commons/thumb/3/3f/Ipsec-esp.svg/1280px-Ipsec-esp.svg.png</a:t>
            </a:r>
            <a:r>
              <a:rPr lang="en-US" sz="700" dirty="0">
                <a:solidFill>
                  <a:schemeClr val="bg1"/>
                </a:solidFill>
              </a:rPr>
              <a:t> Author: </a:t>
            </a:r>
            <a:r>
              <a:rPr lang="en-US" sz="700" dirty="0" err="1">
                <a:solidFill>
                  <a:schemeClr val="bg1"/>
                </a:solidFill>
              </a:rPr>
              <a:t>Mbakhoff</a:t>
            </a:r>
            <a:r>
              <a:rPr lang="en-US" sz="700" dirty="0">
                <a:solidFill>
                  <a:schemeClr val="bg1"/>
                </a:solidFill>
              </a:rPr>
              <a:t> License: public domain</a:t>
            </a:r>
          </a:p>
          <a:p>
            <a:r>
              <a:rPr lang="en-US" sz="700" dirty="0">
                <a:solidFill>
                  <a:schemeClr val="bg1"/>
                </a:solidFill>
              </a:rPr>
              <a:t>Photo: </a:t>
            </a:r>
            <a:r>
              <a:rPr lang="en-US" sz="700" dirty="0">
                <a:solidFill>
                  <a:schemeClr val="bg1"/>
                </a:solidFill>
                <a:hlinkClick r:id="rId5"/>
              </a:rPr>
              <a:t>https://upload.wikimedia.org/wikipedia/commons/6/6b/IPv6_header_rv1.png</a:t>
            </a:r>
            <a:r>
              <a:rPr lang="en-US" sz="700" dirty="0">
                <a:solidFill>
                  <a:schemeClr val="bg1"/>
                </a:solidFill>
              </a:rPr>
              <a:t> License: Creative Commons 3.0</a:t>
            </a:r>
          </a:p>
          <a:p>
            <a:endParaRPr lang="en-US" sz="700" dirty="0">
              <a:solidFill>
                <a:schemeClr val="bg1"/>
              </a:solidFill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56EB6748-A38F-4FE4-A9B3-92DA45D934CA}"/>
              </a:ext>
            </a:extLst>
          </p:cNvPr>
          <p:cNvSpPr/>
          <p:nvPr/>
        </p:nvSpPr>
        <p:spPr>
          <a:xfrm rot="18173718">
            <a:off x="3910223" y="5265058"/>
            <a:ext cx="304800" cy="95752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4F79D8-79CE-4882-9E41-E536EEEB1612}"/>
              </a:ext>
            </a:extLst>
          </p:cNvPr>
          <p:cNvSpPr txBox="1"/>
          <p:nvPr/>
        </p:nvSpPr>
        <p:spPr>
          <a:xfrm>
            <a:off x="1703105" y="5215839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Extension Header</a:t>
            </a:r>
          </a:p>
        </p:txBody>
      </p:sp>
    </p:spTree>
    <p:extLst>
      <p:ext uri="{BB962C8B-B14F-4D97-AF65-F5344CB8AC3E}">
        <p14:creationId xmlns:p14="http://schemas.microsoft.com/office/powerpoint/2010/main" val="17162476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0EA096E-E701-4854-B518-588ECF1487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/>
              <a:t>https://core.ac.uk/download/pdf/35336502.pdf</a:t>
            </a:r>
          </a:p>
          <a:p>
            <a:pPr marL="203200" indent="0">
              <a:buNone/>
            </a:pPr>
            <a:endParaRPr lang="en-US" sz="2000" dirty="0"/>
          </a:p>
          <a:p>
            <a:r>
              <a:rPr lang="en-US" sz="2000" dirty="0"/>
              <a:t>See Table 3 for IPv6 covert channels</a:t>
            </a:r>
            <a:endParaRPr lang="en-US" sz="1600" dirty="0"/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6107B-A821-452E-B601-4EF1A9118A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F13C60-8D0C-A490-F2F6-85A4AC076A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463"/>
          <a:stretch/>
        </p:blipFill>
        <p:spPr>
          <a:xfrm>
            <a:off x="647152" y="1696574"/>
            <a:ext cx="7849695" cy="461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529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BB5192-AD3E-41F1-862C-616BFD9EAA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7BB19-D9DE-4775-A11F-5A0954CCF4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are Covert Channels?</a:t>
            </a:r>
          </a:p>
        </p:txBody>
      </p:sp>
    </p:spTree>
    <p:extLst>
      <p:ext uri="{BB962C8B-B14F-4D97-AF65-F5344CB8AC3E}">
        <p14:creationId xmlns:p14="http://schemas.microsoft.com/office/powerpoint/2010/main" val="4360766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64E7C-7C23-4083-9C07-7089AC9C45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CF58E7-885D-4B70-AFCF-4E51CE188A8B}"/>
              </a:ext>
            </a:extLst>
          </p:cNvPr>
          <p:cNvSpPr txBox="1">
            <a:spLocks/>
          </p:cNvSpPr>
          <p:nvPr/>
        </p:nvSpPr>
        <p:spPr>
          <a:xfrm>
            <a:off x="152400" y="1240961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</a:rPr>
              <a:t>TCP Header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66176CA-7FE6-48E2-9E5D-38B28B260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32" y="1905000"/>
            <a:ext cx="8515587" cy="3508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C81605-97A2-44CA-9619-BB6495311790}"/>
              </a:ext>
            </a:extLst>
          </p:cNvPr>
          <p:cNvSpPr txBox="1"/>
          <p:nvPr/>
        </p:nvSpPr>
        <p:spPr>
          <a:xfrm>
            <a:off x="457199" y="5824956"/>
            <a:ext cx="86868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</a:rPr>
              <a:t>Photo: </a:t>
            </a:r>
            <a:r>
              <a:rPr lang="en-US" sz="1100" dirty="0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https://upload.wikimedia.org/wikipedia/commons/8/82/Tcp_segmenti.jpg</a:t>
            </a:r>
            <a:r>
              <a:rPr lang="en-US" sz="1100" dirty="0">
                <a:solidFill>
                  <a:srgbClr val="000000"/>
                </a:solidFill>
              </a:rPr>
              <a:t> Author: </a:t>
            </a:r>
            <a:r>
              <a:rPr lang="en-US" sz="1100" dirty="0" err="1">
                <a:solidFill>
                  <a:srgbClr val="000000"/>
                </a:solidFill>
              </a:rPr>
              <a:t>Albionaberisha</a:t>
            </a:r>
            <a:r>
              <a:rPr lang="en-US" sz="1100" dirty="0">
                <a:solidFill>
                  <a:srgbClr val="000000"/>
                </a:solidFill>
              </a:rPr>
              <a:t> License: Creative Commons 4.0 </a:t>
            </a:r>
          </a:p>
          <a:p>
            <a:endParaRPr 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8806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664E7C-7C23-4083-9C07-7089AC9C45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3CF58E7-885D-4B70-AFCF-4E51CE188A8B}"/>
              </a:ext>
            </a:extLst>
          </p:cNvPr>
          <p:cNvSpPr txBox="1">
            <a:spLocks/>
          </p:cNvSpPr>
          <p:nvPr/>
        </p:nvSpPr>
        <p:spPr>
          <a:xfrm>
            <a:off x="152400" y="1240961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</a:rPr>
              <a:t>TCP Header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66176CA-7FE6-48E2-9E5D-38B28B260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32" y="1905000"/>
            <a:ext cx="8515587" cy="3508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C81605-97A2-44CA-9619-BB6495311790}"/>
              </a:ext>
            </a:extLst>
          </p:cNvPr>
          <p:cNvSpPr txBox="1"/>
          <p:nvPr/>
        </p:nvSpPr>
        <p:spPr>
          <a:xfrm>
            <a:off x="457199" y="5824956"/>
            <a:ext cx="86868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</a:rPr>
              <a:t>Photo: </a:t>
            </a:r>
            <a:r>
              <a:rPr lang="en-US" sz="1100" dirty="0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https://upload.wikimedia.org/wikipedia/commons/8/82/Tcp_segmenti.jpg</a:t>
            </a:r>
            <a:r>
              <a:rPr lang="en-US" sz="1100" dirty="0">
                <a:solidFill>
                  <a:srgbClr val="000000"/>
                </a:solidFill>
              </a:rPr>
              <a:t> Author: </a:t>
            </a:r>
            <a:r>
              <a:rPr lang="en-US" sz="1100" dirty="0" err="1">
                <a:solidFill>
                  <a:srgbClr val="000000"/>
                </a:solidFill>
              </a:rPr>
              <a:t>Albionaberisha</a:t>
            </a:r>
            <a:r>
              <a:rPr lang="en-US" sz="1100" dirty="0">
                <a:solidFill>
                  <a:srgbClr val="000000"/>
                </a:solidFill>
              </a:rPr>
              <a:t> License: Creative Commons 4.0 </a:t>
            </a:r>
          </a:p>
          <a:p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A3EDC542-E9BA-4CF8-849B-1350AFDCB8EE}"/>
              </a:ext>
            </a:extLst>
          </p:cNvPr>
          <p:cNvSpPr/>
          <p:nvPr/>
        </p:nvSpPr>
        <p:spPr>
          <a:xfrm>
            <a:off x="2988578" y="2324140"/>
            <a:ext cx="304800" cy="3048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7EDFBF26-9FBB-401D-916D-A9218CBBACD2}"/>
              </a:ext>
            </a:extLst>
          </p:cNvPr>
          <p:cNvSpPr/>
          <p:nvPr/>
        </p:nvSpPr>
        <p:spPr>
          <a:xfrm>
            <a:off x="6889467" y="2324140"/>
            <a:ext cx="304800" cy="3048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tar: 5 Points 10">
            <a:extLst>
              <a:ext uri="{FF2B5EF4-FFF2-40B4-BE49-F238E27FC236}">
                <a16:creationId xmlns:a16="http://schemas.microsoft.com/office/drawing/2014/main" id="{2A014D08-FC8C-410E-9A79-8A9976512E20}"/>
              </a:ext>
            </a:extLst>
          </p:cNvPr>
          <p:cNvSpPr/>
          <p:nvPr/>
        </p:nvSpPr>
        <p:spPr>
          <a:xfrm>
            <a:off x="3674378" y="4927599"/>
            <a:ext cx="304800" cy="3048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tar: 5 Points 12">
            <a:extLst>
              <a:ext uri="{FF2B5EF4-FFF2-40B4-BE49-F238E27FC236}">
                <a16:creationId xmlns:a16="http://schemas.microsoft.com/office/drawing/2014/main" id="{1472DA61-68C1-429D-8BE4-77BE7DF00B75}"/>
              </a:ext>
            </a:extLst>
          </p:cNvPr>
          <p:cNvSpPr/>
          <p:nvPr/>
        </p:nvSpPr>
        <p:spPr>
          <a:xfrm>
            <a:off x="5942081" y="2862070"/>
            <a:ext cx="304800" cy="3048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1EEE6311-AE4C-4BBE-99A8-27F2FF497CF1}"/>
              </a:ext>
            </a:extLst>
          </p:cNvPr>
          <p:cNvSpPr/>
          <p:nvPr/>
        </p:nvSpPr>
        <p:spPr>
          <a:xfrm>
            <a:off x="5583115" y="3373436"/>
            <a:ext cx="304800" cy="3048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Star: 5 Points 16">
            <a:extLst>
              <a:ext uri="{FF2B5EF4-FFF2-40B4-BE49-F238E27FC236}">
                <a16:creationId xmlns:a16="http://schemas.microsoft.com/office/drawing/2014/main" id="{2B247E1A-50D2-4A57-9942-6465B8B5ED24}"/>
              </a:ext>
            </a:extLst>
          </p:cNvPr>
          <p:cNvSpPr/>
          <p:nvPr/>
        </p:nvSpPr>
        <p:spPr>
          <a:xfrm>
            <a:off x="1321324" y="3735571"/>
            <a:ext cx="304800" cy="3048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Star: 5 Points 18">
            <a:extLst>
              <a:ext uri="{FF2B5EF4-FFF2-40B4-BE49-F238E27FC236}">
                <a16:creationId xmlns:a16="http://schemas.microsoft.com/office/drawing/2014/main" id="{DED1BA99-D248-4032-9A3E-A00DA726E3FF}"/>
              </a:ext>
            </a:extLst>
          </p:cNvPr>
          <p:cNvSpPr/>
          <p:nvPr/>
        </p:nvSpPr>
        <p:spPr>
          <a:xfrm>
            <a:off x="2988578" y="4508773"/>
            <a:ext cx="304800" cy="3048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tar: 5 Points 20">
            <a:extLst>
              <a:ext uri="{FF2B5EF4-FFF2-40B4-BE49-F238E27FC236}">
                <a16:creationId xmlns:a16="http://schemas.microsoft.com/office/drawing/2014/main" id="{BA2E4FCA-E0DE-4ADF-AF17-8990BB726F09}"/>
              </a:ext>
            </a:extLst>
          </p:cNvPr>
          <p:cNvSpPr/>
          <p:nvPr/>
        </p:nvSpPr>
        <p:spPr>
          <a:xfrm>
            <a:off x="3124200" y="3983644"/>
            <a:ext cx="304800" cy="3048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tar: 5 Points 22">
            <a:extLst>
              <a:ext uri="{FF2B5EF4-FFF2-40B4-BE49-F238E27FC236}">
                <a16:creationId xmlns:a16="http://schemas.microsoft.com/office/drawing/2014/main" id="{7CC33A7F-287A-4C0A-A76C-C3EED269A5DF}"/>
              </a:ext>
            </a:extLst>
          </p:cNvPr>
          <p:cNvSpPr/>
          <p:nvPr/>
        </p:nvSpPr>
        <p:spPr>
          <a:xfrm>
            <a:off x="6584667" y="4508773"/>
            <a:ext cx="304800" cy="304800"/>
          </a:xfrm>
          <a:prstGeom prst="star5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961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62C9A9-A3DD-418F-9797-6C6E5F5F78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URG Pointer</a:t>
            </a:r>
          </a:p>
          <a:p>
            <a:pPr lvl="1"/>
            <a:r>
              <a:rPr lang="en-US" sz="2400" dirty="0"/>
              <a:t>Points to first data octet following urgent data</a:t>
            </a:r>
          </a:p>
          <a:p>
            <a:pPr lvl="1"/>
            <a:r>
              <a:rPr lang="en-US" sz="2400" dirty="0"/>
              <a:t>Only valid if URG flag is set</a:t>
            </a:r>
          </a:p>
          <a:p>
            <a:pPr lvl="1"/>
            <a:r>
              <a:rPr lang="en-US" sz="2400" dirty="0"/>
              <a:t>16 bits per TCP header/packet</a:t>
            </a:r>
          </a:p>
          <a:p>
            <a:pPr lvl="1"/>
            <a:r>
              <a:rPr lang="en-US" sz="2400" dirty="0"/>
              <a:t>Easy to detect</a:t>
            </a:r>
          </a:p>
          <a:p>
            <a:pPr lvl="1"/>
            <a:r>
              <a:rPr lang="en-US" sz="2400" dirty="0"/>
              <a:t>Easy to prevent</a:t>
            </a:r>
          </a:p>
          <a:p>
            <a:pPr lvl="1"/>
            <a:r>
              <a:rPr lang="en-US" sz="2400" dirty="0"/>
              <a:t>Easy to implement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D9E41B-1B62-48FC-BB76-FF3BADEBDB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8102312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05ACF-2D04-4DE3-B82B-D05A1D405DC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874C040-3069-404A-8B31-DC2F89441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206" y="1752600"/>
            <a:ext cx="8515587" cy="3508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A27BE9-388E-4ED7-B89D-2D77DED6EEB3}"/>
              </a:ext>
            </a:extLst>
          </p:cNvPr>
          <p:cNvSpPr txBox="1">
            <a:spLocks/>
          </p:cNvSpPr>
          <p:nvPr/>
        </p:nvSpPr>
        <p:spPr>
          <a:xfrm>
            <a:off x="228600" y="119761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TCP Header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12E57D-2ED8-48B6-849F-9F00AAE20550}"/>
              </a:ext>
            </a:extLst>
          </p:cNvPr>
          <p:cNvSpPr txBox="1"/>
          <p:nvPr/>
        </p:nvSpPr>
        <p:spPr>
          <a:xfrm>
            <a:off x="340072" y="5660390"/>
            <a:ext cx="861060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</a:rPr>
              <a:t>Photo: </a:t>
            </a:r>
            <a:r>
              <a:rPr lang="en-US" sz="1100" dirty="0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https://upload.wikimedia.org/wikipedia/commons/8/82/Tcp_segmenti.jpg</a:t>
            </a:r>
            <a:r>
              <a:rPr lang="en-US" sz="1100" dirty="0">
                <a:solidFill>
                  <a:srgbClr val="000000"/>
                </a:solidFill>
              </a:rPr>
              <a:t> Author: </a:t>
            </a:r>
            <a:r>
              <a:rPr lang="en-US" sz="1100" dirty="0" err="1">
                <a:solidFill>
                  <a:srgbClr val="000000"/>
                </a:solidFill>
              </a:rPr>
              <a:t>Albionaberisha</a:t>
            </a:r>
            <a:r>
              <a:rPr lang="en-US" sz="1100" dirty="0">
                <a:solidFill>
                  <a:srgbClr val="000000"/>
                </a:solidFill>
              </a:rPr>
              <a:t> License: Creative Commons 4.0 </a:t>
            </a:r>
          </a:p>
          <a:p>
            <a:endParaRPr 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7621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1C9DB77-76E5-4B4A-A34A-73FABE1D8D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Padding/Reserved Bits</a:t>
            </a:r>
          </a:p>
          <a:p>
            <a:pPr lvl="1"/>
            <a:r>
              <a:rPr lang="en-US" sz="2400" dirty="0"/>
              <a:t>Any spot that is not being used</a:t>
            </a:r>
          </a:p>
          <a:p>
            <a:pPr lvl="1"/>
            <a:r>
              <a:rPr lang="en-US" sz="2400" dirty="0"/>
              <a:t>1</a:t>
            </a:r>
            <a:r>
              <a:rPr lang="en-US" sz="2400" baseline="30000" dirty="0"/>
              <a:t>st</a:t>
            </a:r>
            <a:r>
              <a:rPr lang="en-US" sz="2400" dirty="0"/>
              <a:t> bit of IP Flags (evil bit)</a:t>
            </a:r>
          </a:p>
          <a:p>
            <a:pPr lvl="1"/>
            <a:r>
              <a:rPr lang="en-US" sz="2400" dirty="0"/>
              <a:t>IP options</a:t>
            </a:r>
          </a:p>
          <a:p>
            <a:pPr lvl="1"/>
            <a:r>
              <a:rPr lang="en-US" sz="2400" dirty="0"/>
              <a:t>4 reserved bits of TCP header</a:t>
            </a:r>
          </a:p>
          <a:p>
            <a:pPr lvl="1"/>
            <a:r>
              <a:rPr lang="en-US" sz="2400" dirty="0"/>
              <a:t>TCP options</a:t>
            </a:r>
          </a:p>
          <a:p>
            <a:pPr lvl="1"/>
            <a:r>
              <a:rPr lang="en-US" sz="2400" dirty="0"/>
              <a:t>Lower bandwidth than URG pointer</a:t>
            </a:r>
          </a:p>
          <a:p>
            <a:pPr lvl="1"/>
            <a:r>
              <a:rPr lang="en-US" sz="2400" dirty="0"/>
              <a:t>Easy to detect</a:t>
            </a:r>
          </a:p>
          <a:p>
            <a:pPr lvl="1"/>
            <a:r>
              <a:rPr lang="en-US" sz="2400" dirty="0"/>
              <a:t>Easy to prevent</a:t>
            </a:r>
          </a:p>
          <a:p>
            <a:pPr lvl="1"/>
            <a:r>
              <a:rPr lang="en-US" sz="2400" dirty="0"/>
              <a:t>Easy to implement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2F143-F717-4F97-A1A4-8BCCC5FB1B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39854354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951D4D-3491-48C9-A3E2-2FEA5AD4CD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04C1920-5E87-44DC-B274-9B7BFFD7A0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9683" y="1335117"/>
            <a:ext cx="6553200" cy="4356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96A5C30-69A4-4F7A-B7B1-0A51BA7A6480}"/>
              </a:ext>
            </a:extLst>
          </p:cNvPr>
          <p:cNvSpPr txBox="1">
            <a:spLocks/>
          </p:cNvSpPr>
          <p:nvPr/>
        </p:nvSpPr>
        <p:spPr>
          <a:xfrm>
            <a:off x="146235" y="1166018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0000"/>
                </a:solidFill>
              </a:rPr>
              <a:t>IPv4 Header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752336-9B58-4775-8CA0-F9629185003B}"/>
              </a:ext>
            </a:extLst>
          </p:cNvPr>
          <p:cNvSpPr txBox="1"/>
          <p:nvPr/>
        </p:nvSpPr>
        <p:spPr>
          <a:xfrm>
            <a:off x="2903562" y="5417557"/>
            <a:ext cx="3813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https://nmap.org/book/tcpip-ref.html</a:t>
            </a:r>
          </a:p>
        </p:txBody>
      </p:sp>
      <p:sp>
        <p:nvSpPr>
          <p:cNvPr id="7" name="Right Arrow 7">
            <a:extLst>
              <a:ext uri="{FF2B5EF4-FFF2-40B4-BE49-F238E27FC236}">
                <a16:creationId xmlns:a16="http://schemas.microsoft.com/office/drawing/2014/main" id="{9061AE98-1728-4B92-AE85-F9DF1D4FDD06}"/>
              </a:ext>
            </a:extLst>
          </p:cNvPr>
          <p:cNvSpPr/>
          <p:nvPr/>
        </p:nvSpPr>
        <p:spPr bwMode="auto">
          <a:xfrm rot="10800000">
            <a:off x="6818677" y="4267200"/>
            <a:ext cx="978408" cy="484632"/>
          </a:xfrm>
          <a:prstGeom prst="rightArrow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8" name="Right Arrow 8">
            <a:extLst>
              <a:ext uri="{FF2B5EF4-FFF2-40B4-BE49-F238E27FC236}">
                <a16:creationId xmlns:a16="http://schemas.microsoft.com/office/drawing/2014/main" id="{28AFAAF4-9C5D-49FA-8D23-4A14E20A2B49}"/>
              </a:ext>
            </a:extLst>
          </p:cNvPr>
          <p:cNvSpPr/>
          <p:nvPr/>
        </p:nvSpPr>
        <p:spPr bwMode="auto">
          <a:xfrm rot="7015142">
            <a:off x="5762635" y="1751385"/>
            <a:ext cx="978408" cy="484632"/>
          </a:xfrm>
          <a:prstGeom prst="rightArrow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38FCCF-DC9C-4BB4-9378-F74117BB043F}"/>
              </a:ext>
            </a:extLst>
          </p:cNvPr>
          <p:cNvSpPr txBox="1"/>
          <p:nvPr/>
        </p:nvSpPr>
        <p:spPr>
          <a:xfrm>
            <a:off x="689348" y="5029864"/>
            <a:ext cx="17526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rgbClr val="000000"/>
                </a:solidFill>
              </a:rPr>
              <a:t>Photo:https</a:t>
            </a:r>
            <a:r>
              <a:rPr lang="en-US" sz="1100" dirty="0">
                <a:solidFill>
                  <a:srgbClr val="000000"/>
                </a:solidFill>
              </a:rPr>
              <a:t>://upload.wikimedia.org/</a:t>
            </a:r>
            <a:r>
              <a:rPr lang="en-US" sz="1100" dirty="0" err="1">
                <a:solidFill>
                  <a:srgbClr val="000000"/>
                </a:solidFill>
              </a:rPr>
              <a:t>wikipedia</a:t>
            </a:r>
            <a:r>
              <a:rPr lang="en-US" sz="1100" dirty="0">
                <a:solidFill>
                  <a:srgbClr val="000000"/>
                </a:solidFill>
              </a:rPr>
              <a:t>/commons/0/00/Ip_pic.jpg Author: BenJerry137 License: Creative Commons 3.0</a:t>
            </a:r>
          </a:p>
          <a:p>
            <a:endParaRPr 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2940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CAAE06-C46B-4073-824F-139031A7B0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IP Type of Service</a:t>
            </a:r>
          </a:p>
          <a:p>
            <a:pPr lvl="1"/>
            <a:r>
              <a:rPr lang="en-US" sz="2400" dirty="0"/>
              <a:t>Indicates the quality of service requested (delay/precedence/reliability…)</a:t>
            </a:r>
          </a:p>
          <a:p>
            <a:pPr lvl="1"/>
            <a:r>
              <a:rPr lang="en-US" sz="2400" dirty="0"/>
              <a:t>Never really been used</a:t>
            </a:r>
          </a:p>
          <a:p>
            <a:pPr lvl="1"/>
            <a:r>
              <a:rPr lang="en-US" sz="2400" dirty="0"/>
              <a:t>Either set whole byte or just the delay bit to be more stealthy</a:t>
            </a:r>
          </a:p>
          <a:p>
            <a:pPr lvl="1"/>
            <a:r>
              <a:rPr lang="en-US" sz="2400" dirty="0"/>
              <a:t>Easy to moderate to detect </a:t>
            </a:r>
          </a:p>
          <a:p>
            <a:pPr lvl="1"/>
            <a:r>
              <a:rPr lang="en-US" sz="2400" dirty="0"/>
              <a:t>Easy to prevent</a:t>
            </a:r>
          </a:p>
          <a:p>
            <a:pPr lvl="1"/>
            <a:r>
              <a:rPr lang="en-US" sz="2400" dirty="0"/>
              <a:t>Easy to implement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918BA-CFFB-449A-8F1E-ECE502739E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1404391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26669B-D05C-44B5-BA0A-A211916F64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CE70211-B754-4B48-9A82-18CDD35C6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580" y="1529682"/>
            <a:ext cx="6553200" cy="4356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E674F23-90B3-4D40-8848-008FFFDE078D}"/>
              </a:ext>
            </a:extLst>
          </p:cNvPr>
          <p:cNvSpPr txBox="1">
            <a:spLocks/>
          </p:cNvSpPr>
          <p:nvPr/>
        </p:nvSpPr>
        <p:spPr>
          <a:xfrm>
            <a:off x="320180" y="13716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srgbClr val="000000"/>
                </a:solidFill>
              </a:rPr>
              <a:t>IPv4 Header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6" name="Right Arrow 7">
            <a:extLst>
              <a:ext uri="{FF2B5EF4-FFF2-40B4-BE49-F238E27FC236}">
                <a16:creationId xmlns:a16="http://schemas.microsoft.com/office/drawing/2014/main" id="{9FBB900D-85B1-4744-97C9-1D7729ECAC92}"/>
              </a:ext>
            </a:extLst>
          </p:cNvPr>
          <p:cNvSpPr/>
          <p:nvPr/>
        </p:nvSpPr>
        <p:spPr bwMode="auto">
          <a:xfrm rot="7595329">
            <a:off x="4678814" y="1376832"/>
            <a:ext cx="978408" cy="484632"/>
          </a:xfrm>
          <a:prstGeom prst="rightArrow">
            <a:avLst/>
          </a:prstGeom>
          <a:solidFill>
            <a:srgbClr val="FF0000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1667F9-8E0B-429D-BE68-8433355A5D57}"/>
              </a:ext>
            </a:extLst>
          </p:cNvPr>
          <p:cNvSpPr txBox="1"/>
          <p:nvPr/>
        </p:nvSpPr>
        <p:spPr>
          <a:xfrm>
            <a:off x="661206" y="4881707"/>
            <a:ext cx="17526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rgbClr val="000000"/>
                </a:solidFill>
              </a:rPr>
              <a:t>Photo:https</a:t>
            </a:r>
            <a:r>
              <a:rPr lang="en-US" sz="1100" dirty="0">
                <a:solidFill>
                  <a:srgbClr val="000000"/>
                </a:solidFill>
              </a:rPr>
              <a:t>://upload.wikimedia.org/</a:t>
            </a:r>
            <a:r>
              <a:rPr lang="en-US" sz="1100" dirty="0" err="1">
                <a:solidFill>
                  <a:srgbClr val="000000"/>
                </a:solidFill>
              </a:rPr>
              <a:t>wikipedia</a:t>
            </a:r>
            <a:r>
              <a:rPr lang="en-US" sz="1100" dirty="0">
                <a:solidFill>
                  <a:srgbClr val="000000"/>
                </a:solidFill>
              </a:rPr>
              <a:t>/commons/0/00/Ip_pic.jpg Author: BenJerry137 License: Creative Commons 3.0</a:t>
            </a:r>
          </a:p>
          <a:p>
            <a:endParaRPr 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76769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AE2E8C6-EE74-42C2-98E0-7856F0B64F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>
                <a:sym typeface="Wingdings" panose="05000000000000000000" pitchFamily="2" charset="2"/>
              </a:rPr>
              <a:t>Initial Sequence Number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Sequence numbers used to index TCP packets 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Initial number should be random to prevent TCP session hijacking and spoofing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Following numbers are sequential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Hide data in initial sequence number – 32 bits per TCP connection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‘Impossible’ to detect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Difficult to prevent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Moderate difficulty to implement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90594A-EF59-41EE-9663-949BFEF2DB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203349990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EBF40-E41B-4371-9C5E-4A71C346CF2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B7C6427-07F1-40F4-8769-189E87846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335" y="1981200"/>
            <a:ext cx="8515587" cy="3508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E652044-4396-4EC6-BAAD-7C25B159137E}"/>
              </a:ext>
            </a:extLst>
          </p:cNvPr>
          <p:cNvSpPr txBox="1">
            <a:spLocks/>
          </p:cNvSpPr>
          <p:nvPr/>
        </p:nvSpPr>
        <p:spPr>
          <a:xfrm>
            <a:off x="487262" y="138093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srgbClr val="000000"/>
                </a:solidFill>
              </a:rPr>
              <a:t>TCP Header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DEBD08-CC27-45A9-8DBE-B5D11C451295}"/>
              </a:ext>
            </a:extLst>
          </p:cNvPr>
          <p:cNvSpPr txBox="1"/>
          <p:nvPr/>
        </p:nvSpPr>
        <p:spPr>
          <a:xfrm>
            <a:off x="487262" y="5674288"/>
            <a:ext cx="845819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</a:rPr>
              <a:t>Photo: </a:t>
            </a:r>
            <a:r>
              <a:rPr lang="en-US" sz="1000" dirty="0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https://upload.wikimedia.org/wikipedia/commons/8/82/Tcp_segmenti.jpg</a:t>
            </a:r>
            <a:r>
              <a:rPr lang="en-US" sz="1000" dirty="0">
                <a:solidFill>
                  <a:srgbClr val="000000"/>
                </a:solidFill>
              </a:rPr>
              <a:t> Author: </a:t>
            </a:r>
            <a:r>
              <a:rPr lang="en-US" sz="1000" dirty="0" err="1">
                <a:solidFill>
                  <a:srgbClr val="000000"/>
                </a:solidFill>
              </a:rPr>
              <a:t>Albionaberisha</a:t>
            </a:r>
            <a:r>
              <a:rPr lang="en-US" sz="1000" dirty="0">
                <a:solidFill>
                  <a:srgbClr val="000000"/>
                </a:solidFill>
              </a:rPr>
              <a:t> License: Creative Commons 4.0 </a:t>
            </a:r>
          </a:p>
          <a:p>
            <a:endParaRPr 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19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71263-189C-4DFF-9273-AB72183B5A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are Covert Channels?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7CFA78E-F0C4-46BF-B84E-5CD0131049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8600" y="1144588"/>
            <a:ext cx="8686800" cy="5114925"/>
          </a:xfrm>
        </p:spPr>
        <p:txBody>
          <a:bodyPr anchor="ctr"/>
          <a:lstStyle/>
          <a:p>
            <a:pPr marL="203200" indent="0" algn="ctr">
              <a:buNone/>
            </a:pP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Exercise0.pcap</a:t>
            </a:r>
          </a:p>
        </p:txBody>
      </p:sp>
    </p:spTree>
    <p:extLst>
      <p:ext uri="{BB962C8B-B14F-4D97-AF65-F5344CB8AC3E}">
        <p14:creationId xmlns:p14="http://schemas.microsoft.com/office/powerpoint/2010/main" val="20764457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39006D-221E-4FC4-B4AD-48BA8E995D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203200" indent="0" algn="ctr">
              <a:buNone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Exercise6.pcap</a:t>
            </a:r>
          </a:p>
          <a:p>
            <a:pPr marL="203200" indent="0" algn="ctr">
              <a:buNone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Exercise7.pcap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DA787-6DA7-4DE9-AD0E-8B29BF3A26A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Practice</a:t>
            </a:r>
          </a:p>
        </p:txBody>
      </p:sp>
    </p:spTree>
    <p:extLst>
      <p:ext uri="{BB962C8B-B14F-4D97-AF65-F5344CB8AC3E}">
        <p14:creationId xmlns:p14="http://schemas.microsoft.com/office/powerpoint/2010/main" val="25774532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26039C-B25B-44BB-A719-DB76243DAC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>
                <a:sym typeface="Wingdings" panose="05000000000000000000" pitchFamily="2" charset="2"/>
              </a:rPr>
              <a:t>Timing Channel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Passes information by using the speed at which things happen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Use normal and accepted methods but abnormal or specific times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Heavy or light use of a shared resource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Hard to ‘impossible’ to detect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Somewhat hard to prevent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Hard to implement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B6DD4-56F8-4DCB-8250-C415B531197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28767723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F56BC0-1238-41DD-AE4F-11D8A56886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>
                <a:sym typeface="Wingdings" panose="05000000000000000000" pitchFamily="2" charset="2"/>
              </a:rPr>
              <a:t>Domain Name System (DNS)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Translates IP addresses to domain names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Allowed through most firewalls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‘A’ record – Return IP associated with domain name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‘CNAME’ record – returns alias for given host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‘NS’ record – returns IP of authoritative name server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Able to request xxxx.yyyy.zzzz.domain.com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Could return data in B64 encoded TXT records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Still need to get around cache – poison 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Dan Kaminsky - </a:t>
            </a:r>
            <a:r>
              <a:rPr lang="en-US" sz="2400" dirty="0" err="1">
                <a:sym typeface="Wingdings" panose="05000000000000000000" pitchFamily="2" charset="2"/>
              </a:rPr>
              <a:t>OzymanDNS</a:t>
            </a:r>
            <a:endParaRPr lang="en-US" sz="2400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1EA3CD-DCF3-4350-B970-5C212E98880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139659213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F61DBAC-28B4-4AC1-9158-9FF1EBBD12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/>
              <a:t>DNS</a:t>
            </a:r>
          </a:p>
          <a:p>
            <a:r>
              <a:rPr lang="en-US" sz="2000" dirty="0"/>
              <a:t>DNA layout/structure 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48515-1F30-46B6-A851-72A81EF931F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4175486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F76FFC-5FB9-4D0B-8FBB-2A7A902AAA9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63CB664-6925-4D57-8A48-A87FAF0A5F79}"/>
              </a:ext>
            </a:extLst>
          </p:cNvPr>
          <p:cNvSpPr txBox="1">
            <a:spLocks/>
          </p:cNvSpPr>
          <p:nvPr/>
        </p:nvSpPr>
        <p:spPr>
          <a:xfrm>
            <a:off x="219375" y="1334294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srgbClr val="000000"/>
                </a:solidFill>
              </a:rPr>
              <a:t>DNS Header</a:t>
            </a:r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2C714C1-4235-4A1D-81BD-CC57A4419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759" y="1981200"/>
            <a:ext cx="7052831" cy="3879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D5DEDD-08CD-427C-808E-A549EE03AD7D}"/>
              </a:ext>
            </a:extLst>
          </p:cNvPr>
          <p:cNvSpPr txBox="1"/>
          <p:nvPr/>
        </p:nvSpPr>
        <p:spPr>
          <a:xfrm>
            <a:off x="7841852" y="3642163"/>
            <a:ext cx="104558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</a:rPr>
              <a:t>Photo: </a:t>
            </a:r>
            <a:r>
              <a:rPr lang="en-US" sz="1000" dirty="0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https://upload.wikimedia.org/wikipedia/commons/thumb/4/40/Dns_message.jpg/640px-Dns_message.jpg</a:t>
            </a:r>
            <a:r>
              <a:rPr lang="en-US" sz="1000" dirty="0">
                <a:solidFill>
                  <a:srgbClr val="000000"/>
                </a:solidFill>
              </a:rPr>
              <a:t> Author: Richard </a:t>
            </a:r>
            <a:r>
              <a:rPr lang="en-US" sz="1000" dirty="0" err="1">
                <a:solidFill>
                  <a:srgbClr val="000000"/>
                </a:solidFill>
              </a:rPr>
              <a:t>Bhuleskar</a:t>
            </a:r>
            <a:r>
              <a:rPr lang="en-US" sz="1000" dirty="0">
                <a:solidFill>
                  <a:srgbClr val="000000"/>
                </a:solidFill>
              </a:rPr>
              <a:t> License by Creative Commons 2.5</a:t>
            </a:r>
          </a:p>
          <a:p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58127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9B964C-73F4-4CE6-97D4-A6807F9BDC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3000" kern="0" dirty="0">
                <a:latin typeface="Calibri" panose="020F0502020204030204" pitchFamily="34" charset="0"/>
                <a:cs typeface="Calibri" panose="020F0502020204030204" pitchFamily="34" charset="0"/>
              </a:rPr>
              <a:t>Exercise12.pcap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77A27E-AB4D-49F2-B16E-F63580B91E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21784189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AAA022-4A0C-4DE7-AEF9-87ED4131326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4EC875-206E-413F-989C-377AA015EC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659" y="3581400"/>
            <a:ext cx="6858000" cy="226354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09B0098-7B5D-427E-9CA7-F73A25F9B3BE}"/>
              </a:ext>
            </a:extLst>
          </p:cNvPr>
          <p:cNvSpPr txBox="1">
            <a:spLocks/>
          </p:cNvSpPr>
          <p:nvPr/>
        </p:nvSpPr>
        <p:spPr>
          <a:xfrm>
            <a:off x="260059" y="1340978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>
                <a:solidFill>
                  <a:srgbClr val="000000"/>
                </a:solidFill>
                <a:sym typeface="Wingdings" panose="05000000000000000000" pitchFamily="2" charset="2"/>
              </a:rPr>
              <a:t>Internet Control Message Protocol (ICMP)</a:t>
            </a:r>
            <a:endParaRPr lang="en-US" sz="180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/>
            <a:r>
              <a:rPr lang="en-US" sz="2400">
                <a:solidFill>
                  <a:srgbClr val="000000"/>
                </a:solidFill>
                <a:sym typeface="Wingdings" panose="05000000000000000000" pitchFamily="2" charset="2"/>
              </a:rPr>
              <a:t>Used for sending control and error messages</a:t>
            </a:r>
          </a:p>
          <a:p>
            <a:pPr lvl="1"/>
            <a:r>
              <a:rPr lang="en-US" sz="2400">
                <a:solidFill>
                  <a:srgbClr val="000000"/>
                </a:solidFill>
                <a:sym typeface="Wingdings" panose="05000000000000000000" pitchFamily="2" charset="2"/>
              </a:rPr>
              <a:t>Includes ping and traceroute (echo request/reply)</a:t>
            </a:r>
          </a:p>
          <a:p>
            <a:pPr lvl="1"/>
            <a:r>
              <a:rPr lang="en-US" sz="2400">
                <a:solidFill>
                  <a:srgbClr val="000000"/>
                </a:solidFill>
                <a:sym typeface="Wingdings" panose="05000000000000000000" pitchFamily="2" charset="2"/>
              </a:rPr>
              <a:t>Used to fly under the radar – Loki -&gt; ptunnel</a:t>
            </a:r>
          </a:p>
          <a:p>
            <a:pPr lvl="1"/>
            <a:r>
              <a:rPr lang="en-US" sz="2400">
                <a:solidFill>
                  <a:srgbClr val="000000"/>
                </a:solidFill>
                <a:sym typeface="Wingdings" panose="05000000000000000000" pitchFamily="2" charset="2"/>
              </a:rPr>
              <a:t>Attach data to ping packet by using –p (LINUX)</a:t>
            </a:r>
          </a:p>
          <a:p>
            <a:pPr lvl="1"/>
            <a:endParaRPr lang="en-US" sz="2400">
              <a:solidFill>
                <a:srgbClr val="000000"/>
              </a:solidFill>
              <a:sym typeface="Wingdings" panose="05000000000000000000" pitchFamily="2" charset="2"/>
            </a:endParaRPr>
          </a:p>
          <a:p>
            <a:pPr lvl="1"/>
            <a:endParaRPr lang="en-US" sz="2400" dirty="0">
              <a:solidFill>
                <a:srgbClr val="000000"/>
              </a:solidFill>
              <a:sym typeface="Wingdings" panose="05000000000000000000" pitchFamily="2" charset="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FF39E5-8791-49F3-A5BB-F283FBB14CE5}"/>
              </a:ext>
            </a:extLst>
          </p:cNvPr>
          <p:cNvSpPr txBox="1"/>
          <p:nvPr/>
        </p:nvSpPr>
        <p:spPr>
          <a:xfrm>
            <a:off x="7880059" y="5074778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</a:rPr>
              <a:t>Screenshot from ICMP RFC</a:t>
            </a:r>
          </a:p>
          <a:p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5276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CF5F7F-838F-4E26-A223-89325213F9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3000" kern="0" dirty="0">
                <a:latin typeface="Calibri" panose="020F0502020204030204" pitchFamily="34" charset="0"/>
                <a:cs typeface="Calibri" panose="020F0502020204030204" pitchFamily="34" charset="0"/>
              </a:rPr>
              <a:t>Exercise8.pcap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A17BA-5BCB-4294-A299-37BE0424C1E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8261664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BA8D72-A041-4D53-9D86-76441F90F2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>
                <a:sym typeface="Wingdings" panose="05000000000000000000" pitchFamily="2" charset="2"/>
              </a:rPr>
              <a:t>Steganography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Art &amp; science of writing hidden messages in a way that no one, apart from sender/recipient, suspects the existence of the message, a form of security through obscurity.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Greek – “Concealed writing”</a:t>
            </a:r>
          </a:p>
          <a:p>
            <a:pPr lvl="1"/>
            <a:r>
              <a:rPr lang="en-US" sz="2400" dirty="0">
                <a:sym typeface="Wingdings" panose="05000000000000000000" pitchFamily="2" charset="2"/>
              </a:rPr>
              <a:t>Pictures, audio, text, files</a:t>
            </a:r>
          </a:p>
          <a:p>
            <a:pPr lvl="1"/>
            <a:r>
              <a:rPr lang="en-US" sz="2400" dirty="0" err="1">
                <a:sym typeface="Wingdings" panose="05000000000000000000" pitchFamily="2" charset="2"/>
              </a:rPr>
              <a:t>Steganalysis</a:t>
            </a:r>
            <a:endParaRPr lang="en-US" sz="2400" dirty="0">
              <a:sym typeface="Wingdings" panose="05000000000000000000" pitchFamily="2" charset="2"/>
            </a:endParaRPr>
          </a:p>
          <a:p>
            <a:pPr lvl="1"/>
            <a:r>
              <a:rPr lang="en-US" sz="2400" dirty="0" err="1">
                <a:sym typeface="Wingdings" panose="05000000000000000000" pitchFamily="2" charset="2"/>
              </a:rPr>
              <a:t>Steghide</a:t>
            </a:r>
            <a:r>
              <a:rPr lang="en-US" sz="2400" dirty="0">
                <a:sym typeface="Wingdings" panose="05000000000000000000" pitchFamily="2" charset="2"/>
              </a:rPr>
              <a:t>, </a:t>
            </a:r>
            <a:r>
              <a:rPr lang="en-US" sz="2400" dirty="0" err="1">
                <a:sym typeface="Wingdings" panose="05000000000000000000" pitchFamily="2" charset="2"/>
              </a:rPr>
              <a:t>StegoDetect</a:t>
            </a:r>
            <a:r>
              <a:rPr lang="en-US" sz="2400" dirty="0">
                <a:sym typeface="Wingdings" panose="05000000000000000000" pitchFamily="2" charset="2"/>
              </a:rPr>
              <a:t>, </a:t>
            </a:r>
            <a:r>
              <a:rPr lang="en-US" sz="2400" dirty="0" err="1">
                <a:sym typeface="Wingdings" panose="05000000000000000000" pitchFamily="2" charset="2"/>
              </a:rPr>
              <a:t>OpenStego</a:t>
            </a:r>
            <a:r>
              <a:rPr lang="en-US" sz="2400" dirty="0">
                <a:sym typeface="Wingdings" panose="05000000000000000000" pitchFamily="2" charset="2"/>
              </a:rPr>
              <a:t>, </a:t>
            </a:r>
            <a:r>
              <a:rPr lang="en-US" sz="2400" dirty="0" err="1">
                <a:sym typeface="Wingdings" panose="05000000000000000000" pitchFamily="2" charset="2"/>
              </a:rPr>
              <a:t>OutGuess</a:t>
            </a:r>
            <a:endParaRPr lang="en-US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13B8D-55C4-4211-A07D-A6F3AEB7AC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373654730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0870B-52E5-4E68-9A11-0D871CB7C38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89C236F-F075-4C36-93AA-3D57C3E99F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9" t="4878" r="69502" b="4878"/>
          <a:stretch/>
        </p:blipFill>
        <p:spPr bwMode="auto">
          <a:xfrm>
            <a:off x="470648" y="1447800"/>
            <a:ext cx="3207125" cy="4341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BDF58624-F649-4BB1-86EF-65648957BA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28" t="5640" r="1581" b="3922"/>
          <a:stretch/>
        </p:blipFill>
        <p:spPr bwMode="auto">
          <a:xfrm>
            <a:off x="5181600" y="1447800"/>
            <a:ext cx="3207125" cy="43414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B0767B-02F1-4B6D-972F-CCD001FE3A20}"/>
              </a:ext>
            </a:extLst>
          </p:cNvPr>
          <p:cNvSpPr txBox="1"/>
          <p:nvPr/>
        </p:nvSpPr>
        <p:spPr>
          <a:xfrm>
            <a:off x="927849" y="5779217"/>
            <a:ext cx="87606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</a:rPr>
              <a:t>Photo: </a:t>
            </a:r>
            <a:r>
              <a:rPr lang="en-US" sz="1000" dirty="0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https://upload.wikimedia.org/wikipedia/commons/a/a2/Lsb-example.JPG</a:t>
            </a:r>
            <a:r>
              <a:rPr lang="en-US" sz="1000" dirty="0">
                <a:solidFill>
                  <a:srgbClr val="000000"/>
                </a:solidFill>
              </a:rPr>
              <a:t> Author: </a:t>
            </a:r>
            <a:r>
              <a:rPr lang="en-US" sz="1000" dirty="0" err="1">
                <a:solidFill>
                  <a:srgbClr val="000000"/>
                </a:solidFill>
              </a:rPr>
              <a:t>ribagorda</a:t>
            </a:r>
            <a:r>
              <a:rPr lang="en-US" sz="1000" dirty="0">
                <a:solidFill>
                  <a:srgbClr val="000000"/>
                </a:solidFill>
              </a:rPr>
              <a:t> </a:t>
            </a:r>
            <a:r>
              <a:rPr lang="en-US" sz="1000" dirty="0" err="1">
                <a:solidFill>
                  <a:srgbClr val="000000"/>
                </a:solidFill>
              </a:rPr>
              <a:t>garnacho</a:t>
            </a:r>
            <a:r>
              <a:rPr lang="en-US" sz="1000" dirty="0">
                <a:solidFill>
                  <a:srgbClr val="000000"/>
                </a:solidFill>
              </a:rPr>
              <a:t> License Creative Commons 3.0 </a:t>
            </a:r>
          </a:p>
          <a:p>
            <a:endParaRPr 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0551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842754-0419-4FBB-BAF5-8B75F5887A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Covert Channels</a:t>
            </a:r>
          </a:p>
          <a:p>
            <a:pPr lvl="1"/>
            <a:r>
              <a:rPr lang="en-US" sz="1800" dirty="0"/>
              <a:t>Unforeseen communication methods that break security policies.</a:t>
            </a:r>
          </a:p>
          <a:p>
            <a:r>
              <a:rPr lang="en-US" sz="2400" dirty="0"/>
              <a:t>Network Covert Channels</a:t>
            </a:r>
          </a:p>
          <a:p>
            <a:pPr lvl="1"/>
            <a:r>
              <a:rPr lang="en-US" sz="1800" dirty="0"/>
              <a:t>Transfer information through networks in ways that hide the fact that communication takes place.</a:t>
            </a:r>
          </a:p>
          <a:p>
            <a:pPr lvl="1"/>
            <a:r>
              <a:rPr lang="en-US" sz="1800" dirty="0"/>
              <a:t>Used in scenarios where normal communication is too revealing and just using encryption is not sufficient.</a:t>
            </a:r>
          </a:p>
          <a:p>
            <a:r>
              <a:rPr lang="en-US" sz="2400" dirty="0"/>
              <a:t>Where to hide data?</a:t>
            </a:r>
          </a:p>
          <a:p>
            <a:pPr lvl="1"/>
            <a:r>
              <a:rPr lang="en-US" sz="1800" dirty="0"/>
              <a:t> </a:t>
            </a:r>
          </a:p>
          <a:p>
            <a:pPr lvl="1"/>
            <a:r>
              <a:rPr lang="en-US" sz="1800" dirty="0"/>
              <a:t> </a:t>
            </a:r>
          </a:p>
          <a:p>
            <a:r>
              <a:rPr lang="en-US" sz="2400" dirty="0"/>
              <a:t>[</a:t>
            </a:r>
            <a:r>
              <a:rPr lang="en-US" sz="2400" dirty="0" err="1"/>
              <a:t>Wendzel</a:t>
            </a:r>
            <a:r>
              <a:rPr lang="en-US" sz="2400" dirty="0"/>
              <a:t> 2014] Updated 2016, 2018, 2019, 2021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20520-9EBA-40DC-809E-E5C18B40BF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are Covert Channels?</a:t>
            </a:r>
          </a:p>
        </p:txBody>
      </p:sp>
    </p:spTree>
    <p:extLst>
      <p:ext uri="{BB962C8B-B14F-4D97-AF65-F5344CB8AC3E}">
        <p14:creationId xmlns:p14="http://schemas.microsoft.com/office/powerpoint/2010/main" val="380723798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E2186F3-C6FF-42B8-A698-341ABF60BF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00FF8-0860-4C9F-BD33-BA24830A9F6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999A4EE-F7B7-4282-A3F7-6F9976617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" y="1600200"/>
            <a:ext cx="8986838" cy="388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5A0979-CA51-417B-B83C-ABC0B3BFA759}"/>
              </a:ext>
            </a:extLst>
          </p:cNvPr>
          <p:cNvSpPr txBox="1"/>
          <p:nvPr/>
        </p:nvSpPr>
        <p:spPr>
          <a:xfrm>
            <a:off x="304799" y="5604788"/>
            <a:ext cx="87606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</a:rPr>
              <a:t>Photo: </a:t>
            </a:r>
            <a:r>
              <a:rPr lang="en-US" sz="1000" dirty="0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https://upload.wikimedia.org/wikipedia/commons/a/a2/Lsb-example.JPG</a:t>
            </a:r>
            <a:r>
              <a:rPr lang="en-US" sz="1000" dirty="0">
                <a:solidFill>
                  <a:srgbClr val="000000"/>
                </a:solidFill>
              </a:rPr>
              <a:t> Author: </a:t>
            </a:r>
            <a:r>
              <a:rPr lang="en-US" sz="1000" dirty="0" err="1">
                <a:solidFill>
                  <a:srgbClr val="000000"/>
                </a:solidFill>
              </a:rPr>
              <a:t>ribagorda</a:t>
            </a:r>
            <a:r>
              <a:rPr lang="en-US" sz="1000" dirty="0">
                <a:solidFill>
                  <a:srgbClr val="000000"/>
                </a:solidFill>
              </a:rPr>
              <a:t> </a:t>
            </a:r>
            <a:r>
              <a:rPr lang="en-US" sz="1000" dirty="0" err="1">
                <a:solidFill>
                  <a:srgbClr val="000000"/>
                </a:solidFill>
              </a:rPr>
              <a:t>garnacho</a:t>
            </a:r>
            <a:r>
              <a:rPr lang="en-US" sz="1000" dirty="0">
                <a:solidFill>
                  <a:srgbClr val="000000"/>
                </a:solidFill>
              </a:rPr>
              <a:t> License Creative Commons 3.0 </a:t>
            </a:r>
          </a:p>
          <a:p>
            <a:endParaRPr lang="en-US" sz="11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9696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38F28-0955-49A2-88D7-01FB1BDE9E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EEBC4AF-0D66-4020-ADDA-081A71FD8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65250"/>
            <a:ext cx="9144000" cy="412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78A055-A651-4742-9190-904316FB9132}"/>
              </a:ext>
            </a:extLst>
          </p:cNvPr>
          <p:cNvSpPr txBox="1"/>
          <p:nvPr/>
        </p:nvSpPr>
        <p:spPr>
          <a:xfrm>
            <a:off x="304800" y="5548252"/>
            <a:ext cx="8610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</a:rPr>
              <a:t>Photo: </a:t>
            </a:r>
            <a:r>
              <a:rPr lang="en-US" sz="1000" dirty="0">
                <a:solidFill>
                  <a:srgbClr val="00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https://upload.wikimedia.org/wikipedia/commons/b/b8/Seformatbmp-embedding_full.png</a:t>
            </a:r>
            <a:r>
              <a:rPr lang="en-US" sz="1000" dirty="0">
                <a:solidFill>
                  <a:srgbClr val="000000"/>
                </a:solidFill>
              </a:rPr>
              <a:t> author </a:t>
            </a:r>
            <a:r>
              <a:rPr lang="en-US" sz="1000" dirty="0" err="1">
                <a:solidFill>
                  <a:srgbClr val="000000"/>
                </a:solidFill>
              </a:rPr>
              <a:t>Darkrezus</a:t>
            </a:r>
            <a:r>
              <a:rPr lang="en-US" sz="1000" dirty="0">
                <a:solidFill>
                  <a:srgbClr val="000000"/>
                </a:solidFill>
              </a:rPr>
              <a:t>. License: Creative Commons 3.0  </a:t>
            </a:r>
          </a:p>
          <a:p>
            <a:endParaRPr lang="en-US" sz="1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20586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77EDAE-74E5-41BE-A41F-0BD282641EF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203200" indent="0" algn="ctr">
              <a:buNone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Stego1.png</a:t>
            </a:r>
          </a:p>
          <a:p>
            <a:pPr marL="203200" indent="0" algn="ctr">
              <a:buNone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Stego2.png</a:t>
            </a:r>
          </a:p>
          <a:p>
            <a:pPr marL="203200" indent="0" algn="ctr">
              <a:buNone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Stego3.png</a:t>
            </a:r>
          </a:p>
          <a:p>
            <a:pPr marL="203200" indent="0" algn="ctr">
              <a:buNone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Stego4.jpg</a:t>
            </a:r>
          </a:p>
          <a:p>
            <a:pPr marL="203200" indent="0" algn="ctr">
              <a:buNone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Stego5.png</a:t>
            </a:r>
          </a:p>
          <a:p>
            <a:pPr marL="203200" indent="0" algn="ctr">
              <a:buNone/>
            </a:pP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https://georgeom.net/StegOnline/upload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9153B-5EA4-47FC-AED9-F2830D5DA5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err="1"/>
              <a:t>Stego</a:t>
            </a:r>
            <a:r>
              <a:rPr lang="en-US" dirty="0"/>
              <a:t> Practice</a:t>
            </a:r>
          </a:p>
        </p:txBody>
      </p:sp>
    </p:spTree>
    <p:extLst>
      <p:ext uri="{BB962C8B-B14F-4D97-AF65-F5344CB8AC3E}">
        <p14:creationId xmlns:p14="http://schemas.microsoft.com/office/powerpoint/2010/main" val="37085661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87E0CC-017D-4069-94ED-F3F4C76FE2A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1144588"/>
            <a:ext cx="8686800" cy="5114925"/>
          </a:xfrm>
          <a:prstGeom prst="rect">
            <a:avLst/>
          </a:prstGeom>
        </p:spPr>
        <p:txBody>
          <a:bodyPr anchor="ctr"/>
          <a:lstStyle/>
          <a:p>
            <a:pPr marL="203200" indent="0" algn="ctr">
              <a:buNone/>
            </a:pPr>
            <a:r>
              <a:rPr lang="en-US" sz="3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Capt</a:t>
            </a:r>
            <a:r>
              <a:rPr lang="en-US" sz="3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Daniel Fitzgerald</a:t>
            </a:r>
          </a:p>
          <a:p>
            <a:pPr marL="203200" indent="0" algn="ctr">
              <a:buNone/>
            </a:pPr>
            <a:r>
              <a:rPr lang="en-US" sz="3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fitzgerald.daniel.p@gmail.com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E35D0-2872-4A7A-8FD4-0C184A1BDE5E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550863"/>
            <a:ext cx="8686800" cy="43973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9246699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4199C1-38DD-4391-BF13-2C9608AD31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/>
              <a:t>Covert Channel SANS White Paper [Couture 2010]</a:t>
            </a:r>
          </a:p>
          <a:p>
            <a:pPr lvl="1"/>
            <a:r>
              <a:rPr lang="en-US" sz="2400" dirty="0"/>
              <a:t>https://www.sans.org/reading-room/whitepapers/detection/covert-channels-33413</a:t>
            </a:r>
          </a:p>
          <a:p>
            <a:r>
              <a:rPr lang="en-US" sz="2800" dirty="0"/>
              <a:t>Pattern-based Survey and Categorization of Network Covert Channels [</a:t>
            </a:r>
            <a:r>
              <a:rPr lang="en-US" sz="2800" dirty="0" err="1"/>
              <a:t>Wendzel</a:t>
            </a:r>
            <a:r>
              <a:rPr lang="en-US" sz="2800" dirty="0"/>
              <a:t> 2015]</a:t>
            </a:r>
          </a:p>
          <a:p>
            <a:pPr lvl="1"/>
            <a:r>
              <a:rPr lang="en-US" dirty="0">
                <a:hlinkClick r:id="rId3"/>
              </a:rPr>
              <a:t>https://arxiv.org/pdf/1406.2901.pdf</a:t>
            </a:r>
            <a:endParaRPr lang="en-US" dirty="0"/>
          </a:p>
          <a:p>
            <a:pPr lvl="1"/>
            <a:r>
              <a:rPr lang="en-US" dirty="0"/>
              <a:t>Updated here: https://ih-patterns.blogspot.com/p/test.html</a:t>
            </a:r>
          </a:p>
          <a:p>
            <a:r>
              <a:rPr lang="en-US" sz="2800" dirty="0"/>
              <a:t>Work by </a:t>
            </a:r>
            <a:r>
              <a:rPr lang="en-US" sz="2800" dirty="0" err="1"/>
              <a:t>Wendzel</a:t>
            </a:r>
            <a:endParaRPr lang="en-US" sz="2800" dirty="0"/>
          </a:p>
          <a:p>
            <a:pPr lvl="1"/>
            <a:r>
              <a:rPr lang="en-US" dirty="0"/>
              <a:t>https://www.wendzel.de/</a:t>
            </a:r>
          </a:p>
          <a:p>
            <a:r>
              <a:rPr lang="en-US" sz="2800" dirty="0"/>
              <a:t>Google</a:t>
            </a:r>
          </a:p>
          <a:p>
            <a:r>
              <a:rPr lang="en-US" sz="2800" dirty="0"/>
              <a:t>Creativecommons.org/licenses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C057F-96AC-4921-8A79-BB4C4AF634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Main References</a:t>
            </a:r>
          </a:p>
        </p:txBody>
      </p:sp>
    </p:spTree>
    <p:extLst>
      <p:ext uri="{BB962C8B-B14F-4D97-AF65-F5344CB8AC3E}">
        <p14:creationId xmlns:p14="http://schemas.microsoft.com/office/powerpoint/2010/main" val="310692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842754-0419-4FBB-BAF5-8B75F5887A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Covert Channels</a:t>
            </a:r>
          </a:p>
          <a:p>
            <a:pPr lvl="1"/>
            <a:r>
              <a:rPr lang="en-US" sz="1800" dirty="0"/>
              <a:t>Unforeseen communication methods that break security policies.</a:t>
            </a:r>
          </a:p>
          <a:p>
            <a:r>
              <a:rPr lang="en-US" sz="2400" dirty="0"/>
              <a:t>Network Covert Channels</a:t>
            </a:r>
          </a:p>
          <a:p>
            <a:pPr lvl="1"/>
            <a:r>
              <a:rPr lang="en-US" sz="1800" dirty="0"/>
              <a:t>Transfer information through networks in ways that hide the fact that communication takes place.</a:t>
            </a:r>
          </a:p>
          <a:p>
            <a:pPr lvl="1"/>
            <a:r>
              <a:rPr lang="en-US" sz="1800" dirty="0"/>
              <a:t>Used in scenarios where normal communication is too revealing and just using encryption is not sufficient.</a:t>
            </a:r>
          </a:p>
          <a:p>
            <a:r>
              <a:rPr lang="en-US" sz="2400" dirty="0"/>
              <a:t>Where to hide data?</a:t>
            </a:r>
          </a:p>
          <a:p>
            <a:pPr lvl="1"/>
            <a:r>
              <a:rPr lang="en-US" dirty="0"/>
              <a:t>Covert Timing Patterns</a:t>
            </a:r>
            <a:endParaRPr lang="en-US" sz="1800" dirty="0"/>
          </a:p>
          <a:p>
            <a:pPr lvl="1"/>
            <a:r>
              <a:rPr lang="en-US" sz="1800" dirty="0"/>
              <a:t>Covert Storage Patterns</a:t>
            </a:r>
          </a:p>
          <a:p>
            <a:r>
              <a:rPr lang="en-US" sz="2400" dirty="0"/>
              <a:t>[</a:t>
            </a:r>
            <a:r>
              <a:rPr lang="en-US" sz="2400" dirty="0" err="1"/>
              <a:t>Wendzel</a:t>
            </a:r>
            <a:r>
              <a:rPr lang="en-US" sz="2400" dirty="0"/>
              <a:t> 2014] Updated 2016, 2018, 2019, 2021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20520-9EBA-40DC-809E-E5C18B40BF4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are Covert Channels?</a:t>
            </a:r>
          </a:p>
        </p:txBody>
      </p:sp>
    </p:spTree>
    <p:extLst>
      <p:ext uri="{BB962C8B-B14F-4D97-AF65-F5344CB8AC3E}">
        <p14:creationId xmlns:p14="http://schemas.microsoft.com/office/powerpoint/2010/main" val="1666991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586B24-7531-49A9-96A6-EA8522D163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/>
              <a:t>Mechanism for sending information without the knowledge of the network admin or other users</a:t>
            </a:r>
          </a:p>
          <a:p>
            <a:r>
              <a:rPr lang="en-US" sz="2000" dirty="0"/>
              <a:t>Often data is passed in plain sight</a:t>
            </a:r>
          </a:p>
          <a:p>
            <a:r>
              <a:rPr lang="en-US" sz="2000" dirty="0"/>
              <a:t>Why not just encrypt?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C1D94-E3E1-4D45-8BF0-AA6428CF97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are Covert Channels?</a:t>
            </a:r>
          </a:p>
        </p:txBody>
      </p:sp>
    </p:spTree>
    <p:extLst>
      <p:ext uri="{BB962C8B-B14F-4D97-AF65-F5344CB8AC3E}">
        <p14:creationId xmlns:p14="http://schemas.microsoft.com/office/powerpoint/2010/main" val="3402399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586B24-7531-49A9-96A6-EA8522D163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/>
              <a:t>Mechanism for sending information without the knowledge of the network admin or other users</a:t>
            </a:r>
          </a:p>
          <a:p>
            <a:r>
              <a:rPr lang="en-US" sz="2000" dirty="0"/>
              <a:t>Often data is passed in plain sight</a:t>
            </a:r>
          </a:p>
          <a:p>
            <a:r>
              <a:rPr lang="en-US" sz="2000" dirty="0"/>
              <a:t>Why not just encrypt?</a:t>
            </a:r>
          </a:p>
          <a:p>
            <a:pPr lvl="1"/>
            <a:r>
              <a:rPr lang="en-US" sz="2000" dirty="0"/>
              <a:t>Suspicious</a:t>
            </a:r>
          </a:p>
          <a:p>
            <a:pPr lvl="1"/>
            <a:r>
              <a:rPr lang="en-US" sz="2000" dirty="0"/>
              <a:t>Obscure the fact a channel exists</a:t>
            </a:r>
          </a:p>
          <a:p>
            <a:pPr lvl="1"/>
            <a:r>
              <a:rPr lang="en-US" sz="2000" dirty="0"/>
              <a:t>Outlawed</a:t>
            </a:r>
          </a:p>
          <a:p>
            <a:pPr lvl="1"/>
            <a:r>
              <a:rPr lang="en-US" sz="2000" dirty="0"/>
              <a:t>Flawed</a:t>
            </a:r>
          </a:p>
          <a:p>
            <a:pPr lvl="1"/>
            <a:r>
              <a:rPr lang="en-US" sz="2000" dirty="0"/>
              <a:t>Attributable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C1D94-E3E1-4D45-8BF0-AA6428CF97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What are Covert Channels?</a:t>
            </a:r>
          </a:p>
        </p:txBody>
      </p:sp>
    </p:spTree>
    <p:extLst>
      <p:ext uri="{BB962C8B-B14F-4D97-AF65-F5344CB8AC3E}">
        <p14:creationId xmlns:p14="http://schemas.microsoft.com/office/powerpoint/2010/main" val="2432849950"/>
      </p:ext>
    </p:extLst>
  </p:cSld>
  <p:clrMapOvr>
    <a:masterClrMapping/>
  </p:clrMapOvr>
</p:sld>
</file>

<file path=ppt/theme/theme1.xml><?xml version="1.0" encoding="utf-8"?>
<a:theme xmlns:a="http://schemas.openxmlformats.org/drawingml/2006/main" name="1_AFRL Briefing Template 9FEB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E 2016 Template.potx" id="{71F28294-A6B8-4AF7-AB22-E8C4053AE51D}" vid="{4A6B7C29-5ECE-4E74-804A-DF54BFC2F6E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ACE 2016 Template</Template>
  <TotalTime>3532</TotalTime>
  <Words>3235</Words>
  <Application>Microsoft Office PowerPoint</Application>
  <PresentationFormat>On-screen Show (4:3)</PresentationFormat>
  <Paragraphs>369</Paragraphs>
  <Slides>64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3" baseType="lpstr">
      <vt:lpstr>-apple-system</vt:lpstr>
      <vt:lpstr>Arial</vt:lpstr>
      <vt:lpstr>Arial (Headings)</vt:lpstr>
      <vt:lpstr>Calibri</vt:lpstr>
      <vt:lpstr>Georgia</vt:lpstr>
      <vt:lpstr>Times New Roman</vt:lpstr>
      <vt:lpstr>Whitney</vt:lpstr>
      <vt:lpstr>Wingdings</vt:lpstr>
      <vt:lpstr>1_AFRL Briefing Template 9FEB11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Course in Engineering</dc:title>
  <dc:creator>A Z3LIFF</dc:creator>
  <cp:lastModifiedBy>Daniel Fitzgerald</cp:lastModifiedBy>
  <cp:revision>191</cp:revision>
  <cp:lastPrinted>2015-09-23T18:42:29Z</cp:lastPrinted>
  <dcterms:created xsi:type="dcterms:W3CDTF">2016-05-25T02:31:17Z</dcterms:created>
  <dcterms:modified xsi:type="dcterms:W3CDTF">2024-07-22T02:01:52Z</dcterms:modified>
</cp:coreProperties>
</file>