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22"/>
  </p:notesMasterIdLst>
  <p:handoutMasterIdLst>
    <p:handoutMasterId r:id="rId23"/>
  </p:handoutMasterIdLst>
  <p:sldIdLst>
    <p:sldId id="450" r:id="rId2"/>
    <p:sldId id="451" r:id="rId3"/>
    <p:sldId id="452" r:id="rId4"/>
    <p:sldId id="453" r:id="rId5"/>
    <p:sldId id="454" r:id="rId6"/>
    <p:sldId id="455" r:id="rId7"/>
    <p:sldId id="456" r:id="rId8"/>
    <p:sldId id="457" r:id="rId9"/>
    <p:sldId id="552" r:id="rId10"/>
    <p:sldId id="570" r:id="rId11"/>
    <p:sldId id="458" r:id="rId12"/>
    <p:sldId id="459" r:id="rId13"/>
    <p:sldId id="460" r:id="rId14"/>
    <p:sldId id="461" r:id="rId15"/>
    <p:sldId id="462" r:id="rId16"/>
    <p:sldId id="463" r:id="rId17"/>
    <p:sldId id="464" r:id="rId18"/>
    <p:sldId id="577" r:id="rId19"/>
    <p:sldId id="465" r:id="rId20"/>
    <p:sldId id="569" r:id="rId21"/>
  </p:sldIdLst>
  <p:sldSz cx="9144000" cy="6858000" type="screen4x3"/>
  <p:notesSz cx="6400800" cy="8686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4D8C"/>
    <a:srgbClr val="CBCCCB"/>
    <a:srgbClr val="FCD016"/>
    <a:srgbClr val="0D2B88"/>
    <a:srgbClr val="0AD414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0" autoAdjust="0"/>
    <p:restoredTop sz="86421" autoAdjust="0"/>
  </p:normalViewPr>
  <p:slideViewPr>
    <p:cSldViewPr>
      <p:cViewPr varScale="1">
        <p:scale>
          <a:sx n="74" d="100"/>
          <a:sy n="74" d="100"/>
        </p:scale>
        <p:origin x="165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8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773958" cy="433765"/>
          </a:xfrm>
          <a:prstGeom prst="rect">
            <a:avLst/>
          </a:prstGeom>
        </p:spPr>
        <p:txBody>
          <a:bodyPr vert="horz" lIns="81547" tIns="40773" rIns="81547" bIns="40773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625454" y="1"/>
            <a:ext cx="2773958" cy="433765"/>
          </a:xfrm>
          <a:prstGeom prst="rect">
            <a:avLst/>
          </a:prstGeom>
        </p:spPr>
        <p:txBody>
          <a:bodyPr vert="horz" lIns="81547" tIns="40773" rIns="81547" bIns="40773" rtlCol="0"/>
          <a:lstStyle>
            <a:lvl1pPr algn="r">
              <a:defRPr sz="1100"/>
            </a:lvl1pPr>
          </a:lstStyle>
          <a:p>
            <a:fld id="{24DAFBA8-35F2-4C04-8149-4585D62DFC6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251600"/>
            <a:ext cx="2773958" cy="433765"/>
          </a:xfrm>
          <a:prstGeom prst="rect">
            <a:avLst/>
          </a:prstGeom>
        </p:spPr>
        <p:txBody>
          <a:bodyPr vert="horz" lIns="81547" tIns="40773" rIns="81547" bIns="40773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625850" y="8251825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FA37-6261-40BF-A830-F5F86B4A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527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680" cy="434340"/>
          </a:xfrm>
          <a:prstGeom prst="rect">
            <a:avLst/>
          </a:prstGeom>
        </p:spPr>
        <p:txBody>
          <a:bodyPr vert="horz" lIns="86203" tIns="43101" rIns="86203" bIns="4310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639" y="0"/>
            <a:ext cx="2773680" cy="434340"/>
          </a:xfrm>
          <a:prstGeom prst="rect">
            <a:avLst/>
          </a:prstGeom>
        </p:spPr>
        <p:txBody>
          <a:bodyPr vert="horz" lIns="86203" tIns="43101" rIns="86203" bIns="43101" rtlCol="0"/>
          <a:lstStyle>
            <a:lvl1pPr algn="r">
              <a:defRPr sz="1200"/>
            </a:lvl1pPr>
          </a:lstStyle>
          <a:p>
            <a:fld id="{2ECEE970-886D-4DEB-A78D-5219D8C79727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203" tIns="43101" rIns="86203" bIns="4310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40080" y="4126230"/>
            <a:ext cx="5120640" cy="3909060"/>
          </a:xfrm>
          <a:prstGeom prst="rect">
            <a:avLst/>
          </a:prstGeom>
        </p:spPr>
        <p:txBody>
          <a:bodyPr vert="horz" lIns="86203" tIns="43101" rIns="86203" bIns="4310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0953"/>
            <a:ext cx="2773680" cy="434340"/>
          </a:xfrm>
          <a:prstGeom prst="rect">
            <a:avLst/>
          </a:prstGeom>
        </p:spPr>
        <p:txBody>
          <a:bodyPr vert="horz" lIns="86203" tIns="43101" rIns="86203" bIns="4310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639" y="8250953"/>
            <a:ext cx="2773680" cy="434340"/>
          </a:xfrm>
          <a:prstGeom prst="rect">
            <a:avLst/>
          </a:prstGeom>
        </p:spPr>
        <p:txBody>
          <a:bodyPr vert="horz" lIns="86203" tIns="43101" rIns="86203" bIns="43101" rtlCol="0" anchor="b"/>
          <a:lstStyle>
            <a:lvl1pPr algn="r">
              <a:defRPr sz="1200"/>
            </a:lvl1pPr>
          </a:lstStyle>
          <a:p>
            <a:fld id="{6780CE12-7D89-4C30-82AA-60187ACAB3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701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6HpL1qxRjlv6YxaC59_Jb3yMlKtvaJni/view?fbclid=IwAR2PlPvzaUYx6Dvmn2X0-ro398YgznFL4QzrdKxUlN7lBlHzx9LdZAWsVy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doid=2737799.2684195" TargetMode="External"/><Relationship Id="rId7" Type="http://schemas.openxmlformats.org/officeDocument/2006/relationships/hyperlink" Target="http://dx.doi.org/10.1109/ACCESS.2019.2951425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researchgate.net/publication/325795400_Towards_Deriving_Insights_into_Data_Hiding_Methods_Using_Pattern-based_Approach" TargetMode="External"/><Relationship Id="rId5" Type="http://schemas.openxmlformats.org/officeDocument/2006/relationships/hyperlink" Target="http://eu.wiley.com/WileyCDA/WileyTitle/productCd-1118861698.html" TargetMode="External"/><Relationship Id="rId4" Type="http://schemas.openxmlformats.org/officeDocument/2006/relationships/hyperlink" Target="https://www.researchgate.net/publication/263048788_Pattern-Based_Survey_and_Categorization_of_Network_Covert_Channel_Techniques?ev=prf_pub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Structured vs Unstructured – Unstructured carriers are human-interpretable and placed into the payload (e.g. audio or video streaming content). Structured, i.e. machine-interpretable, carriers are things like network protocol headers.</a:t>
            </a:r>
          </a:p>
          <a:p>
            <a:r>
              <a:rPr lang="en-US" dirty="0"/>
              <a:t>Active vs Piggyback – Active create traffic, piggyback uses traffic already going over the wire or to be sent and piggybacks off of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12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Dr J – AI wont work, it improves efficiency, it does nothing for effectiveness. Will not improve the effectiveness of failed processes.</a:t>
            </a:r>
          </a:p>
          <a:p>
            <a:endParaRPr lang="en-US" dirty="0"/>
          </a:p>
          <a:p>
            <a:r>
              <a:rPr lang="en-US" dirty="0"/>
              <a:t>Traffic Normalizers – Remove ambiguities and policy breaking elements in network traffic. (i.e. replace TTL field)</a:t>
            </a:r>
          </a:p>
          <a:p>
            <a:r>
              <a:rPr lang="en-US" dirty="0"/>
              <a:t>	- Might also set setting headers to default values</a:t>
            </a:r>
          </a:p>
          <a:p>
            <a:r>
              <a:rPr lang="en-US" dirty="0"/>
              <a:t>	- Limited by buffer size for re-ordering or fixing timing</a:t>
            </a:r>
          </a:p>
          <a:p>
            <a:r>
              <a:rPr lang="en-US" dirty="0"/>
              <a:t>Statistical Approaches – Detection vs inter-arrival time pattern, random value pattern, and maybe others based on statistical value distributions</a:t>
            </a:r>
          </a:p>
          <a:p>
            <a:r>
              <a:rPr lang="en-US" dirty="0"/>
              <a:t>Machine Learning – Covert channels can be detected using supervised ML approaches </a:t>
            </a:r>
          </a:p>
          <a:p>
            <a:r>
              <a:rPr lang="en-US" dirty="0"/>
              <a:t>	-SVM – can detect IP ID or TCP ISN covert channels</a:t>
            </a:r>
          </a:p>
          <a:p>
            <a:r>
              <a:rPr lang="en-US" dirty="0"/>
              <a:t>	-NN – can detect TCP ISN</a:t>
            </a:r>
          </a:p>
          <a:p>
            <a:r>
              <a:rPr lang="en-US" dirty="0"/>
              <a:t>	-C4.5 DT – can detect inter-packet timing channels and simple protocol switching channels</a:t>
            </a:r>
          </a:p>
          <a:p>
            <a:r>
              <a:rPr lang="en-US" dirty="0"/>
              <a:t>Web Tap – measures browsing patters to determine if it is a legit user</a:t>
            </a:r>
          </a:p>
          <a:p>
            <a:r>
              <a:rPr lang="en-US" dirty="0"/>
              <a:t>	-Header format, Delay times, Request sizes, bandwidth usage (out vs in), request regularity/ time</a:t>
            </a:r>
          </a:p>
          <a:p>
            <a:r>
              <a:rPr lang="en-US" dirty="0"/>
              <a:t>Tunnel Hunter – statistical fingerprinting to detect network tunnels</a:t>
            </a:r>
          </a:p>
          <a:p>
            <a:r>
              <a:rPr lang="en-US" dirty="0"/>
              <a:t>	-IP packet size, time between arrival, order of arrival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Screenshot from </a:t>
            </a:r>
            <a:r>
              <a:rPr lang="en-US" sz="1200" dirty="0"/>
              <a:t>A Pattern-based Survey and Categorization of Network Covert Channel Techniques by Steffen </a:t>
            </a:r>
            <a:r>
              <a:rPr lang="en-US" sz="1200" dirty="0" err="1"/>
              <a:t>Wendzel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https://arxiv.org/pdf/1406.2901.pdf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83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detection extremely difficult? – Everything can be used for good and bad.</a:t>
            </a:r>
          </a:p>
          <a:p>
            <a:r>
              <a:rPr lang="en-US" dirty="0"/>
              <a:t>Only way to determine intent is after the fact.</a:t>
            </a:r>
          </a:p>
          <a:p>
            <a:endParaRPr lang="en-US" dirty="0"/>
          </a:p>
          <a:p>
            <a:r>
              <a:rPr lang="en-US" dirty="0"/>
              <a:t>Dr J video: </a:t>
            </a:r>
            <a:r>
              <a:rPr lang="en-US" dirty="0">
                <a:hlinkClick r:id="rId3"/>
              </a:rPr>
              <a:t>https://drive.google.com/file/d/16HpL1qxRjlv6YxaC59_Jb3yMlKtvaJni/view?fbclid=IwAR2PlPvzaUYx6Dvmn2X0-ro398YgznFL4QzrdKxUlN7lBlHzx9LdZAWsVys</a:t>
            </a:r>
            <a:endParaRPr lang="en-US" dirty="0"/>
          </a:p>
          <a:p>
            <a:r>
              <a:rPr lang="en-US" dirty="0"/>
              <a:t>7:35 for Hume’s Induction Problem</a:t>
            </a:r>
          </a:p>
          <a:p>
            <a:r>
              <a:rPr lang="en-US" dirty="0"/>
              <a:t>47:28 for why AI/ML wont save us (ends at 50:30)</a:t>
            </a:r>
          </a:p>
        </p:txBody>
      </p:sp>
    </p:spTree>
    <p:extLst>
      <p:ext uri="{BB962C8B-B14F-4D97-AF65-F5344CB8AC3E}">
        <p14:creationId xmlns:p14="http://schemas.microsoft.com/office/powerpoint/2010/main" val="2525503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the source code for these channels. Some is better than others. </a:t>
            </a:r>
          </a:p>
          <a:p>
            <a:r>
              <a:rPr lang="en-US" dirty="0"/>
              <a:t>What makes it better? </a:t>
            </a:r>
          </a:p>
          <a:p>
            <a:r>
              <a:rPr lang="en-US" dirty="0"/>
              <a:t>What makes it easier to use?</a:t>
            </a:r>
          </a:p>
          <a:p>
            <a:r>
              <a:rPr lang="en-US" dirty="0"/>
              <a:t>What makes it more portable?</a:t>
            </a:r>
          </a:p>
          <a:p>
            <a:endParaRPr lang="en-US" dirty="0"/>
          </a:p>
          <a:p>
            <a:r>
              <a:rPr lang="en-US" dirty="0"/>
              <a:t>Coding Standards:</a:t>
            </a:r>
          </a:p>
          <a:p>
            <a:r>
              <a:rPr lang="en-US" dirty="0"/>
              <a:t>PEP 8 - https://www.python.org/dev/peps/pep-0008/</a:t>
            </a:r>
          </a:p>
          <a:p>
            <a:r>
              <a:rPr lang="en-US" dirty="0"/>
              <a:t>GNU C Coding Standards - https://www.gnu.org/prep/standards/html_node/Writing-C.html</a:t>
            </a:r>
          </a:p>
          <a:p>
            <a:endParaRPr lang="en-US" dirty="0"/>
          </a:p>
          <a:p>
            <a:r>
              <a:rPr lang="en-US" dirty="0"/>
              <a:t>Recommend git as you are all distributed. See Lt Star’s git-workflow</a:t>
            </a:r>
          </a:p>
          <a:p>
            <a:r>
              <a:rPr lang="en-US" dirty="0"/>
              <a:t>https://github.com/fitzgeralddaniel/git-workflow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77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Get creative!!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902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Zander, B. Fechner, C.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Herdin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3"/>
              </a:rPr>
              <a:t>Pattern-based Survey and Categorization of Network Covert Channel Techniques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ACM Computing Surveys, Vol. 47, Issue 3, pp. 50:1-26, ACM, 2015.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 early version of the article is available here: </a:t>
            </a:r>
            <a:r>
              <a:rPr lang="en-US" b="0" i="0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4"/>
              </a:rPr>
              <a:t>download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[2] W.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Mazurczyk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Zander,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Houmansadr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Szczypiorski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5"/>
              </a:rPr>
              <a:t>Information Hiding in Communication Networks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Wiley, 2016. Chapters 3 and 8 contain discussions on hiding patterns, basically on the basis of [1] but with an extension of timing-based patterns.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[3] W.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Mazurczyk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Cabaj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6"/>
              </a:rPr>
              <a:t>Towards Deriving Insights into Data Hiding Methods Using Pattern-based Approach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in Proc. Second International Workshop on Criminal Use of Information Hiding (CUING 2018) at ARES, pp. 10:1-10:10, ACM, 2018.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[4]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Velinov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Mileva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W.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Mazurczyk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0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7"/>
              </a:rPr>
              <a:t>Covert Channels in MQTT-based Internet of Things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ACCESS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Vol. 7, pp. 161899-161915, 2019. 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[5]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Mileva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Velinov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L. Hartmann,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W.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Mazurczyk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Comprehensive Analysis of MQTT 5.0 Susceptibility to Network Covert Channels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Computers &amp; Security, Elsevier, 2021. 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[6] L. Hartmann,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Zillien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Reset- and Reconnection-based Covert Channels in CoAP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In: Proc. European Interdisciplinary Cybersecurity Conference (EICC), 2021.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81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7B4F34-550D-4C56-BC79-2C770DFC6A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6750" y="2286000"/>
            <a:ext cx="7815263" cy="22780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500">
                <a:solidFill>
                  <a:srgbClr val="0D4D8C"/>
                </a:solidFill>
                <a:latin typeface="Arial (Headings)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2A2FA0-2E42-4442-A55D-8F7A79CFFBCE}"/>
              </a:ext>
            </a:extLst>
          </p:cNvPr>
          <p:cNvCxnSpPr/>
          <p:nvPr userDrawn="1"/>
        </p:nvCxnSpPr>
        <p:spPr>
          <a:xfrm>
            <a:off x="228600" y="6297039"/>
            <a:ext cx="8686800" cy="0"/>
          </a:xfrm>
          <a:prstGeom prst="line">
            <a:avLst/>
          </a:prstGeom>
          <a:ln>
            <a:solidFill>
              <a:srgbClr val="59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3EA3855D-73B0-4461-9CA5-FAC1989E84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6750" y="4724400"/>
            <a:ext cx="7815262" cy="647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80000"/>
              </a:lnSpc>
              <a:buNone/>
              <a:defRPr sz="750" b="1" spc="225">
                <a:solidFill>
                  <a:srgbClr val="004B8D"/>
                </a:solidFill>
              </a:defRPr>
            </a:lvl1pPr>
            <a:lvl2pPr marL="342892" indent="0" algn="ctr">
              <a:buNone/>
              <a:defRPr/>
            </a:lvl2pPr>
            <a:lvl3pPr marL="685783" indent="0" algn="ctr">
              <a:buNone/>
              <a:defRPr/>
            </a:lvl3pPr>
            <a:lvl4pPr marL="1028675" indent="0" algn="ctr">
              <a:buNone/>
              <a:defRPr/>
            </a:lvl4pPr>
            <a:lvl5pPr marL="1371566" indent="0" algn="ctr">
              <a:buNone/>
              <a:defRPr/>
            </a:lvl5pPr>
          </a:lstStyle>
          <a:p>
            <a:pPr lvl="0"/>
            <a:r>
              <a:rPr lang="en-US" dirty="0"/>
              <a:t>CLICK TO ADD PRESENTERS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70F71D-0C51-4D55-9A20-874E6EB03F58}"/>
              </a:ext>
            </a:extLst>
          </p:cNvPr>
          <p:cNvGrpSpPr/>
          <p:nvPr userDrawn="1"/>
        </p:nvGrpSpPr>
        <p:grpSpPr>
          <a:xfrm>
            <a:off x="1552575" y="238791"/>
            <a:ext cx="6038850" cy="1371600"/>
            <a:chOff x="1066800" y="238791"/>
            <a:chExt cx="6038850" cy="13716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7FA2900-FAD4-4714-B036-5148CECFC50D}"/>
                </a:ext>
              </a:extLst>
            </p:cNvPr>
            <p:cNvSpPr txBox="1"/>
            <p:nvPr userDrawn="1"/>
          </p:nvSpPr>
          <p:spPr>
            <a:xfrm>
              <a:off x="2038350" y="724536"/>
              <a:ext cx="506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ADVANCED COURSE IN ENGINEERING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6C7738-B6CC-44F2-8B69-774AEFA89BAB}"/>
                </a:ext>
              </a:extLst>
            </p:cNvPr>
            <p:cNvSpPr txBox="1"/>
            <p:nvPr userDrawn="1"/>
          </p:nvSpPr>
          <p:spPr>
            <a:xfrm>
              <a:off x="2324100" y="1053284"/>
              <a:ext cx="449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Competence | Commitment | Courage | Compassion</a:t>
              </a:r>
            </a:p>
          </p:txBody>
        </p:sp>
        <p:pic>
          <p:nvPicPr>
            <p:cNvPr id="6" name="Picture 5" descr="A close up of a sign&#10;&#10;Description automatically generated">
              <a:extLst>
                <a:ext uri="{FF2B5EF4-FFF2-40B4-BE49-F238E27FC236}">
                  <a16:creationId xmlns:a16="http://schemas.microsoft.com/office/drawing/2014/main" id="{2A46438A-139A-4E47-85CB-445D749C0D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238791"/>
              <a:ext cx="1375845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684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40F9C7-7776-4B9E-B1BA-9C5ABB1FA190}"/>
              </a:ext>
            </a:extLst>
          </p:cNvPr>
          <p:cNvCxnSpPr>
            <a:cxnSpLocks/>
          </p:cNvCxnSpPr>
          <p:nvPr userDrawn="1"/>
        </p:nvCxnSpPr>
        <p:spPr>
          <a:xfrm>
            <a:off x="228600" y="500338"/>
            <a:ext cx="8686800" cy="0"/>
          </a:xfrm>
          <a:prstGeom prst="line">
            <a:avLst/>
          </a:prstGeom>
          <a:noFill/>
          <a:ln w="6350" cap="flat" cmpd="sng" algn="ctr">
            <a:solidFill>
              <a:srgbClr val="595A59"/>
            </a:solidFill>
            <a:prstDash val="solid"/>
            <a:miter lim="800000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968EA3-6E9F-4CBE-8896-3EDB45F58322}"/>
              </a:ext>
            </a:extLst>
          </p:cNvPr>
          <p:cNvCxnSpPr>
            <a:cxnSpLocks/>
          </p:cNvCxnSpPr>
          <p:nvPr userDrawn="1"/>
        </p:nvCxnSpPr>
        <p:spPr>
          <a:xfrm>
            <a:off x="2971800" y="6536988"/>
            <a:ext cx="5943600" cy="0"/>
          </a:xfrm>
          <a:prstGeom prst="line">
            <a:avLst/>
          </a:prstGeom>
          <a:ln>
            <a:solidFill>
              <a:srgbClr val="59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5E3874DC-AD25-4EC0-8393-360A8B0476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7" t="20387" r="19847" b="34026"/>
          <a:stretch/>
        </p:blipFill>
        <p:spPr>
          <a:xfrm>
            <a:off x="228600" y="152400"/>
            <a:ext cx="512810" cy="2743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C50BD28-3F1D-4BA0-AD52-76A5A90B7E7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397" y="6382484"/>
            <a:ext cx="2804403" cy="32311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91994-CAF1-4FDB-83DD-025F0CAE9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0" y="1145090"/>
            <a:ext cx="8686800" cy="5113784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eorgia" panose="02040502050405020303" pitchFamily="18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latin typeface="Georgia" panose="02040502050405020303" pitchFamily="18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9061B9-54B9-4F73-9976-4EC4E3E108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8600" y="550863"/>
            <a:ext cx="8686800" cy="43972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300">
                <a:solidFill>
                  <a:srgbClr val="0D4D8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69ECB-D786-407F-BE80-F4E5CF9F82E8}"/>
              </a:ext>
            </a:extLst>
          </p:cNvPr>
          <p:cNvSpPr txBox="1"/>
          <p:nvPr userDrawn="1"/>
        </p:nvSpPr>
        <p:spPr>
          <a:xfrm>
            <a:off x="5486400" y="6328598"/>
            <a:ext cx="320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A: Approved for Public Release; Distribution Unlimited: 88ABW-2020-197</a:t>
            </a:r>
          </a:p>
        </p:txBody>
      </p:sp>
    </p:spTree>
    <p:extLst>
      <p:ext uri="{BB962C8B-B14F-4D97-AF65-F5344CB8AC3E}">
        <p14:creationId xmlns:p14="http://schemas.microsoft.com/office/powerpoint/2010/main" val="361281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F2AF4BE-D80F-411F-B9D6-D7C2C778207C}"/>
              </a:ext>
            </a:extLst>
          </p:cNvPr>
          <p:cNvCxnSpPr>
            <a:cxnSpLocks/>
          </p:cNvCxnSpPr>
          <p:nvPr userDrawn="1"/>
        </p:nvCxnSpPr>
        <p:spPr>
          <a:xfrm>
            <a:off x="228600" y="500368"/>
            <a:ext cx="8686800" cy="0"/>
          </a:xfrm>
          <a:prstGeom prst="line">
            <a:avLst/>
          </a:prstGeom>
          <a:noFill/>
          <a:ln w="6350" cap="flat" cmpd="sng" algn="ctr">
            <a:solidFill>
              <a:srgbClr val="CBCCCB"/>
            </a:solidFill>
            <a:prstDash val="solid"/>
            <a:miter lim="800000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C7249A2-7D34-4808-979D-892F57203201}"/>
              </a:ext>
            </a:extLst>
          </p:cNvPr>
          <p:cNvCxnSpPr>
            <a:cxnSpLocks/>
          </p:cNvCxnSpPr>
          <p:nvPr userDrawn="1"/>
        </p:nvCxnSpPr>
        <p:spPr>
          <a:xfrm>
            <a:off x="2971800" y="6536988"/>
            <a:ext cx="5943600" cy="0"/>
          </a:xfrm>
          <a:prstGeom prst="line">
            <a:avLst/>
          </a:prstGeom>
          <a:noFill/>
          <a:ln w="6350" cap="flat" cmpd="sng" algn="ctr">
            <a:solidFill>
              <a:srgbClr val="CBCCCB"/>
            </a:solidFill>
            <a:prstDash val="solid"/>
            <a:miter lim="800000"/>
          </a:ln>
          <a:effectLst/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689898A-BF65-4795-9CA7-A84B3A46F87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6375268"/>
            <a:ext cx="2807208" cy="32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4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75AB132-68E2-4D67-B665-47332260D7E8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1" kern="1200">
                <a:solidFill>
                  <a:srgbClr val="92D05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UNCLASSIFIED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64BECE9-CBFA-41C7-8FF2-350D051FA70E}"/>
              </a:ext>
            </a:extLst>
          </p:cNvPr>
          <p:cNvSpPr txBox="1">
            <a:spLocks/>
          </p:cNvSpPr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1" kern="1200">
                <a:solidFill>
                  <a:srgbClr val="92D05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UNCLASSIFIED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3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406.2901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6A21C-7AE0-4B0D-9A0B-E62A1B7A6E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4400" dirty="0"/>
              <a:t>Covert Channels:</a:t>
            </a:r>
          </a:p>
          <a:p>
            <a:r>
              <a:rPr lang="en-US" sz="3200"/>
              <a:t>Hiding Data In </a:t>
            </a:r>
            <a:r>
              <a:rPr lang="en-US" sz="3200" dirty="0"/>
              <a:t>Plain Sight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5160E-924E-4B34-B0AE-38475D583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Capt</a:t>
            </a:r>
            <a:r>
              <a:rPr lang="en-US" dirty="0"/>
              <a:t> Daniel Fitzgerald</a:t>
            </a:r>
          </a:p>
          <a:p>
            <a:r>
              <a:rPr lang="en-US" dirty="0"/>
              <a:t>23 JUL 2024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893BB-1A60-490F-BCE8-5A55F7C759EC}"/>
              </a:ext>
            </a:extLst>
          </p:cNvPr>
          <p:cNvSpPr txBox="1"/>
          <p:nvPr/>
        </p:nvSpPr>
        <p:spPr>
          <a:xfrm>
            <a:off x="5486399" y="6290562"/>
            <a:ext cx="320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A: Approved for Public Release; Distribution Unlimited: 88ABW-2020-197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86447D-C4F9-48DD-B8BA-1A50D302E89B}"/>
              </a:ext>
            </a:extLst>
          </p:cNvPr>
          <p:cNvSpPr txBox="1"/>
          <p:nvPr/>
        </p:nvSpPr>
        <p:spPr>
          <a:xfrm>
            <a:off x="664369" y="5705787"/>
            <a:ext cx="7815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 dirty="0">
                <a:solidFill>
                  <a:srgbClr val="000000"/>
                </a:solidFill>
                <a:effectLst/>
                <a:latin typeface="Whitney"/>
              </a:rPr>
              <a:t>This document is for information only. No U.S. Government commitment to sell, loan, lease, co-develop or co-produce defense articles or services is implied or intended.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057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22F02C-42A0-43D8-8977-0CABAD923E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Dr J video: https://drive.google.com/file/d/16HpL1qxRjlv6YxaC59_Jb3yMlKtvaJni/view?fbclid=IwAR2PlPvzaUYx6Dvmn2X0-ro398YgznFL4QzrdKxUlN7lBlHzx9LdZAWsVys</a:t>
            </a:r>
          </a:p>
          <a:p>
            <a:r>
              <a:rPr lang="en-US" sz="2000" dirty="0"/>
              <a:t>Recommend watching the entire video</a:t>
            </a:r>
          </a:p>
          <a:p>
            <a:r>
              <a:rPr lang="en-US" sz="2000" dirty="0"/>
              <a:t>7:35 for Hume’s Induction Problem</a:t>
            </a:r>
          </a:p>
          <a:p>
            <a:r>
              <a:rPr lang="en-US" sz="2000" dirty="0"/>
              <a:t>47:28 for why AI/ML wont save us (ends at 50:30)</a:t>
            </a:r>
          </a:p>
          <a:p>
            <a:endParaRPr lang="en-US" dirty="0"/>
          </a:p>
          <a:p>
            <a:r>
              <a:rPr lang="en-US" sz="2000" dirty="0"/>
              <a:t>Has this changed with the rise of ChatGPT and other recent AI models?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0EA97-4F9F-4269-986F-208E087714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Detection</a:t>
            </a:r>
          </a:p>
        </p:txBody>
      </p:sp>
    </p:spTree>
    <p:extLst>
      <p:ext uri="{BB962C8B-B14F-4D97-AF65-F5344CB8AC3E}">
        <p14:creationId xmlns:p14="http://schemas.microsoft.com/office/powerpoint/2010/main" val="2010274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3A910C-462E-4942-99FB-5F4D4D9AB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>
                <a:sym typeface="Wingdings" panose="05000000000000000000" pitchFamily="2" charset="2"/>
              </a:rPr>
              <a:t>Malleable C2 Profile</a:t>
            </a:r>
          </a:p>
          <a:p>
            <a:r>
              <a:rPr lang="en-US" sz="2000" dirty="0"/>
              <a:t>https://www.cobaltstrike.com/help-malleable-c2</a:t>
            </a:r>
          </a:p>
          <a:p>
            <a:r>
              <a:rPr lang="en-US" sz="2000" dirty="0"/>
              <a:t>See help page for pictures</a:t>
            </a:r>
          </a:p>
          <a:p>
            <a:r>
              <a:rPr lang="en-US" sz="2000" dirty="0">
                <a:sym typeface="Wingdings" panose="05000000000000000000" pitchFamily="2" charset="2"/>
              </a:rPr>
              <a:t>Specifies how to transform data and store it in a transaction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1428-A35E-4A01-8A32-6559B805C0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Cobalt Strike Integration</a:t>
            </a:r>
          </a:p>
        </p:txBody>
      </p:sp>
    </p:spTree>
    <p:extLst>
      <p:ext uri="{BB962C8B-B14F-4D97-AF65-F5344CB8AC3E}">
        <p14:creationId xmlns:p14="http://schemas.microsoft.com/office/powerpoint/2010/main" val="2272730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E6546B-F87E-4D3F-B113-E7FB14FF8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External C2</a:t>
            </a:r>
          </a:p>
          <a:p>
            <a:r>
              <a:rPr lang="en-US" sz="2000" dirty="0"/>
              <a:t>https://www.cobaltstrike.com/downloads/externalc2spec.pdf</a:t>
            </a:r>
          </a:p>
          <a:p>
            <a:r>
              <a:rPr lang="en-US" sz="2000" dirty="0"/>
              <a:t>See spec for pictures</a:t>
            </a:r>
          </a:p>
          <a:p>
            <a:r>
              <a:rPr lang="en-US" sz="2000" dirty="0"/>
              <a:t>Allows 3</a:t>
            </a:r>
            <a:r>
              <a:rPr lang="en-US" sz="2000" baseline="30000" dirty="0"/>
              <a:t>rd</a:t>
            </a:r>
            <a:r>
              <a:rPr lang="en-US" sz="2000" dirty="0"/>
              <a:t> party programs to act as communications layer between Cobalt Strike and Beacon payload</a:t>
            </a:r>
          </a:p>
          <a:p>
            <a:r>
              <a:rPr lang="en-US" sz="2000" dirty="0"/>
              <a:t>Beta feature, existed since Cobalt Strike 3.6</a:t>
            </a:r>
          </a:p>
          <a:p>
            <a:r>
              <a:rPr lang="en-US" sz="2000" dirty="0"/>
              <a:t>Frame/packet consists of a 4 byte length field followed by a data field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E4637-C050-401D-8E50-68A31EBA0C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Cobalt Strike Integration</a:t>
            </a:r>
          </a:p>
        </p:txBody>
      </p:sp>
    </p:spTree>
    <p:extLst>
      <p:ext uri="{BB962C8B-B14F-4D97-AF65-F5344CB8AC3E}">
        <p14:creationId xmlns:p14="http://schemas.microsoft.com/office/powerpoint/2010/main" val="2818701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82ED02-503E-4A6A-8E24-CE8DD24DDF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Malleable C2 Profile</a:t>
            </a:r>
          </a:p>
          <a:p>
            <a:pPr lvl="1"/>
            <a:r>
              <a:rPr lang="en-US" sz="2000" dirty="0"/>
              <a:t>https://github.com/rsmudge/Malleable-C2-Profiles</a:t>
            </a:r>
          </a:p>
          <a:p>
            <a:pPr lvl="1"/>
            <a:r>
              <a:rPr lang="en-US" sz="2000" dirty="0"/>
              <a:t>https://posts.specterops.io/a-deep-dive-into-cobalt-strike-malleable-c2-6660e33b0e0b</a:t>
            </a:r>
            <a:endParaRPr lang="en-US" sz="2000" dirty="0">
              <a:sym typeface="Wingdings" panose="05000000000000000000" pitchFamily="2" charset="2"/>
            </a:endParaRPr>
          </a:p>
          <a:p>
            <a:endParaRPr lang="en-US" sz="2400" dirty="0"/>
          </a:p>
          <a:p>
            <a:r>
              <a:rPr lang="en-US" sz="2400" dirty="0"/>
              <a:t>External C2</a:t>
            </a:r>
          </a:p>
          <a:p>
            <a:pPr lvl="1"/>
            <a:r>
              <a:rPr lang="en-US" sz="2000" dirty="0"/>
              <a:t>https://blog.xpnsec.com/exploring-cobalt-strikes-externalc2-framework/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06BEB-6429-4DA5-8338-7B452315FF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Cobalt Strike Integration</a:t>
            </a:r>
          </a:p>
        </p:txBody>
      </p:sp>
    </p:spTree>
    <p:extLst>
      <p:ext uri="{BB962C8B-B14F-4D97-AF65-F5344CB8AC3E}">
        <p14:creationId xmlns:p14="http://schemas.microsoft.com/office/powerpoint/2010/main" val="3342703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3EB9DC-D89D-45F1-B369-4A98BFC62B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203200" indent="0" algn="ctr">
              <a:buFont typeface="Arial"/>
              <a:buNone/>
            </a:pPr>
            <a:r>
              <a:rPr lang="en-US" sz="3000" kern="0" dirty="0">
                <a:latin typeface="Calibri" panose="020F0502020204030204" pitchFamily="34" charset="0"/>
                <a:cs typeface="Calibri" panose="020F0502020204030204" pitchFamily="34" charset="0"/>
              </a:rPr>
              <a:t>Story Time</a:t>
            </a:r>
          </a:p>
          <a:p>
            <a:pPr marL="203200" indent="0" algn="ctr">
              <a:buFont typeface="Arial"/>
              <a:buNone/>
            </a:pPr>
            <a:r>
              <a:rPr lang="en-US" sz="3000" kern="0" dirty="0">
                <a:latin typeface="Calibri" panose="020F0502020204030204" pitchFamily="34" charset="0"/>
                <a:cs typeface="Calibri" panose="020F0502020204030204" pitchFamily="34" charset="0"/>
              </a:rPr>
              <a:t>“Covert channels are useless, everyone just uses HTTPS now”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629EB-43C8-4958-88A2-402259D03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Cobalt Strike Integration</a:t>
            </a:r>
          </a:p>
        </p:txBody>
      </p:sp>
    </p:spTree>
    <p:extLst>
      <p:ext uri="{BB962C8B-B14F-4D97-AF65-F5344CB8AC3E}">
        <p14:creationId xmlns:p14="http://schemas.microsoft.com/office/powerpoint/2010/main" val="1775290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5E77F-0E7C-4EA2-A1B0-A0B44ED5E3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Cobalt Strike PCAPs</a:t>
            </a:r>
          </a:p>
          <a:p>
            <a:r>
              <a:rPr lang="en-US" sz="2000" dirty="0"/>
              <a:t>C2 Profiles</a:t>
            </a:r>
          </a:p>
          <a:p>
            <a:r>
              <a:rPr lang="en-US" sz="2000" dirty="0"/>
              <a:t>https://github.com/rsmudge/Malleable-C2-Profiles</a:t>
            </a:r>
          </a:p>
          <a:p>
            <a:r>
              <a:rPr lang="en-US" sz="2000" dirty="0"/>
              <a:t>https://github.com/fitzgeralddaniel/Base_Covert_Channel</a:t>
            </a:r>
          </a:p>
          <a:p>
            <a:r>
              <a:rPr lang="en-US" sz="2000" dirty="0"/>
              <a:t>https://github.com/fitzgeralddaniel/IRC_Covert_Channel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1AAC3-4812-4893-9B04-EE645782D6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Cobalt Strike Practice</a:t>
            </a:r>
          </a:p>
        </p:txBody>
      </p:sp>
    </p:spTree>
    <p:extLst>
      <p:ext uri="{BB962C8B-B14F-4D97-AF65-F5344CB8AC3E}">
        <p14:creationId xmlns:p14="http://schemas.microsoft.com/office/powerpoint/2010/main" val="3252086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5C1FE1-41BE-4000-8C84-0317A16618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Documentation and Comments</a:t>
            </a:r>
          </a:p>
          <a:p>
            <a:pPr lvl="1"/>
            <a:r>
              <a:rPr lang="en-US" sz="1800" dirty="0" err="1"/>
              <a:t>Doxygen</a:t>
            </a:r>
            <a:r>
              <a:rPr lang="en-US" sz="1800" dirty="0"/>
              <a:t> like comments and a User Guide</a:t>
            </a:r>
          </a:p>
          <a:p>
            <a:r>
              <a:rPr lang="en-US" sz="2400" dirty="0"/>
              <a:t>Propper formatting</a:t>
            </a:r>
          </a:p>
          <a:p>
            <a:pPr lvl="1"/>
            <a:r>
              <a:rPr lang="en-US" sz="1800" dirty="0"/>
              <a:t>PEP-8 and/or a C style guide</a:t>
            </a:r>
          </a:p>
          <a:p>
            <a:r>
              <a:rPr lang="en-US" sz="2400" dirty="0"/>
              <a:t>Usability</a:t>
            </a:r>
          </a:p>
          <a:p>
            <a:pPr lvl="1"/>
            <a:r>
              <a:rPr lang="en-US" sz="1800" dirty="0" err="1"/>
              <a:t>Argparse</a:t>
            </a:r>
            <a:r>
              <a:rPr lang="en-US" sz="1800" dirty="0"/>
              <a:t> (python) and - - help</a:t>
            </a:r>
          </a:p>
          <a:p>
            <a:r>
              <a:rPr lang="en-US" sz="2400" dirty="0"/>
              <a:t>Error checking</a:t>
            </a:r>
          </a:p>
          <a:p>
            <a:r>
              <a:rPr lang="en-US" sz="2400" dirty="0"/>
              <a:t>Tradecraft</a:t>
            </a:r>
          </a:p>
          <a:p>
            <a:pPr lvl="1"/>
            <a:r>
              <a:rPr lang="en-US" sz="1800" dirty="0"/>
              <a:t>Strings, functions, abnormalities that give away intent</a:t>
            </a:r>
          </a:p>
          <a:p>
            <a:r>
              <a:rPr lang="en-US" sz="2400" dirty="0"/>
              <a:t>Compatibility</a:t>
            </a:r>
          </a:p>
          <a:p>
            <a:pPr lvl="1"/>
            <a:r>
              <a:rPr lang="en-US" sz="1800" dirty="0"/>
              <a:t>Will python be installed on your target box? Python2 vs Python3?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12481-D44E-4F84-B0E7-E48C93627C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946033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5C93CB-93FB-4EC7-83A9-202BC35578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Networking Review</a:t>
            </a:r>
          </a:p>
          <a:p>
            <a:r>
              <a:rPr lang="en-US" sz="2000" dirty="0"/>
              <a:t>Wireshark Review</a:t>
            </a:r>
          </a:p>
          <a:p>
            <a:r>
              <a:rPr lang="en-US" sz="2000" dirty="0"/>
              <a:t>What are Covert Channels?</a:t>
            </a:r>
          </a:p>
          <a:p>
            <a:r>
              <a:rPr lang="en-US" sz="2000" dirty="0"/>
              <a:t>Types of Covert Channels</a:t>
            </a:r>
          </a:p>
          <a:p>
            <a:r>
              <a:rPr lang="en-US" sz="2000" dirty="0"/>
              <a:t>Casual vs Dedicated Observer </a:t>
            </a:r>
          </a:p>
          <a:p>
            <a:r>
              <a:rPr lang="en-US" sz="2000" dirty="0"/>
              <a:t>Evaluating Covert Channels</a:t>
            </a:r>
          </a:p>
          <a:p>
            <a:r>
              <a:rPr lang="en-US" sz="2000" dirty="0"/>
              <a:t>Detection</a:t>
            </a:r>
          </a:p>
          <a:p>
            <a:r>
              <a:rPr lang="en-US" sz="2000" dirty="0"/>
              <a:t>Cobalt Strike Integration</a:t>
            </a:r>
          </a:p>
          <a:p>
            <a:r>
              <a:rPr lang="en-US" sz="2000" dirty="0"/>
              <a:t>Practice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A5A8F-11E4-46C1-AE95-4B3159CE52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189964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0F6949-42B2-4196-B747-3BDBC0BC11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Write your own network covert channel</a:t>
            </a:r>
          </a:p>
          <a:p>
            <a:r>
              <a:rPr lang="en-US" sz="2000" dirty="0"/>
              <a:t>Need to exfil sensitive data from a target network</a:t>
            </a:r>
          </a:p>
          <a:p>
            <a:r>
              <a:rPr lang="en-US" sz="2000" dirty="0"/>
              <a:t>You can use Exercise2.pcap as your target network traffic if desired</a:t>
            </a:r>
          </a:p>
          <a:p>
            <a:r>
              <a:rPr lang="en-US" sz="2000" dirty="0"/>
              <a:t>Assume basic default firewall on target (i.e</a:t>
            </a:r>
            <a:r>
              <a:rPr lang="en-US" dirty="0"/>
              <a:t>. Windows Defender)</a:t>
            </a:r>
            <a:endParaRPr lang="en-US" sz="2000" dirty="0"/>
          </a:p>
          <a:p>
            <a:r>
              <a:rPr lang="en-US" sz="2000" dirty="0"/>
              <a:t>Assume basic IDS with default rules – Sys Admin will parse alerts</a:t>
            </a:r>
          </a:p>
          <a:p>
            <a:r>
              <a:rPr lang="en-US" sz="2000" dirty="0"/>
              <a:t>Discuss covert channels, metrics, types, and patterns</a:t>
            </a:r>
          </a:p>
          <a:p>
            <a:r>
              <a:rPr lang="en-US" sz="2000" dirty="0"/>
              <a:t>Discuss development process</a:t>
            </a:r>
          </a:p>
          <a:p>
            <a:r>
              <a:rPr lang="en-US" sz="2000" dirty="0"/>
              <a:t>Discuss channel metrics, pattern, tradeoffs, design choice, etc.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609C7-66D6-4D9D-82F7-196BE94F2C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1646258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8AB261-9BBB-4BCA-BA4B-51127B8249C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144588"/>
            <a:ext cx="8686800" cy="5114925"/>
          </a:xfrm>
          <a:prstGeom prst="rect">
            <a:avLst/>
          </a:prstGeom>
        </p:spPr>
        <p:txBody>
          <a:bodyPr anchor="ctr"/>
          <a:lstStyle/>
          <a:p>
            <a:pPr marL="203200" indent="0" algn="ctr">
              <a:buNone/>
            </a:pPr>
            <a:r>
              <a:rPr lang="en-US" sz="3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Capt</a:t>
            </a:r>
            <a:r>
              <a:rPr lang="en-US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Daniel Fitzgerald</a:t>
            </a:r>
          </a:p>
          <a:p>
            <a:pPr marL="203200" indent="0" algn="ctr">
              <a:buNone/>
            </a:pPr>
            <a:r>
              <a:rPr lang="en-US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fitzgerald.daniel.p@gmail.com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D7569-8455-48AD-8BB5-96D6B260281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550863"/>
            <a:ext cx="8686800" cy="43973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2377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55D9C7-2BB0-4BCE-A11A-8418B05E22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What are Covert Channels?</a:t>
            </a:r>
          </a:p>
          <a:p>
            <a:r>
              <a:rPr lang="en-US" sz="2000" dirty="0"/>
              <a:t>Networking Review</a:t>
            </a:r>
          </a:p>
          <a:p>
            <a:r>
              <a:rPr lang="en-US" sz="2000" dirty="0"/>
              <a:t>Wireshark Review</a:t>
            </a:r>
          </a:p>
          <a:p>
            <a:r>
              <a:rPr lang="en-US" sz="2000" dirty="0"/>
              <a:t>Types of Covert Channels</a:t>
            </a:r>
          </a:p>
          <a:p>
            <a:r>
              <a:rPr lang="en-US" sz="2000" dirty="0"/>
              <a:t>Casual vs Dedicated Observer </a:t>
            </a:r>
          </a:p>
          <a:p>
            <a:r>
              <a:rPr lang="en-US" sz="2000" dirty="0"/>
              <a:t>Evaluating Covert Channels</a:t>
            </a:r>
          </a:p>
          <a:p>
            <a:r>
              <a:rPr lang="en-US" sz="2000" dirty="0"/>
              <a:t>Detection</a:t>
            </a:r>
          </a:p>
          <a:p>
            <a:r>
              <a:rPr lang="en-US" sz="2000" dirty="0"/>
              <a:t>Cobalt Strike Integration</a:t>
            </a:r>
          </a:p>
          <a:p>
            <a:r>
              <a:rPr lang="en-US" sz="2000" dirty="0"/>
              <a:t>Practice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6CB51-E1B4-4BC5-BC5A-CEAA8486A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436979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4199C1-38DD-4391-BF13-2C9608AD31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Covert Channel SANS White Paper [Couture 2010]</a:t>
            </a:r>
          </a:p>
          <a:p>
            <a:pPr lvl="1"/>
            <a:r>
              <a:rPr lang="en-US" sz="2400" dirty="0"/>
              <a:t>https://www.sans.org/reading-room/whitepapers/detection/covert-channels-33413</a:t>
            </a:r>
          </a:p>
          <a:p>
            <a:r>
              <a:rPr lang="en-US" sz="2800" dirty="0"/>
              <a:t>Pattern-based Survey and Categorization of Network Covert Channels [</a:t>
            </a:r>
            <a:r>
              <a:rPr lang="en-US" sz="2800" dirty="0" err="1"/>
              <a:t>Wendzel</a:t>
            </a:r>
            <a:r>
              <a:rPr lang="en-US" sz="2800" dirty="0"/>
              <a:t> 2015]</a:t>
            </a:r>
          </a:p>
          <a:p>
            <a:pPr lvl="1"/>
            <a:r>
              <a:rPr lang="en-US" dirty="0">
                <a:hlinkClick r:id="rId3"/>
              </a:rPr>
              <a:t>https://arxiv.org/pdf/1406.2901.pdf</a:t>
            </a:r>
            <a:endParaRPr lang="en-US" dirty="0"/>
          </a:p>
          <a:p>
            <a:pPr lvl="1"/>
            <a:r>
              <a:rPr lang="en-US" dirty="0"/>
              <a:t>Updated here: https://ih-patterns.blogspot.com/p/test.html</a:t>
            </a:r>
          </a:p>
          <a:p>
            <a:r>
              <a:rPr lang="en-US" sz="2800" dirty="0"/>
              <a:t>Work by </a:t>
            </a:r>
            <a:r>
              <a:rPr lang="en-US" sz="2800" dirty="0" err="1"/>
              <a:t>Wendzel</a:t>
            </a:r>
            <a:endParaRPr lang="en-US" sz="2800" dirty="0"/>
          </a:p>
          <a:p>
            <a:pPr lvl="1"/>
            <a:r>
              <a:rPr lang="en-US" dirty="0"/>
              <a:t>https://www.wendzel.de/</a:t>
            </a:r>
          </a:p>
          <a:p>
            <a:r>
              <a:rPr lang="en-US" sz="2800" dirty="0"/>
              <a:t>Google</a:t>
            </a:r>
          </a:p>
          <a:p>
            <a:r>
              <a:rPr lang="en-US" sz="2800" dirty="0"/>
              <a:t>Creativecommons.org/licenses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C057F-96AC-4921-8A79-BB4C4AF634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Main References</a:t>
            </a:r>
          </a:p>
        </p:txBody>
      </p:sp>
    </p:spTree>
    <p:extLst>
      <p:ext uri="{BB962C8B-B14F-4D97-AF65-F5344CB8AC3E}">
        <p14:creationId xmlns:p14="http://schemas.microsoft.com/office/powerpoint/2010/main" val="250094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1AA9A7-2520-4E57-BFEB-CE6D726845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0" y="1145090"/>
            <a:ext cx="8534400" cy="5113784"/>
          </a:xfrm>
        </p:spPr>
        <p:txBody>
          <a:bodyPr/>
          <a:lstStyle/>
          <a:p>
            <a:r>
              <a:rPr lang="en-US" sz="2400" dirty="0"/>
              <a:t>Storage vs Timing Channels</a:t>
            </a:r>
          </a:p>
          <a:p>
            <a:r>
              <a:rPr lang="en-US" sz="2400" dirty="0"/>
              <a:t>Network vs Local Covert Channels</a:t>
            </a:r>
          </a:p>
          <a:p>
            <a:r>
              <a:rPr lang="en-US" sz="2400" dirty="0"/>
              <a:t>Active vs Piggyback Channels</a:t>
            </a:r>
          </a:p>
          <a:p>
            <a:r>
              <a:rPr lang="en-US" sz="2400" dirty="0"/>
              <a:t>Structured vs Unstructured Channels</a:t>
            </a:r>
          </a:p>
          <a:p>
            <a:endParaRPr lang="en-US" sz="2400" dirty="0"/>
          </a:p>
          <a:p>
            <a:r>
              <a:rPr lang="en-US" sz="2400" dirty="0"/>
              <a:t>Which is best? </a:t>
            </a:r>
          </a:p>
          <a:p>
            <a:endParaRPr lang="en-US" sz="2400" dirty="0"/>
          </a:p>
          <a:p>
            <a:r>
              <a:rPr lang="en-US" sz="2400" dirty="0"/>
              <a:t>Adversary Scenario: Simmons Prisoner’s Problem </a:t>
            </a:r>
            <a:r>
              <a:rPr lang="en-US" sz="1800" dirty="0"/>
              <a:t>[Simmons 1983]</a:t>
            </a:r>
            <a:endParaRPr lang="en-US" sz="2400" dirty="0"/>
          </a:p>
          <a:p>
            <a:pPr lvl="1"/>
            <a:r>
              <a:rPr lang="en-US" sz="1800" dirty="0"/>
              <a:t>Warden can read, reject, manipulate, or inject messages</a:t>
            </a:r>
          </a:p>
          <a:p>
            <a:pPr lvl="1"/>
            <a:r>
              <a:rPr lang="en-US" sz="1800" dirty="0"/>
              <a:t>Active vs passive warden (Obstruct vs observe)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729C8-AECD-4A47-8123-621311B7F8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357888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C57D6C-E59D-4B44-8F26-9C9DDA73B1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Casual Observer</a:t>
            </a:r>
          </a:p>
          <a:p>
            <a:pPr lvl="1"/>
            <a:r>
              <a:rPr lang="en-US" sz="2400" dirty="0"/>
              <a:t>Average user/admin</a:t>
            </a:r>
          </a:p>
          <a:p>
            <a:pPr lvl="1"/>
            <a:r>
              <a:rPr lang="en-US" sz="2400" dirty="0"/>
              <a:t>Might look at network traffic</a:t>
            </a:r>
          </a:p>
          <a:p>
            <a:pPr lvl="1"/>
            <a:r>
              <a:rPr lang="en-US" sz="2400" dirty="0"/>
              <a:t>Only fix it when it breaks</a:t>
            </a:r>
          </a:p>
          <a:p>
            <a:pPr lvl="1"/>
            <a:r>
              <a:rPr lang="en-US" sz="2400" dirty="0"/>
              <a:t>Can fool with a basic covert channel</a:t>
            </a:r>
          </a:p>
          <a:p>
            <a:r>
              <a:rPr lang="en-US" sz="2400" dirty="0"/>
              <a:t>Dedicated Observer</a:t>
            </a:r>
          </a:p>
          <a:p>
            <a:pPr lvl="1"/>
            <a:r>
              <a:rPr lang="en-US" sz="2400" dirty="0"/>
              <a:t>Advanced network defender</a:t>
            </a:r>
          </a:p>
          <a:p>
            <a:pPr lvl="1"/>
            <a:r>
              <a:rPr lang="en-US" sz="2400" dirty="0"/>
              <a:t>Actively looking for network intrusions</a:t>
            </a:r>
          </a:p>
          <a:p>
            <a:pPr lvl="1"/>
            <a:r>
              <a:rPr lang="en-US" sz="2400" dirty="0"/>
              <a:t>Proactive</a:t>
            </a:r>
          </a:p>
          <a:p>
            <a:pPr lvl="1"/>
            <a:r>
              <a:rPr lang="en-US" sz="2400" dirty="0"/>
              <a:t>Channel must work even if observer knows it’s there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62D91-2D34-42C4-B441-57A38751DA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Casual vs Dedicated Observer</a:t>
            </a:r>
          </a:p>
        </p:txBody>
      </p:sp>
    </p:spTree>
    <p:extLst>
      <p:ext uri="{BB962C8B-B14F-4D97-AF65-F5344CB8AC3E}">
        <p14:creationId xmlns:p14="http://schemas.microsoft.com/office/powerpoint/2010/main" val="314541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2873AD-A817-4913-B9A4-2E16689B06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Evaluation Criteria</a:t>
            </a:r>
          </a:p>
          <a:p>
            <a:pPr lvl="1"/>
            <a:r>
              <a:rPr lang="en-US" sz="2400" dirty="0"/>
              <a:t>Bandwidth – bits/TCP connection or bits/packet</a:t>
            </a:r>
          </a:p>
          <a:p>
            <a:pPr lvl="1"/>
            <a:r>
              <a:rPr lang="en-US" sz="2400" dirty="0"/>
              <a:t>Detection – How easy is it for the adversary to detect</a:t>
            </a:r>
          </a:p>
          <a:p>
            <a:pPr lvl="1"/>
            <a:r>
              <a:rPr lang="en-US" sz="2400" dirty="0"/>
              <a:t>Permissibility – How often will it be permitted</a:t>
            </a:r>
          </a:p>
          <a:p>
            <a:pPr lvl="1"/>
            <a:r>
              <a:rPr lang="en-US" sz="2400" dirty="0"/>
              <a:t>Prevention – How easy is it for the adversary to prevent</a:t>
            </a:r>
          </a:p>
          <a:p>
            <a:pPr lvl="1"/>
            <a:r>
              <a:rPr lang="en-US" sz="2400" dirty="0"/>
              <a:t>Difficulty – How easy is it for you to implement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5328A-B3B4-4D71-AF6E-9A2CA364C4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Evaluating Covert Channels</a:t>
            </a:r>
          </a:p>
        </p:txBody>
      </p:sp>
    </p:spTree>
    <p:extLst>
      <p:ext uri="{BB962C8B-B14F-4D97-AF65-F5344CB8AC3E}">
        <p14:creationId xmlns:p14="http://schemas.microsoft.com/office/powerpoint/2010/main" val="1307621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9F397E-09A0-43C9-A886-960B8BE07E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000" kern="0" dirty="0">
                <a:latin typeface="Calibri" panose="020F0502020204030204" pitchFamily="34" charset="0"/>
                <a:cs typeface="Calibri" panose="020F0502020204030204" pitchFamily="34" charset="0"/>
              </a:rPr>
              <a:t>Switch to whitepaper slides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2DCBA-CB20-499B-8368-45D4C96712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Evaluating Covert Channels</a:t>
            </a:r>
          </a:p>
        </p:txBody>
      </p:sp>
    </p:spTree>
    <p:extLst>
      <p:ext uri="{BB962C8B-B14F-4D97-AF65-F5344CB8AC3E}">
        <p14:creationId xmlns:p14="http://schemas.microsoft.com/office/powerpoint/2010/main" val="351822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B7BFE5-E61D-457A-947F-22BB405D23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Firewalls – Packet vs Stateful vs Application</a:t>
            </a:r>
          </a:p>
          <a:p>
            <a:r>
              <a:rPr lang="en-US" sz="2000" dirty="0"/>
              <a:t>Intrusion Detection System – Automate analysis and alert</a:t>
            </a:r>
          </a:p>
          <a:p>
            <a:r>
              <a:rPr lang="en-US" sz="2000" dirty="0"/>
              <a:t>Intrusion Prevention System – Automate, alert, block</a:t>
            </a:r>
          </a:p>
          <a:p>
            <a:r>
              <a:rPr lang="en-US" sz="2000" dirty="0"/>
              <a:t>SNORT/NIDS</a:t>
            </a:r>
          </a:p>
          <a:p>
            <a:r>
              <a:rPr lang="en-US" sz="2000" dirty="0"/>
              <a:t>Moloch – Analysis tool</a:t>
            </a:r>
          </a:p>
          <a:p>
            <a:r>
              <a:rPr lang="en-US" sz="2000" dirty="0"/>
              <a:t>Endgame???</a:t>
            </a:r>
          </a:p>
          <a:p>
            <a:r>
              <a:rPr lang="en-US" sz="2000" dirty="0"/>
              <a:t>Security Onion – Blue team security OS</a:t>
            </a:r>
          </a:p>
          <a:p>
            <a:endParaRPr lang="en-US" sz="2000" dirty="0"/>
          </a:p>
          <a:p>
            <a:r>
              <a:rPr lang="en-US" sz="2000" dirty="0"/>
              <a:t>Signatures vs Heuristic vs Patterns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92998-9389-4008-A951-4DB1ACA8AF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Detection</a:t>
            </a:r>
          </a:p>
        </p:txBody>
      </p:sp>
    </p:spTree>
    <p:extLst>
      <p:ext uri="{BB962C8B-B14F-4D97-AF65-F5344CB8AC3E}">
        <p14:creationId xmlns:p14="http://schemas.microsoft.com/office/powerpoint/2010/main" val="271314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C69C3E-7657-4CBC-9D48-593FB9401C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Why is detection extremely difficult? – Everything can be used for good and bad.</a:t>
            </a:r>
          </a:p>
          <a:p>
            <a:r>
              <a:rPr lang="en-US" sz="2000" dirty="0"/>
              <a:t>Only way to determine intent is after the fact.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26FCA-4974-4392-8CA3-93B916C822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Detection</a:t>
            </a:r>
          </a:p>
        </p:txBody>
      </p:sp>
    </p:spTree>
    <p:extLst>
      <p:ext uri="{BB962C8B-B14F-4D97-AF65-F5344CB8AC3E}">
        <p14:creationId xmlns:p14="http://schemas.microsoft.com/office/powerpoint/2010/main" val="3760968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22F02C-42A0-43D8-8977-0CABAD923E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Detect vs Limit vs Eliminate</a:t>
            </a:r>
          </a:p>
          <a:p>
            <a:r>
              <a:rPr lang="en-US" sz="2400" dirty="0"/>
              <a:t>Machine Learning? (ML)</a:t>
            </a:r>
          </a:p>
          <a:p>
            <a:pPr lvl="1"/>
            <a:r>
              <a:rPr lang="en-US" sz="1800" dirty="0"/>
              <a:t>Support Vector Machines</a:t>
            </a:r>
          </a:p>
          <a:p>
            <a:pPr lvl="1"/>
            <a:r>
              <a:rPr lang="en-US" sz="1800" dirty="0"/>
              <a:t>Neural Networks</a:t>
            </a:r>
          </a:p>
          <a:p>
            <a:pPr lvl="1"/>
            <a:r>
              <a:rPr lang="en-US" sz="1800" dirty="0"/>
              <a:t>C4.5 Decision Trees</a:t>
            </a:r>
          </a:p>
          <a:p>
            <a:r>
              <a:rPr lang="en-US" sz="2400" dirty="0"/>
              <a:t>Traffic Normalization (TN)</a:t>
            </a:r>
          </a:p>
          <a:p>
            <a:pPr lvl="1"/>
            <a:r>
              <a:rPr lang="en-US" sz="1800" dirty="0"/>
              <a:t>Replace Unused/Fixed/Derivate</a:t>
            </a:r>
          </a:p>
          <a:p>
            <a:r>
              <a:rPr lang="en-US" sz="2400" dirty="0"/>
              <a:t>Statistical Approaches (SA)</a:t>
            </a:r>
          </a:p>
          <a:p>
            <a:r>
              <a:rPr lang="en-US" sz="2400" dirty="0"/>
              <a:t>Anomaly Detection Tools</a:t>
            </a:r>
          </a:p>
          <a:p>
            <a:pPr lvl="1"/>
            <a:r>
              <a:rPr lang="en-US" sz="1800" dirty="0"/>
              <a:t>Web Tap [Borders 2004]</a:t>
            </a:r>
          </a:p>
          <a:p>
            <a:pPr lvl="1"/>
            <a:r>
              <a:rPr lang="en-US" sz="1800" dirty="0"/>
              <a:t>Tunnel Hunter [</a:t>
            </a:r>
            <a:r>
              <a:rPr lang="en-US" sz="1800" dirty="0" err="1"/>
              <a:t>Dusi</a:t>
            </a:r>
            <a:r>
              <a:rPr lang="en-US" sz="1800" dirty="0"/>
              <a:t> 2008]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0EA97-4F9F-4269-986F-208E087714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Detection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0C3E1-28F2-4B9B-9F9C-AC3A8F182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391" y="1509712"/>
            <a:ext cx="4735609" cy="38385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A118EF-987A-49CA-9599-8E2AA8C40BD8}"/>
              </a:ext>
            </a:extLst>
          </p:cNvPr>
          <p:cNvSpPr txBox="1"/>
          <p:nvPr/>
        </p:nvSpPr>
        <p:spPr>
          <a:xfrm>
            <a:off x="5823695" y="562584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</a:t>
            </a:r>
            <a:r>
              <a:rPr lang="en-US" dirty="0" err="1"/>
              <a:t>Wendzel</a:t>
            </a:r>
            <a:r>
              <a:rPr lang="en-US" dirty="0"/>
              <a:t> 2015]</a:t>
            </a:r>
          </a:p>
        </p:txBody>
      </p:sp>
    </p:spTree>
    <p:extLst>
      <p:ext uri="{BB962C8B-B14F-4D97-AF65-F5344CB8AC3E}">
        <p14:creationId xmlns:p14="http://schemas.microsoft.com/office/powerpoint/2010/main" val="644018743"/>
      </p:ext>
    </p:extLst>
  </p:cSld>
  <p:clrMapOvr>
    <a:masterClrMapping/>
  </p:clrMapOvr>
</p:sld>
</file>

<file path=ppt/theme/theme1.xml><?xml version="1.0" encoding="utf-8"?>
<a:theme xmlns:a="http://schemas.openxmlformats.org/drawingml/2006/main" name="1_AFRL Briefing Template 9FEB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E 2016 Template.potx" id="{71F28294-A6B8-4AF7-AB22-E8C4053AE51D}" vid="{4A6B7C29-5ECE-4E74-804A-DF54BFC2F6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ACE 2016 Template</Template>
  <TotalTime>3458</TotalTime>
  <Words>1640</Words>
  <Application>Microsoft Office PowerPoint</Application>
  <PresentationFormat>On-screen Show (4:3)</PresentationFormat>
  <Paragraphs>193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(Headings)</vt:lpstr>
      <vt:lpstr>Calibri</vt:lpstr>
      <vt:lpstr>Georgia</vt:lpstr>
      <vt:lpstr>Times New Roman</vt:lpstr>
      <vt:lpstr>Whitney</vt:lpstr>
      <vt:lpstr>Wingdings</vt:lpstr>
      <vt:lpstr>1_AFRL Briefing Template 9FEB11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Course in Engineering</dc:title>
  <dc:creator>A Z3LIFF</dc:creator>
  <cp:lastModifiedBy>Daniel Fitzgerald</cp:lastModifiedBy>
  <cp:revision>173</cp:revision>
  <cp:lastPrinted>2015-09-23T18:42:29Z</cp:lastPrinted>
  <dcterms:created xsi:type="dcterms:W3CDTF">2016-05-25T02:31:17Z</dcterms:created>
  <dcterms:modified xsi:type="dcterms:W3CDTF">2024-07-22T02:36:33Z</dcterms:modified>
</cp:coreProperties>
</file>