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450" r:id="rId2"/>
    <p:sldId id="451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D8C"/>
    <a:srgbClr val="CBCCCB"/>
    <a:srgbClr val="FCD016"/>
    <a:srgbClr val="0D2B88"/>
    <a:srgbClr val="0AD414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86421" autoAdjust="0"/>
  </p:normalViewPr>
  <p:slideViewPr>
    <p:cSldViewPr>
      <p:cViewPr varScale="1">
        <p:scale>
          <a:sx n="99" d="100"/>
          <a:sy n="99" d="100"/>
        </p:scale>
        <p:origin x="18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454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r">
              <a:defRPr sz="1100"/>
            </a:lvl1pPr>
          </a:lstStyle>
          <a:p>
            <a:fld id="{24DAFBA8-35F2-4C04-8149-4585D62DFC6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251600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FA37-6261-40BF-A830-F5F86B4A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2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r">
              <a:defRPr sz="1200"/>
            </a:lvl1pPr>
          </a:lstStyle>
          <a:p>
            <a:fld id="{2ECEE970-886D-4DEB-A78D-5219D8C79727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03" tIns="43101" rIns="86203" bIns="4310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203" tIns="43101" rIns="86203" bIns="431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r">
              <a:defRPr sz="1200"/>
            </a:lvl1pPr>
          </a:lstStyle>
          <a:p>
            <a:fld id="{6780CE12-7D89-4C30-82AA-60187ACAB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70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vs Unstructured – Unstructured carriers are human-interpretable and placed into the payload (e.g. audio or video streaming content). Structured, i.e. machine-interpretable, carriers are things like network protocol headers.</a:t>
            </a:r>
          </a:p>
          <a:p>
            <a:r>
              <a:rPr lang="en-US" dirty="0"/>
              <a:t>Active vs Piggyback – Active create traffic, piggyback uses traffic already going over the wire or to be sent and piggybacks off of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1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 source code for these channels. Some is better than others. </a:t>
            </a:r>
          </a:p>
          <a:p>
            <a:r>
              <a:rPr lang="en-US" dirty="0"/>
              <a:t>What makes it better? </a:t>
            </a:r>
          </a:p>
          <a:p>
            <a:r>
              <a:rPr lang="en-US" dirty="0"/>
              <a:t>What makes it easier to use?</a:t>
            </a:r>
          </a:p>
          <a:p>
            <a:r>
              <a:rPr lang="en-US" dirty="0"/>
              <a:t>What makes it more portable?</a:t>
            </a:r>
          </a:p>
          <a:p>
            <a:endParaRPr lang="en-US" dirty="0"/>
          </a:p>
          <a:p>
            <a:r>
              <a:rPr lang="en-US" dirty="0"/>
              <a:t>Coding Standards:</a:t>
            </a:r>
          </a:p>
          <a:p>
            <a:r>
              <a:rPr lang="en-US" dirty="0"/>
              <a:t>PEP 8 - https://www.python.org/dev/peps/pep-0008/</a:t>
            </a:r>
          </a:p>
          <a:p>
            <a:r>
              <a:rPr lang="en-US" dirty="0"/>
              <a:t>GNU C Coding Standards - https://www.gnu.org/prep/standards/html_node/Writing-C.html</a:t>
            </a:r>
          </a:p>
          <a:p>
            <a:endParaRPr lang="en-US" dirty="0"/>
          </a:p>
          <a:p>
            <a:r>
              <a:rPr lang="en-US" dirty="0"/>
              <a:t>Recommend git as you are all distributed. See Lt Star’s git-workflow</a:t>
            </a:r>
          </a:p>
          <a:p>
            <a:r>
              <a:rPr lang="en-US" dirty="0"/>
              <a:t>https://github.com/fitzgeralddaniel/git-workflow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7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7B4F34-550D-4C56-BC79-2C770DFC6A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750" y="2286000"/>
            <a:ext cx="7815263" cy="2278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>
                <a:solidFill>
                  <a:srgbClr val="0D4D8C"/>
                </a:solidFill>
                <a:latin typeface="Arial (Headings)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A2FA0-2E42-4442-A55D-8F7A79CFFBCE}"/>
              </a:ext>
            </a:extLst>
          </p:cNvPr>
          <p:cNvCxnSpPr/>
          <p:nvPr userDrawn="1"/>
        </p:nvCxnSpPr>
        <p:spPr>
          <a:xfrm>
            <a:off x="228600" y="6297039"/>
            <a:ext cx="86868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EA3855D-73B0-4461-9CA5-FAC1989E8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750" y="4724400"/>
            <a:ext cx="7815262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80000"/>
              </a:lnSpc>
              <a:buNone/>
              <a:defRPr sz="750" b="1" spc="225">
                <a:solidFill>
                  <a:srgbClr val="004B8D"/>
                </a:solidFill>
              </a:defRPr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</a:lstStyle>
          <a:p>
            <a:pPr lvl="0"/>
            <a:r>
              <a:rPr lang="en-US" dirty="0"/>
              <a:t>CLICK TO ADD PRESENTERS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70F71D-0C51-4D55-9A20-874E6EB03F58}"/>
              </a:ext>
            </a:extLst>
          </p:cNvPr>
          <p:cNvGrpSpPr/>
          <p:nvPr userDrawn="1"/>
        </p:nvGrpSpPr>
        <p:grpSpPr>
          <a:xfrm>
            <a:off x="1552575" y="238791"/>
            <a:ext cx="6038850" cy="1371600"/>
            <a:chOff x="1066800" y="238791"/>
            <a:chExt cx="6038850" cy="13716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FA2900-FAD4-4714-B036-5148CECFC50D}"/>
                </a:ext>
              </a:extLst>
            </p:cNvPr>
            <p:cNvSpPr txBox="1"/>
            <p:nvPr userDrawn="1"/>
          </p:nvSpPr>
          <p:spPr>
            <a:xfrm>
              <a:off x="2038350" y="724536"/>
              <a:ext cx="506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ADVANCED COURSE IN ENGINEERING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6C7738-B6CC-44F2-8B69-774AEFA89BAB}"/>
                </a:ext>
              </a:extLst>
            </p:cNvPr>
            <p:cNvSpPr txBox="1"/>
            <p:nvPr userDrawn="1"/>
          </p:nvSpPr>
          <p:spPr>
            <a:xfrm>
              <a:off x="2324100" y="1053284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Competence | Commitment | Courage | Compassion</a:t>
              </a:r>
            </a:p>
          </p:txBody>
        </p:sp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2A46438A-139A-4E47-85CB-445D749C0D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8791"/>
              <a:ext cx="137584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40F9C7-7776-4B9E-B1BA-9C5ABB1FA190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3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595A59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968EA3-6E9F-4CBE-8896-3EDB45F58322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3874DC-AD25-4EC0-8393-360A8B0476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7" t="20387" r="19847" b="34026"/>
          <a:stretch/>
        </p:blipFill>
        <p:spPr>
          <a:xfrm>
            <a:off x="228600" y="152400"/>
            <a:ext cx="512810" cy="274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50BD28-3F1D-4BA0-AD52-76A5A90B7E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397" y="6382484"/>
            <a:ext cx="2804403" cy="3231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1994-CAF1-4FDB-83DD-025F0CAE9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5090"/>
            <a:ext cx="8686800" cy="5113784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eorgia" panose="02040502050405020303" pitchFamily="18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061B9-54B9-4F73-9976-4EC4E3E108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550863"/>
            <a:ext cx="8686800" cy="4397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300">
                <a:solidFill>
                  <a:srgbClr val="0D4D8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69ECB-D786-407F-BE80-F4E5CF9F82E8}"/>
              </a:ext>
            </a:extLst>
          </p:cNvPr>
          <p:cNvSpPr txBox="1"/>
          <p:nvPr userDrawn="1"/>
        </p:nvSpPr>
        <p:spPr>
          <a:xfrm>
            <a:off x="5486400" y="6328598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</p:spTree>
    <p:extLst>
      <p:ext uri="{BB962C8B-B14F-4D97-AF65-F5344CB8AC3E}">
        <p14:creationId xmlns:p14="http://schemas.microsoft.com/office/powerpoint/2010/main" val="36128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2AF4BE-D80F-411F-B9D6-D7C2C778207C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6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7249A2-7D34-4808-979D-892F57203201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89898A-BF65-4795-9CA7-A84B3A46F8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6375268"/>
            <a:ext cx="2807208" cy="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5AB132-68E2-4D67-B665-47332260D7E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4BECE9-CBFA-41C7-8FF2-350D051FA70E}"/>
              </a:ext>
            </a:extLst>
          </p:cNvPr>
          <p:cNvSpPr txBox="1">
            <a:spLocks/>
          </p:cNvSpPr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3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6A21C-7AE0-4B0D-9A0B-E62A1B7A6E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400" dirty="0"/>
              <a:t>Covert Channels:</a:t>
            </a:r>
          </a:p>
          <a:p>
            <a:r>
              <a:rPr lang="en-US" sz="3200"/>
              <a:t>Hiding Data In </a:t>
            </a:r>
            <a:r>
              <a:rPr lang="en-US" sz="3200" dirty="0"/>
              <a:t>Plain Sight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5160E-924E-4B34-B0AE-38475D583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Capt</a:t>
            </a:r>
            <a:r>
              <a:rPr lang="en-US" dirty="0"/>
              <a:t> Daniel Fitzgerald</a:t>
            </a:r>
          </a:p>
          <a:p>
            <a:r>
              <a:rPr lang="en-US" dirty="0"/>
              <a:t>13 JUL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893BB-1A60-490F-BCE8-5A55F7C759EC}"/>
              </a:ext>
            </a:extLst>
          </p:cNvPr>
          <p:cNvSpPr txBox="1"/>
          <p:nvPr/>
        </p:nvSpPr>
        <p:spPr>
          <a:xfrm>
            <a:off x="5486399" y="6290562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6447D-C4F9-48DD-B8BA-1A50D302E89B}"/>
              </a:ext>
            </a:extLst>
          </p:cNvPr>
          <p:cNvSpPr txBox="1"/>
          <p:nvPr/>
        </p:nvSpPr>
        <p:spPr>
          <a:xfrm>
            <a:off x="664369" y="5705787"/>
            <a:ext cx="781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  <a:latin typeface="Whitney"/>
              </a:rPr>
              <a:t>This document is for information only. No U.S. Government commitment to sell, loan, lease, co-develop or co-produce defense articles or services is implied or intended.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5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E6546B-F87E-4D3F-B113-E7FB14FF8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External C2</a:t>
            </a:r>
          </a:p>
          <a:p>
            <a:r>
              <a:rPr lang="en-US" sz="2000" dirty="0"/>
              <a:t>https://www.cobaltstrike.com/downloads/externalc2spec.pdf</a:t>
            </a:r>
          </a:p>
          <a:p>
            <a:r>
              <a:rPr lang="en-US" sz="2000" dirty="0"/>
              <a:t>See spec for pictures</a:t>
            </a:r>
          </a:p>
          <a:p>
            <a:r>
              <a:rPr lang="en-US" sz="2000" dirty="0"/>
              <a:t>Allows 3</a:t>
            </a:r>
            <a:r>
              <a:rPr lang="en-US" sz="2000" baseline="30000" dirty="0"/>
              <a:t>rd</a:t>
            </a:r>
            <a:r>
              <a:rPr lang="en-US" sz="2000" dirty="0"/>
              <a:t> party programs to act as communications layer between Cobalt Strike and Beacon payload</a:t>
            </a:r>
          </a:p>
          <a:p>
            <a:r>
              <a:rPr lang="en-US" sz="2000" dirty="0"/>
              <a:t>Beta feature, existed since Cobalt Strike 3.6</a:t>
            </a:r>
          </a:p>
          <a:p>
            <a:r>
              <a:rPr lang="en-US" sz="2000" dirty="0"/>
              <a:t>Frame/packet consists of a 4 byte length field followed by a data field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4637-C050-401D-8E50-68A31EBA0C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281870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82ED02-503E-4A6A-8E24-CE8DD24DD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Malleable C2 Profile</a:t>
            </a:r>
          </a:p>
          <a:p>
            <a:pPr lvl="1"/>
            <a:r>
              <a:rPr lang="en-US" sz="2000" dirty="0"/>
              <a:t>https://github.com/rsmudge/Malleable-C2-Profiles</a:t>
            </a:r>
          </a:p>
          <a:p>
            <a:pPr lvl="1"/>
            <a:r>
              <a:rPr lang="en-US" sz="2000" dirty="0"/>
              <a:t>https://posts.specterops.io/a-deep-dive-into-cobalt-strike-malleable-c2-6660e33b0e0b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400" dirty="0"/>
          </a:p>
          <a:p>
            <a:r>
              <a:rPr lang="en-US" sz="2400" dirty="0"/>
              <a:t>External C2</a:t>
            </a:r>
          </a:p>
          <a:p>
            <a:pPr lvl="1"/>
            <a:r>
              <a:rPr lang="en-US" sz="2000" dirty="0"/>
              <a:t>https://blog.xpnsec.com/exploring-cobalt-strikes-externalc2-framework/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6BEB-6429-4DA5-8338-7B452315F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334270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3EB9DC-D89D-45F1-B369-4A98BFC62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Font typeface="Arial"/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Story Time</a:t>
            </a:r>
          </a:p>
          <a:p>
            <a:pPr marL="203200" indent="0" algn="ctr">
              <a:buFont typeface="Arial"/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“Covert channels are useless, everyone just uses HTTPS now”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629EB-43C8-4958-88A2-402259D03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177529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5E77F-0E7C-4EA2-A1B0-A0B44ED5E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Cobalt Strike PCAPs</a:t>
            </a:r>
          </a:p>
          <a:p>
            <a:r>
              <a:rPr lang="en-US" sz="2000" dirty="0"/>
              <a:t>C2 Profiles</a:t>
            </a:r>
          </a:p>
          <a:p>
            <a:r>
              <a:rPr lang="en-US" sz="2000" dirty="0"/>
              <a:t>https://github.com/rsmudge/Malleable-C2-Profiles</a:t>
            </a:r>
          </a:p>
          <a:p>
            <a:r>
              <a:rPr lang="en-US" sz="2000" dirty="0"/>
              <a:t>https://github.com/fitzgeralddaniel/Base_Covert_Channel</a:t>
            </a:r>
          </a:p>
          <a:p>
            <a:r>
              <a:rPr lang="en-US" sz="2000" dirty="0"/>
              <a:t>https://github.com/fitzgeralddaniel/IRC_Covert_Channel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AAC3-4812-4893-9B04-EE645782D6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Practice</a:t>
            </a:r>
          </a:p>
        </p:txBody>
      </p:sp>
    </p:spTree>
    <p:extLst>
      <p:ext uri="{BB962C8B-B14F-4D97-AF65-F5344CB8AC3E}">
        <p14:creationId xmlns:p14="http://schemas.microsoft.com/office/powerpoint/2010/main" val="325208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5C1FE1-41BE-4000-8C84-0317A1661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Documentation and Comments</a:t>
            </a:r>
          </a:p>
          <a:p>
            <a:pPr lvl="1"/>
            <a:r>
              <a:rPr lang="en-US" sz="1800" dirty="0" err="1"/>
              <a:t>Doxygen</a:t>
            </a:r>
            <a:r>
              <a:rPr lang="en-US" sz="1800" dirty="0"/>
              <a:t> like comments and a User Guide</a:t>
            </a:r>
          </a:p>
          <a:p>
            <a:r>
              <a:rPr lang="en-US" sz="2400" dirty="0"/>
              <a:t>Propper formatting</a:t>
            </a:r>
          </a:p>
          <a:p>
            <a:pPr lvl="1"/>
            <a:r>
              <a:rPr lang="en-US" sz="1800" dirty="0"/>
              <a:t>PEP-8 and/or a C style guide</a:t>
            </a:r>
          </a:p>
          <a:p>
            <a:r>
              <a:rPr lang="en-US" sz="2400" dirty="0"/>
              <a:t>Usability</a:t>
            </a:r>
          </a:p>
          <a:p>
            <a:pPr lvl="1"/>
            <a:r>
              <a:rPr lang="en-US" sz="1800" dirty="0" err="1"/>
              <a:t>Argparse</a:t>
            </a:r>
            <a:r>
              <a:rPr lang="en-US" sz="1800" dirty="0"/>
              <a:t> (python) and - - help</a:t>
            </a:r>
          </a:p>
          <a:p>
            <a:r>
              <a:rPr lang="en-US" sz="2400" dirty="0"/>
              <a:t>Error checking</a:t>
            </a:r>
          </a:p>
          <a:p>
            <a:r>
              <a:rPr lang="en-US" sz="2400" dirty="0"/>
              <a:t>Tradecraft</a:t>
            </a:r>
          </a:p>
          <a:p>
            <a:pPr lvl="1"/>
            <a:r>
              <a:rPr lang="en-US" sz="1800" dirty="0"/>
              <a:t>Strings, functions, abnormalities that give away intent</a:t>
            </a:r>
          </a:p>
          <a:p>
            <a:r>
              <a:rPr lang="en-US" sz="2400" dirty="0"/>
              <a:t>Compatibility</a:t>
            </a:r>
          </a:p>
          <a:p>
            <a:pPr lvl="1"/>
            <a:r>
              <a:rPr lang="en-US" sz="1800" dirty="0"/>
              <a:t>Will python be installed on your target box? Python2 vs Python3?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12481-D44E-4F84-B0E7-E48C93627C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94603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5C93CB-93FB-4EC7-83A9-202BC3557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Networking Review</a:t>
            </a:r>
          </a:p>
          <a:p>
            <a:r>
              <a:rPr lang="en-US" sz="2000" dirty="0"/>
              <a:t>Wireshark Review</a:t>
            </a:r>
          </a:p>
          <a:p>
            <a:r>
              <a:rPr lang="en-US" sz="2000" dirty="0"/>
              <a:t>What are Covert Channels?</a:t>
            </a:r>
          </a:p>
          <a:p>
            <a:r>
              <a:rPr lang="en-US" sz="2000" dirty="0"/>
              <a:t>Types of Covert Channels</a:t>
            </a:r>
          </a:p>
          <a:p>
            <a:r>
              <a:rPr lang="en-US" sz="2000" dirty="0"/>
              <a:t>Casual vs Dedicated Observer </a:t>
            </a:r>
          </a:p>
          <a:p>
            <a:r>
              <a:rPr lang="en-US" sz="2000" dirty="0"/>
              <a:t>Evaluating Covert Channels</a:t>
            </a:r>
          </a:p>
          <a:p>
            <a:r>
              <a:rPr lang="en-US" sz="2000" dirty="0"/>
              <a:t>Detection</a:t>
            </a:r>
          </a:p>
          <a:p>
            <a:r>
              <a:rPr lang="en-US" sz="2000" dirty="0"/>
              <a:t>Cobalt Strike Integration</a:t>
            </a:r>
          </a:p>
          <a:p>
            <a:r>
              <a:rPr lang="en-US" sz="2000" dirty="0"/>
              <a:t>Practice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A5A8F-11E4-46C1-AE95-4B3159CE5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8996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8AB261-9BBB-4BCA-BA4B-51127B8249C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44588"/>
            <a:ext cx="8686800" cy="5114925"/>
          </a:xfrm>
          <a:prstGeom prst="rect">
            <a:avLst/>
          </a:prstGeom>
        </p:spPr>
        <p:txBody>
          <a:bodyPr anchor="ctr"/>
          <a:lstStyle/>
          <a:p>
            <a:pPr marL="203200" indent="0" algn="ctr">
              <a:buNone/>
            </a:pPr>
            <a:r>
              <a:rPr lang="en-US" sz="3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</a:t>
            </a: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Daniel Fitzgerald</a:t>
            </a:r>
          </a:p>
          <a:p>
            <a:pPr marL="203200" indent="0" algn="ctr">
              <a:buNone/>
            </a:pP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fitzgerald.daniel.p@gmail.com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D7569-8455-48AD-8BB5-96D6B260281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50863"/>
            <a:ext cx="8686800" cy="4397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2377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0F6949-42B2-4196-B747-3BDBC0BC1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Write your own network covert channel</a:t>
            </a:r>
          </a:p>
          <a:p>
            <a:r>
              <a:rPr lang="en-US" sz="2000" dirty="0"/>
              <a:t>Need to exfil sensitive data from a target network</a:t>
            </a:r>
          </a:p>
          <a:p>
            <a:r>
              <a:rPr lang="en-US" sz="2000" dirty="0"/>
              <a:t>You can use Exercise2.pcap as your target network traffic</a:t>
            </a:r>
          </a:p>
          <a:p>
            <a:r>
              <a:rPr lang="en-US" sz="2000" dirty="0"/>
              <a:t>Assume default firewall on target</a:t>
            </a:r>
          </a:p>
          <a:p>
            <a:r>
              <a:rPr lang="en-US" sz="2000" dirty="0"/>
              <a:t>Assume IDS with default rules – Sys Admin will parse alerts</a:t>
            </a:r>
          </a:p>
          <a:p>
            <a:r>
              <a:rPr lang="en-US" sz="2000" dirty="0"/>
              <a:t>Discuss covert channels, metrics, types, and patterns</a:t>
            </a:r>
          </a:p>
          <a:p>
            <a:r>
              <a:rPr lang="en-US" sz="2000" dirty="0"/>
              <a:t>Discuss development process</a:t>
            </a:r>
          </a:p>
          <a:p>
            <a:r>
              <a:rPr lang="en-US" sz="2000" dirty="0"/>
              <a:t>Discuss channel metrics, pattern, tradeoffs, design choice, etc.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609C7-66D6-4D9D-82F7-196BE94F2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67413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EB19C4-AEA2-47E1-911F-D0FB5C98B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Covert Channel SANS White Paper [Couture 2010]</a:t>
            </a:r>
          </a:p>
          <a:p>
            <a:pPr lvl="1"/>
            <a:r>
              <a:rPr lang="en-US" sz="2400" dirty="0"/>
              <a:t>https://www.sans.org/reading-room/whitepapers/detection/covert-channels-33413</a:t>
            </a:r>
          </a:p>
          <a:p>
            <a:r>
              <a:rPr lang="en-US" sz="2800" dirty="0"/>
              <a:t>Pattern-based Survey and Categorization of Network Covert Channels [</a:t>
            </a:r>
            <a:r>
              <a:rPr lang="en-US" sz="2800" dirty="0" err="1"/>
              <a:t>Wendzel</a:t>
            </a:r>
            <a:r>
              <a:rPr lang="en-US" sz="2800" dirty="0"/>
              <a:t> 2014]</a:t>
            </a:r>
          </a:p>
          <a:p>
            <a:pPr lvl="1"/>
            <a:r>
              <a:rPr lang="en-US" dirty="0"/>
              <a:t>https://arxiv.org/pdf/1406.2901.pdf</a:t>
            </a:r>
          </a:p>
          <a:p>
            <a:r>
              <a:rPr lang="en-US" sz="2800" dirty="0"/>
              <a:t>Google</a:t>
            </a:r>
          </a:p>
          <a:p>
            <a:r>
              <a:rPr lang="en-US" sz="2800" dirty="0"/>
              <a:t>Creativecommons.org/licenses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170BA-0C8A-4F98-9BE0-874FC271C0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</p:spTree>
    <p:extLst>
      <p:ext uri="{BB962C8B-B14F-4D97-AF65-F5344CB8AC3E}">
        <p14:creationId xmlns:p14="http://schemas.microsoft.com/office/powerpoint/2010/main" val="203038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55D9C7-2BB0-4BCE-A11A-8418B05E2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What are Covert Channels?</a:t>
            </a:r>
          </a:p>
          <a:p>
            <a:r>
              <a:rPr lang="en-US" sz="2000" dirty="0"/>
              <a:t>Networking Review</a:t>
            </a:r>
          </a:p>
          <a:p>
            <a:r>
              <a:rPr lang="en-US" sz="2000" dirty="0"/>
              <a:t>Wireshark Review</a:t>
            </a:r>
          </a:p>
          <a:p>
            <a:r>
              <a:rPr lang="en-US" sz="2000" dirty="0"/>
              <a:t>Types of Covert Channels</a:t>
            </a:r>
          </a:p>
          <a:p>
            <a:r>
              <a:rPr lang="en-US" sz="2000" dirty="0"/>
              <a:t>Casual vs Dedicated Observer </a:t>
            </a:r>
          </a:p>
          <a:p>
            <a:r>
              <a:rPr lang="en-US" sz="2000" dirty="0"/>
              <a:t>Evaluating Covert Channels</a:t>
            </a:r>
          </a:p>
          <a:p>
            <a:r>
              <a:rPr lang="en-US" sz="2000" dirty="0"/>
              <a:t>Detection</a:t>
            </a:r>
          </a:p>
          <a:p>
            <a:r>
              <a:rPr lang="en-US" sz="2000" dirty="0"/>
              <a:t>Cobalt Strike Integration</a:t>
            </a:r>
          </a:p>
          <a:p>
            <a:r>
              <a:rPr lang="en-US" sz="2000" dirty="0"/>
              <a:t>Practice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CB51-E1B4-4BC5-BC5A-CEAA8486A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43697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1AA9A7-2520-4E57-BFEB-CE6D72684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5090"/>
            <a:ext cx="8534400" cy="5113784"/>
          </a:xfrm>
        </p:spPr>
        <p:txBody>
          <a:bodyPr/>
          <a:lstStyle/>
          <a:p>
            <a:r>
              <a:rPr lang="en-US" sz="2400" dirty="0"/>
              <a:t>Storage vs Timing Channels</a:t>
            </a:r>
          </a:p>
          <a:p>
            <a:r>
              <a:rPr lang="en-US" sz="2400" dirty="0"/>
              <a:t>Network vs Local Covert Channels</a:t>
            </a:r>
          </a:p>
          <a:p>
            <a:r>
              <a:rPr lang="en-US" sz="2400" dirty="0"/>
              <a:t>Active vs Piggyback Channels</a:t>
            </a:r>
          </a:p>
          <a:p>
            <a:r>
              <a:rPr lang="en-US" sz="2400" dirty="0"/>
              <a:t>Structured vs Unstructured Channels</a:t>
            </a:r>
          </a:p>
          <a:p>
            <a:endParaRPr lang="en-US" sz="2400" dirty="0"/>
          </a:p>
          <a:p>
            <a:r>
              <a:rPr lang="en-US" sz="2400" dirty="0"/>
              <a:t>Which is best? </a:t>
            </a:r>
          </a:p>
          <a:p>
            <a:endParaRPr lang="en-US" sz="2400" dirty="0"/>
          </a:p>
          <a:p>
            <a:r>
              <a:rPr lang="en-US" sz="2400" dirty="0"/>
              <a:t>Adversary Scenario: Simmons Prisoner’s Problem </a:t>
            </a:r>
            <a:r>
              <a:rPr lang="en-US" sz="1800" dirty="0"/>
              <a:t>[Simmons 1983]</a:t>
            </a:r>
            <a:endParaRPr lang="en-US" sz="2400" dirty="0"/>
          </a:p>
          <a:p>
            <a:pPr lvl="1"/>
            <a:r>
              <a:rPr lang="en-US" sz="1800" dirty="0"/>
              <a:t>Warden can read, reject, manipulate, or inject messages</a:t>
            </a:r>
          </a:p>
          <a:p>
            <a:pPr lvl="1"/>
            <a:r>
              <a:rPr lang="en-US" sz="1800" dirty="0"/>
              <a:t>Active vs passive warden (Obstruct vs observe)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29C8-AECD-4A47-8123-621311B7F8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57888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57D6C-E59D-4B44-8F26-9C9DDA73B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Casual Observer</a:t>
            </a:r>
          </a:p>
          <a:p>
            <a:pPr lvl="1"/>
            <a:r>
              <a:rPr lang="en-US" sz="2400" dirty="0"/>
              <a:t>Average user/admin</a:t>
            </a:r>
          </a:p>
          <a:p>
            <a:pPr lvl="1"/>
            <a:r>
              <a:rPr lang="en-US" sz="2400" dirty="0"/>
              <a:t>Might look at network traffic</a:t>
            </a:r>
          </a:p>
          <a:p>
            <a:pPr lvl="1"/>
            <a:r>
              <a:rPr lang="en-US" sz="2400" dirty="0"/>
              <a:t>Only fix it when it breaks</a:t>
            </a:r>
          </a:p>
          <a:p>
            <a:pPr lvl="1"/>
            <a:r>
              <a:rPr lang="en-US" sz="2400" dirty="0"/>
              <a:t>Can fool with a basic covert channel</a:t>
            </a:r>
          </a:p>
          <a:p>
            <a:r>
              <a:rPr lang="en-US" sz="2400" dirty="0"/>
              <a:t>Dedicated Observer</a:t>
            </a:r>
          </a:p>
          <a:p>
            <a:pPr lvl="1"/>
            <a:r>
              <a:rPr lang="en-US" sz="2400" dirty="0"/>
              <a:t>Advanced network defender</a:t>
            </a:r>
          </a:p>
          <a:p>
            <a:pPr lvl="1"/>
            <a:r>
              <a:rPr lang="en-US" sz="2400" dirty="0"/>
              <a:t>Actively looking for network intrusions</a:t>
            </a:r>
          </a:p>
          <a:p>
            <a:pPr lvl="1"/>
            <a:r>
              <a:rPr lang="en-US" sz="2400" dirty="0"/>
              <a:t>Proactive</a:t>
            </a:r>
          </a:p>
          <a:p>
            <a:pPr lvl="1"/>
            <a:r>
              <a:rPr lang="en-US" sz="2400" dirty="0"/>
              <a:t>Channel must work even if observer knows it’s there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62D91-2D34-42C4-B441-57A38751DA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Casual vs Dedicated Observer</a:t>
            </a:r>
          </a:p>
        </p:txBody>
      </p:sp>
    </p:spTree>
    <p:extLst>
      <p:ext uri="{BB962C8B-B14F-4D97-AF65-F5344CB8AC3E}">
        <p14:creationId xmlns:p14="http://schemas.microsoft.com/office/powerpoint/2010/main" val="314541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873AD-A817-4913-B9A4-2E16689B0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Evaluation Criteria</a:t>
            </a:r>
          </a:p>
          <a:p>
            <a:pPr lvl="1"/>
            <a:r>
              <a:rPr lang="en-US" sz="2400" dirty="0"/>
              <a:t>Bandwidth – bits/TCP connection or bits/packet</a:t>
            </a:r>
          </a:p>
          <a:p>
            <a:pPr lvl="1"/>
            <a:r>
              <a:rPr lang="en-US" sz="2400" dirty="0"/>
              <a:t>Detection – How easy is it for the adversary to detect</a:t>
            </a:r>
          </a:p>
          <a:p>
            <a:pPr lvl="1"/>
            <a:r>
              <a:rPr lang="en-US" sz="2400" dirty="0"/>
              <a:t>Permissibility – How often will it be permitted</a:t>
            </a:r>
          </a:p>
          <a:p>
            <a:pPr lvl="1"/>
            <a:r>
              <a:rPr lang="en-US" sz="2400" dirty="0"/>
              <a:t>Prevention – How easy is it for the adversary to prevent</a:t>
            </a:r>
          </a:p>
          <a:p>
            <a:pPr lvl="1"/>
            <a:r>
              <a:rPr lang="en-US" sz="2400" dirty="0"/>
              <a:t>Difficulty – How easy is it for you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5328A-B3B4-4D71-AF6E-9A2CA364C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Evaluating Covert Channels</a:t>
            </a:r>
          </a:p>
        </p:txBody>
      </p:sp>
    </p:spTree>
    <p:extLst>
      <p:ext uri="{BB962C8B-B14F-4D97-AF65-F5344CB8AC3E}">
        <p14:creationId xmlns:p14="http://schemas.microsoft.com/office/powerpoint/2010/main" val="130762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F397E-09A0-43C9-A886-960B8BE07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Switch to whitepaper slides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2DCBA-CB20-499B-8368-45D4C96712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Evaluating Covert Channels</a:t>
            </a:r>
          </a:p>
        </p:txBody>
      </p:sp>
    </p:spTree>
    <p:extLst>
      <p:ext uri="{BB962C8B-B14F-4D97-AF65-F5344CB8AC3E}">
        <p14:creationId xmlns:p14="http://schemas.microsoft.com/office/powerpoint/2010/main" val="351822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B7BFE5-E61D-457A-947F-22BB405D2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Firewalls – Packet vs Stateful vs Application</a:t>
            </a:r>
          </a:p>
          <a:p>
            <a:r>
              <a:rPr lang="en-US" sz="2000" dirty="0"/>
              <a:t>Intrusion Detection System – Automate analysis and alert</a:t>
            </a:r>
          </a:p>
          <a:p>
            <a:r>
              <a:rPr lang="en-US" sz="2000" dirty="0"/>
              <a:t>Intrusion Prevention System – Automate, alert, block</a:t>
            </a:r>
          </a:p>
          <a:p>
            <a:r>
              <a:rPr lang="en-US" sz="2000" dirty="0"/>
              <a:t>SNORT/NIDS</a:t>
            </a:r>
          </a:p>
          <a:p>
            <a:r>
              <a:rPr lang="en-US" sz="2000" dirty="0"/>
              <a:t>Moloch – Analysis tool</a:t>
            </a:r>
          </a:p>
          <a:p>
            <a:r>
              <a:rPr lang="en-US" sz="2000" dirty="0"/>
              <a:t>Endgame???</a:t>
            </a:r>
          </a:p>
          <a:p>
            <a:r>
              <a:rPr lang="en-US" sz="2000" dirty="0"/>
              <a:t>Security Onion – Blue team security OS</a:t>
            </a:r>
          </a:p>
          <a:p>
            <a:endParaRPr lang="en-US" sz="2000" dirty="0"/>
          </a:p>
          <a:p>
            <a:r>
              <a:rPr lang="en-US" sz="2000" dirty="0"/>
              <a:t>Signatures vs Heuristic vs Patterns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2998-9389-4008-A951-4DB1ACA8A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71314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69C3E-7657-4CBC-9D48-593FB9401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Why is detection extremely difficult? – Everything can be used for good and bad.</a:t>
            </a:r>
          </a:p>
          <a:p>
            <a:r>
              <a:rPr lang="en-US" sz="2000" dirty="0"/>
              <a:t>Only way to determine intent is after the fact.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26FCA-4974-4392-8CA3-93B916C822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376096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3A910C-462E-4942-99FB-5F4D4D9AB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>
                <a:sym typeface="Wingdings" panose="05000000000000000000" pitchFamily="2" charset="2"/>
              </a:rPr>
              <a:t>Malleable C2 Profile</a:t>
            </a:r>
          </a:p>
          <a:p>
            <a:r>
              <a:rPr lang="en-US" sz="2000" dirty="0"/>
              <a:t>https://www.cobaltstrike.com/help-malleable-c2</a:t>
            </a:r>
          </a:p>
          <a:p>
            <a:r>
              <a:rPr lang="en-US" sz="2000" dirty="0"/>
              <a:t>See help page for pictures</a:t>
            </a:r>
          </a:p>
          <a:p>
            <a:r>
              <a:rPr lang="en-US" sz="2000" dirty="0">
                <a:sym typeface="Wingdings" panose="05000000000000000000" pitchFamily="2" charset="2"/>
              </a:rPr>
              <a:t>Specifies how to transform data and store it in a transaction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1428-A35E-4A01-8A32-6559B805C0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2272730764"/>
      </p:ext>
    </p:extLst>
  </p:cSld>
  <p:clrMapOvr>
    <a:masterClrMapping/>
  </p:clrMapOvr>
</p:sld>
</file>

<file path=ppt/theme/theme1.xml><?xml version="1.0" encoding="utf-8"?>
<a:theme xmlns:a="http://schemas.openxmlformats.org/drawingml/2006/main" name="1_AFRL Briefing Template 9FEB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2016 Template.potx" id="{71F28294-A6B8-4AF7-AB22-E8C4053AE51D}" vid="{4A6B7C29-5ECE-4E74-804A-DF54BFC2F6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ACE 2016 Template</Template>
  <TotalTime>3445</TotalTime>
  <Words>891</Words>
  <Application>Microsoft Office PowerPoint</Application>
  <PresentationFormat>On-screen Show (4:3)</PresentationFormat>
  <Paragraphs>142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(Headings)</vt:lpstr>
      <vt:lpstr>Calibri</vt:lpstr>
      <vt:lpstr>Georgia</vt:lpstr>
      <vt:lpstr>Times New Roman</vt:lpstr>
      <vt:lpstr>Whitney</vt:lpstr>
      <vt:lpstr>1_AFRL Briefing Template 9FEB11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Course in Engineering</dc:title>
  <dc:creator>A Z3LIFF</dc:creator>
  <cp:lastModifiedBy>Daniel Fitzgerald</cp:lastModifiedBy>
  <cp:revision>169</cp:revision>
  <cp:lastPrinted>2015-09-23T18:42:29Z</cp:lastPrinted>
  <dcterms:created xsi:type="dcterms:W3CDTF">2016-05-25T02:31:17Z</dcterms:created>
  <dcterms:modified xsi:type="dcterms:W3CDTF">2021-06-02T18:13:52Z</dcterms:modified>
</cp:coreProperties>
</file>