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450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552" r:id="rId10"/>
    <p:sldId id="553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569" r:id="rId21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D8C"/>
    <a:srgbClr val="CBCCCB"/>
    <a:srgbClr val="FCD016"/>
    <a:srgbClr val="0D2B88"/>
    <a:srgbClr val="0AD414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86421" autoAdjust="0"/>
  </p:normalViewPr>
  <p:slideViewPr>
    <p:cSldViewPr>
      <p:cViewPr varScale="1">
        <p:scale>
          <a:sx n="140" d="100"/>
          <a:sy n="140" d="100"/>
        </p:scale>
        <p:origin x="229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HpL1qxRjlv6YxaC59_Jb3yMlKtvaJni/view?fbclid=IwAR2PlPvzaUYx6Dvmn2X0-ro398YgznFL4QzrdKxUlN7lBlHzx9LdZAWsVy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vs Unstructured – Unstructured carriers are human-interpretable and placed into the payload (e.g. audio or video streaming content). Structured, i.e. machine-interpretable, carriers are things like network protocol headers.</a:t>
            </a:r>
          </a:p>
          <a:p>
            <a:r>
              <a:rPr lang="en-US" dirty="0"/>
              <a:t>Active vs Piggyback – Active create traffic, piggyback uses traffic already going over the wire or to be sent and piggybacks off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1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 J – AI wont work, it improves efficiency, it does nothing for effectiveness. Will not improve the effectiveness of failed processes.</a:t>
            </a:r>
          </a:p>
          <a:p>
            <a:endParaRPr lang="en-US" dirty="0"/>
          </a:p>
          <a:p>
            <a:r>
              <a:rPr lang="en-US" dirty="0"/>
              <a:t>Traffic Normalizers – Remove ambiguities and policy breaking elements in network traffic. (i.e. replace TTL field)</a:t>
            </a:r>
          </a:p>
          <a:p>
            <a:r>
              <a:rPr lang="en-US" dirty="0"/>
              <a:t>	- Might also set setting headers to default values</a:t>
            </a:r>
          </a:p>
          <a:p>
            <a:r>
              <a:rPr lang="en-US" dirty="0"/>
              <a:t>	- Limited by buffer size for re-ordering or fixing timing</a:t>
            </a:r>
          </a:p>
          <a:p>
            <a:r>
              <a:rPr lang="en-US" dirty="0"/>
              <a:t>Statistical Approaches – Detection vs inter-arrival time pattern, random value pattern, and maybe others based on statistical value distributions</a:t>
            </a:r>
          </a:p>
          <a:p>
            <a:r>
              <a:rPr lang="en-US" dirty="0"/>
              <a:t>Machine Learning – Covert channels can be detected using supervised ML approaches </a:t>
            </a:r>
          </a:p>
          <a:p>
            <a:r>
              <a:rPr lang="en-US" dirty="0"/>
              <a:t>	-SVM – can detect IP ID or TCP ISN covert channels</a:t>
            </a:r>
          </a:p>
          <a:p>
            <a:r>
              <a:rPr lang="en-US" dirty="0"/>
              <a:t>	-NN – can detect TCP ISN</a:t>
            </a:r>
          </a:p>
          <a:p>
            <a:r>
              <a:rPr lang="en-US" dirty="0"/>
              <a:t>	-C4.5 DT – can detect inter-packet timing channels and simple protocol switching channels</a:t>
            </a:r>
          </a:p>
          <a:p>
            <a:r>
              <a:rPr lang="en-US" dirty="0"/>
              <a:t>Web Tap – measures browsing patters to determine if it is a legit user</a:t>
            </a:r>
          </a:p>
          <a:p>
            <a:r>
              <a:rPr lang="en-US" dirty="0"/>
              <a:t>	-Header format, Delay times, Request sizes, bandwidth usage (out vs in), request regularity/ time</a:t>
            </a:r>
          </a:p>
          <a:p>
            <a:r>
              <a:rPr lang="en-US" dirty="0"/>
              <a:t>Tunnel Hunter – statistical fingerprinting to detect network tunnels</a:t>
            </a:r>
          </a:p>
          <a:p>
            <a:r>
              <a:rPr lang="en-US" dirty="0"/>
              <a:t>	-IP packet size, time between arrival, order of arrival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Screenshot from </a:t>
            </a:r>
            <a:r>
              <a:rPr lang="en-US" sz="1200" dirty="0"/>
              <a:t>A Pattern-based Survey and Categorization of Network Covert Channel Techniques by Steffen </a:t>
            </a:r>
            <a:r>
              <a:rPr lang="en-US" sz="1200" dirty="0" err="1"/>
              <a:t>Wendzel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https://arxiv.org/pdf/1406.2901.pdf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8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detection extremely difficult? – Everything can be used for good and bad.</a:t>
            </a:r>
          </a:p>
          <a:p>
            <a:r>
              <a:rPr lang="en-US" dirty="0"/>
              <a:t>Only way to determine intent is after the fact.</a:t>
            </a:r>
          </a:p>
          <a:p>
            <a:endParaRPr lang="en-US" dirty="0"/>
          </a:p>
          <a:p>
            <a:r>
              <a:rPr lang="en-US" dirty="0"/>
              <a:t>Dr J video: </a:t>
            </a:r>
            <a:r>
              <a:rPr lang="en-US" dirty="0">
                <a:hlinkClick r:id="rId3"/>
              </a:rPr>
              <a:t>https://drive.google.com/file/d/16HpL1qxRjlv6YxaC59_Jb3yMlKtvaJni/view?fbclid=IwAR2PlPvzaUYx6Dvmn2X0-ro398YgznFL4QzrdKxUlN7lBlHzx9LdZAWsVys</a:t>
            </a:r>
            <a:endParaRPr lang="en-US" dirty="0"/>
          </a:p>
          <a:p>
            <a:r>
              <a:rPr lang="en-US" dirty="0"/>
              <a:t>7:35 for Hume’s Induction Problem</a:t>
            </a:r>
          </a:p>
          <a:p>
            <a:r>
              <a:rPr lang="en-US" dirty="0"/>
              <a:t>47:28 for why AI/ML wont save us (ends at 50:30)</a:t>
            </a:r>
          </a:p>
        </p:txBody>
      </p:sp>
    </p:spTree>
    <p:extLst>
      <p:ext uri="{BB962C8B-B14F-4D97-AF65-F5344CB8AC3E}">
        <p14:creationId xmlns:p14="http://schemas.microsoft.com/office/powerpoint/2010/main" val="252550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source code for these channels. Some is better than others. </a:t>
            </a:r>
          </a:p>
          <a:p>
            <a:r>
              <a:rPr lang="en-US" dirty="0"/>
              <a:t>What makes it better? </a:t>
            </a:r>
          </a:p>
          <a:p>
            <a:r>
              <a:rPr lang="en-US" dirty="0"/>
              <a:t>What makes it easier to use?</a:t>
            </a:r>
          </a:p>
          <a:p>
            <a:r>
              <a:rPr lang="en-US" dirty="0"/>
              <a:t>What makes it more portable?</a:t>
            </a:r>
          </a:p>
          <a:p>
            <a:endParaRPr lang="en-US" dirty="0"/>
          </a:p>
          <a:p>
            <a:r>
              <a:rPr lang="en-US" dirty="0"/>
              <a:t>Coding Standards:</a:t>
            </a:r>
          </a:p>
          <a:p>
            <a:r>
              <a:rPr lang="en-US" dirty="0"/>
              <a:t>PEP 8 - https://www.python.org/dev/peps/pep-0008/</a:t>
            </a:r>
          </a:p>
          <a:p>
            <a:r>
              <a:rPr lang="en-US" dirty="0"/>
              <a:t>GNU C Coding Standards - https://www.gnu.org/prep/standards/html_node/Writing-C.html</a:t>
            </a:r>
          </a:p>
          <a:p>
            <a:endParaRPr lang="en-US" dirty="0"/>
          </a:p>
          <a:p>
            <a:r>
              <a:rPr lang="en-US" dirty="0"/>
              <a:t>Recommend git as you are all distributed. See Lt Star’s git-workflow</a:t>
            </a:r>
          </a:p>
          <a:p>
            <a:r>
              <a:rPr lang="en-US" dirty="0"/>
              <a:t>https://github.com/fitzgeralddaniel/git-workflow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7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69ECB-D786-407F-BE80-F4E5CF9F82E8}"/>
              </a:ext>
            </a:extLst>
          </p:cNvPr>
          <p:cNvSpPr txBox="1"/>
          <p:nvPr userDrawn="1"/>
        </p:nvSpPr>
        <p:spPr>
          <a:xfrm>
            <a:off x="5486400" y="6328598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6.29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400" dirty="0"/>
              <a:t>Covert Channels:</a:t>
            </a:r>
          </a:p>
          <a:p>
            <a:r>
              <a:rPr lang="en-US" sz="3200"/>
              <a:t>Hiding Data In </a:t>
            </a:r>
            <a:r>
              <a:rPr lang="en-US" sz="3200" dirty="0"/>
              <a:t>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19 JUL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93BB-1A60-490F-BCE8-5A55F7C759EC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6447D-C4F9-48DD-B8BA-1A50D302E89B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2F02C-42A0-43D8-8977-0CABAD92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Dr J video: https://drive.google.com/file/d/16HpL1qxRjlv6YxaC59_Jb3yMlKtvaJni/view?fbclid=IwAR2PlPvzaUYx6Dvmn2X0-ro398YgznFL4QzrdKxUlN7lBlHzx9LdZAWsVys</a:t>
            </a:r>
          </a:p>
          <a:p>
            <a:r>
              <a:rPr lang="en-US" sz="2000" dirty="0"/>
              <a:t>Recommend watching the entire video</a:t>
            </a:r>
          </a:p>
          <a:p>
            <a:r>
              <a:rPr lang="en-US" sz="2000" dirty="0"/>
              <a:t>7:35 for Hume’s Induction Problem</a:t>
            </a:r>
          </a:p>
          <a:p>
            <a:r>
              <a:rPr lang="en-US" sz="2000" dirty="0"/>
              <a:t>47:28 for why AI/ML wont save us (ends at 50:30)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EA97-4F9F-4269-986F-208E0877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67217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3A910C-462E-4942-99FB-5F4D4D9AB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sym typeface="Wingdings" panose="05000000000000000000" pitchFamily="2" charset="2"/>
              </a:rPr>
              <a:t>Malleable C2 Profile</a:t>
            </a:r>
          </a:p>
          <a:p>
            <a:r>
              <a:rPr lang="en-US" sz="2000" dirty="0"/>
              <a:t>https://www.cobaltstrike.com/help-malleable-c2</a:t>
            </a:r>
          </a:p>
          <a:p>
            <a:r>
              <a:rPr lang="en-US" sz="2000" dirty="0"/>
              <a:t>See help page for pictures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Specifies how to transform data and store it in a transaction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1428-A35E-4A01-8A32-6559B805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27273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E6546B-F87E-4D3F-B113-E7FB14FF8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External C2</a:t>
            </a:r>
          </a:p>
          <a:p>
            <a:r>
              <a:rPr lang="en-US" sz="2000" dirty="0"/>
              <a:t>https://www.cobaltstrike.com/downloads/externalc2spec.pdf</a:t>
            </a:r>
          </a:p>
          <a:p>
            <a:r>
              <a:rPr lang="en-US" sz="2000" dirty="0"/>
              <a:t>See spec for pictures</a:t>
            </a:r>
          </a:p>
          <a:p>
            <a:r>
              <a:rPr lang="en-US" sz="2000" dirty="0"/>
              <a:t>Allows 3</a:t>
            </a:r>
            <a:r>
              <a:rPr lang="en-US" sz="2000" baseline="30000" dirty="0"/>
              <a:t>rd</a:t>
            </a:r>
            <a:r>
              <a:rPr lang="en-US" sz="2000" dirty="0"/>
              <a:t> party programs to act as communications layer between Cobalt Strike and Beacon payload</a:t>
            </a:r>
          </a:p>
          <a:p>
            <a:r>
              <a:rPr lang="en-US" sz="2000" dirty="0"/>
              <a:t>Beta feature, existed since Cobalt Strike 3.6</a:t>
            </a:r>
          </a:p>
          <a:p>
            <a:r>
              <a:rPr lang="en-US" sz="2000" dirty="0"/>
              <a:t>Frame/packet consists of a 4 byte length field followed by a data field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4637-C050-401D-8E50-68A31EBA0C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81870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2ED02-503E-4A6A-8E24-CE8DD24DD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Malleable C2 Profile</a:t>
            </a:r>
          </a:p>
          <a:p>
            <a:pPr lvl="1"/>
            <a:r>
              <a:rPr lang="en-US" sz="2000" dirty="0"/>
              <a:t>https://github.com/rsmudge/Malleable-C2-Profiles</a:t>
            </a:r>
          </a:p>
          <a:p>
            <a:pPr lvl="1"/>
            <a:r>
              <a:rPr lang="en-US" sz="2000" dirty="0"/>
              <a:t>https://posts.specterops.io/a-deep-dive-into-cobalt-strike-malleable-c2-6660e33b0e0b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r>
              <a:rPr lang="en-US" sz="2400" dirty="0"/>
              <a:t>External C2</a:t>
            </a:r>
          </a:p>
          <a:p>
            <a:pPr lvl="1"/>
            <a:r>
              <a:rPr lang="en-US" sz="2000" dirty="0"/>
              <a:t>https://blog.xpnsec.com/exploring-cobalt-strikes-externalc2-framework/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6BEB-6429-4DA5-8338-7B452315F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334270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3EB9DC-D89D-45F1-B369-4A98BFC62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Story Time</a:t>
            </a:r>
          </a:p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“Covert channels are useless, everyone just uses HTTPS now”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29EB-43C8-4958-88A2-402259D03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177529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5E77F-0E7C-4EA2-A1B0-A0B44ED5E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Cobalt Strike PCAPs</a:t>
            </a:r>
          </a:p>
          <a:p>
            <a:r>
              <a:rPr lang="en-US" sz="2000" dirty="0"/>
              <a:t>C2 Profiles</a:t>
            </a:r>
          </a:p>
          <a:p>
            <a:r>
              <a:rPr lang="en-US" sz="2000" dirty="0"/>
              <a:t>https://github.com/rsmudge/Malleable-C2-Profiles</a:t>
            </a:r>
          </a:p>
          <a:p>
            <a:r>
              <a:rPr lang="en-US" sz="2000" dirty="0"/>
              <a:t>https://github.com/fitzgeralddaniel/Base_Covert_Channel</a:t>
            </a:r>
          </a:p>
          <a:p>
            <a:r>
              <a:rPr lang="en-US" sz="2000" dirty="0"/>
              <a:t>https://github.com/fitzgeralddaniel/IRC_Covert_Channel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AAC3-4812-4893-9B04-EE645782D6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Practice</a:t>
            </a:r>
          </a:p>
        </p:txBody>
      </p:sp>
    </p:spTree>
    <p:extLst>
      <p:ext uri="{BB962C8B-B14F-4D97-AF65-F5344CB8AC3E}">
        <p14:creationId xmlns:p14="http://schemas.microsoft.com/office/powerpoint/2010/main" val="325208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C1FE1-41BE-4000-8C84-0317A1661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Documentation and Comments</a:t>
            </a:r>
          </a:p>
          <a:p>
            <a:pPr lvl="1"/>
            <a:r>
              <a:rPr lang="en-US" sz="1800" dirty="0" err="1"/>
              <a:t>Doxygen</a:t>
            </a:r>
            <a:r>
              <a:rPr lang="en-US" sz="1800" dirty="0"/>
              <a:t> like comments and a User Guide</a:t>
            </a:r>
          </a:p>
          <a:p>
            <a:r>
              <a:rPr lang="en-US" sz="2400" dirty="0"/>
              <a:t>Propper formatting</a:t>
            </a:r>
          </a:p>
          <a:p>
            <a:pPr lvl="1"/>
            <a:r>
              <a:rPr lang="en-US" sz="1800" dirty="0"/>
              <a:t>PEP-8 and/or a C style guide</a:t>
            </a:r>
          </a:p>
          <a:p>
            <a:r>
              <a:rPr lang="en-US" sz="2400" dirty="0"/>
              <a:t>Usability</a:t>
            </a:r>
          </a:p>
          <a:p>
            <a:pPr lvl="1"/>
            <a:r>
              <a:rPr lang="en-US" sz="1800" dirty="0" err="1"/>
              <a:t>Argparse</a:t>
            </a:r>
            <a:r>
              <a:rPr lang="en-US" sz="1800" dirty="0"/>
              <a:t> (python) and - - help</a:t>
            </a:r>
          </a:p>
          <a:p>
            <a:r>
              <a:rPr lang="en-US" sz="2400" dirty="0"/>
              <a:t>Error checking</a:t>
            </a:r>
          </a:p>
          <a:p>
            <a:r>
              <a:rPr lang="en-US" sz="2400" dirty="0"/>
              <a:t>Tradecraft</a:t>
            </a:r>
          </a:p>
          <a:p>
            <a:pPr lvl="1"/>
            <a:r>
              <a:rPr lang="en-US" sz="1800" dirty="0"/>
              <a:t>Strings, functions, abnormalities that give away intent</a:t>
            </a:r>
          </a:p>
          <a:p>
            <a:r>
              <a:rPr lang="en-US" sz="2400" dirty="0"/>
              <a:t>Compatibility</a:t>
            </a:r>
          </a:p>
          <a:p>
            <a:pPr lvl="1"/>
            <a:r>
              <a:rPr lang="en-US" sz="1800" dirty="0"/>
              <a:t>Will python be installed on your target box? Python2 vs Python3?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2481-D44E-4F84-B0E7-E48C93627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94603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5C93CB-93FB-4EC7-83A9-202BC3557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A5A8F-11E4-46C1-AE95-4B3159CE5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996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8AB261-9BBB-4BCA-BA4B-51127B8249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Daniel Fitzgerald</a:t>
            </a:r>
          </a:p>
          <a:p>
            <a:pPr marL="203200" indent="0" algn="ctr"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fitzgerald.daniel.p@gmail.com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7569-8455-48AD-8BB5-96D6B26028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377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0F6949-42B2-4196-B747-3BDBC0BC1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Write your own network covert channel</a:t>
            </a:r>
          </a:p>
          <a:p>
            <a:r>
              <a:rPr lang="en-US" sz="2000" dirty="0"/>
              <a:t>Need to exfil sensitive data from a target network</a:t>
            </a:r>
          </a:p>
          <a:p>
            <a:r>
              <a:rPr lang="en-US" sz="2000" dirty="0"/>
              <a:t>You can use Exercise2.pcap as your target network traffic</a:t>
            </a:r>
          </a:p>
          <a:p>
            <a:r>
              <a:rPr lang="en-US" sz="2000" dirty="0"/>
              <a:t>Assume default firewall on target</a:t>
            </a:r>
          </a:p>
          <a:p>
            <a:r>
              <a:rPr lang="en-US" sz="2000" dirty="0"/>
              <a:t>Assume IDS with default rules – Sys Admin will parse alerts</a:t>
            </a:r>
          </a:p>
          <a:p>
            <a:r>
              <a:rPr lang="en-US" sz="2000" dirty="0"/>
              <a:t>Discuss covert channels, metrics, types, and patterns</a:t>
            </a:r>
          </a:p>
          <a:p>
            <a:r>
              <a:rPr lang="en-US" sz="2000" dirty="0"/>
              <a:t>Discuss development process</a:t>
            </a:r>
          </a:p>
          <a:p>
            <a:r>
              <a:rPr lang="en-US" sz="2000" dirty="0"/>
              <a:t>Discuss channel metrics, pattern, tradeoffs, design choice, etc.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09C7-66D6-4D9D-82F7-196BE94F2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67413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5D9C7-2BB0-4BCE-A11A-8418B05E2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36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199C1-38DD-4391-BF13-2C9608AD3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2015]</a:t>
            </a:r>
          </a:p>
          <a:p>
            <a:pPr lvl="1"/>
            <a:r>
              <a:rPr lang="en-US" dirty="0">
                <a:hlinkClick r:id="rId3"/>
              </a:rPr>
              <a:t>https://arxiv.org/pdf/1406.2901.pdf</a:t>
            </a:r>
            <a:endParaRPr lang="en-US" dirty="0"/>
          </a:p>
          <a:p>
            <a:pPr lvl="1"/>
            <a:r>
              <a:rPr lang="en-US" dirty="0"/>
              <a:t>Updated here: https://ih-patterns.blogspot.com/p/test.html</a:t>
            </a:r>
          </a:p>
          <a:p>
            <a:r>
              <a:rPr lang="en-US" sz="2800" dirty="0"/>
              <a:t>Work by </a:t>
            </a:r>
            <a:r>
              <a:rPr lang="en-US" sz="2800" dirty="0" err="1"/>
              <a:t>Wendzel</a:t>
            </a:r>
            <a:endParaRPr lang="en-US" sz="2800" dirty="0"/>
          </a:p>
          <a:p>
            <a:pPr lvl="1"/>
            <a:r>
              <a:rPr lang="en-US" dirty="0"/>
              <a:t>https://www.wendzel.de/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057F-96AC-4921-8A79-BB4C4AF63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250094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AA9A7-2520-4E57-BFEB-CE6D72684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534400" cy="5113784"/>
          </a:xfrm>
        </p:spPr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9C8-AECD-4A47-8123-621311B7F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57888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57D6C-E59D-4B44-8F26-9C9DDA73B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Casual Observer</a:t>
            </a:r>
          </a:p>
          <a:p>
            <a:pPr lvl="1"/>
            <a:r>
              <a:rPr lang="en-US" sz="2400" dirty="0"/>
              <a:t>Average user/admin</a:t>
            </a:r>
          </a:p>
          <a:p>
            <a:pPr lvl="1"/>
            <a:r>
              <a:rPr lang="en-US" sz="2400" dirty="0"/>
              <a:t>Might look at network traffic</a:t>
            </a:r>
          </a:p>
          <a:p>
            <a:pPr lvl="1"/>
            <a:r>
              <a:rPr lang="en-US" sz="2400" dirty="0"/>
              <a:t>Only fix it when it breaks</a:t>
            </a:r>
          </a:p>
          <a:p>
            <a:pPr lvl="1"/>
            <a:r>
              <a:rPr lang="en-US" sz="2400" dirty="0"/>
              <a:t>Can fool with a basic covert channel</a:t>
            </a:r>
          </a:p>
          <a:p>
            <a:r>
              <a:rPr lang="en-US" sz="2400" dirty="0"/>
              <a:t>Dedicated Observer</a:t>
            </a:r>
          </a:p>
          <a:p>
            <a:pPr lvl="1"/>
            <a:r>
              <a:rPr lang="en-US" sz="2400" dirty="0"/>
              <a:t>Advanced network defender</a:t>
            </a:r>
          </a:p>
          <a:p>
            <a:pPr lvl="1"/>
            <a:r>
              <a:rPr lang="en-US" sz="2400" dirty="0"/>
              <a:t>Actively looking for network intrusions</a:t>
            </a:r>
          </a:p>
          <a:p>
            <a:pPr lvl="1"/>
            <a:r>
              <a:rPr lang="en-US" sz="2400" dirty="0"/>
              <a:t>Proactive</a:t>
            </a:r>
          </a:p>
          <a:p>
            <a:pPr lvl="1"/>
            <a:r>
              <a:rPr lang="en-US" sz="2400" dirty="0"/>
              <a:t>Channel must work even if observer knows it’s there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2D91-2D34-42C4-B441-57A38751D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Casual vs Dedicated Observer</a:t>
            </a:r>
          </a:p>
        </p:txBody>
      </p:sp>
    </p:spTree>
    <p:extLst>
      <p:ext uri="{BB962C8B-B14F-4D97-AF65-F5344CB8AC3E}">
        <p14:creationId xmlns:p14="http://schemas.microsoft.com/office/powerpoint/2010/main" val="31454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873AD-A817-4913-B9A4-2E16689B0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Evaluation Criteria</a:t>
            </a:r>
          </a:p>
          <a:p>
            <a:pPr lvl="1"/>
            <a:r>
              <a:rPr lang="en-US" sz="2400" dirty="0"/>
              <a:t>Bandwidth – bits/TCP connection or bits/packet</a:t>
            </a:r>
          </a:p>
          <a:p>
            <a:pPr lvl="1"/>
            <a:r>
              <a:rPr lang="en-US" sz="2400" dirty="0"/>
              <a:t>Detection – How easy is it for the adversary to detect</a:t>
            </a:r>
          </a:p>
          <a:p>
            <a:pPr lvl="1"/>
            <a:r>
              <a:rPr lang="en-US" sz="2400" dirty="0"/>
              <a:t>Permissibility – How often will it be permitted</a:t>
            </a:r>
          </a:p>
          <a:p>
            <a:pPr lvl="1"/>
            <a:r>
              <a:rPr lang="en-US" sz="2400" dirty="0"/>
              <a:t>Prevention – How easy is it for the adversary to prevent</a:t>
            </a:r>
          </a:p>
          <a:p>
            <a:pPr lvl="1"/>
            <a:r>
              <a:rPr lang="en-US" sz="2400" dirty="0"/>
              <a:t>Difficulty – How easy is it for you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328A-B3B4-4D71-AF6E-9A2CA364C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13076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F397E-09A0-43C9-A886-960B8BE07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Switch to whitepaper slides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DCBA-CB20-499B-8368-45D4C9671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351822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7BFE5-E61D-457A-947F-22BB405D2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Firewalls – Packet vs Stateful vs Application</a:t>
            </a:r>
          </a:p>
          <a:p>
            <a:r>
              <a:rPr lang="en-US" sz="2000" dirty="0"/>
              <a:t>Intrusion Detection System – Automate analysis and alert</a:t>
            </a:r>
          </a:p>
          <a:p>
            <a:r>
              <a:rPr lang="en-US" sz="2000" dirty="0"/>
              <a:t>Intrusion Prevention System – Automate, alert, block</a:t>
            </a:r>
          </a:p>
          <a:p>
            <a:r>
              <a:rPr lang="en-US" sz="2000" dirty="0"/>
              <a:t>SNORT/NIDS</a:t>
            </a:r>
          </a:p>
          <a:p>
            <a:r>
              <a:rPr lang="en-US" sz="2000" dirty="0"/>
              <a:t>Moloch – Analysis tool</a:t>
            </a:r>
          </a:p>
          <a:p>
            <a:r>
              <a:rPr lang="en-US" sz="2000" dirty="0"/>
              <a:t>Endgame???</a:t>
            </a:r>
          </a:p>
          <a:p>
            <a:r>
              <a:rPr lang="en-US" sz="2000" dirty="0"/>
              <a:t>Security Onion – Blue team security OS</a:t>
            </a:r>
          </a:p>
          <a:p>
            <a:endParaRPr lang="en-US" sz="2000" dirty="0"/>
          </a:p>
          <a:p>
            <a:r>
              <a:rPr lang="en-US" sz="2000" dirty="0"/>
              <a:t>Signatures vs Heuristic vs Patterns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2998-9389-4008-A951-4DB1ACA8A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7131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69C3E-7657-4CBC-9D48-593FB9401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Why is detection extremely difficult? – Everything can be used for good and bad.</a:t>
            </a:r>
          </a:p>
          <a:p>
            <a:r>
              <a:rPr lang="en-US" sz="2000" dirty="0"/>
              <a:t>Only way to determine intent is after the fact.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6FCA-4974-4392-8CA3-93B916C822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76096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2F02C-42A0-43D8-8977-0CABAD92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Detect vs Limit vs Eliminate</a:t>
            </a:r>
          </a:p>
          <a:p>
            <a:r>
              <a:rPr lang="en-US" sz="2400" dirty="0"/>
              <a:t>Machine Learning? (ML)</a:t>
            </a:r>
          </a:p>
          <a:p>
            <a:pPr lvl="1"/>
            <a:r>
              <a:rPr lang="en-US" sz="1800" dirty="0"/>
              <a:t>Support Vector Machines</a:t>
            </a:r>
          </a:p>
          <a:p>
            <a:pPr lvl="1"/>
            <a:r>
              <a:rPr lang="en-US" sz="1800" dirty="0"/>
              <a:t>Neural Networks</a:t>
            </a:r>
          </a:p>
          <a:p>
            <a:pPr lvl="1"/>
            <a:r>
              <a:rPr lang="en-US" sz="1800" dirty="0"/>
              <a:t>C4.5 Decision Trees</a:t>
            </a:r>
          </a:p>
          <a:p>
            <a:r>
              <a:rPr lang="en-US" sz="2400" dirty="0"/>
              <a:t>Traffic Normalization (TN)</a:t>
            </a:r>
          </a:p>
          <a:p>
            <a:pPr lvl="1"/>
            <a:r>
              <a:rPr lang="en-US" sz="1800" dirty="0"/>
              <a:t>Replace Unused/Fixed/Derivate</a:t>
            </a:r>
          </a:p>
          <a:p>
            <a:r>
              <a:rPr lang="en-US" sz="2400" dirty="0"/>
              <a:t>Statistical Approaches (SA)</a:t>
            </a:r>
          </a:p>
          <a:p>
            <a:r>
              <a:rPr lang="en-US" sz="2400" dirty="0"/>
              <a:t>Anomaly Detection Tools</a:t>
            </a:r>
          </a:p>
          <a:p>
            <a:pPr lvl="1"/>
            <a:r>
              <a:rPr lang="en-US" sz="1800" dirty="0"/>
              <a:t>Web Tap [Borders 2004]</a:t>
            </a:r>
          </a:p>
          <a:p>
            <a:pPr lvl="1"/>
            <a:r>
              <a:rPr lang="en-US" sz="1800" dirty="0"/>
              <a:t>Tunnel Hunter [</a:t>
            </a:r>
            <a:r>
              <a:rPr lang="en-US" sz="1800" dirty="0" err="1"/>
              <a:t>Dusi</a:t>
            </a:r>
            <a:r>
              <a:rPr lang="en-US" sz="1800" dirty="0"/>
              <a:t> 2008]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EA97-4F9F-4269-986F-208E0877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0C3E1-28F2-4B9B-9F9C-AC3A8F18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91" y="1509712"/>
            <a:ext cx="4735609" cy="3838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118EF-987A-49CA-9599-8E2AA8C40BD8}"/>
              </a:ext>
            </a:extLst>
          </p:cNvPr>
          <p:cNvSpPr txBox="1"/>
          <p:nvPr/>
        </p:nvSpPr>
        <p:spPr>
          <a:xfrm>
            <a:off x="5823695" y="56258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 err="1"/>
              <a:t>Wendzel</a:t>
            </a:r>
            <a:r>
              <a:rPr lang="en-US" dirty="0"/>
              <a:t> 2015]</a:t>
            </a:r>
          </a:p>
        </p:txBody>
      </p:sp>
    </p:spTree>
    <p:extLst>
      <p:ext uri="{BB962C8B-B14F-4D97-AF65-F5344CB8AC3E}">
        <p14:creationId xmlns:p14="http://schemas.microsoft.com/office/powerpoint/2010/main" val="644018743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3448</TotalTime>
  <Words>1611</Words>
  <Application>Microsoft Office PowerPoint</Application>
  <PresentationFormat>On-screen Show (4:3)</PresentationFormat>
  <Paragraphs>190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(Headings)</vt:lpstr>
      <vt:lpstr>Calibri</vt:lpstr>
      <vt:lpstr>Georgia</vt:lpstr>
      <vt:lpstr>Times New Roman</vt:lpstr>
      <vt:lpstr>Whitney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170</cp:revision>
  <cp:lastPrinted>2015-09-23T18:42:29Z</cp:lastPrinted>
  <dcterms:created xsi:type="dcterms:W3CDTF">2016-05-25T02:31:17Z</dcterms:created>
  <dcterms:modified xsi:type="dcterms:W3CDTF">2022-07-10T23:18:40Z</dcterms:modified>
</cp:coreProperties>
</file>