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8"/>
  </p:notesMasterIdLst>
  <p:handoutMasterIdLst>
    <p:handoutMasterId r:id="rId39"/>
  </p:handoutMasterIdLst>
  <p:sldIdLst>
    <p:sldId id="450" r:id="rId2"/>
    <p:sldId id="532" r:id="rId3"/>
    <p:sldId id="533" r:id="rId4"/>
    <p:sldId id="556" r:id="rId5"/>
    <p:sldId id="534" r:id="rId6"/>
    <p:sldId id="535" r:id="rId7"/>
    <p:sldId id="536" r:id="rId8"/>
    <p:sldId id="537" r:id="rId9"/>
    <p:sldId id="538" r:id="rId10"/>
    <p:sldId id="540" r:id="rId11"/>
    <p:sldId id="541" r:id="rId12"/>
    <p:sldId id="542" r:id="rId13"/>
    <p:sldId id="557" r:id="rId14"/>
    <p:sldId id="543" r:id="rId15"/>
    <p:sldId id="558" r:id="rId16"/>
    <p:sldId id="559" r:id="rId17"/>
    <p:sldId id="560" r:id="rId18"/>
    <p:sldId id="561" r:id="rId19"/>
    <p:sldId id="544" r:id="rId20"/>
    <p:sldId id="562" r:id="rId21"/>
    <p:sldId id="545" r:id="rId22"/>
    <p:sldId id="563" r:id="rId23"/>
    <p:sldId id="546" r:id="rId24"/>
    <p:sldId id="547" r:id="rId25"/>
    <p:sldId id="564" r:id="rId26"/>
    <p:sldId id="565" r:id="rId27"/>
    <p:sldId id="566" r:id="rId28"/>
    <p:sldId id="567" r:id="rId29"/>
    <p:sldId id="568" r:id="rId30"/>
    <p:sldId id="549" r:id="rId31"/>
    <p:sldId id="550" r:id="rId32"/>
    <p:sldId id="551" r:id="rId33"/>
    <p:sldId id="552" r:id="rId34"/>
    <p:sldId id="553" r:id="rId35"/>
    <p:sldId id="473" r:id="rId36"/>
    <p:sldId id="569" r:id="rId37"/>
  </p:sldIdLst>
  <p:sldSz cx="9144000" cy="6858000" type="screen4x3"/>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D8C"/>
    <a:srgbClr val="CBCCCB"/>
    <a:srgbClr val="FCD016"/>
    <a:srgbClr val="0D2B88"/>
    <a:srgbClr val="0AD41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86421" autoAdjust="0"/>
  </p:normalViewPr>
  <p:slideViewPr>
    <p:cSldViewPr>
      <p:cViewPr varScale="1">
        <p:scale>
          <a:sx n="140" d="100"/>
          <a:sy n="140" d="100"/>
        </p:scale>
        <p:origin x="229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88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773958" cy="433765"/>
          </a:xfrm>
          <a:prstGeom prst="rect">
            <a:avLst/>
          </a:prstGeom>
        </p:spPr>
        <p:txBody>
          <a:bodyPr vert="horz" lIns="81547" tIns="40773" rIns="81547" bIns="40773" rtlCol="0"/>
          <a:lstStyle>
            <a:lvl1pPr algn="l">
              <a:defRPr sz="1100"/>
            </a:lvl1pPr>
          </a:lstStyle>
          <a:p>
            <a:endParaRPr lang="en-US"/>
          </a:p>
        </p:txBody>
      </p:sp>
      <p:sp>
        <p:nvSpPr>
          <p:cNvPr id="3" name="Date Placeholder 2"/>
          <p:cNvSpPr>
            <a:spLocks noGrp="1"/>
          </p:cNvSpPr>
          <p:nvPr>
            <p:ph type="dt" sz="quarter" idx="1"/>
          </p:nvPr>
        </p:nvSpPr>
        <p:spPr>
          <a:xfrm>
            <a:off x="3625454" y="1"/>
            <a:ext cx="2773958" cy="433765"/>
          </a:xfrm>
          <a:prstGeom prst="rect">
            <a:avLst/>
          </a:prstGeom>
        </p:spPr>
        <p:txBody>
          <a:bodyPr vert="horz" lIns="81547" tIns="40773" rIns="81547" bIns="40773" rtlCol="0"/>
          <a:lstStyle>
            <a:lvl1pPr algn="r">
              <a:defRPr sz="1100"/>
            </a:lvl1pPr>
          </a:lstStyle>
          <a:p>
            <a:fld id="{24DAFBA8-35F2-4C04-8149-4585D62DFC6D}" type="datetimeFigureOut">
              <a:rPr lang="en-US" smtClean="0"/>
              <a:t>7/10/2022</a:t>
            </a:fld>
            <a:endParaRPr lang="en-US"/>
          </a:p>
        </p:txBody>
      </p:sp>
      <p:sp>
        <p:nvSpPr>
          <p:cNvPr id="4" name="Footer Placeholder 3"/>
          <p:cNvSpPr>
            <a:spLocks noGrp="1"/>
          </p:cNvSpPr>
          <p:nvPr>
            <p:ph type="ftr" sz="quarter" idx="2"/>
          </p:nvPr>
        </p:nvSpPr>
        <p:spPr>
          <a:xfrm>
            <a:off x="1" y="8251600"/>
            <a:ext cx="2773958" cy="433765"/>
          </a:xfrm>
          <a:prstGeom prst="rect">
            <a:avLst/>
          </a:prstGeom>
        </p:spPr>
        <p:txBody>
          <a:bodyPr vert="horz" lIns="81547" tIns="40773" rIns="81547" bIns="40773" rtlCol="0" anchor="b"/>
          <a:lstStyle>
            <a:lvl1pPr algn="l">
              <a:defRPr sz="1100"/>
            </a:lvl1pPr>
          </a:lstStyle>
          <a:p>
            <a:endParaRPr lang="en-US"/>
          </a:p>
        </p:txBody>
      </p:sp>
      <p:sp>
        <p:nvSpPr>
          <p:cNvPr id="6" name="Slide Number Placeholder 5"/>
          <p:cNvSpPr>
            <a:spLocks noGrp="1"/>
          </p:cNvSpPr>
          <p:nvPr>
            <p:ph type="sldNum" sz="quarter" idx="3"/>
          </p:nvPr>
        </p:nvSpPr>
        <p:spPr>
          <a:xfrm>
            <a:off x="3625850" y="8251825"/>
            <a:ext cx="2773363" cy="434975"/>
          </a:xfrm>
          <a:prstGeom prst="rect">
            <a:avLst/>
          </a:prstGeom>
        </p:spPr>
        <p:txBody>
          <a:bodyPr vert="horz" lIns="91440" tIns="45720" rIns="91440" bIns="45720" rtlCol="0" anchor="b"/>
          <a:lstStyle>
            <a:lvl1pPr algn="r">
              <a:defRPr sz="1200"/>
            </a:lvl1pPr>
          </a:lstStyle>
          <a:p>
            <a:fld id="{152CFA37-6261-40BF-A830-F5F86B4AD089}" type="slidenum">
              <a:rPr lang="en-US" smtClean="0"/>
              <a:t>‹#›</a:t>
            </a:fld>
            <a:endParaRPr lang="en-US"/>
          </a:p>
        </p:txBody>
      </p:sp>
    </p:spTree>
    <p:extLst>
      <p:ext uri="{BB962C8B-B14F-4D97-AF65-F5344CB8AC3E}">
        <p14:creationId xmlns:p14="http://schemas.microsoft.com/office/powerpoint/2010/main" val="583352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4340"/>
          </a:xfrm>
          <a:prstGeom prst="rect">
            <a:avLst/>
          </a:prstGeom>
        </p:spPr>
        <p:txBody>
          <a:bodyPr vert="horz" lIns="86203" tIns="43101" rIns="86203" bIns="43101" rtlCol="0"/>
          <a:lstStyle>
            <a:lvl1pPr algn="l">
              <a:defRPr sz="1200"/>
            </a:lvl1pPr>
          </a:lstStyle>
          <a:p>
            <a:endParaRPr lang="en-US"/>
          </a:p>
        </p:txBody>
      </p:sp>
      <p:sp>
        <p:nvSpPr>
          <p:cNvPr id="3" name="Date Placeholder 2"/>
          <p:cNvSpPr>
            <a:spLocks noGrp="1"/>
          </p:cNvSpPr>
          <p:nvPr>
            <p:ph type="dt" idx="1"/>
          </p:nvPr>
        </p:nvSpPr>
        <p:spPr>
          <a:xfrm>
            <a:off x="3625639" y="0"/>
            <a:ext cx="2773680" cy="434340"/>
          </a:xfrm>
          <a:prstGeom prst="rect">
            <a:avLst/>
          </a:prstGeom>
        </p:spPr>
        <p:txBody>
          <a:bodyPr vert="horz" lIns="86203" tIns="43101" rIns="86203" bIns="43101" rtlCol="0"/>
          <a:lstStyle>
            <a:lvl1pPr algn="r">
              <a:defRPr sz="1200"/>
            </a:lvl1pPr>
          </a:lstStyle>
          <a:p>
            <a:fld id="{2ECEE970-886D-4DEB-A78D-5219D8C79727}" type="datetimeFigureOut">
              <a:rPr lang="en-US" smtClean="0"/>
              <a:pPr/>
              <a:t>7/10/2022</a:t>
            </a:fld>
            <a:endParaRPr lang="en-US"/>
          </a:p>
        </p:txBody>
      </p:sp>
      <p:sp>
        <p:nvSpPr>
          <p:cNvPr id="4" name="Slide Image Placeholder 3"/>
          <p:cNvSpPr>
            <a:spLocks noGrp="1" noRot="1" noChangeAspect="1"/>
          </p:cNvSpPr>
          <p:nvPr>
            <p:ph type="sldImg" idx="2"/>
          </p:nvPr>
        </p:nvSpPr>
        <p:spPr>
          <a:xfrm>
            <a:off x="1028700" y="650875"/>
            <a:ext cx="4343400" cy="3257550"/>
          </a:xfrm>
          <a:prstGeom prst="rect">
            <a:avLst/>
          </a:prstGeom>
          <a:noFill/>
          <a:ln w="12700">
            <a:solidFill>
              <a:prstClr val="black"/>
            </a:solidFill>
          </a:ln>
        </p:spPr>
        <p:txBody>
          <a:bodyPr vert="horz" lIns="86203" tIns="43101" rIns="86203" bIns="43101" rtlCol="0" anchor="ctr"/>
          <a:lstStyle/>
          <a:p>
            <a:endParaRPr lang="en-US"/>
          </a:p>
        </p:txBody>
      </p:sp>
      <p:sp>
        <p:nvSpPr>
          <p:cNvPr id="5" name="Notes Placeholder 4"/>
          <p:cNvSpPr>
            <a:spLocks noGrp="1"/>
          </p:cNvSpPr>
          <p:nvPr>
            <p:ph type="body" sz="quarter" idx="3"/>
          </p:nvPr>
        </p:nvSpPr>
        <p:spPr>
          <a:xfrm>
            <a:off x="640080" y="4126230"/>
            <a:ext cx="5120640" cy="3909060"/>
          </a:xfrm>
          <a:prstGeom prst="rect">
            <a:avLst/>
          </a:prstGeom>
        </p:spPr>
        <p:txBody>
          <a:bodyPr vert="horz" lIns="86203" tIns="43101" rIns="86203" bIns="43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4340"/>
          </a:xfrm>
          <a:prstGeom prst="rect">
            <a:avLst/>
          </a:prstGeom>
        </p:spPr>
        <p:txBody>
          <a:bodyPr vert="horz" lIns="86203" tIns="43101" rIns="86203" bIns="43101" rtlCol="0" anchor="b"/>
          <a:lstStyle>
            <a:lvl1pPr algn="l">
              <a:defRPr sz="1200"/>
            </a:lvl1pPr>
          </a:lstStyle>
          <a:p>
            <a:endParaRPr lang="en-US"/>
          </a:p>
        </p:txBody>
      </p:sp>
      <p:sp>
        <p:nvSpPr>
          <p:cNvPr id="7" name="Slide Number Placeholder 6"/>
          <p:cNvSpPr>
            <a:spLocks noGrp="1"/>
          </p:cNvSpPr>
          <p:nvPr>
            <p:ph type="sldNum" sz="quarter" idx="5"/>
          </p:nvPr>
        </p:nvSpPr>
        <p:spPr>
          <a:xfrm>
            <a:off x="3625639" y="8250953"/>
            <a:ext cx="2773680" cy="434340"/>
          </a:xfrm>
          <a:prstGeom prst="rect">
            <a:avLst/>
          </a:prstGeom>
        </p:spPr>
        <p:txBody>
          <a:bodyPr vert="horz" lIns="86203" tIns="43101" rIns="86203" bIns="43101" rtlCol="0" anchor="b"/>
          <a:lstStyle>
            <a:lvl1pPr algn="r">
              <a:defRPr sz="1200"/>
            </a:lvl1pPr>
          </a:lstStyle>
          <a:p>
            <a:fld id="{6780CE12-7D89-4C30-82AA-60187ACAB35A}" type="slidenum">
              <a:rPr lang="en-US" smtClean="0"/>
              <a:pPr/>
              <a:t>‹#›</a:t>
            </a:fld>
            <a:endParaRPr lang="en-US"/>
          </a:p>
        </p:txBody>
      </p:sp>
    </p:spTree>
    <p:extLst>
      <p:ext uri="{BB962C8B-B14F-4D97-AF65-F5344CB8AC3E}">
        <p14:creationId xmlns:p14="http://schemas.microsoft.com/office/powerpoint/2010/main" val="37261701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NIoSaT/CoAP-Covert-Channe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rive.google.com/file/d/16HpL1qxRjlv6YxaC59_Jb3yMlKtvaJni/view?fbclid=IwAR2PlPvzaUYx6Dvmn2X0-ro398YgznFL4QzrdKxUlN7lBlHzx9LdZAWsVy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https://www.wendzel.de/</a:t>
            </a:r>
          </a:p>
          <a:p>
            <a:r>
              <a:rPr lang="en-US" dirty="0"/>
              <a:t>https://ih-patterns.blogspot.com/p/test.html</a:t>
            </a:r>
          </a:p>
          <a:p>
            <a:endParaRPr lang="en-US" dirty="0"/>
          </a:p>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5901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177CC"/>
                </a:solidFill>
                <a:effectLst/>
                <a:latin typeface="Arial" panose="020B0604020202020204" pitchFamily="34" charset="0"/>
                <a:hlinkClick r:id="rId3"/>
              </a:rPr>
              <a:t>https://github.com/NIoSaT/CoAP-Covert-Channels</a:t>
            </a:r>
            <a:r>
              <a:rPr lang="en-US" b="0" i="0" dirty="0">
                <a:solidFill>
                  <a:srgbClr val="222222"/>
                </a:solidFill>
                <a:effectLst/>
                <a:latin typeface="Arial" panose="020B0604020202020204" pitchFamily="34" charset="0"/>
              </a:rPr>
              <a:t> features the first known implementation and is based on the IoT protocol CoAP.</a:t>
            </a:r>
            <a:endParaRPr lang="en-US" dirty="0"/>
          </a:p>
        </p:txBody>
      </p:sp>
    </p:spTree>
    <p:extLst>
      <p:ext uri="{BB962C8B-B14F-4D97-AF65-F5344CB8AC3E}">
        <p14:creationId xmlns:p14="http://schemas.microsoft.com/office/powerpoint/2010/main" val="43637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087832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p:txBody>
      </p:sp>
    </p:spTree>
    <p:extLst>
      <p:ext uri="{BB962C8B-B14F-4D97-AF65-F5344CB8AC3E}">
        <p14:creationId xmlns:p14="http://schemas.microsoft.com/office/powerpoint/2010/main" val="354183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Dr J – AI wont work, it improves efficiency, it does nothing for effectiveness. Will not improve the effectiveness of failed processes.</a:t>
            </a:r>
          </a:p>
          <a:p>
            <a:endParaRPr lang="en-US" dirty="0"/>
          </a:p>
          <a:p>
            <a:r>
              <a:rPr lang="en-US" dirty="0"/>
              <a:t>Traffic Normalizers – Remove ambiguities and policy breaking elements in network traffic. (i.e. replace TTL field)</a:t>
            </a:r>
          </a:p>
          <a:p>
            <a:r>
              <a:rPr lang="en-US" dirty="0"/>
              <a:t>	- Might also set setting headers to default values</a:t>
            </a:r>
          </a:p>
          <a:p>
            <a:r>
              <a:rPr lang="en-US" dirty="0"/>
              <a:t>	- Limited by buffer size for re-ordering or fixing timing</a:t>
            </a:r>
          </a:p>
          <a:p>
            <a:r>
              <a:rPr lang="en-US" dirty="0"/>
              <a:t>Statistical Approaches – Detection vs inter-arrival time pattern, random value pattern, and maybe others based on statistical value distributions</a:t>
            </a:r>
          </a:p>
          <a:p>
            <a:r>
              <a:rPr lang="en-US" dirty="0"/>
              <a:t>Machine Learning – Covert channels can be detected using supervised ML approaches </a:t>
            </a:r>
          </a:p>
          <a:p>
            <a:r>
              <a:rPr lang="en-US" dirty="0"/>
              <a:t>	-SVM – can detect IP ID or TCP ISN covert channels</a:t>
            </a:r>
          </a:p>
          <a:p>
            <a:r>
              <a:rPr lang="en-US" dirty="0"/>
              <a:t>	-NN – can detect TCP ISN</a:t>
            </a:r>
          </a:p>
          <a:p>
            <a:r>
              <a:rPr lang="en-US" dirty="0"/>
              <a:t>	-C4.5 DT – can detect inter-packet timing channels and simple protocol switching channels</a:t>
            </a:r>
          </a:p>
          <a:p>
            <a:r>
              <a:rPr lang="en-US" dirty="0"/>
              <a:t>Web Tap – measures browsing patters to determine if it is a legit user</a:t>
            </a:r>
          </a:p>
          <a:p>
            <a:r>
              <a:rPr lang="en-US" dirty="0"/>
              <a:t>	-Header format, Delay times, Request sizes, bandwidth usage (out vs in), request regularity/ time</a:t>
            </a:r>
          </a:p>
          <a:p>
            <a:r>
              <a:rPr lang="en-US" dirty="0"/>
              <a:t>Tunnel Hunter – statistical fingerprinting to detect network tunnels</a:t>
            </a:r>
          </a:p>
          <a:p>
            <a:r>
              <a:rPr lang="en-US" dirty="0"/>
              <a:t>	-IP packet size, time between arrival, order of arrival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p:txBody>
      </p:sp>
    </p:spTree>
    <p:extLst>
      <p:ext uri="{BB962C8B-B14F-4D97-AF65-F5344CB8AC3E}">
        <p14:creationId xmlns:p14="http://schemas.microsoft.com/office/powerpoint/2010/main" val="357888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a:p>
            <a:r>
              <a:rPr lang="en-US" dirty="0"/>
              <a:t>Dr J video: </a:t>
            </a:r>
            <a:r>
              <a:rPr lang="en-US" dirty="0">
                <a:hlinkClick r:id="rId3"/>
              </a:rPr>
              <a:t>https://drive.google.com/file/d/16HpL1qxRjlv6YxaC59_Jb3yMlKtvaJni/view?fbclid=IwAR2PlPvzaUYx6Dvmn2X0-ro398YgznFL4QzrdKxUlN7lBlHzx9LdZAWsVys</a:t>
            </a:r>
            <a:endParaRPr lang="en-US" dirty="0"/>
          </a:p>
          <a:p>
            <a:r>
              <a:rPr lang="en-US" dirty="0"/>
              <a:t>7:35 for Hume’s Induction Problem</a:t>
            </a:r>
          </a:p>
          <a:p>
            <a:r>
              <a:rPr lang="en-US" dirty="0"/>
              <a:t>47:28 for why AI/ML wont save us (ends at 50:30)</a:t>
            </a:r>
          </a:p>
        </p:txBody>
      </p:sp>
    </p:spTree>
    <p:extLst>
      <p:ext uri="{BB962C8B-B14F-4D97-AF65-F5344CB8AC3E}">
        <p14:creationId xmlns:p14="http://schemas.microsoft.com/office/powerpoint/2010/main" val="252550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6526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27220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2457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1115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569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8326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dirty="0"/>
              <a:t>Generate corrupted messages in broadcast erasure channels</a:t>
            </a:r>
          </a:p>
          <a:p>
            <a:pPr lvl="2"/>
            <a:r>
              <a:rPr lang="en-US" sz="1200" dirty="0"/>
              <a:t>Transfer corrupted frames in 802.11</a:t>
            </a:r>
          </a:p>
          <a:p>
            <a:pPr lvl="2"/>
            <a:r>
              <a:rPr lang="en-US" sz="1200" dirty="0"/>
              <a:t>MitM adversary between 2 VPN sites drops selected packets exchanged</a:t>
            </a:r>
          </a:p>
          <a:p>
            <a:endParaRPr lang="en-US" dirty="0"/>
          </a:p>
        </p:txBody>
      </p:sp>
    </p:spTree>
    <p:extLst>
      <p:ext uri="{BB962C8B-B14F-4D97-AF65-F5344CB8AC3E}">
        <p14:creationId xmlns:p14="http://schemas.microsoft.com/office/powerpoint/2010/main" val="177328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14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930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F7B4F34-550D-4C56-BC79-2C770DFC6AF4}"/>
              </a:ext>
            </a:extLst>
          </p:cNvPr>
          <p:cNvSpPr>
            <a:spLocks noGrp="1"/>
          </p:cNvSpPr>
          <p:nvPr>
            <p:ph type="body" sz="quarter" idx="14" hasCustomPrompt="1"/>
          </p:nvPr>
        </p:nvSpPr>
        <p:spPr>
          <a:xfrm>
            <a:off x="666750" y="2286000"/>
            <a:ext cx="7815263" cy="2278062"/>
          </a:xfrm>
          <a:prstGeom prst="rect">
            <a:avLst/>
          </a:prstGeom>
        </p:spPr>
        <p:txBody>
          <a:bodyPr anchor="ctr"/>
          <a:lstStyle>
            <a:lvl1pPr marL="0" indent="0" algn="ctr">
              <a:buNone/>
              <a:defRPr sz="4500">
                <a:solidFill>
                  <a:srgbClr val="0D4D8C"/>
                </a:solidFill>
                <a:latin typeface="Arial (Headings)"/>
              </a:defRPr>
            </a:lvl1pPr>
          </a:lstStyle>
          <a:p>
            <a:pPr lvl="0"/>
            <a:r>
              <a:rPr lang="en-US" dirty="0"/>
              <a:t>CLICK TO ADD TITLE</a:t>
            </a:r>
          </a:p>
        </p:txBody>
      </p:sp>
      <p:cxnSp>
        <p:nvCxnSpPr>
          <p:cNvPr id="8" name="Straight Connector 7">
            <a:extLst>
              <a:ext uri="{FF2B5EF4-FFF2-40B4-BE49-F238E27FC236}">
                <a16:creationId xmlns:a16="http://schemas.microsoft.com/office/drawing/2014/main" id="{F12A2FA0-2E42-4442-A55D-8F7A79CFFBCE}"/>
              </a:ext>
            </a:extLst>
          </p:cNvPr>
          <p:cNvCxnSpPr/>
          <p:nvPr userDrawn="1"/>
        </p:nvCxnSpPr>
        <p:spPr>
          <a:xfrm>
            <a:off x="228600" y="6297039"/>
            <a:ext cx="86868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sp>
        <p:nvSpPr>
          <p:cNvPr id="10" name="Text Placeholder 16">
            <a:extLst>
              <a:ext uri="{FF2B5EF4-FFF2-40B4-BE49-F238E27FC236}">
                <a16:creationId xmlns:a16="http://schemas.microsoft.com/office/drawing/2014/main" id="{3EA3855D-73B0-4461-9CA5-FAC1989E84DC}"/>
              </a:ext>
            </a:extLst>
          </p:cNvPr>
          <p:cNvSpPr>
            <a:spLocks noGrp="1"/>
          </p:cNvSpPr>
          <p:nvPr>
            <p:ph type="body" sz="quarter" idx="13" hasCustomPrompt="1"/>
          </p:nvPr>
        </p:nvSpPr>
        <p:spPr>
          <a:xfrm>
            <a:off x="666750" y="4724400"/>
            <a:ext cx="7815262" cy="647700"/>
          </a:xfrm>
          <a:prstGeom prst="rect">
            <a:avLst/>
          </a:prstGeom>
        </p:spPr>
        <p:txBody>
          <a:bodyPr>
            <a:normAutofit/>
          </a:bodyPr>
          <a:lstStyle>
            <a:lvl1pPr marL="0" indent="0" algn="ctr">
              <a:lnSpc>
                <a:spcPct val="180000"/>
              </a:lnSpc>
              <a:buNone/>
              <a:defRPr sz="750" b="1" spc="225">
                <a:solidFill>
                  <a:srgbClr val="004B8D"/>
                </a:solidFill>
              </a:defRPr>
            </a:lvl1pPr>
            <a:lvl2pPr marL="342892" indent="0" algn="ctr">
              <a:buNone/>
              <a:defRPr/>
            </a:lvl2pPr>
            <a:lvl3pPr marL="685783" indent="0" algn="ctr">
              <a:buNone/>
              <a:defRPr/>
            </a:lvl3pPr>
            <a:lvl4pPr marL="1028675" indent="0" algn="ctr">
              <a:buNone/>
              <a:defRPr/>
            </a:lvl4pPr>
            <a:lvl5pPr marL="1371566" indent="0" algn="ctr">
              <a:buNone/>
              <a:defRPr/>
            </a:lvl5pPr>
          </a:lstStyle>
          <a:p>
            <a:pPr lvl="0"/>
            <a:r>
              <a:rPr lang="en-US" dirty="0"/>
              <a:t>CLICK TO ADD PRESENTERS</a:t>
            </a:r>
          </a:p>
        </p:txBody>
      </p:sp>
      <p:grpSp>
        <p:nvGrpSpPr>
          <p:cNvPr id="11" name="Group 10">
            <a:extLst>
              <a:ext uri="{FF2B5EF4-FFF2-40B4-BE49-F238E27FC236}">
                <a16:creationId xmlns:a16="http://schemas.microsoft.com/office/drawing/2014/main" id="{FB70F71D-0C51-4D55-9A20-874E6EB03F58}"/>
              </a:ext>
            </a:extLst>
          </p:cNvPr>
          <p:cNvGrpSpPr/>
          <p:nvPr userDrawn="1"/>
        </p:nvGrpSpPr>
        <p:grpSpPr>
          <a:xfrm>
            <a:off x="1552575" y="238791"/>
            <a:ext cx="6038850" cy="1371600"/>
            <a:chOff x="1066800" y="238791"/>
            <a:chExt cx="6038850" cy="1371600"/>
          </a:xfrm>
        </p:grpSpPr>
        <p:sp>
          <p:nvSpPr>
            <p:cNvPr id="2" name="TextBox 1">
              <a:extLst>
                <a:ext uri="{FF2B5EF4-FFF2-40B4-BE49-F238E27FC236}">
                  <a16:creationId xmlns:a16="http://schemas.microsoft.com/office/drawing/2014/main" id="{A7FA2900-FAD4-4714-B036-5148CECFC50D}"/>
                </a:ext>
              </a:extLst>
            </p:cNvPr>
            <p:cNvSpPr txBox="1"/>
            <p:nvPr userDrawn="1"/>
          </p:nvSpPr>
          <p:spPr>
            <a:xfrm>
              <a:off x="2038350" y="724536"/>
              <a:ext cx="5067300" cy="400110"/>
            </a:xfrm>
            <a:prstGeom prst="rect">
              <a:avLst/>
            </a:prstGeom>
            <a:noFill/>
          </p:spPr>
          <p:txBody>
            <a:bodyPr wrap="square" rtlCol="0">
              <a:spAutoFit/>
            </a:bodyPr>
            <a:lstStyle/>
            <a:p>
              <a:pPr algn="ctr"/>
              <a:r>
                <a:rPr lang="en-US" sz="2000" b="1" dirty="0">
                  <a:solidFill>
                    <a:schemeClr val="tx1"/>
                  </a:solidFill>
                </a:rPr>
                <a:t>ADVANCED COURSE IN ENGINEERING</a:t>
              </a:r>
            </a:p>
          </p:txBody>
        </p:sp>
        <p:sp>
          <p:nvSpPr>
            <p:cNvPr id="9" name="TextBox 8">
              <a:extLst>
                <a:ext uri="{FF2B5EF4-FFF2-40B4-BE49-F238E27FC236}">
                  <a16:creationId xmlns:a16="http://schemas.microsoft.com/office/drawing/2014/main" id="{D46C7738-B6CC-44F2-8B69-774AEFA89BAB}"/>
                </a:ext>
              </a:extLst>
            </p:cNvPr>
            <p:cNvSpPr txBox="1"/>
            <p:nvPr userDrawn="1"/>
          </p:nvSpPr>
          <p:spPr>
            <a:xfrm>
              <a:off x="2324100" y="1053284"/>
              <a:ext cx="4495800" cy="307777"/>
            </a:xfrm>
            <a:prstGeom prst="rect">
              <a:avLst/>
            </a:prstGeom>
            <a:noFill/>
          </p:spPr>
          <p:txBody>
            <a:bodyPr wrap="square" rtlCol="0">
              <a:spAutoFit/>
            </a:bodyPr>
            <a:lstStyle/>
            <a:p>
              <a:pPr algn="ctr"/>
              <a:r>
                <a:rPr lang="en-US" sz="1400" dirty="0"/>
                <a:t>Competence | Commitment | Courage | Compassion</a:t>
              </a:r>
            </a:p>
          </p:txBody>
        </p:sp>
        <p:pic>
          <p:nvPicPr>
            <p:cNvPr id="6" name="Picture 5" descr="A close up of a sign&#10;&#10;Description automatically generated">
              <a:extLst>
                <a:ext uri="{FF2B5EF4-FFF2-40B4-BE49-F238E27FC236}">
                  <a16:creationId xmlns:a16="http://schemas.microsoft.com/office/drawing/2014/main" id="{2A46438A-139A-4E47-85CB-445D749C0D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6800" y="238791"/>
              <a:ext cx="1375845" cy="1371600"/>
            </a:xfrm>
            <a:prstGeom prst="rect">
              <a:avLst/>
            </a:prstGeom>
          </p:spPr>
        </p:pic>
      </p:grpSp>
    </p:spTree>
    <p:extLst>
      <p:ext uri="{BB962C8B-B14F-4D97-AF65-F5344CB8AC3E}">
        <p14:creationId xmlns:p14="http://schemas.microsoft.com/office/powerpoint/2010/main" val="64684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440F9C7-7776-4B9E-B1BA-9C5ABB1FA190}"/>
              </a:ext>
            </a:extLst>
          </p:cNvPr>
          <p:cNvCxnSpPr>
            <a:cxnSpLocks/>
          </p:cNvCxnSpPr>
          <p:nvPr userDrawn="1"/>
        </p:nvCxnSpPr>
        <p:spPr>
          <a:xfrm>
            <a:off x="228600" y="500338"/>
            <a:ext cx="8686800" cy="0"/>
          </a:xfrm>
          <a:prstGeom prst="line">
            <a:avLst/>
          </a:prstGeom>
          <a:noFill/>
          <a:ln w="6350" cap="flat" cmpd="sng" algn="ctr">
            <a:solidFill>
              <a:srgbClr val="595A59"/>
            </a:solidFill>
            <a:prstDash val="solid"/>
            <a:miter lim="800000"/>
          </a:ln>
          <a:effectLst/>
        </p:spPr>
      </p:cxnSp>
      <p:cxnSp>
        <p:nvCxnSpPr>
          <p:cNvPr id="10" name="Straight Connector 9">
            <a:extLst>
              <a:ext uri="{FF2B5EF4-FFF2-40B4-BE49-F238E27FC236}">
                <a16:creationId xmlns:a16="http://schemas.microsoft.com/office/drawing/2014/main" id="{E8968EA3-6E9F-4CBE-8896-3EDB45F58322}"/>
              </a:ext>
            </a:extLst>
          </p:cNvPr>
          <p:cNvCxnSpPr>
            <a:cxnSpLocks/>
          </p:cNvCxnSpPr>
          <p:nvPr userDrawn="1"/>
        </p:nvCxnSpPr>
        <p:spPr>
          <a:xfrm>
            <a:off x="2971800" y="6536988"/>
            <a:ext cx="59436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pic>
        <p:nvPicPr>
          <p:cNvPr id="17" name="Picture 16" descr="A picture containing drawing&#10;&#10;Description automatically generated">
            <a:extLst>
              <a:ext uri="{FF2B5EF4-FFF2-40B4-BE49-F238E27FC236}">
                <a16:creationId xmlns:a16="http://schemas.microsoft.com/office/drawing/2014/main" id="{5E3874DC-AD25-4EC0-8393-360A8B0476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657" t="20387" r="19847" b="34026"/>
          <a:stretch/>
        </p:blipFill>
        <p:spPr>
          <a:xfrm>
            <a:off x="228600" y="152400"/>
            <a:ext cx="512810" cy="274320"/>
          </a:xfrm>
          <a:prstGeom prst="rect">
            <a:avLst/>
          </a:prstGeom>
        </p:spPr>
      </p:pic>
      <p:pic>
        <p:nvPicPr>
          <p:cNvPr id="21" name="Picture 20">
            <a:extLst>
              <a:ext uri="{FF2B5EF4-FFF2-40B4-BE49-F238E27FC236}">
                <a16:creationId xmlns:a16="http://schemas.microsoft.com/office/drawing/2014/main" id="{2C50BD28-3F1D-4BA0-AD52-76A5A90B7E71}"/>
              </a:ext>
            </a:extLst>
          </p:cNvPr>
          <p:cNvPicPr>
            <a:picLocks noChangeAspect="1"/>
          </p:cNvPicPr>
          <p:nvPr userDrawn="1"/>
        </p:nvPicPr>
        <p:blipFill>
          <a:blip r:embed="rId3"/>
          <a:stretch>
            <a:fillRect/>
          </a:stretch>
        </p:blipFill>
        <p:spPr>
          <a:xfrm>
            <a:off x="167397" y="6382484"/>
            <a:ext cx="2804403" cy="323116"/>
          </a:xfrm>
          <a:prstGeom prst="rect">
            <a:avLst/>
          </a:prstGeom>
        </p:spPr>
      </p:pic>
      <p:sp>
        <p:nvSpPr>
          <p:cNvPr id="3" name="Text Placeholder 2">
            <a:extLst>
              <a:ext uri="{FF2B5EF4-FFF2-40B4-BE49-F238E27FC236}">
                <a16:creationId xmlns:a16="http://schemas.microsoft.com/office/drawing/2014/main" id="{B0C91994-CAF1-4FDB-83DD-025F0CAE9A9D}"/>
              </a:ext>
            </a:extLst>
          </p:cNvPr>
          <p:cNvSpPr>
            <a:spLocks noGrp="1"/>
          </p:cNvSpPr>
          <p:nvPr>
            <p:ph type="body" sz="quarter" idx="10"/>
          </p:nvPr>
        </p:nvSpPr>
        <p:spPr>
          <a:xfrm>
            <a:off x="228600" y="1145090"/>
            <a:ext cx="8686800" cy="5113784"/>
          </a:xfrm>
          <a:prstGeom prst="rect">
            <a:avLst/>
          </a:prstGeom>
        </p:spPr>
        <p:txBody>
          <a:bodyPr/>
          <a:lstStyle>
            <a:lvl1pPr>
              <a:defRPr sz="2000">
                <a:latin typeface="Georgia" panose="02040502050405020303" pitchFamily="18" charset="0"/>
              </a:defRPr>
            </a:lvl1pPr>
            <a:lvl2pPr marL="742950" indent="-285750">
              <a:buFont typeface="Arial" panose="020B0604020202020204" pitchFamily="34" charset="0"/>
              <a:buChar char="•"/>
              <a:defRPr sz="1800">
                <a:latin typeface="Georgia" panose="02040502050405020303" pitchFamily="18" charset="0"/>
              </a:defRPr>
            </a:lvl2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9D9061B9-54B9-4F73-9976-4EC4E3E1085C}"/>
              </a:ext>
            </a:extLst>
          </p:cNvPr>
          <p:cNvSpPr>
            <a:spLocks noGrp="1"/>
          </p:cNvSpPr>
          <p:nvPr>
            <p:ph type="body" sz="quarter" idx="11"/>
          </p:nvPr>
        </p:nvSpPr>
        <p:spPr>
          <a:xfrm>
            <a:off x="228600" y="550863"/>
            <a:ext cx="8686800" cy="439722"/>
          </a:xfrm>
          <a:prstGeom prst="rect">
            <a:avLst/>
          </a:prstGeom>
        </p:spPr>
        <p:txBody>
          <a:bodyPr/>
          <a:lstStyle>
            <a:lvl1pPr marL="0" indent="0">
              <a:buFontTx/>
              <a:buNone/>
              <a:defRPr sz="2300">
                <a:solidFill>
                  <a:srgbClr val="0D4D8C"/>
                </a:solidFill>
                <a:latin typeface="Georgia" panose="02040502050405020303" pitchFamily="18" charset="0"/>
              </a:defRPr>
            </a:lvl1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36128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F2AF4BE-D80F-411F-B9D6-D7C2C778207C}"/>
              </a:ext>
            </a:extLst>
          </p:cNvPr>
          <p:cNvCxnSpPr>
            <a:cxnSpLocks/>
          </p:cNvCxnSpPr>
          <p:nvPr userDrawn="1"/>
        </p:nvCxnSpPr>
        <p:spPr>
          <a:xfrm>
            <a:off x="228600" y="500368"/>
            <a:ext cx="8686800" cy="0"/>
          </a:xfrm>
          <a:prstGeom prst="line">
            <a:avLst/>
          </a:prstGeom>
          <a:noFill/>
          <a:ln w="6350" cap="flat" cmpd="sng" algn="ctr">
            <a:solidFill>
              <a:srgbClr val="CBCCCB"/>
            </a:solidFill>
            <a:prstDash val="solid"/>
            <a:miter lim="800000"/>
          </a:ln>
          <a:effectLst/>
        </p:spPr>
      </p:cxnSp>
      <p:cxnSp>
        <p:nvCxnSpPr>
          <p:cNvPr id="7" name="Straight Connector 6">
            <a:extLst>
              <a:ext uri="{FF2B5EF4-FFF2-40B4-BE49-F238E27FC236}">
                <a16:creationId xmlns:a16="http://schemas.microsoft.com/office/drawing/2014/main" id="{2C7249A2-7D34-4808-979D-892F57203201}"/>
              </a:ext>
            </a:extLst>
          </p:cNvPr>
          <p:cNvCxnSpPr>
            <a:cxnSpLocks/>
          </p:cNvCxnSpPr>
          <p:nvPr userDrawn="1"/>
        </p:nvCxnSpPr>
        <p:spPr>
          <a:xfrm>
            <a:off x="2971800" y="6536988"/>
            <a:ext cx="5943600" cy="0"/>
          </a:xfrm>
          <a:prstGeom prst="line">
            <a:avLst/>
          </a:prstGeom>
          <a:noFill/>
          <a:ln w="6350" cap="flat" cmpd="sng" algn="ctr">
            <a:solidFill>
              <a:srgbClr val="CBCCCB"/>
            </a:solidFill>
            <a:prstDash val="solid"/>
            <a:miter lim="800000"/>
          </a:ln>
          <a:effectLst/>
        </p:spPr>
      </p:cxnSp>
      <p:pic>
        <p:nvPicPr>
          <p:cNvPr id="8" name="Picture 7">
            <a:extLst>
              <a:ext uri="{FF2B5EF4-FFF2-40B4-BE49-F238E27FC236}">
                <a16:creationId xmlns:a16="http://schemas.microsoft.com/office/drawing/2014/main" id="{B689898A-BF65-4795-9CA7-A84B3A46F87E}"/>
              </a:ext>
            </a:extLst>
          </p:cNvPr>
          <p:cNvPicPr>
            <a:picLocks noChangeAspect="1"/>
          </p:cNvPicPr>
          <p:nvPr userDrawn="1"/>
        </p:nvPicPr>
        <p:blipFill>
          <a:blip r:embed="rId3"/>
          <a:stretch>
            <a:fillRect/>
          </a:stretch>
        </p:blipFill>
        <p:spPr>
          <a:xfrm>
            <a:off x="228600" y="6375268"/>
            <a:ext cx="2807208" cy="323439"/>
          </a:xfrm>
          <a:prstGeom prst="rect">
            <a:avLst/>
          </a:prstGeom>
        </p:spPr>
      </p:pic>
    </p:spTree>
    <p:extLst>
      <p:ext uri="{BB962C8B-B14F-4D97-AF65-F5344CB8AC3E}">
        <p14:creationId xmlns:p14="http://schemas.microsoft.com/office/powerpoint/2010/main" val="1127149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975AB132-68E2-4D67-B665-47332260D7E8}"/>
              </a:ext>
            </a:extLst>
          </p:cNvPr>
          <p:cNvSpPr txBox="1">
            <a:spLocks/>
          </p:cNvSpPr>
          <p:nvPr userDrawn="1"/>
        </p:nvSpPr>
        <p:spPr>
          <a:xfrm>
            <a:off x="0" y="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
        <p:nvSpPr>
          <p:cNvPr id="10" name="Text Placeholder 4">
            <a:extLst>
              <a:ext uri="{FF2B5EF4-FFF2-40B4-BE49-F238E27FC236}">
                <a16:creationId xmlns:a16="http://schemas.microsoft.com/office/drawing/2014/main" id="{364BECE9-CBFA-41C7-8FF2-350D051FA70E}"/>
              </a:ext>
            </a:extLst>
          </p:cNvPr>
          <p:cNvSpPr txBox="1">
            <a:spLocks/>
          </p:cNvSpPr>
          <p:nvPr userDrawn="1"/>
        </p:nvSpPr>
        <p:spPr>
          <a:xfrm>
            <a:off x="0" y="670560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Tree>
    <p:extLst>
      <p:ext uri="{BB962C8B-B14F-4D97-AF65-F5344CB8AC3E}">
        <p14:creationId xmlns:p14="http://schemas.microsoft.com/office/powerpoint/2010/main" val="2580533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pdf/1406.290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66A21C-7AE0-4B0D-9A0B-E62A1B7A6E84}"/>
              </a:ext>
            </a:extLst>
          </p:cNvPr>
          <p:cNvSpPr>
            <a:spLocks noGrp="1"/>
          </p:cNvSpPr>
          <p:nvPr>
            <p:ph type="body" sz="quarter" idx="14"/>
          </p:nvPr>
        </p:nvSpPr>
        <p:spPr/>
        <p:txBody>
          <a:bodyPr/>
          <a:lstStyle/>
          <a:p>
            <a:r>
              <a:rPr lang="en-US" sz="4400" dirty="0"/>
              <a:t>Covert Channels:</a:t>
            </a:r>
          </a:p>
          <a:p>
            <a:r>
              <a:rPr lang="en-US" sz="3200" dirty="0"/>
              <a:t>Hiding Data In Plain Sight</a:t>
            </a:r>
          </a:p>
        </p:txBody>
      </p:sp>
      <p:sp>
        <p:nvSpPr>
          <p:cNvPr id="4" name="Text Placeholder 3">
            <a:extLst>
              <a:ext uri="{FF2B5EF4-FFF2-40B4-BE49-F238E27FC236}">
                <a16:creationId xmlns:a16="http://schemas.microsoft.com/office/drawing/2014/main" id="{E4B5160E-924E-4B34-B0AE-38475D583575}"/>
              </a:ext>
            </a:extLst>
          </p:cNvPr>
          <p:cNvSpPr>
            <a:spLocks noGrp="1"/>
          </p:cNvSpPr>
          <p:nvPr>
            <p:ph type="body" sz="quarter" idx="13"/>
          </p:nvPr>
        </p:nvSpPr>
        <p:spPr/>
        <p:txBody>
          <a:bodyPr/>
          <a:lstStyle/>
          <a:p>
            <a:r>
              <a:rPr lang="en-US" dirty="0" err="1"/>
              <a:t>Capt</a:t>
            </a:r>
            <a:r>
              <a:rPr lang="en-US" dirty="0"/>
              <a:t> Daniel Fitzgerald</a:t>
            </a:r>
          </a:p>
          <a:p>
            <a:r>
              <a:rPr lang="en-US"/>
              <a:t>19 JUN 2022</a:t>
            </a:r>
            <a:endParaRPr lang="en-US" dirty="0"/>
          </a:p>
        </p:txBody>
      </p:sp>
    </p:spTree>
    <p:extLst>
      <p:ext uri="{BB962C8B-B14F-4D97-AF65-F5344CB8AC3E}">
        <p14:creationId xmlns:p14="http://schemas.microsoft.com/office/powerpoint/2010/main" val="376905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733A0B-841C-47CA-850A-0231D6E9DDFF}"/>
              </a:ext>
            </a:extLst>
          </p:cNvPr>
          <p:cNvSpPr>
            <a:spLocks noGrp="1"/>
          </p:cNvSpPr>
          <p:nvPr>
            <p:ph type="body" sz="quarter" idx="10"/>
          </p:nvPr>
        </p:nvSpPr>
        <p:spPr/>
        <p:txBody>
          <a:bodyPr/>
          <a:lstStyle/>
          <a:p>
            <a:r>
              <a:rPr lang="en-US" sz="2400" dirty="0"/>
              <a:t>PS10. Random Value Pattern*</a:t>
            </a:r>
          </a:p>
          <a:p>
            <a:pPr lvl="1"/>
            <a:r>
              <a:rPr lang="en-US" sz="1800" dirty="0"/>
              <a:t>Illustration: Embed data in header element containing “random” value</a:t>
            </a:r>
          </a:p>
          <a:p>
            <a:pPr lvl="1"/>
            <a:r>
              <a:rPr lang="en-US" sz="1800" dirty="0"/>
              <a:t>Context: Storage -&gt; Non-Payload -&gt; Structure Preserving -&gt; Modification of an Attribute</a:t>
            </a:r>
          </a:p>
          <a:p>
            <a:pPr lvl="1"/>
            <a:r>
              <a:rPr lang="en-US" sz="1800" dirty="0"/>
              <a:t>Evidence:</a:t>
            </a:r>
          </a:p>
          <a:p>
            <a:pPr lvl="2"/>
            <a:r>
              <a:rPr lang="en-US" sz="1800" dirty="0"/>
              <a:t>IPv4 Identifier field</a:t>
            </a:r>
          </a:p>
          <a:p>
            <a:pPr lvl="2"/>
            <a:r>
              <a:rPr lang="en-US" sz="1800" dirty="0"/>
              <a:t>First sequence number of a TCP connection (ISN)</a:t>
            </a:r>
          </a:p>
          <a:p>
            <a:pPr lvl="2"/>
            <a:r>
              <a:rPr lang="en-US" sz="1800" dirty="0"/>
              <a:t>TCP ISN using a bounce server</a:t>
            </a:r>
          </a:p>
          <a:p>
            <a:pPr lvl="2"/>
            <a:r>
              <a:rPr lang="en-US" sz="1800" dirty="0"/>
              <a:t>DHCP </a:t>
            </a:r>
            <a:r>
              <a:rPr lang="en-US" sz="1800" dirty="0" err="1"/>
              <a:t>xid</a:t>
            </a:r>
            <a:r>
              <a:rPr lang="en-US" sz="1800" dirty="0"/>
              <a:t> field</a:t>
            </a:r>
          </a:p>
          <a:p>
            <a:pPr lvl="2"/>
            <a:r>
              <a:rPr lang="en-US" sz="1800" dirty="0"/>
              <a:t>SSH MAC field</a:t>
            </a:r>
          </a:p>
          <a:p>
            <a:endParaRPr lang="en-US" dirty="0"/>
          </a:p>
        </p:txBody>
      </p:sp>
      <p:sp>
        <p:nvSpPr>
          <p:cNvPr id="3" name="Text Placeholder 2">
            <a:extLst>
              <a:ext uri="{FF2B5EF4-FFF2-40B4-BE49-F238E27FC236}">
                <a16:creationId xmlns:a16="http://schemas.microsoft.com/office/drawing/2014/main" id="{B5F3240E-7877-4EB4-9024-830FA95A9D9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50288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EC0AC8-DB42-4607-9527-83A5502A7BB4}"/>
              </a:ext>
            </a:extLst>
          </p:cNvPr>
          <p:cNvSpPr>
            <a:spLocks noGrp="1"/>
          </p:cNvSpPr>
          <p:nvPr>
            <p:ph type="body" sz="quarter" idx="10"/>
          </p:nvPr>
        </p:nvSpPr>
        <p:spPr/>
        <p:txBody>
          <a:bodyPr/>
          <a:lstStyle/>
          <a:p>
            <a:r>
              <a:rPr lang="en-US" sz="2400" dirty="0"/>
              <a:t>PS11. Value Modulation Pattern*</a:t>
            </a:r>
          </a:p>
          <a:p>
            <a:pPr lvl="1"/>
            <a:r>
              <a:rPr lang="en-US" sz="1800" dirty="0"/>
              <a:t>Illustration: Channel selects one of n values a header element can contain</a:t>
            </a:r>
          </a:p>
          <a:p>
            <a:pPr lvl="1"/>
            <a:r>
              <a:rPr lang="en-US" sz="1800" dirty="0"/>
              <a:t>Context: Storage -&gt; Non-Payload -&gt; Structure Preserving -&gt; Modification of an Attribute</a:t>
            </a:r>
          </a:p>
          <a:p>
            <a:pPr lvl="1"/>
            <a:r>
              <a:rPr lang="en-US" sz="1800" dirty="0"/>
              <a:t>Evidence:</a:t>
            </a:r>
          </a:p>
          <a:p>
            <a:pPr lvl="2"/>
            <a:r>
              <a:rPr lang="en-US" sz="1800" dirty="0"/>
              <a:t>Send frame to one of n available addresses in local network</a:t>
            </a:r>
          </a:p>
          <a:p>
            <a:pPr lvl="2"/>
            <a:r>
              <a:rPr lang="en-US" sz="1800" dirty="0"/>
              <a:t>Encode info by n of the possible IP header TTL values</a:t>
            </a:r>
          </a:p>
          <a:p>
            <a:pPr lvl="2"/>
            <a:r>
              <a:rPr lang="en-US" sz="1800" dirty="0"/>
              <a:t>Encode info by n of possible Hop Limit values in IPv6 header</a:t>
            </a:r>
          </a:p>
          <a:p>
            <a:pPr lvl="2"/>
            <a:r>
              <a:rPr lang="en-US" sz="1800" dirty="0"/>
              <a:t>Encode info by sending packet using one of n possible application layer protocols</a:t>
            </a:r>
          </a:p>
          <a:p>
            <a:pPr lvl="2"/>
            <a:r>
              <a:rPr lang="en-US" sz="1800" dirty="0"/>
              <a:t>Encode info in the target IP of ARP messages</a:t>
            </a:r>
          </a:p>
          <a:p>
            <a:pPr lvl="2"/>
            <a:r>
              <a:rPr lang="en-US" sz="1800" dirty="0"/>
              <a:t>Send </a:t>
            </a:r>
            <a:r>
              <a:rPr lang="en-US" sz="1800" dirty="0" err="1"/>
              <a:t>IPSec</a:t>
            </a:r>
            <a:r>
              <a:rPr lang="en-US" sz="1800" dirty="0"/>
              <a:t> packets from one VPN site to specific destination IPs within another VPN site</a:t>
            </a:r>
          </a:p>
          <a:p>
            <a:pPr marL="0" indent="0">
              <a:buNone/>
            </a:pPr>
            <a:endParaRPr lang="en-US" dirty="0"/>
          </a:p>
        </p:txBody>
      </p:sp>
      <p:sp>
        <p:nvSpPr>
          <p:cNvPr id="3" name="Text Placeholder 2">
            <a:extLst>
              <a:ext uri="{FF2B5EF4-FFF2-40B4-BE49-F238E27FC236}">
                <a16:creationId xmlns:a16="http://schemas.microsoft.com/office/drawing/2014/main" id="{19BF4DCA-088A-4975-BB6F-DFE6E683174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74912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PS11.a. Case Pattern</a:t>
            </a:r>
          </a:p>
          <a:p>
            <a:pPr lvl="1"/>
            <a:r>
              <a:rPr lang="en-US" sz="1800" dirty="0"/>
              <a:t>Illustration: Case-modification of letters in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Case modification in HTTP headers or SMTP/POP3/etc. commands and headers</a:t>
            </a:r>
            <a:endParaRPr lang="en-US" sz="2400" dirty="0"/>
          </a:p>
          <a:p>
            <a:r>
              <a:rPr lang="en-US" sz="2400" dirty="0"/>
              <a:t>PS11.b. Least Significant Bit (LSB) Pattern</a:t>
            </a:r>
          </a:p>
          <a:p>
            <a:pPr lvl="1"/>
            <a:r>
              <a:rPr lang="en-US" sz="1800" dirty="0"/>
              <a:t>Illustration: Uses LSB of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IPv4 timestamp option by sending at even/odd times</a:t>
            </a:r>
          </a:p>
          <a:p>
            <a:pPr lvl="2"/>
            <a:r>
              <a:rPr lang="en-US" sz="1600" dirty="0"/>
              <a:t>Use LSB of IPv4 TTL or IPv6 Hop Limit or Hop Count field of BACnet protocol</a:t>
            </a:r>
          </a:p>
          <a:p>
            <a:endParaRPr lang="en-US" dirty="0"/>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6382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PS11.c. Value Influencing Pattern</a:t>
            </a:r>
          </a:p>
          <a:p>
            <a:pPr lvl="1"/>
            <a:r>
              <a:rPr lang="en-US" sz="1800" dirty="0"/>
              <a:t>Illustration: Sender (directly or indirectly) influences some (out of n possible) values in a way that a covert channel receiver can determine the value</a:t>
            </a:r>
          </a:p>
          <a:p>
            <a:pPr lvl="1"/>
            <a:r>
              <a:rPr lang="en-US" sz="1800" dirty="0"/>
              <a:t>Context: Storage-&gt;Non-Payload-&gt;Structure Preserving-&gt;Modification of Attribute-&gt; Value Modulation</a:t>
            </a:r>
          </a:p>
          <a:p>
            <a:pPr lvl="1"/>
            <a:r>
              <a:rPr lang="en-US" sz="1800" dirty="0"/>
              <a:t>Evidence:</a:t>
            </a:r>
          </a:p>
          <a:p>
            <a:pPr lvl="2"/>
            <a:r>
              <a:rPr lang="en-US" sz="1800" dirty="0"/>
              <a:t>A. </a:t>
            </a:r>
            <a:r>
              <a:rPr lang="en-US" sz="1800" dirty="0" err="1"/>
              <a:t>Velinov</a:t>
            </a:r>
            <a:r>
              <a:rPr lang="en-US" sz="1800" dirty="0"/>
              <a:t>, A. </a:t>
            </a:r>
            <a:r>
              <a:rPr lang="en-US" sz="1800" dirty="0" err="1"/>
              <a:t>Mileva</a:t>
            </a:r>
            <a:r>
              <a:rPr lang="en-US" sz="1800" dirty="0"/>
              <a:t>, S. </a:t>
            </a:r>
            <a:r>
              <a:rPr lang="en-US" sz="1800" dirty="0" err="1"/>
              <a:t>Wendzel</a:t>
            </a:r>
            <a:r>
              <a:rPr lang="en-US" sz="1800" dirty="0"/>
              <a:t>, W. </a:t>
            </a:r>
            <a:r>
              <a:rPr lang="en-US" sz="1800" dirty="0" err="1"/>
              <a:t>Mazurczyk</a:t>
            </a:r>
            <a:r>
              <a:rPr lang="en-US" sz="1800" dirty="0"/>
              <a:t>: Covert Channels in MQTT-based Internet of Things, IEEE ACCESS, Vol. 7, pp. 161899-161915, 2019</a:t>
            </a:r>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45175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PS12. Reserved/Unused Pattern*</a:t>
            </a:r>
          </a:p>
          <a:p>
            <a:pPr lvl="1"/>
            <a:r>
              <a:rPr lang="en-US" sz="1800" dirty="0"/>
              <a:t>Illustration: Encode data into reserved or unused header/PDU element</a:t>
            </a:r>
          </a:p>
          <a:p>
            <a:pPr lvl="1"/>
            <a:r>
              <a:rPr lang="en-US" sz="1800" dirty="0"/>
              <a:t>Context: Storage-&gt;Non-Payload-&gt;Structure Preserving-&gt;Modification of an Attribute</a:t>
            </a:r>
          </a:p>
          <a:p>
            <a:pPr lvl="1"/>
            <a:r>
              <a:rPr lang="en-US" sz="1800" dirty="0"/>
              <a:t>Evidence:</a:t>
            </a:r>
          </a:p>
          <a:p>
            <a:pPr lvl="2"/>
            <a:r>
              <a:rPr lang="en-US" sz="1800" dirty="0"/>
              <a:t>Unused fields in IPv4, e.g. ID field, DF flag, Reserved flag</a:t>
            </a:r>
          </a:p>
          <a:p>
            <a:pPr lvl="2"/>
            <a:r>
              <a:rPr lang="en-US" sz="1800" dirty="0"/>
              <a:t>Unused fields in IPv6 header or extension headers</a:t>
            </a:r>
          </a:p>
          <a:p>
            <a:pPr lvl="2"/>
            <a:r>
              <a:rPr lang="en-US" sz="1800" dirty="0"/>
              <a:t>ICMP echo payload</a:t>
            </a:r>
          </a:p>
          <a:p>
            <a:pPr lvl="2"/>
            <a:r>
              <a:rPr lang="en-US" sz="1800" dirty="0"/>
              <a:t>Unused fields in BACnet header</a:t>
            </a:r>
          </a:p>
          <a:p>
            <a:pPr lvl="2"/>
            <a:r>
              <a:rPr lang="en-US" sz="1800" dirty="0"/>
              <a:t>Place data behind string termination symbol of </a:t>
            </a:r>
            <a:r>
              <a:rPr lang="en-US" sz="1800" dirty="0" err="1"/>
              <a:t>sname</a:t>
            </a:r>
            <a:r>
              <a:rPr lang="en-US" sz="1800" dirty="0"/>
              <a:t>/file DHCP fields</a:t>
            </a:r>
          </a:p>
          <a:p>
            <a:pPr lvl="2"/>
            <a:r>
              <a:rPr lang="en-US" sz="1800" dirty="0"/>
              <a:t>DS field of outbound </a:t>
            </a:r>
            <a:r>
              <a:rPr lang="en-US" sz="1800" dirty="0" err="1"/>
              <a:t>IPSec</a:t>
            </a:r>
            <a:r>
              <a:rPr lang="en-US" sz="1800" dirty="0"/>
              <a:t> connections</a:t>
            </a:r>
          </a:p>
          <a:p>
            <a:pPr lvl="2"/>
            <a:r>
              <a:rPr lang="en-US" sz="1800" dirty="0"/>
              <a:t>ECN field in </a:t>
            </a:r>
            <a:r>
              <a:rPr lang="en-US" sz="1800" dirty="0" err="1"/>
              <a:t>IPSec</a:t>
            </a:r>
            <a:r>
              <a:rPr lang="en-US" sz="1800" dirty="0"/>
              <a:t> connections</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99996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PS20. Payload Field Size Modulation</a:t>
            </a:r>
          </a:p>
          <a:p>
            <a:pPr lvl="1"/>
            <a:r>
              <a:rPr lang="en-US" sz="1800" dirty="0"/>
              <a:t>Illustration: Uses a size of the payload field of a flow's PDUs/messages to encode the hidden message. Variant of Size Modulation.</a:t>
            </a:r>
          </a:p>
          <a:p>
            <a:pPr lvl="1"/>
            <a:r>
              <a:rPr lang="en-US" sz="1800" dirty="0"/>
              <a:t>Context: Storage-&gt;Payload-&gt;User-data Agnostic</a:t>
            </a:r>
          </a:p>
          <a:p>
            <a:pPr lvl="1"/>
            <a:r>
              <a:rPr lang="en-US" sz="1800" dirty="0"/>
              <a:t>Evidence:</a:t>
            </a:r>
          </a:p>
          <a:p>
            <a:pPr lvl="2"/>
            <a:r>
              <a:rPr lang="en-US" sz="1800" dirty="0"/>
              <a:t>Modulate size of data block field in Ethernet frames</a:t>
            </a:r>
          </a:p>
          <a:p>
            <a:pPr lvl="2"/>
            <a:r>
              <a:rPr lang="en-US" sz="1800" dirty="0"/>
              <a:t>Any other method that modulates size of payload field in any network protocol</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3137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PS21. User-data Corruption</a:t>
            </a:r>
          </a:p>
          <a:p>
            <a:pPr lvl="1"/>
            <a:r>
              <a:rPr lang="en-US" sz="1800" dirty="0"/>
              <a:t>Illustration: Related to the cases when steganographic methods do not take into account what kind of user-data is carried within a payload field and/or what its characteristic is (blind modification). It can be applied to single PDUs or to multiple PDUs (a flow). This typically happens if parts of (or the whole) user-data is replaced with secret bits and thus the user-data is corrupted/lost.</a:t>
            </a:r>
          </a:p>
          <a:p>
            <a:pPr lvl="1"/>
            <a:r>
              <a:rPr lang="en-US" sz="1800" dirty="0"/>
              <a:t>Context: Storage-&gt;Payload-&gt;User-data 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K. </a:t>
            </a:r>
            <a:r>
              <a:rPr lang="en-US" sz="1800" dirty="0" err="1"/>
              <a:t>Cabaj</a:t>
            </a:r>
            <a:r>
              <a:rPr lang="en-US" sz="1800" dirty="0"/>
              <a:t>: Towards Deriving Insights into Data Hiding Methods Using Pattern-based Approach, in Proc. Second International Workshop on Criminal Use of Information Hiding (CUING 2018) at ARES, pp. 10:1-10:10, ACM, 2018. </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86155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PS30. Modify Redundancy</a:t>
            </a:r>
          </a:p>
          <a:p>
            <a:pPr lvl="1"/>
            <a:r>
              <a:rPr lang="en-US" sz="1800" dirty="0"/>
              <a:t>Illustration: Used when it is possible to exploit the redundancy of the user-data by means of transforming them in such a way that a free space for secret data is obtained. Similar to Add Redundancy but can also decrease redundancy and is applied to payload instead of meta-data.</a:t>
            </a:r>
          </a:p>
          <a:p>
            <a:pPr lvl="1"/>
            <a:r>
              <a:rPr lang="en-US" sz="1800" dirty="0"/>
              <a:t>Context: Storage-&gt;Payload-&gt;User-data Aware</a:t>
            </a:r>
          </a:p>
          <a:p>
            <a:pPr lvl="1"/>
            <a:r>
              <a:rPr lang="en-US" sz="1800" dirty="0"/>
              <a:t>Evidence:</a:t>
            </a:r>
          </a:p>
          <a:p>
            <a:pPr lvl="2"/>
            <a:r>
              <a:rPr lang="en-US" sz="1800" dirty="0"/>
              <a:t>Compress existing user-data in order to make a space for secret data.</a:t>
            </a:r>
          </a:p>
          <a:p>
            <a:pPr lvl="2"/>
            <a:r>
              <a:rPr lang="en-US" sz="1800" dirty="0"/>
              <a:t>Transform the VAD-enabled IP telephony voice stream into non-VAD one and fill the gaps using artificially generated RTP packets containing secret data.</a:t>
            </a:r>
          </a:p>
          <a:p>
            <a:pPr lvl="2"/>
            <a:r>
              <a:rPr lang="en-US" sz="1800" dirty="0"/>
              <a:t>Approximate the F0 parameter of the </a:t>
            </a:r>
            <a:r>
              <a:rPr lang="en-US" sz="1800" dirty="0" err="1"/>
              <a:t>Speex</a:t>
            </a:r>
            <a:r>
              <a:rPr lang="en-US" sz="1800" dirty="0"/>
              <a:t> codec which carries information about the pitch of the speech signal and use the ``saved'' space for secret data.</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5077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PS31. User-data Value Modulation and Reserved/Unused</a:t>
            </a:r>
          </a:p>
          <a:p>
            <a:pPr lvl="1"/>
            <a:r>
              <a:rPr lang="en-US" sz="1800" dirty="0"/>
              <a:t>Illustration: Characteristic features of user-data can be utilized to store secret information. This includes applying methods like LSB modification to speech samples or digital images carried within the payload field. Compared with previous patterns this is a targeted modification. This pattern is analogous to the combination of the patterns.</a:t>
            </a:r>
          </a:p>
          <a:p>
            <a:pPr lvl="1"/>
            <a:r>
              <a:rPr lang="en-US" sz="1800" dirty="0"/>
              <a:t>Context: Storage-&gt;Payload-&gt;User-data Aware</a:t>
            </a:r>
          </a:p>
          <a:p>
            <a:pPr lvl="1"/>
            <a:r>
              <a:rPr lang="en-US" sz="1800" dirty="0"/>
              <a:t>Evidence:</a:t>
            </a:r>
          </a:p>
          <a:p>
            <a:pPr lvl="2"/>
            <a:r>
              <a:rPr lang="en-US" sz="1800" dirty="0"/>
              <a:t>Encode a stream of information by spreading the encoded data across as much of the frequency spectrum as feasible (e.g. DSSS).</a:t>
            </a:r>
          </a:p>
          <a:p>
            <a:pPr lvl="2"/>
            <a:r>
              <a:rPr lang="en-US" sz="1800" dirty="0"/>
              <a:t>Embeds secret data into a carrier audio signal by introducing an echo (a.k.a. echo hiding).</a:t>
            </a:r>
          </a:p>
          <a:p>
            <a:pPr lvl="2"/>
            <a:r>
              <a:rPr lang="en-US" sz="1800" dirty="0"/>
              <a:t>Replacing the least significant bit of e.g. each voice sample with secret data (LSB).</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66604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PT1. Inter-packet Times</a:t>
            </a:r>
          </a:p>
          <a:p>
            <a:pPr lvl="1"/>
            <a:r>
              <a:rPr lang="en-US" sz="1800" dirty="0"/>
              <a:t>Illustration: Alters timing intervals between network PDUs (inter-arrival times)</a:t>
            </a:r>
          </a:p>
          <a:p>
            <a:pPr lvl="1"/>
            <a:r>
              <a:rPr lang="en-US" sz="1800" dirty="0"/>
              <a:t>Context: Timing Channels-&gt;Protocol-agnostic</a:t>
            </a:r>
          </a:p>
          <a:p>
            <a:pPr lvl="1"/>
            <a:r>
              <a:rPr lang="en-US" sz="1800" dirty="0"/>
              <a:t>Evidence:</a:t>
            </a:r>
          </a:p>
          <a:p>
            <a:pPr lvl="2"/>
            <a:r>
              <a:rPr lang="en-US" sz="1800" dirty="0"/>
              <a:t>Timings between LAN frames sent</a:t>
            </a:r>
          </a:p>
          <a:p>
            <a:pPr lvl="2"/>
            <a:r>
              <a:rPr lang="en-US" sz="1800" dirty="0"/>
              <a:t>Response time of HTTP server</a:t>
            </a:r>
          </a:p>
          <a:p>
            <a:pPr lvl="2"/>
            <a:r>
              <a:rPr lang="en-US" sz="1800" dirty="0"/>
              <a:t>Timings between BACnet/IP packets</a:t>
            </a:r>
          </a:p>
          <a:p>
            <a:pPr lvl="2"/>
            <a:r>
              <a:rPr lang="en-US" sz="1800" dirty="0"/>
              <a:t>Introduce artificial delays into inter-arrival times of SSH packets</a:t>
            </a:r>
          </a:p>
          <a:p>
            <a:pPr lvl="2"/>
            <a:r>
              <a:rPr lang="en-US" sz="1800" dirty="0"/>
              <a:t>Record legitimate traffic sequence, partition sequence and replay the inter-arrival times of a particular partition</a:t>
            </a:r>
          </a:p>
          <a:p>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7909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r>
              <a:rPr lang="en-US" sz="2000" dirty="0"/>
              <a:t>Categorize based on patterns</a:t>
            </a:r>
          </a:p>
          <a:p>
            <a:r>
              <a:rPr lang="en-US" sz="2000" dirty="0"/>
              <a:t>A Pattern-based Survey and Categorization of Network Covert Channel Techniques by Steffen </a:t>
            </a:r>
            <a:r>
              <a:rPr lang="en-US" sz="2000" dirty="0" err="1"/>
              <a:t>Wendzel</a:t>
            </a:r>
            <a:r>
              <a:rPr lang="en-US" sz="2000" dirty="0"/>
              <a:t>, Sebastian Zander, Bernhard Fechner, Christian </a:t>
            </a:r>
            <a:r>
              <a:rPr lang="en-US" sz="2000" dirty="0" err="1"/>
              <a:t>Herdin</a:t>
            </a:r>
            <a:r>
              <a:rPr lang="en-US" sz="2000" dirty="0"/>
              <a:t> [</a:t>
            </a:r>
            <a:r>
              <a:rPr lang="en-US" sz="2000" dirty="0" err="1"/>
              <a:t>Wendzel</a:t>
            </a:r>
            <a:r>
              <a:rPr lang="en-US" sz="2000" dirty="0"/>
              <a:t> 2014]</a:t>
            </a:r>
          </a:p>
          <a:p>
            <a:r>
              <a:rPr lang="en-US" sz="2000" dirty="0"/>
              <a:t>Whitepaper: https://arxiv.org/pdf/1406.2901.pdf</a:t>
            </a:r>
          </a:p>
          <a:p>
            <a:r>
              <a:rPr lang="en-US" dirty="0"/>
              <a:t>Author’s website: https://www.wendzel.de/</a:t>
            </a:r>
          </a:p>
          <a:p>
            <a:r>
              <a:rPr lang="en-US" dirty="0"/>
              <a:t>Current: https://ih-patterns.blogspot.com/p/test.html</a:t>
            </a:r>
          </a:p>
          <a:p>
            <a:r>
              <a:rPr lang="en-US" sz="1800" dirty="0"/>
              <a:t>History of updates: https://wendzel.de/dr.org/files/Papers/EICC22_poster.pdf</a:t>
            </a:r>
          </a:p>
          <a:p>
            <a:pPr marL="0" indent="0">
              <a:buNone/>
            </a:pPr>
            <a:endParaRPr lang="en-US" sz="1200" dirty="0"/>
          </a:p>
          <a:p>
            <a:pPr marL="0" indent="0">
              <a:buNone/>
            </a:pPr>
            <a:r>
              <a:rPr lang="en-US" sz="1200" dirty="0"/>
              <a:t>Author’s addresses: S. </a:t>
            </a:r>
            <a:r>
              <a:rPr lang="en-US" sz="1200" dirty="0" err="1"/>
              <a:t>Wendzel</a:t>
            </a:r>
            <a:r>
              <a:rPr lang="en-US" sz="1200" dirty="0"/>
              <a:t>, Fraunhofer Institute for Communication, Information Processing and Ergonomics FKIE, Bonn, Germany; S. Zander, Centre for Advanced Internet Architectures, Swinburne University of Technology, Melbourne, Australia; B. Fechner, University of Augsburg, Department of Systems and Networking, Augsburg, Germany; C. </a:t>
            </a:r>
            <a:r>
              <a:rPr lang="en-US" sz="1200" dirty="0" err="1"/>
              <a:t>Herdin</a:t>
            </a:r>
            <a:r>
              <a:rPr lang="en-US" sz="1200" dirty="0"/>
              <a:t>, University of Rostock, Department of Computer Science, Rostock, Germany Permission to make digital or hard copies of part or all of this work for personal or classroom use is granted without fee provided that copies are not made or distributed for profit or commercial advantage and that copies show this notice on the first page or initial screen of a display along with the full citation. Copyrights for components of this work owned by others than ACM must be honored. Abstracting with credit is permitted. To copy otherwise, to republish, to post on servers, to redistribute to lists, or to use any component of this work in other works requires prior specific permission and/or a fee. Permissions may be requested from Publications Dept., ACM, Inc., 2 Penn Plaza, Suite 701, New York, NY 10121-0701 USA, fax +1 (212) 869-0481, or permissions@acm.org. c 2014 ACM 0360-0300/2014/-ART1 $15.00 </a:t>
            </a:r>
            <a:r>
              <a:rPr lang="en-US" sz="1200" dirty="0" err="1"/>
              <a:t>DOI:http</a:t>
            </a:r>
            <a:r>
              <a:rPr lang="en-US" sz="1200" dirty="0"/>
              <a:t>://dx.doi.org/10.1145/0000000.0000000</a:t>
            </a:r>
          </a:p>
          <a:p>
            <a:pPr marL="0" indent="0">
              <a:buNone/>
            </a:pP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1317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PT2. Message Sequence Timing</a:t>
            </a:r>
          </a:p>
          <a:p>
            <a:pPr lvl="1"/>
            <a:r>
              <a:rPr lang="en-US" sz="1800" dirty="0"/>
              <a:t>Illustration: Hidden data is encoded in the timing of message sequences, e.g. acknowledging every </a:t>
            </a:r>
            <a:r>
              <a:rPr lang="en-US" sz="1800" dirty="0" err="1"/>
              <a:t>n'th</a:t>
            </a:r>
            <a:r>
              <a:rPr lang="en-US" sz="1800" dirty="0"/>
              <a:t> received packet or sending commands m times.</a:t>
            </a:r>
          </a:p>
          <a:p>
            <a:pPr lvl="1"/>
            <a:r>
              <a:rPr lang="en-US" sz="1800" dirty="0"/>
              <a:t>Context: Timing Channels-&gt;Protocol-agnostic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8272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5FF4D-0450-441B-B6F1-A641164D2883}"/>
              </a:ext>
            </a:extLst>
          </p:cNvPr>
          <p:cNvSpPr>
            <a:spLocks noGrp="1"/>
          </p:cNvSpPr>
          <p:nvPr>
            <p:ph type="body" sz="quarter" idx="10"/>
          </p:nvPr>
        </p:nvSpPr>
        <p:spPr/>
        <p:txBody>
          <a:bodyPr/>
          <a:lstStyle/>
          <a:p>
            <a:r>
              <a:rPr lang="en-US" sz="2400" dirty="0"/>
              <a:t>PT3. Rate/Throughput Pattern</a:t>
            </a:r>
          </a:p>
          <a:p>
            <a:pPr lvl="1"/>
            <a:r>
              <a:rPr lang="en-US" sz="1800" dirty="0"/>
              <a:t>Illustration: Sender alters data rate of traffic flow from self or 3</a:t>
            </a:r>
            <a:r>
              <a:rPr lang="en-US" sz="1800" baseline="30000" dirty="0"/>
              <a:t>rd</a:t>
            </a:r>
            <a:r>
              <a:rPr lang="en-US" sz="1800" dirty="0"/>
              <a:t> party</a:t>
            </a:r>
          </a:p>
          <a:p>
            <a:pPr lvl="1"/>
            <a:r>
              <a:rPr lang="en-US" sz="1800" dirty="0"/>
              <a:t>Context: Timing Channels-&gt;Protocol-agnostic</a:t>
            </a:r>
          </a:p>
          <a:p>
            <a:pPr lvl="1"/>
            <a:r>
              <a:rPr lang="en-US" sz="1800" dirty="0"/>
              <a:t>Evidence:</a:t>
            </a:r>
          </a:p>
          <a:p>
            <a:pPr lvl="2"/>
            <a:r>
              <a:rPr lang="en-US" sz="1800" dirty="0"/>
              <a:t>Exhaust performance of a switch to affect the throughput of 3</a:t>
            </a:r>
            <a:r>
              <a:rPr lang="en-US" sz="1800" baseline="30000" dirty="0"/>
              <a:t>rd</a:t>
            </a:r>
            <a:r>
              <a:rPr lang="en-US" sz="1800" dirty="0"/>
              <a:t> party connection</a:t>
            </a:r>
          </a:p>
          <a:p>
            <a:pPr lvl="2"/>
            <a:r>
              <a:rPr lang="en-US" sz="1800" dirty="0"/>
              <a:t>Manipulate serial communication port’s throughput by delaying Clear to Send/Read to Send commands</a:t>
            </a:r>
          </a:p>
          <a:p>
            <a:pPr lvl="2"/>
            <a:r>
              <a:rPr lang="en-US" sz="1800" dirty="0"/>
              <a:t>Directly alter data rate of legitimate channel</a:t>
            </a:r>
          </a:p>
          <a:p>
            <a:endParaRPr lang="en-US" dirty="0"/>
          </a:p>
        </p:txBody>
      </p:sp>
      <p:sp>
        <p:nvSpPr>
          <p:cNvPr id="3" name="Text Placeholder 2">
            <a:extLst>
              <a:ext uri="{FF2B5EF4-FFF2-40B4-BE49-F238E27FC236}">
                <a16:creationId xmlns:a16="http://schemas.microsoft.com/office/drawing/2014/main" id="{72DC1C28-45A1-46FF-AD80-352098B4CE0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78143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PT10. Artificial Message/Packet Loss Pattern</a:t>
            </a:r>
          </a:p>
          <a:p>
            <a:pPr lvl="1"/>
            <a:r>
              <a:rPr lang="en-US" sz="1800" dirty="0"/>
              <a:t>Illustration: Hidden information via artificial loss of transmitted messages (PDUs)</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36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PT11. Message Ordering Pattern</a:t>
            </a:r>
          </a:p>
          <a:p>
            <a:pPr lvl="1"/>
            <a:r>
              <a:rPr lang="en-US" sz="1800" dirty="0"/>
              <a:t>Illustration: Encode data using synthetic PDU order for given number of PDUs flowing between sender and receiver</a:t>
            </a:r>
          </a:p>
          <a:p>
            <a:pPr lvl="1"/>
            <a:r>
              <a:rPr lang="en-US" sz="1800" dirty="0"/>
              <a:t>Context: Timing Channels-&gt;Protocol-aware</a:t>
            </a:r>
          </a:p>
          <a:p>
            <a:pPr lvl="1"/>
            <a:r>
              <a:rPr lang="en-US" sz="1800" dirty="0"/>
              <a:t>Evidence:</a:t>
            </a:r>
          </a:p>
          <a:p>
            <a:pPr lvl="2"/>
            <a:r>
              <a:rPr lang="en-US" sz="1800" dirty="0"/>
              <a:t>Modify order of </a:t>
            </a:r>
            <a:r>
              <a:rPr lang="en-US" sz="1800" dirty="0" err="1"/>
              <a:t>IPSec</a:t>
            </a:r>
            <a:r>
              <a:rPr lang="en-US" sz="1800" dirty="0"/>
              <a:t> Authentication Header (AH) packets</a:t>
            </a:r>
          </a:p>
          <a:p>
            <a:pPr lvl="2"/>
            <a:r>
              <a:rPr lang="en-US" sz="1800" dirty="0"/>
              <a:t>Modify order of </a:t>
            </a:r>
            <a:r>
              <a:rPr lang="en-US" sz="1800" dirty="0" err="1"/>
              <a:t>IPSec</a:t>
            </a:r>
            <a:r>
              <a:rPr lang="en-US" sz="1800" dirty="0"/>
              <a:t> ESP packets</a:t>
            </a:r>
          </a:p>
          <a:p>
            <a:pPr lvl="2"/>
            <a:r>
              <a:rPr lang="en-US" sz="1800" dirty="0"/>
              <a:t>Modify order of TCP packets</a:t>
            </a:r>
          </a:p>
          <a:p>
            <a:pPr lvl="2"/>
            <a:r>
              <a:rPr lang="en-US" sz="1800" dirty="0"/>
              <a:t>Modify order of </a:t>
            </a:r>
            <a:r>
              <a:rPr lang="en-US" sz="1800" dirty="0" err="1"/>
              <a:t>IPSec</a:t>
            </a:r>
            <a:r>
              <a:rPr lang="en-US" sz="1800" dirty="0"/>
              <a:t> packets for inbound/outbound VPN traffic</a:t>
            </a:r>
          </a:p>
          <a:p>
            <a:pPr lvl="2"/>
            <a:r>
              <a:rPr lang="en-US" sz="1800" dirty="0"/>
              <a:t>Sender transfers frames in a way they are send before or after a legitimate user’s frames in CSMA/CD networks</a:t>
            </a:r>
          </a:p>
          <a:p>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99072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PT12. Re-Transmission Pattern</a:t>
            </a:r>
          </a:p>
          <a:p>
            <a:pPr lvl="1"/>
            <a:r>
              <a:rPr lang="en-US" sz="1800" dirty="0"/>
              <a:t>Illustration: Channel re-transmits previously send/received PDUs</a:t>
            </a:r>
          </a:p>
          <a:p>
            <a:pPr lvl="1"/>
            <a:r>
              <a:rPr lang="en-US" sz="1800" dirty="0"/>
              <a:t>Context: Timing Channels-&gt;Protocol-aware</a:t>
            </a:r>
          </a:p>
          <a:p>
            <a:pPr lvl="1"/>
            <a:r>
              <a:rPr lang="en-US" sz="1800" dirty="0"/>
              <a:t>Evidence:</a:t>
            </a:r>
          </a:p>
          <a:p>
            <a:pPr lvl="2"/>
            <a:r>
              <a:rPr lang="en-US" sz="1800" dirty="0"/>
              <a:t>Transfer selected DNS requests once/twice to encode bit per request</a:t>
            </a:r>
          </a:p>
          <a:p>
            <a:pPr lvl="2"/>
            <a:r>
              <a:rPr lang="en-US" sz="1800" dirty="0"/>
              <a:t>Duplicate 802.11 packets</a:t>
            </a:r>
          </a:p>
          <a:p>
            <a:pPr lvl="2"/>
            <a:r>
              <a:rPr lang="en-US" sz="1800" dirty="0"/>
              <a:t>Re-transmit selected TCP segments</a:t>
            </a:r>
          </a:p>
          <a:p>
            <a:pPr lvl="2"/>
            <a:r>
              <a:rPr lang="en-US" sz="1800" dirty="0"/>
              <a:t>Do not ACK received packets in order to force sender to re-transmit</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0326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PT13. Frame Collision Pattern</a:t>
            </a:r>
          </a:p>
          <a:p>
            <a:pPr lvl="1"/>
            <a:r>
              <a:rPr lang="en-US" sz="1800" dirty="0"/>
              <a:t>Illustration: Sender causes artificial frame collisions to signal hidden information.</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920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PT14. Temperature Pattern</a:t>
            </a:r>
          </a:p>
          <a:p>
            <a:pPr lvl="1"/>
            <a:r>
              <a:rPr lang="en-US" sz="1800" dirty="0"/>
              <a:t>Illustration: Sender influences a third-party node's CPU temperature, e.g.\ using burst traffic. This influences the node's clock skew. The clock skew can then be interpreted by the covert receiver by interacting with the node.</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044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PT15. Artificial Reconnections</a:t>
            </a:r>
          </a:p>
          <a:p>
            <a:pPr lvl="1"/>
            <a:r>
              <a:rPr lang="en-US" sz="1800" dirty="0"/>
              <a:t>Illustration: Employs artificial (forced) reconnections to transfer secret messages. The covert sender influences connection states of third-party nodes in a way that their connections to either a central element or a peer are terminated and then established again (i.e., a reconnect is performed).</a:t>
            </a:r>
          </a:p>
          <a:p>
            <a:pPr lvl="1"/>
            <a:r>
              <a:rPr lang="en-US" sz="1800" dirty="0"/>
              <a:t>Context: Timing Channels-&gt;Protocol-aware</a:t>
            </a:r>
          </a:p>
          <a:p>
            <a:pPr lvl="1"/>
            <a:r>
              <a:rPr lang="en-US" sz="1800" dirty="0"/>
              <a:t>Evidence:</a:t>
            </a:r>
          </a:p>
          <a:p>
            <a:pPr lvl="2"/>
            <a:r>
              <a:rPr lang="en-US" sz="1800" dirty="0"/>
              <a:t>Aleksandra </a:t>
            </a:r>
            <a:r>
              <a:rPr lang="en-US" sz="1800" dirty="0" err="1"/>
              <a:t>Mileva</a:t>
            </a:r>
            <a:r>
              <a:rPr lang="en-US" sz="1800" dirty="0"/>
              <a:t>, Aleksandar </a:t>
            </a:r>
            <a:r>
              <a:rPr lang="en-US" sz="1800" dirty="0" err="1"/>
              <a:t>Velinov</a:t>
            </a:r>
            <a:r>
              <a:rPr lang="en-US" sz="1800" dirty="0"/>
              <a:t>, Laura Hartmann, Steffen </a:t>
            </a:r>
            <a:r>
              <a:rPr lang="en-US" sz="1800" dirty="0" err="1"/>
              <a:t>Wendzel</a:t>
            </a:r>
            <a:r>
              <a:rPr lang="en-US" sz="1800" dirty="0"/>
              <a:t>, Wojciech </a:t>
            </a:r>
            <a:r>
              <a:rPr lang="en-US" sz="1800" dirty="0" err="1"/>
              <a:t>Mazurczyk</a:t>
            </a:r>
            <a:r>
              <a:rPr lang="en-US" sz="1800" dirty="0"/>
              <a:t>: Comprehensive Analysis of MQTT 5.0 Susceptibility to Network Covert Channels, Computers &amp; Security, Elsevier, 2021.</a:t>
            </a:r>
          </a:p>
          <a:p>
            <a:pPr lvl="2"/>
            <a:r>
              <a:rPr lang="en-US" sz="1800" dirty="0"/>
              <a:t>Sebastian </a:t>
            </a:r>
            <a:r>
              <a:rPr lang="en-US" sz="1800" dirty="0" err="1"/>
              <a:t>Zillien</a:t>
            </a:r>
            <a:r>
              <a:rPr lang="en-US" sz="1800" dirty="0"/>
              <a:t>, Steffen </a:t>
            </a:r>
            <a:r>
              <a:rPr lang="en-US" sz="1800" dirty="0" err="1"/>
              <a:t>Wendzel</a:t>
            </a:r>
            <a:r>
              <a:rPr lang="en-US" sz="1800" dirty="0"/>
              <a:t>: Reconnection-based Covert Channels in Wireless Networks. In: Proc. 36th IFIP TC-11 International Information Security and Privacy Conference (IFIP SEC 2021). Springer, 2021.</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64772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PT16. Artificial Resets</a:t>
            </a:r>
          </a:p>
          <a:p>
            <a:pPr lvl="1"/>
            <a:r>
              <a:rPr lang="en-US" sz="1800" dirty="0"/>
              <a:t>Illustration: </a:t>
            </a:r>
            <a:r>
              <a:rPr lang="en-US" dirty="0"/>
              <a:t>Covert sender c</a:t>
            </a:r>
            <a:r>
              <a:rPr lang="en-US" sz="1800" dirty="0"/>
              <a:t>auses a connection reset of third-party nodes, whose connection states are observed by one or more covert </a:t>
            </a:r>
            <a:r>
              <a:rPr lang="en-US" sz="1800" dirty="0" err="1"/>
              <a:t>recievers</a:t>
            </a:r>
            <a:r>
              <a:rPr lang="en-US" sz="1800" dirty="0"/>
              <a:t>.</a:t>
            </a:r>
          </a:p>
          <a:p>
            <a:pPr lvl="1"/>
            <a:r>
              <a:rPr lang="en-US" sz="1800" dirty="0"/>
              <a:t>Context: Timing Channels-&gt;Protocol-aware</a:t>
            </a:r>
          </a:p>
          <a:p>
            <a:pPr lvl="1"/>
            <a:r>
              <a:rPr lang="en-US" sz="1800" dirty="0"/>
              <a:t>Evidence:</a:t>
            </a:r>
          </a:p>
          <a:p>
            <a:pPr lvl="2"/>
            <a:r>
              <a:rPr lang="en-US" sz="1800" dirty="0"/>
              <a:t>Laura Hartmann, Sebastian </a:t>
            </a:r>
            <a:r>
              <a:rPr lang="en-US" sz="1800" dirty="0" err="1"/>
              <a:t>Zillien</a:t>
            </a:r>
            <a:r>
              <a:rPr lang="en-US" sz="1800" dirty="0"/>
              <a:t>, Steffen </a:t>
            </a:r>
            <a:r>
              <a:rPr lang="en-US" sz="1800" dirty="0" err="1"/>
              <a:t>Wendzel</a:t>
            </a:r>
            <a:r>
              <a:rPr lang="en-US" sz="1800" dirty="0"/>
              <a:t>: Reset- and Reconnection-based Covert Channels in CoAP. In: Proc. European Interdisciplinary Cybersecurity Conference (EICC 2021). ACM, DOI: 10.1145/3487405.3487660</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44765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349120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DC88B-9677-4679-8B03-479B8AF06416}"/>
              </a:ext>
            </a:extLst>
          </p:cNvPr>
          <p:cNvSpPr>
            <a:spLocks noGrp="1"/>
          </p:cNvSpPr>
          <p:nvPr>
            <p:ph type="body" sz="quarter" idx="10"/>
          </p:nvPr>
        </p:nvSpPr>
        <p:spPr/>
        <p:txBody>
          <a:bodyPr/>
          <a:lstStyle/>
          <a:p>
            <a:r>
              <a:rPr lang="en-US" dirty="0"/>
              <a:t>Evaluating Covert Channels</a:t>
            </a:r>
          </a:p>
        </p:txBody>
      </p:sp>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Original as of 2015</a:t>
            </a:r>
          </a:p>
        </p:txBody>
      </p:sp>
      <p:pic>
        <p:nvPicPr>
          <p:cNvPr id="5" name="Picture 2" descr="Network covert channel pattern hierarchy, excluding hiding techniques utilizing payloadÂ ">
            <a:extLst>
              <a:ext uri="{FF2B5EF4-FFF2-40B4-BE49-F238E27FC236}">
                <a16:creationId xmlns:a16="http://schemas.microsoft.com/office/drawing/2014/main" id="{583F5204-E677-4FE4-9C55-1907742F2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648618"/>
            <a:ext cx="8096250" cy="447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ED916A-3144-4EEA-913E-C0FF3CF84FD9}"/>
              </a:ext>
            </a:extLst>
          </p:cNvPr>
          <p:cNvSpPr txBox="1"/>
          <p:nvPr/>
        </p:nvSpPr>
        <p:spPr>
          <a:xfrm>
            <a:off x="3619500" y="6169567"/>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53937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679017-079C-4E44-A1C3-550A1A0A5D80}"/>
              </a:ext>
            </a:extLst>
          </p:cNvPr>
          <p:cNvSpPr>
            <a:spLocks noGrp="1"/>
          </p:cNvSpPr>
          <p:nvPr>
            <p:ph type="body" sz="quarter" idx="11"/>
          </p:nvPr>
        </p:nvSpPr>
        <p:spPr/>
        <p:txBody>
          <a:bodyPr/>
          <a:lstStyle/>
          <a:p>
            <a:r>
              <a:rPr lang="en-US" dirty="0"/>
              <a:t>Evaluating Covert Channels</a:t>
            </a:r>
          </a:p>
          <a:p>
            <a:endParaRPr lang="en-US" dirty="0"/>
          </a:p>
        </p:txBody>
      </p:sp>
      <p:pic>
        <p:nvPicPr>
          <p:cNvPr id="5" name="Picture 4">
            <a:extLst>
              <a:ext uri="{FF2B5EF4-FFF2-40B4-BE49-F238E27FC236}">
                <a16:creationId xmlns:a16="http://schemas.microsoft.com/office/drawing/2014/main" id="{0FCBE1BE-5284-4A9D-B9E6-F99DA716E277}"/>
              </a:ext>
            </a:extLst>
          </p:cNvPr>
          <p:cNvPicPr>
            <a:picLocks noChangeAspect="1"/>
          </p:cNvPicPr>
          <p:nvPr/>
        </p:nvPicPr>
        <p:blipFill>
          <a:blip r:embed="rId2"/>
          <a:stretch>
            <a:fillRect/>
          </a:stretch>
        </p:blipFill>
        <p:spPr>
          <a:xfrm>
            <a:off x="1600200" y="1183492"/>
            <a:ext cx="5943600" cy="4578868"/>
          </a:xfrm>
          <a:prstGeom prst="rect">
            <a:avLst/>
          </a:prstGeom>
        </p:spPr>
      </p:pic>
      <p:sp>
        <p:nvSpPr>
          <p:cNvPr id="7" name="TextBox 6">
            <a:extLst>
              <a:ext uri="{FF2B5EF4-FFF2-40B4-BE49-F238E27FC236}">
                <a16:creationId xmlns:a16="http://schemas.microsoft.com/office/drawing/2014/main" id="{953E24C3-8A94-49BA-BBC2-77ACAD24B204}"/>
              </a:ext>
            </a:extLst>
          </p:cNvPr>
          <p:cNvSpPr txBox="1"/>
          <p:nvPr/>
        </p:nvSpPr>
        <p:spPr>
          <a:xfrm>
            <a:off x="3619500" y="5955268"/>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421584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298177-C5A7-456A-B412-BB27889B4679}"/>
              </a:ext>
            </a:extLst>
          </p:cNvPr>
          <p:cNvSpPr>
            <a:spLocks noGrp="1"/>
          </p:cNvSpPr>
          <p:nvPr>
            <p:ph type="body" sz="quarter" idx="10"/>
          </p:nvPr>
        </p:nvSpPr>
        <p:spPr/>
        <p:txBody>
          <a:bodyPr/>
          <a:lstStyle/>
          <a:p>
            <a:r>
              <a:rPr lang="en-US" sz="2000" dirty="0"/>
              <a:t>CCEAP PCAPs</a:t>
            </a:r>
          </a:p>
          <a:p>
            <a:r>
              <a:rPr lang="en-US" sz="2000" dirty="0"/>
              <a:t>Previous Practice Problems</a:t>
            </a:r>
          </a:p>
          <a:p>
            <a:endParaRPr lang="en-US" dirty="0"/>
          </a:p>
        </p:txBody>
      </p:sp>
      <p:sp>
        <p:nvSpPr>
          <p:cNvPr id="3" name="Text Placeholder 2">
            <a:extLst>
              <a:ext uri="{FF2B5EF4-FFF2-40B4-BE49-F238E27FC236}">
                <a16:creationId xmlns:a16="http://schemas.microsoft.com/office/drawing/2014/main" id="{CBC9A4BB-4B5A-4683-BEA3-157EC6029C95}"/>
              </a:ext>
            </a:extLst>
          </p:cNvPr>
          <p:cNvSpPr>
            <a:spLocks noGrp="1"/>
          </p:cNvSpPr>
          <p:nvPr>
            <p:ph type="body" sz="quarter" idx="11"/>
          </p:nvPr>
        </p:nvSpPr>
        <p:spPr/>
        <p:txBody>
          <a:bodyPr/>
          <a:lstStyle/>
          <a:p>
            <a:r>
              <a:rPr lang="en-US" dirty="0"/>
              <a:t>Practice Evaluating/Categorizing</a:t>
            </a:r>
          </a:p>
        </p:txBody>
      </p:sp>
    </p:spTree>
    <p:extLst>
      <p:ext uri="{BB962C8B-B14F-4D97-AF65-F5344CB8AC3E}">
        <p14:creationId xmlns:p14="http://schemas.microsoft.com/office/powerpoint/2010/main" val="1933646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E5C95-45BC-49DC-B8A5-5859C64AF3F4}"/>
              </a:ext>
            </a:extLst>
          </p:cNvPr>
          <p:cNvSpPr>
            <a:spLocks noGrp="1"/>
          </p:cNvSpPr>
          <p:nvPr>
            <p:ph type="body" sz="quarter" idx="10"/>
          </p:nvPr>
        </p:nvSpPr>
        <p:spPr/>
        <p:txBody>
          <a:bodyPr/>
          <a:lstStyle/>
          <a:p>
            <a:r>
              <a:rPr lang="en-US" sz="2000" dirty="0"/>
              <a:t>Firewalls – Packet vs Stateful vs Application</a:t>
            </a:r>
          </a:p>
          <a:p>
            <a:r>
              <a:rPr lang="en-US" sz="2000" dirty="0"/>
              <a:t>Intrusion Detection System – Automate analysis and alert</a:t>
            </a:r>
          </a:p>
          <a:p>
            <a:r>
              <a:rPr lang="en-US" sz="2000" dirty="0"/>
              <a:t>Intrusion Prevention System – Automate, alert, block</a:t>
            </a:r>
          </a:p>
          <a:p>
            <a:r>
              <a:rPr lang="en-US" sz="2000" dirty="0"/>
              <a:t>SNORT/NIDS</a:t>
            </a:r>
          </a:p>
          <a:p>
            <a:r>
              <a:rPr lang="en-US" sz="2000" dirty="0"/>
              <a:t>Moloch – Analysis tool</a:t>
            </a:r>
          </a:p>
          <a:p>
            <a:r>
              <a:rPr lang="en-US" sz="2000" dirty="0"/>
              <a:t>Endgame???</a:t>
            </a:r>
          </a:p>
          <a:p>
            <a:r>
              <a:rPr lang="en-US" sz="2000" dirty="0"/>
              <a:t>Security Onion – Blue team security OS</a:t>
            </a:r>
          </a:p>
          <a:p>
            <a:endParaRPr lang="en-US" sz="2000" dirty="0"/>
          </a:p>
          <a:p>
            <a:r>
              <a:rPr lang="en-US" sz="2000" dirty="0"/>
              <a:t>Signatures vs Heuristic vs Patterns</a:t>
            </a:r>
          </a:p>
          <a:p>
            <a:endParaRPr lang="en-US" dirty="0"/>
          </a:p>
        </p:txBody>
      </p:sp>
      <p:sp>
        <p:nvSpPr>
          <p:cNvPr id="3" name="Text Placeholder 2">
            <a:extLst>
              <a:ext uri="{FF2B5EF4-FFF2-40B4-BE49-F238E27FC236}">
                <a16:creationId xmlns:a16="http://schemas.microsoft.com/office/drawing/2014/main" id="{42088D98-03BA-467B-BCF2-69206DF3E634}"/>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135819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400" dirty="0"/>
              <a:t>Detect vs Limit vs Eliminate</a:t>
            </a:r>
          </a:p>
          <a:p>
            <a:r>
              <a:rPr lang="en-US" sz="2400" dirty="0"/>
              <a:t>Machine Learning? (ML)</a:t>
            </a:r>
          </a:p>
          <a:p>
            <a:pPr lvl="1"/>
            <a:r>
              <a:rPr lang="en-US" sz="1800" dirty="0"/>
              <a:t>Support Vector Machines</a:t>
            </a:r>
          </a:p>
          <a:p>
            <a:pPr lvl="1"/>
            <a:r>
              <a:rPr lang="en-US" sz="1800" dirty="0"/>
              <a:t>Neural Networks</a:t>
            </a:r>
          </a:p>
          <a:p>
            <a:pPr lvl="1"/>
            <a:r>
              <a:rPr lang="en-US" sz="1800" dirty="0"/>
              <a:t>C4.5 Decision Trees</a:t>
            </a:r>
          </a:p>
          <a:p>
            <a:r>
              <a:rPr lang="en-US" sz="2400" dirty="0"/>
              <a:t>Traffic Normalization (TN)</a:t>
            </a:r>
          </a:p>
          <a:p>
            <a:pPr lvl="1"/>
            <a:r>
              <a:rPr lang="en-US" sz="1800" dirty="0"/>
              <a:t>Replace Unused/Fixed/Derivate</a:t>
            </a:r>
          </a:p>
          <a:p>
            <a:r>
              <a:rPr lang="en-US" sz="2400" dirty="0"/>
              <a:t>Statistical Approaches (SA)</a:t>
            </a:r>
          </a:p>
          <a:p>
            <a:r>
              <a:rPr lang="en-US" sz="2400" dirty="0"/>
              <a:t>Anomaly Detection Tools</a:t>
            </a:r>
          </a:p>
          <a:p>
            <a:pPr lvl="1"/>
            <a:r>
              <a:rPr lang="en-US" sz="1800" dirty="0"/>
              <a:t>Web Tap [Borders 2004]</a:t>
            </a:r>
          </a:p>
          <a:p>
            <a:pPr lvl="1"/>
            <a:r>
              <a:rPr lang="en-US" sz="1800" dirty="0"/>
              <a:t>Tunnel Hunter [</a:t>
            </a:r>
            <a:r>
              <a:rPr lang="en-US" sz="1800" dirty="0" err="1"/>
              <a:t>Dusi</a:t>
            </a:r>
            <a:r>
              <a:rPr lang="en-US" sz="1800" dirty="0"/>
              <a:t> 2008]</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pic>
        <p:nvPicPr>
          <p:cNvPr id="5" name="Picture 4">
            <a:extLst>
              <a:ext uri="{FF2B5EF4-FFF2-40B4-BE49-F238E27FC236}">
                <a16:creationId xmlns:a16="http://schemas.microsoft.com/office/drawing/2014/main" id="{83B0C3E1-28F2-4B9B-9F9C-AC3A8F1828C7}"/>
              </a:ext>
            </a:extLst>
          </p:cNvPr>
          <p:cNvPicPr>
            <a:picLocks noChangeAspect="1"/>
          </p:cNvPicPr>
          <p:nvPr/>
        </p:nvPicPr>
        <p:blipFill>
          <a:blip r:embed="rId3"/>
          <a:stretch>
            <a:fillRect/>
          </a:stretch>
        </p:blipFill>
        <p:spPr>
          <a:xfrm>
            <a:off x="4408391" y="1509712"/>
            <a:ext cx="4735609" cy="3838576"/>
          </a:xfrm>
          <a:prstGeom prst="rect">
            <a:avLst/>
          </a:prstGeom>
        </p:spPr>
      </p:pic>
      <p:sp>
        <p:nvSpPr>
          <p:cNvPr id="7" name="TextBox 6">
            <a:extLst>
              <a:ext uri="{FF2B5EF4-FFF2-40B4-BE49-F238E27FC236}">
                <a16:creationId xmlns:a16="http://schemas.microsoft.com/office/drawing/2014/main" id="{E9A118EF-987A-49CA-9599-8E2AA8C40BD8}"/>
              </a:ext>
            </a:extLst>
          </p:cNvPr>
          <p:cNvSpPr txBox="1"/>
          <p:nvPr/>
        </p:nvSpPr>
        <p:spPr>
          <a:xfrm>
            <a:off x="5823695" y="5625844"/>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644018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000" dirty="0"/>
              <a:t>Dr J video: https://drive.google.com/file/d/16HpL1qxRjlv6YxaC59_Jb3yMlKtvaJni/view?fbclid=IwAR2PlPvzaUYx6Dvmn2X0-ro398YgznFL4QzrdKxUlN7lBlHzx9LdZAWsVys</a:t>
            </a:r>
          </a:p>
          <a:p>
            <a:r>
              <a:rPr lang="en-US" sz="2000" dirty="0"/>
              <a:t>Recommend watching the entire video</a:t>
            </a:r>
          </a:p>
          <a:p>
            <a:r>
              <a:rPr lang="en-US" sz="2000" dirty="0"/>
              <a:t>7:35 for Hume’s Induction Problem</a:t>
            </a:r>
          </a:p>
          <a:p>
            <a:r>
              <a:rPr lang="en-US" sz="2000" dirty="0"/>
              <a:t>47:28 for why AI/ML wont save us (ends at 50:30)</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672170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4294967295"/>
          </p:nvPr>
        </p:nvSpPr>
        <p:spPr>
          <a:xfrm>
            <a:off x="0" y="1144588"/>
            <a:ext cx="8686800" cy="5114925"/>
          </a:xfrm>
          <a:prstGeom prst="rect">
            <a:avLst/>
          </a:prstGeom>
        </p:spPr>
        <p:txBody>
          <a:bodyPr anchor="ctr"/>
          <a:lstStyle/>
          <a:p>
            <a:pPr marL="203200" indent="0" algn="ctr">
              <a:buNone/>
            </a:pPr>
            <a:r>
              <a:rPr lang="en-US" sz="3000" dirty="0" err="1">
                <a:solidFill>
                  <a:schemeClr val="bg1"/>
                </a:solidFill>
                <a:latin typeface="Calibri" panose="020F0502020204030204" pitchFamily="34" charset="0"/>
                <a:cs typeface="Calibri" panose="020F0502020204030204" pitchFamily="34" charset="0"/>
              </a:rPr>
              <a:t>Capt</a:t>
            </a:r>
            <a:r>
              <a:rPr lang="en-US" sz="3000" dirty="0">
                <a:solidFill>
                  <a:schemeClr val="bg1"/>
                </a:solidFill>
                <a:latin typeface="Calibri" panose="020F0502020204030204" pitchFamily="34" charset="0"/>
                <a:cs typeface="Calibri" panose="020F0502020204030204" pitchFamily="34" charset="0"/>
              </a:rPr>
              <a:t> Daniel Fitzgerald</a:t>
            </a:r>
          </a:p>
          <a:p>
            <a:pPr marL="203200" indent="0" algn="ctr">
              <a:buNone/>
            </a:pPr>
            <a:r>
              <a:rPr lang="en-US" sz="3000" dirty="0">
                <a:solidFill>
                  <a:schemeClr val="bg1"/>
                </a:solidFill>
                <a:latin typeface="Calibri" panose="020F0502020204030204" pitchFamily="34" charset="0"/>
                <a:cs typeface="Calibri" panose="020F0502020204030204" pitchFamily="34" charset="0"/>
              </a:rPr>
              <a:t>fitzgerald.daniel.p@gmail.com</a:t>
            </a:r>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4294967295"/>
          </p:nvPr>
        </p:nvSpPr>
        <p:spPr>
          <a:xfrm>
            <a:off x="0" y="550863"/>
            <a:ext cx="8686800" cy="439737"/>
          </a:xfrm>
          <a:prstGeom prst="rect">
            <a:avLst/>
          </a:prstGeom>
        </p:spPr>
        <p:txBody>
          <a:bodyPr/>
          <a:lstStyle/>
          <a:p>
            <a:pPr marL="0" indent="0">
              <a:buNone/>
            </a:pPr>
            <a:r>
              <a:rPr lang="en-US" dirty="0">
                <a:solidFill>
                  <a:schemeClr val="bg1"/>
                </a:solidFill>
              </a:rPr>
              <a:t>Questions?</a:t>
            </a:r>
          </a:p>
        </p:txBody>
      </p:sp>
    </p:spTree>
    <p:extLst>
      <p:ext uri="{BB962C8B-B14F-4D97-AF65-F5344CB8AC3E}">
        <p14:creationId xmlns:p14="http://schemas.microsoft.com/office/powerpoint/2010/main" val="2370579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199C1-38DD-4391-BF13-2C9608AD3148}"/>
              </a:ext>
            </a:extLst>
          </p:cNvPr>
          <p:cNvSpPr>
            <a:spLocks noGrp="1"/>
          </p:cNvSpPr>
          <p:nvPr>
            <p:ph type="body" sz="quarter" idx="10"/>
          </p:nvPr>
        </p:nvSpPr>
        <p:spPr/>
        <p:txBody>
          <a:bodyPr/>
          <a:lstStyle/>
          <a:p>
            <a:r>
              <a:rPr lang="en-US" sz="2800" dirty="0"/>
              <a:t>Covert Channel SANS White Paper [Couture 2010]</a:t>
            </a:r>
          </a:p>
          <a:p>
            <a:pPr lvl="1"/>
            <a:r>
              <a:rPr lang="en-US" sz="2400" dirty="0"/>
              <a:t>https://www.sans.org/reading-room/whitepapers/detection/covert-channels-33413</a:t>
            </a:r>
          </a:p>
          <a:p>
            <a:r>
              <a:rPr lang="en-US" sz="2800" dirty="0"/>
              <a:t>Pattern-based Survey and Categorization of Network Covert Channels [</a:t>
            </a:r>
            <a:r>
              <a:rPr lang="en-US" sz="2800" dirty="0" err="1"/>
              <a:t>Wendzel</a:t>
            </a:r>
            <a:r>
              <a:rPr lang="en-US" sz="2800" dirty="0"/>
              <a:t> 2015]</a:t>
            </a:r>
          </a:p>
          <a:p>
            <a:pPr lvl="1"/>
            <a:r>
              <a:rPr lang="en-US" dirty="0">
                <a:hlinkClick r:id="rId3"/>
              </a:rPr>
              <a:t>https://arxiv.org/pdf/1406.2901.pdf</a:t>
            </a:r>
            <a:endParaRPr lang="en-US" dirty="0"/>
          </a:p>
          <a:p>
            <a:pPr lvl="1"/>
            <a:r>
              <a:rPr lang="en-US" dirty="0"/>
              <a:t>Updated here: https://ih-patterns.blogspot.com/p/test.html</a:t>
            </a:r>
          </a:p>
          <a:p>
            <a:r>
              <a:rPr lang="en-US" sz="2800" dirty="0"/>
              <a:t>Work by </a:t>
            </a:r>
            <a:r>
              <a:rPr lang="en-US" sz="2800" dirty="0" err="1"/>
              <a:t>Wendzel</a:t>
            </a:r>
            <a:endParaRPr lang="en-US" sz="2800" dirty="0"/>
          </a:p>
          <a:p>
            <a:pPr lvl="1"/>
            <a:r>
              <a:rPr lang="en-US" dirty="0"/>
              <a:t>https://www.wendzel.de/</a:t>
            </a:r>
          </a:p>
          <a:p>
            <a:r>
              <a:rPr lang="en-US" sz="2800" dirty="0"/>
              <a:t>Google</a:t>
            </a:r>
          </a:p>
          <a:p>
            <a:r>
              <a:rPr lang="en-US" sz="2800" dirty="0"/>
              <a:t>Creativecommons.org/licenses</a:t>
            </a:r>
          </a:p>
          <a:p>
            <a:endParaRPr lang="en-US" dirty="0"/>
          </a:p>
        </p:txBody>
      </p:sp>
      <p:sp>
        <p:nvSpPr>
          <p:cNvPr id="3" name="Text Placeholder 2">
            <a:extLst>
              <a:ext uri="{FF2B5EF4-FFF2-40B4-BE49-F238E27FC236}">
                <a16:creationId xmlns:a16="http://schemas.microsoft.com/office/drawing/2014/main" id="{5C8C057F-96AC-4921-8A79-BB4C4AF63434}"/>
              </a:ext>
            </a:extLst>
          </p:cNvPr>
          <p:cNvSpPr>
            <a:spLocks noGrp="1"/>
          </p:cNvSpPr>
          <p:nvPr>
            <p:ph type="body" sz="quarter" idx="11"/>
          </p:nvPr>
        </p:nvSpPr>
        <p:spPr/>
        <p:txBody>
          <a:bodyPr/>
          <a:lstStyle/>
          <a:p>
            <a:r>
              <a:rPr lang="en-US" dirty="0"/>
              <a:t>Main References</a:t>
            </a:r>
          </a:p>
        </p:txBody>
      </p:sp>
    </p:spTree>
    <p:extLst>
      <p:ext uri="{BB962C8B-B14F-4D97-AF65-F5344CB8AC3E}">
        <p14:creationId xmlns:p14="http://schemas.microsoft.com/office/powerpoint/2010/main" val="250094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144650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7397CE-7104-4F37-ABD7-32E6D5385D0E}"/>
              </a:ext>
            </a:extLst>
          </p:cNvPr>
          <p:cNvSpPr>
            <a:spLocks noGrp="1"/>
          </p:cNvSpPr>
          <p:nvPr>
            <p:ph type="body" sz="quarter" idx="11"/>
          </p:nvPr>
        </p:nvSpPr>
        <p:spPr/>
        <p:txBody>
          <a:bodyPr/>
          <a:lstStyle/>
          <a:p>
            <a:r>
              <a:rPr lang="en-US" dirty="0"/>
              <a:t>Evaluating Covert Channels</a:t>
            </a:r>
          </a:p>
        </p:txBody>
      </p:sp>
      <p:sp>
        <p:nvSpPr>
          <p:cNvPr id="4" name="Content Placeholder 2">
            <a:extLst>
              <a:ext uri="{FF2B5EF4-FFF2-40B4-BE49-F238E27FC236}">
                <a16:creationId xmlns:a16="http://schemas.microsoft.com/office/drawing/2014/main" id="{624DA2C4-D8C2-4598-94DA-0EA4B69E5260}"/>
              </a:ext>
            </a:extLst>
          </p:cNvPr>
          <p:cNvSpPr txBox="1">
            <a:spLocks/>
          </p:cNvSpPr>
          <p:nvPr/>
        </p:nvSpPr>
        <p:spPr>
          <a:xfrm>
            <a:off x="309563" y="1334183"/>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109 covert channels analyzed fit into 11 different patterns</a:t>
            </a:r>
          </a:p>
          <a:p>
            <a:r>
              <a:rPr lang="en-US" sz="2400" dirty="0"/>
              <a:t>69.7% can be categorized into only 4 different patterns</a:t>
            </a:r>
          </a:p>
          <a:p>
            <a:endParaRPr lang="en-US" sz="2400" dirty="0"/>
          </a:p>
          <a:p>
            <a:pPr lvl="1"/>
            <a:endParaRPr lang="en-US" sz="1800" dirty="0">
              <a:sym typeface="Wingdings" panose="05000000000000000000" pitchFamily="2" charset="2"/>
            </a:endParaRPr>
          </a:p>
        </p:txBody>
      </p:sp>
      <p:pic>
        <p:nvPicPr>
          <p:cNvPr id="5" name="Picture 2" descr="Number of associated covert channel techniques per covert channel pattern. Shaded bars represent child patterns.Â ">
            <a:extLst>
              <a:ext uri="{FF2B5EF4-FFF2-40B4-BE49-F238E27FC236}">
                <a16:creationId xmlns:a16="http://schemas.microsoft.com/office/drawing/2014/main" id="{4443A890-17D1-46F4-8F78-EF42A949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43820"/>
            <a:ext cx="6410325" cy="3416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E19166-9203-4EF7-A261-727EDFFAEDE1}"/>
              </a:ext>
            </a:extLst>
          </p:cNvPr>
          <p:cNvSpPr txBox="1"/>
          <p:nvPr/>
        </p:nvSpPr>
        <p:spPr>
          <a:xfrm>
            <a:off x="3471863" y="5903550"/>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252725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BFEFD-3AAA-4EF0-8774-2E7B0BF6DA53}"/>
              </a:ext>
            </a:extLst>
          </p:cNvPr>
          <p:cNvSpPr>
            <a:spLocks noGrp="1"/>
          </p:cNvSpPr>
          <p:nvPr>
            <p:ph type="body" sz="quarter" idx="10"/>
          </p:nvPr>
        </p:nvSpPr>
        <p:spPr/>
        <p:txBody>
          <a:bodyPr/>
          <a:lstStyle/>
          <a:p>
            <a:r>
              <a:rPr lang="en-US" sz="2400" dirty="0"/>
              <a:t>PS1. Size Modulation Pattern</a:t>
            </a:r>
          </a:p>
          <a:p>
            <a:pPr lvl="1"/>
            <a:r>
              <a:rPr lang="en-US" sz="1800" dirty="0"/>
              <a:t>Illustration: Uses size of a header element or PDU to encode message</a:t>
            </a:r>
          </a:p>
          <a:p>
            <a:pPr lvl="1"/>
            <a:r>
              <a:rPr lang="en-US" sz="1800" dirty="0"/>
              <a:t>Context: Storage -&gt; Modification of Non-Payload -&gt; Structure Modifying</a:t>
            </a:r>
          </a:p>
          <a:p>
            <a:pPr lvl="1"/>
            <a:r>
              <a:rPr lang="en-US" sz="1800" dirty="0"/>
              <a:t>Evidence:</a:t>
            </a:r>
          </a:p>
          <a:p>
            <a:pPr lvl="2"/>
            <a:r>
              <a:rPr lang="en-US" sz="1800" dirty="0"/>
              <a:t>Data block length in LAN frames</a:t>
            </a:r>
          </a:p>
          <a:p>
            <a:pPr lvl="2"/>
            <a:r>
              <a:rPr lang="en-US" sz="1800" dirty="0"/>
              <a:t>Padding field’s size in 802.3 frames</a:t>
            </a:r>
          </a:p>
          <a:p>
            <a:pPr lvl="2"/>
            <a:r>
              <a:rPr lang="en-US" sz="1800" dirty="0"/>
              <a:t>Message length of network packets</a:t>
            </a:r>
          </a:p>
          <a:p>
            <a:pPr lvl="2"/>
            <a:r>
              <a:rPr lang="en-US" sz="1800" dirty="0"/>
              <a:t>Size of </a:t>
            </a:r>
            <a:r>
              <a:rPr lang="en-US" sz="1800" dirty="0" err="1"/>
              <a:t>IPSec</a:t>
            </a:r>
            <a:r>
              <a:rPr lang="en-US" sz="1800" dirty="0"/>
              <a:t> messages</a:t>
            </a:r>
          </a:p>
          <a:p>
            <a:pPr lvl="2"/>
            <a:r>
              <a:rPr lang="en-US" sz="1800" dirty="0"/>
              <a:t>IP fragment sizes</a:t>
            </a:r>
          </a:p>
          <a:p>
            <a:endParaRPr lang="en-US" dirty="0"/>
          </a:p>
        </p:txBody>
      </p:sp>
      <p:sp>
        <p:nvSpPr>
          <p:cNvPr id="3" name="Text Placeholder 2">
            <a:extLst>
              <a:ext uri="{FF2B5EF4-FFF2-40B4-BE49-F238E27FC236}">
                <a16:creationId xmlns:a16="http://schemas.microsoft.com/office/drawing/2014/main" id="{2CA8A6A1-3D09-494B-9407-53BA4100003A}"/>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10558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407E89-6ED4-4B97-A858-3DDAD804DA51}"/>
              </a:ext>
            </a:extLst>
          </p:cNvPr>
          <p:cNvSpPr>
            <a:spLocks noGrp="1"/>
          </p:cNvSpPr>
          <p:nvPr>
            <p:ph type="body" sz="quarter" idx="10"/>
          </p:nvPr>
        </p:nvSpPr>
        <p:spPr/>
        <p:txBody>
          <a:bodyPr/>
          <a:lstStyle/>
          <a:p>
            <a:r>
              <a:rPr lang="en-US" sz="2400" dirty="0"/>
              <a:t>PS2. Sequence Pattern</a:t>
            </a:r>
          </a:p>
          <a:p>
            <a:pPr lvl="1"/>
            <a:r>
              <a:rPr lang="en-US" sz="1800" dirty="0"/>
              <a:t>Illustration: Alters the sequence of header/PDU elements to encode message</a:t>
            </a:r>
          </a:p>
          <a:p>
            <a:pPr lvl="1"/>
            <a:r>
              <a:rPr lang="en-US" sz="1800" dirty="0"/>
              <a:t>Context: Storage -&gt; Modification of Non-Payload -&gt; Structure Modifying</a:t>
            </a:r>
          </a:p>
          <a:p>
            <a:pPr lvl="1"/>
            <a:r>
              <a:rPr lang="en-US" sz="1800" dirty="0"/>
              <a:t>Evidence:</a:t>
            </a:r>
          </a:p>
          <a:p>
            <a:pPr lvl="2"/>
            <a:r>
              <a:rPr lang="en-US" sz="1800" dirty="0"/>
              <a:t>Sequence of HTTP header fields</a:t>
            </a:r>
          </a:p>
          <a:p>
            <a:pPr lvl="2"/>
            <a:r>
              <a:rPr lang="en-US" sz="1800" dirty="0"/>
              <a:t>Sequence of DHCP options</a:t>
            </a:r>
          </a:p>
          <a:p>
            <a:pPr lvl="2"/>
            <a:r>
              <a:rPr lang="en-US" sz="1800" dirty="0"/>
              <a:t>Sequence of FTP commands</a:t>
            </a:r>
          </a:p>
          <a:p>
            <a:endParaRPr lang="en-US" dirty="0"/>
          </a:p>
        </p:txBody>
      </p:sp>
      <p:sp>
        <p:nvSpPr>
          <p:cNvPr id="3" name="Text Placeholder 2">
            <a:extLst>
              <a:ext uri="{FF2B5EF4-FFF2-40B4-BE49-F238E27FC236}">
                <a16:creationId xmlns:a16="http://schemas.microsoft.com/office/drawing/2014/main" id="{46169A82-E92D-44FD-B4AB-27E7FE88CBF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6209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1A6E9-B05B-4892-BE18-A5C682CF61F4}"/>
              </a:ext>
            </a:extLst>
          </p:cNvPr>
          <p:cNvSpPr>
            <a:spLocks noGrp="1"/>
          </p:cNvSpPr>
          <p:nvPr>
            <p:ph type="body" sz="quarter" idx="10"/>
          </p:nvPr>
        </p:nvSpPr>
        <p:spPr/>
        <p:txBody>
          <a:bodyPr/>
          <a:lstStyle/>
          <a:p>
            <a:r>
              <a:rPr lang="en-US" sz="2400" dirty="0"/>
              <a:t>PS2.a. Position Pattern</a:t>
            </a:r>
          </a:p>
          <a:p>
            <a:pPr lvl="1"/>
            <a:r>
              <a:rPr lang="en-US" sz="1800" dirty="0"/>
              <a:t>Illustration: Alters position of a given header/PDU element</a:t>
            </a:r>
          </a:p>
          <a:p>
            <a:pPr lvl="1"/>
            <a:r>
              <a:rPr lang="en-US" sz="1800" dirty="0"/>
              <a:t>Context: Storage -&gt; Non-Payload -&gt; Structure Modifying -&gt; Sequence</a:t>
            </a:r>
          </a:p>
          <a:p>
            <a:pPr lvl="1"/>
            <a:r>
              <a:rPr lang="en-US" sz="1800" dirty="0"/>
              <a:t>Evidence:</a:t>
            </a:r>
          </a:p>
          <a:p>
            <a:pPr lvl="2"/>
            <a:r>
              <a:rPr lang="en-US" sz="1600" dirty="0"/>
              <a:t>Position of IPv4 option in options list</a:t>
            </a:r>
          </a:p>
          <a:p>
            <a:pPr lvl="2"/>
            <a:r>
              <a:rPr lang="en-US" sz="1600" dirty="0"/>
              <a:t>Position of IPv6 extension header in extension header list</a:t>
            </a:r>
            <a:endParaRPr lang="en-US" sz="2400" dirty="0"/>
          </a:p>
          <a:p>
            <a:r>
              <a:rPr lang="en-US" sz="2400" dirty="0"/>
              <a:t>PS2.b. Number of Elements Pattern</a:t>
            </a:r>
          </a:p>
          <a:p>
            <a:pPr lvl="1"/>
            <a:r>
              <a:rPr lang="en-US" sz="1800" dirty="0"/>
              <a:t>Illustration: The number of header/PDU elements transferred</a:t>
            </a:r>
          </a:p>
          <a:p>
            <a:pPr lvl="1"/>
            <a:r>
              <a:rPr lang="en-US" sz="1800" dirty="0"/>
              <a:t>Context: Storage -&gt; Non-Payload -&gt; Structure Modifying -&gt; Sequence</a:t>
            </a:r>
          </a:p>
          <a:p>
            <a:pPr lvl="1"/>
            <a:r>
              <a:rPr lang="en-US" sz="1800" dirty="0"/>
              <a:t>Evidence:</a:t>
            </a:r>
          </a:p>
          <a:p>
            <a:pPr lvl="2"/>
            <a:r>
              <a:rPr lang="en-US" sz="1600" dirty="0"/>
              <a:t>Number of options placed in an IPv4 packet</a:t>
            </a:r>
          </a:p>
          <a:p>
            <a:pPr lvl="2"/>
            <a:r>
              <a:rPr lang="en-US" sz="1600" dirty="0"/>
              <a:t>Modulate number of fragments created from an original IP packet</a:t>
            </a:r>
          </a:p>
          <a:p>
            <a:pPr lvl="2"/>
            <a:r>
              <a:rPr lang="en-US" sz="1600" dirty="0"/>
              <a:t>Modulate number of options placed in a DHCP packet</a:t>
            </a:r>
          </a:p>
          <a:p>
            <a:endParaRPr lang="en-US" dirty="0"/>
          </a:p>
        </p:txBody>
      </p:sp>
      <p:sp>
        <p:nvSpPr>
          <p:cNvPr id="3" name="Text Placeholder 2">
            <a:extLst>
              <a:ext uri="{FF2B5EF4-FFF2-40B4-BE49-F238E27FC236}">
                <a16:creationId xmlns:a16="http://schemas.microsoft.com/office/drawing/2014/main" id="{0C06D263-216E-48E3-951D-63DFFD0E83D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9716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7E15D-5160-4456-BB49-9C90E68583BB}"/>
              </a:ext>
            </a:extLst>
          </p:cNvPr>
          <p:cNvSpPr>
            <a:spLocks noGrp="1"/>
          </p:cNvSpPr>
          <p:nvPr>
            <p:ph type="body" sz="quarter" idx="10"/>
          </p:nvPr>
        </p:nvSpPr>
        <p:spPr/>
        <p:txBody>
          <a:bodyPr/>
          <a:lstStyle/>
          <a:p>
            <a:r>
              <a:rPr lang="en-US" sz="2400" dirty="0"/>
              <a:t>PS3. Add Redundancy Pattern*</a:t>
            </a:r>
          </a:p>
          <a:p>
            <a:pPr lvl="1"/>
            <a:r>
              <a:rPr lang="en-US" sz="1800" dirty="0"/>
              <a:t>Illustration: Creates new space within a given header element/PDU</a:t>
            </a:r>
          </a:p>
          <a:p>
            <a:pPr lvl="1"/>
            <a:r>
              <a:rPr lang="en-US" sz="1800" dirty="0"/>
              <a:t>Context: Storage -&gt; Non-Payload -&gt; Structure Modifying</a:t>
            </a:r>
          </a:p>
          <a:p>
            <a:pPr lvl="1"/>
            <a:r>
              <a:rPr lang="en-US" sz="1800" dirty="0"/>
              <a:t>Evidence:</a:t>
            </a:r>
          </a:p>
          <a:p>
            <a:pPr lvl="2"/>
            <a:r>
              <a:rPr lang="en-US" sz="1800" dirty="0"/>
              <a:t>Generate packets with IPv4 options</a:t>
            </a:r>
          </a:p>
          <a:p>
            <a:pPr lvl="2"/>
            <a:r>
              <a:rPr lang="en-US" sz="1800" dirty="0"/>
              <a:t>Create new IPv6 destination option</a:t>
            </a:r>
          </a:p>
          <a:p>
            <a:pPr lvl="2"/>
            <a:r>
              <a:rPr lang="en-US" sz="1800" dirty="0"/>
              <a:t>Extend HTTP headers with additional fields</a:t>
            </a:r>
          </a:p>
          <a:p>
            <a:pPr lvl="2"/>
            <a:r>
              <a:rPr lang="en-US" sz="1800" dirty="0"/>
              <a:t>Manipulate pointer and length values for IPv4 record route option</a:t>
            </a:r>
          </a:p>
          <a:p>
            <a:pPr lvl="2"/>
            <a:r>
              <a:rPr lang="en-US" sz="1800" dirty="0"/>
              <a:t>Add random bytes to an encrypted SSH message</a:t>
            </a:r>
          </a:p>
          <a:p>
            <a:pPr lvl="2"/>
            <a:r>
              <a:rPr lang="en-US" sz="1800" dirty="0"/>
              <a:t>Extend SMTP packet headers with additional fields</a:t>
            </a:r>
          </a:p>
          <a:p>
            <a:pPr lvl="2"/>
            <a:r>
              <a:rPr lang="en-US" sz="1800" dirty="0"/>
              <a:t>Hide data in unused bits of the DHCP </a:t>
            </a:r>
            <a:r>
              <a:rPr lang="en-US" sz="1800" dirty="0" err="1"/>
              <a:t>chaddr</a:t>
            </a:r>
            <a:r>
              <a:rPr lang="en-US" sz="1800" dirty="0"/>
              <a:t> field</a:t>
            </a:r>
          </a:p>
          <a:p>
            <a:pPr lvl="2"/>
            <a:r>
              <a:rPr lang="en-US" sz="1800" dirty="0"/>
              <a:t>Encapsulate IP packet with smaller size than specified in Ethernet frame</a:t>
            </a:r>
          </a:p>
          <a:p>
            <a:endParaRPr lang="en-US" dirty="0"/>
          </a:p>
        </p:txBody>
      </p:sp>
      <p:sp>
        <p:nvSpPr>
          <p:cNvPr id="3" name="Text Placeholder 2">
            <a:extLst>
              <a:ext uri="{FF2B5EF4-FFF2-40B4-BE49-F238E27FC236}">
                <a16:creationId xmlns:a16="http://schemas.microsoft.com/office/drawing/2014/main" id="{BFA4C775-2D92-449F-BC38-E35E81F8E1E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675347102"/>
      </p:ext>
    </p:extLst>
  </p:cSld>
  <p:clrMapOvr>
    <a:masterClrMapping/>
  </p:clrMapOvr>
</p:sld>
</file>

<file path=ppt/theme/theme1.xml><?xml version="1.0" encoding="utf-8"?>
<a:theme xmlns:a="http://schemas.openxmlformats.org/drawingml/2006/main" name="1_AFRL Briefing Template 9FEB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2016 Template.potx" id="{71F28294-A6B8-4AF7-AB22-E8C4053AE51D}" vid="{4A6B7C29-5ECE-4E74-804A-DF54BFC2F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2016 Template</Template>
  <TotalTime>3459</TotalTime>
  <Words>4539</Words>
  <Application>Microsoft Office PowerPoint</Application>
  <PresentationFormat>On-screen Show (4:3)</PresentationFormat>
  <Paragraphs>322</Paragraphs>
  <Slides>36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(Headings)</vt:lpstr>
      <vt:lpstr>Calibri</vt:lpstr>
      <vt:lpstr>Georgia</vt:lpstr>
      <vt:lpstr>1_AFRL Briefing Template 9FEB11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 in Engineering</dc:title>
  <dc:creator>A Z3LIFF</dc:creator>
  <cp:lastModifiedBy>Daniel Fitzgerald</cp:lastModifiedBy>
  <cp:revision>170</cp:revision>
  <cp:lastPrinted>2015-09-23T18:42:29Z</cp:lastPrinted>
  <dcterms:created xsi:type="dcterms:W3CDTF">2016-05-25T02:31:17Z</dcterms:created>
  <dcterms:modified xsi:type="dcterms:W3CDTF">2022-07-10T23:15:02Z</dcterms:modified>
</cp:coreProperties>
</file>