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8" r:id="rId2"/>
    <p:sldId id="260" r:id="rId3"/>
    <p:sldId id="257"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600116-03F1-4A08-AE16-3C3F6B5B7923}">
          <p14:sldIdLst>
            <p14:sldId id="258"/>
            <p14:sldId id="260"/>
            <p14:sldId id="257"/>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88" d="100"/>
          <a:sy n="88" d="100"/>
        </p:scale>
        <p:origin x="35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5038A0-000C-4D89-87B7-B2AEB2032A97}" type="doc">
      <dgm:prSet loTypeId="urn:microsoft.com/office/officeart/2005/8/layout/process1" loCatId="process" qsTypeId="urn:microsoft.com/office/officeart/2005/8/quickstyle/simple5" qsCatId="simple" csTypeId="urn:microsoft.com/office/officeart/2005/8/colors/accent0_3" csCatId="mainScheme" phldr="1"/>
      <dgm:spPr/>
      <dgm:t>
        <a:bodyPr/>
        <a:lstStyle/>
        <a:p>
          <a:endParaRPr lang="en-US"/>
        </a:p>
      </dgm:t>
    </dgm:pt>
    <dgm:pt modelId="{A8300B49-2593-4B7F-8D9E-9411D8075082}">
      <dgm:prSet/>
      <dgm:spPr/>
      <dgm:t>
        <a:bodyPr/>
        <a:lstStyle/>
        <a:p>
          <a:pPr rtl="0"/>
          <a:r>
            <a:rPr lang="en-US" dirty="0" smtClean="0"/>
            <a:t>First, we will create a system call named </a:t>
          </a:r>
          <a:r>
            <a:rPr lang="en-US" dirty="0" err="1" smtClean="0"/>
            <a:t>fgkill</a:t>
          </a:r>
          <a:r>
            <a:rPr lang="en-US" dirty="0" smtClean="0"/>
            <a:t>(). We will follow the subsequent steps we follow generally while creating a system call. </a:t>
          </a:r>
          <a:endParaRPr lang="en-IN" dirty="0"/>
        </a:p>
      </dgm:t>
    </dgm:pt>
    <dgm:pt modelId="{5C0D71F8-7669-46ED-9D0B-BC417F174272}" type="parTrans" cxnId="{A99D9F2E-5FAF-48DF-A028-F6526DD6364F}">
      <dgm:prSet/>
      <dgm:spPr/>
      <dgm:t>
        <a:bodyPr/>
        <a:lstStyle/>
        <a:p>
          <a:endParaRPr lang="en-US"/>
        </a:p>
      </dgm:t>
    </dgm:pt>
    <dgm:pt modelId="{1CE46353-AAA5-4B37-B25F-11C1F22FA98D}" type="sibTrans" cxnId="{A99D9F2E-5FAF-48DF-A028-F6526DD6364F}">
      <dgm:prSet/>
      <dgm:spPr/>
      <dgm:t>
        <a:bodyPr/>
        <a:lstStyle/>
        <a:p>
          <a:endParaRPr lang="en-US"/>
        </a:p>
      </dgm:t>
    </dgm:pt>
    <dgm:pt modelId="{05391805-386D-4CAF-81DE-E0CAA2B4118E}">
      <dgm:prSet/>
      <dgm:spPr/>
      <dgm:t>
        <a:bodyPr/>
        <a:lstStyle/>
        <a:p>
          <a:pPr rtl="0"/>
          <a:r>
            <a:rPr lang="en-US" smtClean="0"/>
            <a:t>Now we will define this sys_fgkill() kill in sysproc.c where it will call another function declared in def.h and defined in proc.c named fgkill(). (note: both are different functions)</a:t>
          </a:r>
          <a:endParaRPr lang="en-IN"/>
        </a:p>
      </dgm:t>
    </dgm:pt>
    <dgm:pt modelId="{22EFA67B-23D6-4E1E-BCE1-C68197D635AF}" type="parTrans" cxnId="{065F4100-FAA3-4B34-9AA9-71ED9FB4943D}">
      <dgm:prSet/>
      <dgm:spPr/>
      <dgm:t>
        <a:bodyPr/>
        <a:lstStyle/>
        <a:p>
          <a:endParaRPr lang="en-US"/>
        </a:p>
      </dgm:t>
    </dgm:pt>
    <dgm:pt modelId="{F848376B-8407-4F9B-B800-4D9111CFC96A}" type="sibTrans" cxnId="{065F4100-FAA3-4B34-9AA9-71ED9FB4943D}">
      <dgm:prSet/>
      <dgm:spPr/>
      <dgm:t>
        <a:bodyPr/>
        <a:lstStyle/>
        <a:p>
          <a:endParaRPr lang="en-US"/>
        </a:p>
      </dgm:t>
    </dgm:pt>
    <dgm:pt modelId="{0157EA06-C258-4238-928F-F72102270C96}">
      <dgm:prSet/>
      <dgm:spPr/>
      <dgm:t>
        <a:bodyPr/>
        <a:lstStyle/>
        <a:p>
          <a:pPr rtl="0"/>
          <a:r>
            <a:rPr lang="en-US" dirty="0" smtClean="0"/>
            <a:t>The </a:t>
          </a:r>
          <a:r>
            <a:rPr lang="en-US" dirty="0" err="1" smtClean="0"/>
            <a:t>fgkill</a:t>
          </a:r>
          <a:r>
            <a:rPr lang="en-US" dirty="0" smtClean="0"/>
            <a:t>() in </a:t>
          </a:r>
          <a:r>
            <a:rPr lang="en-US" dirty="0" err="1" smtClean="0"/>
            <a:t>proc.c</a:t>
          </a:r>
          <a:r>
            <a:rPr lang="en-US" dirty="0" smtClean="0"/>
            <a:t> can access </a:t>
          </a:r>
          <a:r>
            <a:rPr lang="en-US" dirty="0" err="1" smtClean="0"/>
            <a:t>ptable</a:t>
          </a:r>
          <a:r>
            <a:rPr lang="en-US" dirty="0" smtClean="0"/>
            <a:t>. This function will iterate through the </a:t>
          </a:r>
          <a:r>
            <a:rPr lang="en-US" dirty="0" err="1" smtClean="0"/>
            <a:t>ptable</a:t>
          </a:r>
          <a:r>
            <a:rPr lang="en-US" dirty="0" smtClean="0"/>
            <a:t> and kills process which are in runnable or running state. We also have to make sure that the </a:t>
          </a:r>
          <a:r>
            <a:rPr lang="en-US" dirty="0" err="1" smtClean="0"/>
            <a:t>init</a:t>
          </a:r>
          <a:r>
            <a:rPr lang="en-US" dirty="0" smtClean="0"/>
            <a:t> and </a:t>
          </a:r>
          <a:r>
            <a:rPr lang="en-US" dirty="0" err="1" smtClean="0"/>
            <a:t>sh</a:t>
          </a:r>
          <a:r>
            <a:rPr lang="en-US" dirty="0" smtClean="0"/>
            <a:t> process are not killed by this.</a:t>
          </a:r>
          <a:endParaRPr lang="en-IN" dirty="0"/>
        </a:p>
      </dgm:t>
    </dgm:pt>
    <dgm:pt modelId="{9FC0EAEB-6E4A-4E3B-843B-302318A12BC5}" type="parTrans" cxnId="{FBEA8F9C-C5C8-4E25-8FDF-F9FB7B2D0428}">
      <dgm:prSet/>
      <dgm:spPr/>
      <dgm:t>
        <a:bodyPr/>
        <a:lstStyle/>
        <a:p>
          <a:endParaRPr lang="en-US"/>
        </a:p>
      </dgm:t>
    </dgm:pt>
    <dgm:pt modelId="{DE58100C-B4E3-4734-B82F-62EBF9CE0F62}" type="sibTrans" cxnId="{FBEA8F9C-C5C8-4E25-8FDF-F9FB7B2D0428}">
      <dgm:prSet/>
      <dgm:spPr/>
      <dgm:t>
        <a:bodyPr/>
        <a:lstStyle/>
        <a:p>
          <a:endParaRPr lang="en-US"/>
        </a:p>
      </dgm:t>
    </dgm:pt>
    <dgm:pt modelId="{5D1415BF-22FA-413B-A86D-40B5F14A7355}">
      <dgm:prSet/>
      <dgm:spPr/>
      <dgm:t>
        <a:bodyPr/>
        <a:lstStyle/>
        <a:p>
          <a:pPr rtl="0"/>
          <a:r>
            <a:rPr lang="en-US" smtClean="0"/>
            <a:t>Now, to call the system call when we get ctrl + c input we have to add some lines in console.c. We should add a case in consoleintr(), and if that case is true, then we will call the fgkill system call.</a:t>
          </a:r>
          <a:endParaRPr lang="en-IN"/>
        </a:p>
      </dgm:t>
    </dgm:pt>
    <dgm:pt modelId="{F35E8C46-EA29-44D6-A167-1A921F045659}" type="parTrans" cxnId="{C966F135-F85C-4A20-BD7D-1CA264C56162}">
      <dgm:prSet/>
      <dgm:spPr/>
      <dgm:t>
        <a:bodyPr/>
        <a:lstStyle/>
        <a:p>
          <a:endParaRPr lang="en-US"/>
        </a:p>
      </dgm:t>
    </dgm:pt>
    <dgm:pt modelId="{7DAFFB77-F3B5-4CE1-9C74-26D39A29E6A3}" type="sibTrans" cxnId="{C966F135-F85C-4A20-BD7D-1CA264C56162}">
      <dgm:prSet/>
      <dgm:spPr/>
      <dgm:t>
        <a:bodyPr/>
        <a:lstStyle/>
        <a:p>
          <a:endParaRPr lang="en-US"/>
        </a:p>
      </dgm:t>
    </dgm:pt>
    <dgm:pt modelId="{7ACDCD88-0176-4FB5-8EF7-ED622783DE33}" type="pres">
      <dgm:prSet presAssocID="{035038A0-000C-4D89-87B7-B2AEB2032A97}" presName="Name0" presStyleCnt="0">
        <dgm:presLayoutVars>
          <dgm:dir/>
          <dgm:resizeHandles val="exact"/>
        </dgm:presLayoutVars>
      </dgm:prSet>
      <dgm:spPr/>
    </dgm:pt>
    <dgm:pt modelId="{A57D79A6-AE3B-47F8-B81B-FE46EB047DA1}" type="pres">
      <dgm:prSet presAssocID="{A8300B49-2593-4B7F-8D9E-9411D8075082}" presName="node" presStyleLbl="node1" presStyleIdx="0" presStyleCnt="4">
        <dgm:presLayoutVars>
          <dgm:bulletEnabled val="1"/>
        </dgm:presLayoutVars>
      </dgm:prSet>
      <dgm:spPr/>
    </dgm:pt>
    <dgm:pt modelId="{D46737AD-A33B-4814-9BE8-4520D9DFECA8}" type="pres">
      <dgm:prSet presAssocID="{1CE46353-AAA5-4B37-B25F-11C1F22FA98D}" presName="sibTrans" presStyleLbl="sibTrans2D1" presStyleIdx="0" presStyleCnt="3"/>
      <dgm:spPr/>
    </dgm:pt>
    <dgm:pt modelId="{B46122FC-D471-4B7C-AB34-CAD75CEA557D}" type="pres">
      <dgm:prSet presAssocID="{1CE46353-AAA5-4B37-B25F-11C1F22FA98D}" presName="connectorText" presStyleLbl="sibTrans2D1" presStyleIdx="0" presStyleCnt="3"/>
      <dgm:spPr/>
    </dgm:pt>
    <dgm:pt modelId="{B585580F-6FF1-4830-8E38-5C78BF8578CA}" type="pres">
      <dgm:prSet presAssocID="{05391805-386D-4CAF-81DE-E0CAA2B4118E}" presName="node" presStyleLbl="node1" presStyleIdx="1" presStyleCnt="4">
        <dgm:presLayoutVars>
          <dgm:bulletEnabled val="1"/>
        </dgm:presLayoutVars>
      </dgm:prSet>
      <dgm:spPr/>
    </dgm:pt>
    <dgm:pt modelId="{B03E00FB-CEFB-416A-A33A-413808FD3A01}" type="pres">
      <dgm:prSet presAssocID="{F848376B-8407-4F9B-B800-4D9111CFC96A}" presName="sibTrans" presStyleLbl="sibTrans2D1" presStyleIdx="1" presStyleCnt="3"/>
      <dgm:spPr/>
    </dgm:pt>
    <dgm:pt modelId="{F55A00BF-8823-41B3-92AB-C04C670D79E6}" type="pres">
      <dgm:prSet presAssocID="{F848376B-8407-4F9B-B800-4D9111CFC96A}" presName="connectorText" presStyleLbl="sibTrans2D1" presStyleIdx="1" presStyleCnt="3"/>
      <dgm:spPr/>
    </dgm:pt>
    <dgm:pt modelId="{82D4C153-55F9-45EA-BF24-3D5C0D23D458}" type="pres">
      <dgm:prSet presAssocID="{0157EA06-C258-4238-928F-F72102270C96}" presName="node" presStyleLbl="node1" presStyleIdx="2" presStyleCnt="4">
        <dgm:presLayoutVars>
          <dgm:bulletEnabled val="1"/>
        </dgm:presLayoutVars>
      </dgm:prSet>
      <dgm:spPr/>
      <dgm:t>
        <a:bodyPr/>
        <a:lstStyle/>
        <a:p>
          <a:endParaRPr lang="en-US"/>
        </a:p>
      </dgm:t>
    </dgm:pt>
    <dgm:pt modelId="{9DB74F04-B85E-40CE-B1E7-11F3B16247A6}" type="pres">
      <dgm:prSet presAssocID="{DE58100C-B4E3-4734-B82F-62EBF9CE0F62}" presName="sibTrans" presStyleLbl="sibTrans2D1" presStyleIdx="2" presStyleCnt="3"/>
      <dgm:spPr/>
    </dgm:pt>
    <dgm:pt modelId="{3436EAFF-47CA-47BF-87E7-67D6164665CD}" type="pres">
      <dgm:prSet presAssocID="{DE58100C-B4E3-4734-B82F-62EBF9CE0F62}" presName="connectorText" presStyleLbl="sibTrans2D1" presStyleIdx="2" presStyleCnt="3"/>
      <dgm:spPr/>
    </dgm:pt>
    <dgm:pt modelId="{97DAA159-69F8-4682-A22D-47A56969086B}" type="pres">
      <dgm:prSet presAssocID="{5D1415BF-22FA-413B-A86D-40B5F14A7355}" presName="node" presStyleLbl="node1" presStyleIdx="3" presStyleCnt="4">
        <dgm:presLayoutVars>
          <dgm:bulletEnabled val="1"/>
        </dgm:presLayoutVars>
      </dgm:prSet>
      <dgm:spPr/>
    </dgm:pt>
  </dgm:ptLst>
  <dgm:cxnLst>
    <dgm:cxn modelId="{6BD915F6-0110-4F31-A162-3CEC58CDE701}" type="presOf" srcId="{1CE46353-AAA5-4B37-B25F-11C1F22FA98D}" destId="{D46737AD-A33B-4814-9BE8-4520D9DFECA8}" srcOrd="0" destOrd="0" presId="urn:microsoft.com/office/officeart/2005/8/layout/process1"/>
    <dgm:cxn modelId="{FBEA8F9C-C5C8-4E25-8FDF-F9FB7B2D0428}" srcId="{035038A0-000C-4D89-87B7-B2AEB2032A97}" destId="{0157EA06-C258-4238-928F-F72102270C96}" srcOrd="2" destOrd="0" parTransId="{9FC0EAEB-6E4A-4E3B-843B-302318A12BC5}" sibTransId="{DE58100C-B4E3-4734-B82F-62EBF9CE0F62}"/>
    <dgm:cxn modelId="{C966F135-F85C-4A20-BD7D-1CA264C56162}" srcId="{035038A0-000C-4D89-87B7-B2AEB2032A97}" destId="{5D1415BF-22FA-413B-A86D-40B5F14A7355}" srcOrd="3" destOrd="0" parTransId="{F35E8C46-EA29-44D6-A167-1A921F045659}" sibTransId="{7DAFFB77-F3B5-4CE1-9C74-26D39A29E6A3}"/>
    <dgm:cxn modelId="{51FA753C-4AD7-41F9-A200-24384AD9FF2D}" type="presOf" srcId="{A8300B49-2593-4B7F-8D9E-9411D8075082}" destId="{A57D79A6-AE3B-47F8-B81B-FE46EB047DA1}" srcOrd="0" destOrd="0" presId="urn:microsoft.com/office/officeart/2005/8/layout/process1"/>
    <dgm:cxn modelId="{DEC31FCC-45D1-4C3A-98F4-415D6CB4F0C3}" type="presOf" srcId="{035038A0-000C-4D89-87B7-B2AEB2032A97}" destId="{7ACDCD88-0176-4FB5-8EF7-ED622783DE33}" srcOrd="0" destOrd="0" presId="urn:microsoft.com/office/officeart/2005/8/layout/process1"/>
    <dgm:cxn modelId="{CB95C790-9EFC-4140-8A6A-017226B05585}" type="presOf" srcId="{F848376B-8407-4F9B-B800-4D9111CFC96A}" destId="{B03E00FB-CEFB-416A-A33A-413808FD3A01}" srcOrd="0" destOrd="0" presId="urn:microsoft.com/office/officeart/2005/8/layout/process1"/>
    <dgm:cxn modelId="{38507B58-886E-4C96-AA69-6369CFB4DE5C}" type="presOf" srcId="{DE58100C-B4E3-4734-B82F-62EBF9CE0F62}" destId="{9DB74F04-B85E-40CE-B1E7-11F3B16247A6}" srcOrd="0" destOrd="0" presId="urn:microsoft.com/office/officeart/2005/8/layout/process1"/>
    <dgm:cxn modelId="{C39F509B-8977-403E-9960-447F297FD6A1}" type="presOf" srcId="{1CE46353-AAA5-4B37-B25F-11C1F22FA98D}" destId="{B46122FC-D471-4B7C-AB34-CAD75CEA557D}" srcOrd="1" destOrd="0" presId="urn:microsoft.com/office/officeart/2005/8/layout/process1"/>
    <dgm:cxn modelId="{EF6A8E46-3C38-4C21-AE95-33475979C61A}" type="presOf" srcId="{F848376B-8407-4F9B-B800-4D9111CFC96A}" destId="{F55A00BF-8823-41B3-92AB-C04C670D79E6}" srcOrd="1" destOrd="0" presId="urn:microsoft.com/office/officeart/2005/8/layout/process1"/>
    <dgm:cxn modelId="{2FD9DDBC-C36C-4961-BA42-A1AB1EC415E1}" type="presOf" srcId="{5D1415BF-22FA-413B-A86D-40B5F14A7355}" destId="{97DAA159-69F8-4682-A22D-47A56969086B}" srcOrd="0" destOrd="0" presId="urn:microsoft.com/office/officeart/2005/8/layout/process1"/>
    <dgm:cxn modelId="{E27B15DF-0479-4742-844A-A9D053CF3ECE}" type="presOf" srcId="{0157EA06-C258-4238-928F-F72102270C96}" destId="{82D4C153-55F9-45EA-BF24-3D5C0D23D458}" srcOrd="0" destOrd="0" presId="urn:microsoft.com/office/officeart/2005/8/layout/process1"/>
    <dgm:cxn modelId="{065F4100-FAA3-4B34-9AA9-71ED9FB4943D}" srcId="{035038A0-000C-4D89-87B7-B2AEB2032A97}" destId="{05391805-386D-4CAF-81DE-E0CAA2B4118E}" srcOrd="1" destOrd="0" parTransId="{22EFA67B-23D6-4E1E-BCE1-C68197D635AF}" sibTransId="{F848376B-8407-4F9B-B800-4D9111CFC96A}"/>
    <dgm:cxn modelId="{A99D9F2E-5FAF-48DF-A028-F6526DD6364F}" srcId="{035038A0-000C-4D89-87B7-B2AEB2032A97}" destId="{A8300B49-2593-4B7F-8D9E-9411D8075082}" srcOrd="0" destOrd="0" parTransId="{5C0D71F8-7669-46ED-9D0B-BC417F174272}" sibTransId="{1CE46353-AAA5-4B37-B25F-11C1F22FA98D}"/>
    <dgm:cxn modelId="{227FF853-F371-4A86-9E6A-5CF04C70BEF6}" type="presOf" srcId="{DE58100C-B4E3-4734-B82F-62EBF9CE0F62}" destId="{3436EAFF-47CA-47BF-87E7-67D6164665CD}" srcOrd="1" destOrd="0" presId="urn:microsoft.com/office/officeart/2005/8/layout/process1"/>
    <dgm:cxn modelId="{F5970EB0-0F9B-463B-AE46-229FEAE87BAE}" type="presOf" srcId="{05391805-386D-4CAF-81DE-E0CAA2B4118E}" destId="{B585580F-6FF1-4830-8E38-5C78BF8578CA}" srcOrd="0" destOrd="0" presId="urn:microsoft.com/office/officeart/2005/8/layout/process1"/>
    <dgm:cxn modelId="{14573763-A654-4B1B-9A36-3E9D6B8D44BC}" type="presParOf" srcId="{7ACDCD88-0176-4FB5-8EF7-ED622783DE33}" destId="{A57D79A6-AE3B-47F8-B81B-FE46EB047DA1}" srcOrd="0" destOrd="0" presId="urn:microsoft.com/office/officeart/2005/8/layout/process1"/>
    <dgm:cxn modelId="{A73D28A0-8570-497B-AE53-94E9AFE4A39C}" type="presParOf" srcId="{7ACDCD88-0176-4FB5-8EF7-ED622783DE33}" destId="{D46737AD-A33B-4814-9BE8-4520D9DFECA8}" srcOrd="1" destOrd="0" presId="urn:microsoft.com/office/officeart/2005/8/layout/process1"/>
    <dgm:cxn modelId="{9A19D2D4-4AAA-43D5-93AC-7BB10987482B}" type="presParOf" srcId="{D46737AD-A33B-4814-9BE8-4520D9DFECA8}" destId="{B46122FC-D471-4B7C-AB34-CAD75CEA557D}" srcOrd="0" destOrd="0" presId="urn:microsoft.com/office/officeart/2005/8/layout/process1"/>
    <dgm:cxn modelId="{CC21F1B7-B7A7-4843-848B-CA6231D37973}" type="presParOf" srcId="{7ACDCD88-0176-4FB5-8EF7-ED622783DE33}" destId="{B585580F-6FF1-4830-8E38-5C78BF8578CA}" srcOrd="2" destOrd="0" presId="urn:microsoft.com/office/officeart/2005/8/layout/process1"/>
    <dgm:cxn modelId="{0BCF6AC2-4A9E-446D-ACB2-128E19F19363}" type="presParOf" srcId="{7ACDCD88-0176-4FB5-8EF7-ED622783DE33}" destId="{B03E00FB-CEFB-416A-A33A-413808FD3A01}" srcOrd="3" destOrd="0" presId="urn:microsoft.com/office/officeart/2005/8/layout/process1"/>
    <dgm:cxn modelId="{F84FE6FD-A68D-4123-9524-4B9858C28E99}" type="presParOf" srcId="{B03E00FB-CEFB-416A-A33A-413808FD3A01}" destId="{F55A00BF-8823-41B3-92AB-C04C670D79E6}" srcOrd="0" destOrd="0" presId="urn:microsoft.com/office/officeart/2005/8/layout/process1"/>
    <dgm:cxn modelId="{28BC4533-6FA9-4475-AF05-C33A70EA77B4}" type="presParOf" srcId="{7ACDCD88-0176-4FB5-8EF7-ED622783DE33}" destId="{82D4C153-55F9-45EA-BF24-3D5C0D23D458}" srcOrd="4" destOrd="0" presId="urn:microsoft.com/office/officeart/2005/8/layout/process1"/>
    <dgm:cxn modelId="{AB1AF207-35D0-4072-88BA-2F76C825A72D}" type="presParOf" srcId="{7ACDCD88-0176-4FB5-8EF7-ED622783DE33}" destId="{9DB74F04-B85E-40CE-B1E7-11F3B16247A6}" srcOrd="5" destOrd="0" presId="urn:microsoft.com/office/officeart/2005/8/layout/process1"/>
    <dgm:cxn modelId="{DC9088CA-4812-4705-A441-F6E0E17F72E8}" type="presParOf" srcId="{9DB74F04-B85E-40CE-B1E7-11F3B16247A6}" destId="{3436EAFF-47CA-47BF-87E7-67D6164665CD}" srcOrd="0" destOrd="0" presId="urn:microsoft.com/office/officeart/2005/8/layout/process1"/>
    <dgm:cxn modelId="{015D24F3-A188-4E8B-AC25-0CD98521B11A}" type="presParOf" srcId="{7ACDCD88-0176-4FB5-8EF7-ED622783DE33}" destId="{97DAA159-69F8-4682-A22D-47A56969086B}"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7B1BA78-F228-4933-AF9E-38FC88E0CBA7}" type="doc">
      <dgm:prSet loTypeId="urn:microsoft.com/office/officeart/2005/8/layout/vProcess5" loCatId="process" qsTypeId="urn:microsoft.com/office/officeart/2005/8/quickstyle/simple5" qsCatId="simple" csTypeId="urn:microsoft.com/office/officeart/2005/8/colors/accent0_3" csCatId="mainScheme" phldr="1"/>
      <dgm:spPr/>
      <dgm:t>
        <a:bodyPr/>
        <a:lstStyle/>
        <a:p>
          <a:endParaRPr lang="en-US"/>
        </a:p>
      </dgm:t>
    </dgm:pt>
    <dgm:pt modelId="{F454C01E-08E5-453A-84B2-4230A832EC86}">
      <dgm:prSet/>
      <dgm:spPr/>
      <dgm:t>
        <a:bodyPr/>
        <a:lstStyle/>
        <a:p>
          <a:pPr rtl="0"/>
          <a:r>
            <a:rPr lang="en-US" smtClean="0"/>
            <a:t>First, we will create a file jobs.c which calls a system call name printProc().</a:t>
          </a:r>
          <a:endParaRPr lang="en-IN"/>
        </a:p>
      </dgm:t>
    </dgm:pt>
    <dgm:pt modelId="{7605F21D-E2A7-46DF-B96A-326138057BE4}" type="parTrans" cxnId="{F1707BE3-7F68-47D2-960F-DDCB9A4E742C}">
      <dgm:prSet/>
      <dgm:spPr/>
      <dgm:t>
        <a:bodyPr/>
        <a:lstStyle/>
        <a:p>
          <a:endParaRPr lang="en-US"/>
        </a:p>
      </dgm:t>
    </dgm:pt>
    <dgm:pt modelId="{F311D802-A49D-49C7-AD37-64B7F1C502F4}" type="sibTrans" cxnId="{F1707BE3-7F68-47D2-960F-DDCB9A4E742C}">
      <dgm:prSet/>
      <dgm:spPr/>
      <dgm:t>
        <a:bodyPr/>
        <a:lstStyle/>
        <a:p>
          <a:endParaRPr lang="en-US"/>
        </a:p>
      </dgm:t>
    </dgm:pt>
    <dgm:pt modelId="{8216CC2B-AF85-4E0C-98A9-ECC1A88C9F55}">
      <dgm:prSet/>
      <dgm:spPr/>
      <dgm:t>
        <a:bodyPr/>
        <a:lstStyle/>
        <a:p>
          <a:pPr rtl="0"/>
          <a:r>
            <a:rPr lang="en-US" dirty="0" smtClean="0"/>
            <a:t>Implement this system call </a:t>
          </a:r>
          <a:r>
            <a:rPr lang="en-US" dirty="0" err="1" smtClean="0"/>
            <a:t>printProc</a:t>
          </a:r>
          <a:r>
            <a:rPr lang="en-US" dirty="0" smtClean="0"/>
            <a:t>(). Now in </a:t>
          </a:r>
          <a:r>
            <a:rPr lang="en-US" dirty="0" err="1" smtClean="0"/>
            <a:t>sysproc.c</a:t>
          </a:r>
          <a:r>
            <a:rPr lang="en-US" dirty="0" smtClean="0"/>
            <a:t>() it will call a function defined in </a:t>
          </a:r>
          <a:r>
            <a:rPr lang="en-US" dirty="0" err="1" smtClean="0"/>
            <a:t>proc.c</a:t>
          </a:r>
          <a:r>
            <a:rPr lang="en-US" dirty="0" smtClean="0"/>
            <a:t> also named </a:t>
          </a:r>
          <a:r>
            <a:rPr lang="en-US" dirty="0" err="1" smtClean="0"/>
            <a:t>printProc</a:t>
          </a:r>
          <a:r>
            <a:rPr lang="en-US" dirty="0" smtClean="0"/>
            <a:t>(). </a:t>
          </a:r>
          <a:endParaRPr lang="en-IN" dirty="0"/>
        </a:p>
      </dgm:t>
    </dgm:pt>
    <dgm:pt modelId="{8D3B0D1F-2A36-48C1-A81D-DBF4739735D0}" type="parTrans" cxnId="{484B8264-77A3-468F-AE22-107B11F04065}">
      <dgm:prSet/>
      <dgm:spPr/>
      <dgm:t>
        <a:bodyPr/>
        <a:lstStyle/>
        <a:p>
          <a:endParaRPr lang="en-US"/>
        </a:p>
      </dgm:t>
    </dgm:pt>
    <dgm:pt modelId="{4BD6A739-B261-4089-8B54-D683B915C63F}" type="sibTrans" cxnId="{484B8264-77A3-468F-AE22-107B11F04065}">
      <dgm:prSet/>
      <dgm:spPr/>
      <dgm:t>
        <a:bodyPr/>
        <a:lstStyle/>
        <a:p>
          <a:endParaRPr lang="en-US"/>
        </a:p>
      </dgm:t>
    </dgm:pt>
    <dgm:pt modelId="{C3C4ABDE-EDE3-4898-A0CA-AC7882205A7B}">
      <dgm:prSet/>
      <dgm:spPr/>
      <dgm:t>
        <a:bodyPr/>
        <a:lstStyle/>
        <a:p>
          <a:pPr rtl="0"/>
          <a:r>
            <a:rPr lang="en-US" dirty="0" smtClean="0"/>
            <a:t>Now, in this </a:t>
          </a:r>
          <a:r>
            <a:rPr lang="en-US" dirty="0" err="1" smtClean="0"/>
            <a:t>printProc</a:t>
          </a:r>
          <a:r>
            <a:rPr lang="en-US" dirty="0" smtClean="0"/>
            <a:t>() present in </a:t>
          </a:r>
          <a:r>
            <a:rPr lang="en-US" dirty="0" err="1" smtClean="0"/>
            <a:t>proc.c</a:t>
          </a:r>
          <a:r>
            <a:rPr lang="en-US" dirty="0" smtClean="0"/>
            <a:t> would have access to the </a:t>
          </a:r>
          <a:r>
            <a:rPr lang="en-US" dirty="0" err="1" smtClean="0"/>
            <a:t>ptable</a:t>
          </a:r>
          <a:r>
            <a:rPr lang="en-US" dirty="0" smtClean="0"/>
            <a:t> and will loop through all the processes while displaying the information of the processes which are in either running, sleeping or runnable state.</a:t>
          </a:r>
          <a:endParaRPr lang="en-IN" dirty="0"/>
        </a:p>
      </dgm:t>
    </dgm:pt>
    <dgm:pt modelId="{2428222C-2D28-41F7-9CDF-549003CF302B}" type="parTrans" cxnId="{519E7659-AFF0-4BB6-88FB-33CF2D0F690D}">
      <dgm:prSet/>
      <dgm:spPr/>
      <dgm:t>
        <a:bodyPr/>
        <a:lstStyle/>
        <a:p>
          <a:endParaRPr lang="en-US"/>
        </a:p>
      </dgm:t>
    </dgm:pt>
    <dgm:pt modelId="{7A71C18F-5B4B-4CE5-ABFF-E406136B316A}" type="sibTrans" cxnId="{519E7659-AFF0-4BB6-88FB-33CF2D0F690D}">
      <dgm:prSet/>
      <dgm:spPr/>
      <dgm:t>
        <a:bodyPr/>
        <a:lstStyle/>
        <a:p>
          <a:endParaRPr lang="en-US"/>
        </a:p>
      </dgm:t>
    </dgm:pt>
    <dgm:pt modelId="{BC6C5356-9CB3-449D-AFCE-23B62E683B67}">
      <dgm:prSet/>
      <dgm:spPr/>
      <dgm:t>
        <a:bodyPr/>
        <a:lstStyle/>
        <a:p>
          <a:pPr rtl="0"/>
          <a:r>
            <a:rPr lang="en-US" smtClean="0"/>
            <a:t>Add this jobs.c as a user program to the makefile.</a:t>
          </a:r>
          <a:endParaRPr lang="en-IN"/>
        </a:p>
      </dgm:t>
    </dgm:pt>
    <dgm:pt modelId="{F513B462-F2D1-4C65-9C39-FAD895F74ADD}" type="parTrans" cxnId="{6629B727-A884-4E1B-ABB3-885C720A74E1}">
      <dgm:prSet/>
      <dgm:spPr/>
      <dgm:t>
        <a:bodyPr/>
        <a:lstStyle/>
        <a:p>
          <a:endParaRPr lang="en-US"/>
        </a:p>
      </dgm:t>
    </dgm:pt>
    <dgm:pt modelId="{85F3FE56-7D68-4383-B8CF-217319E08070}" type="sibTrans" cxnId="{6629B727-A884-4E1B-ABB3-885C720A74E1}">
      <dgm:prSet/>
      <dgm:spPr/>
      <dgm:t>
        <a:bodyPr/>
        <a:lstStyle/>
        <a:p>
          <a:endParaRPr lang="en-US"/>
        </a:p>
      </dgm:t>
    </dgm:pt>
    <dgm:pt modelId="{845A642D-1FD4-48B0-BF95-F94835DD4E43}" type="pres">
      <dgm:prSet presAssocID="{07B1BA78-F228-4933-AF9E-38FC88E0CBA7}" presName="outerComposite" presStyleCnt="0">
        <dgm:presLayoutVars>
          <dgm:chMax val="5"/>
          <dgm:dir/>
          <dgm:resizeHandles val="exact"/>
        </dgm:presLayoutVars>
      </dgm:prSet>
      <dgm:spPr/>
    </dgm:pt>
    <dgm:pt modelId="{C57E1599-4940-46BB-AA2D-734B7EEBF2CF}" type="pres">
      <dgm:prSet presAssocID="{07B1BA78-F228-4933-AF9E-38FC88E0CBA7}" presName="dummyMaxCanvas" presStyleCnt="0">
        <dgm:presLayoutVars/>
      </dgm:prSet>
      <dgm:spPr/>
    </dgm:pt>
    <dgm:pt modelId="{F9527AB4-FB2B-4961-90CF-BED4A477CE28}" type="pres">
      <dgm:prSet presAssocID="{07B1BA78-F228-4933-AF9E-38FC88E0CBA7}" presName="FourNodes_1" presStyleLbl="node1" presStyleIdx="0" presStyleCnt="4">
        <dgm:presLayoutVars>
          <dgm:bulletEnabled val="1"/>
        </dgm:presLayoutVars>
      </dgm:prSet>
      <dgm:spPr/>
    </dgm:pt>
    <dgm:pt modelId="{783A635E-BFC1-4301-B41C-6B47F0A23939}" type="pres">
      <dgm:prSet presAssocID="{07B1BA78-F228-4933-AF9E-38FC88E0CBA7}" presName="FourNodes_2" presStyleLbl="node1" presStyleIdx="1" presStyleCnt="4">
        <dgm:presLayoutVars>
          <dgm:bulletEnabled val="1"/>
        </dgm:presLayoutVars>
      </dgm:prSet>
      <dgm:spPr/>
      <dgm:t>
        <a:bodyPr/>
        <a:lstStyle/>
        <a:p>
          <a:endParaRPr lang="en-US"/>
        </a:p>
      </dgm:t>
    </dgm:pt>
    <dgm:pt modelId="{84602A90-FFB4-4867-AC8A-BDE4A7191D7F}" type="pres">
      <dgm:prSet presAssocID="{07B1BA78-F228-4933-AF9E-38FC88E0CBA7}" presName="FourNodes_3" presStyleLbl="node1" presStyleIdx="2" presStyleCnt="4">
        <dgm:presLayoutVars>
          <dgm:bulletEnabled val="1"/>
        </dgm:presLayoutVars>
      </dgm:prSet>
      <dgm:spPr/>
    </dgm:pt>
    <dgm:pt modelId="{F486D365-03CE-4A0D-B902-EFCD80555439}" type="pres">
      <dgm:prSet presAssocID="{07B1BA78-F228-4933-AF9E-38FC88E0CBA7}" presName="FourNodes_4" presStyleLbl="node1" presStyleIdx="3" presStyleCnt="4">
        <dgm:presLayoutVars>
          <dgm:bulletEnabled val="1"/>
        </dgm:presLayoutVars>
      </dgm:prSet>
      <dgm:spPr/>
    </dgm:pt>
    <dgm:pt modelId="{F7A16F82-A8BB-4D04-978B-EAC9801A40A7}" type="pres">
      <dgm:prSet presAssocID="{07B1BA78-F228-4933-AF9E-38FC88E0CBA7}" presName="FourConn_1-2" presStyleLbl="fgAccFollowNode1" presStyleIdx="0" presStyleCnt="3">
        <dgm:presLayoutVars>
          <dgm:bulletEnabled val="1"/>
        </dgm:presLayoutVars>
      </dgm:prSet>
      <dgm:spPr/>
    </dgm:pt>
    <dgm:pt modelId="{7F7E81E4-7003-4E59-A7DB-08C9C623B8ED}" type="pres">
      <dgm:prSet presAssocID="{07B1BA78-F228-4933-AF9E-38FC88E0CBA7}" presName="FourConn_2-3" presStyleLbl="fgAccFollowNode1" presStyleIdx="1" presStyleCnt="3">
        <dgm:presLayoutVars>
          <dgm:bulletEnabled val="1"/>
        </dgm:presLayoutVars>
      </dgm:prSet>
      <dgm:spPr/>
    </dgm:pt>
    <dgm:pt modelId="{27C5DBF0-370A-4079-AF72-B82A7E95AA7A}" type="pres">
      <dgm:prSet presAssocID="{07B1BA78-F228-4933-AF9E-38FC88E0CBA7}" presName="FourConn_3-4" presStyleLbl="fgAccFollowNode1" presStyleIdx="2" presStyleCnt="3">
        <dgm:presLayoutVars>
          <dgm:bulletEnabled val="1"/>
        </dgm:presLayoutVars>
      </dgm:prSet>
      <dgm:spPr/>
    </dgm:pt>
    <dgm:pt modelId="{9DE802E3-A841-49A0-879B-A2B573314843}" type="pres">
      <dgm:prSet presAssocID="{07B1BA78-F228-4933-AF9E-38FC88E0CBA7}" presName="FourNodes_1_text" presStyleLbl="node1" presStyleIdx="3" presStyleCnt="4">
        <dgm:presLayoutVars>
          <dgm:bulletEnabled val="1"/>
        </dgm:presLayoutVars>
      </dgm:prSet>
      <dgm:spPr/>
    </dgm:pt>
    <dgm:pt modelId="{B9DFAAD4-37FF-4ADC-B16A-BDC6A5BECC72}" type="pres">
      <dgm:prSet presAssocID="{07B1BA78-F228-4933-AF9E-38FC88E0CBA7}" presName="FourNodes_2_text" presStyleLbl="node1" presStyleIdx="3" presStyleCnt="4">
        <dgm:presLayoutVars>
          <dgm:bulletEnabled val="1"/>
        </dgm:presLayoutVars>
      </dgm:prSet>
      <dgm:spPr/>
      <dgm:t>
        <a:bodyPr/>
        <a:lstStyle/>
        <a:p>
          <a:endParaRPr lang="en-US"/>
        </a:p>
      </dgm:t>
    </dgm:pt>
    <dgm:pt modelId="{3A9502CB-C84F-4A38-A1A3-FAEEAB950F97}" type="pres">
      <dgm:prSet presAssocID="{07B1BA78-F228-4933-AF9E-38FC88E0CBA7}" presName="FourNodes_3_text" presStyleLbl="node1" presStyleIdx="3" presStyleCnt="4">
        <dgm:presLayoutVars>
          <dgm:bulletEnabled val="1"/>
        </dgm:presLayoutVars>
      </dgm:prSet>
      <dgm:spPr/>
    </dgm:pt>
    <dgm:pt modelId="{64C7519C-B1C3-4CB4-89FA-D37986A1B241}" type="pres">
      <dgm:prSet presAssocID="{07B1BA78-F228-4933-AF9E-38FC88E0CBA7}" presName="FourNodes_4_text" presStyleLbl="node1" presStyleIdx="3" presStyleCnt="4">
        <dgm:presLayoutVars>
          <dgm:bulletEnabled val="1"/>
        </dgm:presLayoutVars>
      </dgm:prSet>
      <dgm:spPr/>
    </dgm:pt>
  </dgm:ptLst>
  <dgm:cxnLst>
    <dgm:cxn modelId="{484B8264-77A3-468F-AE22-107B11F04065}" srcId="{07B1BA78-F228-4933-AF9E-38FC88E0CBA7}" destId="{8216CC2B-AF85-4E0C-98A9-ECC1A88C9F55}" srcOrd="1" destOrd="0" parTransId="{8D3B0D1F-2A36-48C1-A81D-DBF4739735D0}" sibTransId="{4BD6A739-B261-4089-8B54-D683B915C63F}"/>
    <dgm:cxn modelId="{575E08B7-61D6-490D-A3AC-CC0FD9BC7316}" type="presOf" srcId="{8216CC2B-AF85-4E0C-98A9-ECC1A88C9F55}" destId="{B9DFAAD4-37FF-4ADC-B16A-BDC6A5BECC72}" srcOrd="1" destOrd="0" presId="urn:microsoft.com/office/officeart/2005/8/layout/vProcess5"/>
    <dgm:cxn modelId="{A1B49BD0-989B-4A3F-BCB4-9FB5596F4D68}" type="presOf" srcId="{8216CC2B-AF85-4E0C-98A9-ECC1A88C9F55}" destId="{783A635E-BFC1-4301-B41C-6B47F0A23939}" srcOrd="0" destOrd="0" presId="urn:microsoft.com/office/officeart/2005/8/layout/vProcess5"/>
    <dgm:cxn modelId="{B2134D57-9453-4CB3-85D9-ADF7905C1F04}" type="presOf" srcId="{BC6C5356-9CB3-449D-AFCE-23B62E683B67}" destId="{F486D365-03CE-4A0D-B902-EFCD80555439}" srcOrd="0" destOrd="0" presId="urn:microsoft.com/office/officeart/2005/8/layout/vProcess5"/>
    <dgm:cxn modelId="{4A4CAF8F-B719-4D24-9CD2-488B3D162645}" type="presOf" srcId="{7A71C18F-5B4B-4CE5-ABFF-E406136B316A}" destId="{27C5DBF0-370A-4079-AF72-B82A7E95AA7A}" srcOrd="0" destOrd="0" presId="urn:microsoft.com/office/officeart/2005/8/layout/vProcess5"/>
    <dgm:cxn modelId="{C957AB06-2D42-4105-A9C4-44B69F10A5AC}" type="presOf" srcId="{F454C01E-08E5-453A-84B2-4230A832EC86}" destId="{F9527AB4-FB2B-4961-90CF-BED4A477CE28}" srcOrd="0" destOrd="0" presId="urn:microsoft.com/office/officeart/2005/8/layout/vProcess5"/>
    <dgm:cxn modelId="{6629B727-A884-4E1B-ABB3-885C720A74E1}" srcId="{07B1BA78-F228-4933-AF9E-38FC88E0CBA7}" destId="{BC6C5356-9CB3-449D-AFCE-23B62E683B67}" srcOrd="3" destOrd="0" parTransId="{F513B462-F2D1-4C65-9C39-FAD895F74ADD}" sibTransId="{85F3FE56-7D68-4383-B8CF-217319E08070}"/>
    <dgm:cxn modelId="{3E45C92F-49D1-4232-B8E4-0E9ABE9F88DE}" type="presOf" srcId="{C3C4ABDE-EDE3-4898-A0CA-AC7882205A7B}" destId="{3A9502CB-C84F-4A38-A1A3-FAEEAB950F97}" srcOrd="1" destOrd="0" presId="urn:microsoft.com/office/officeart/2005/8/layout/vProcess5"/>
    <dgm:cxn modelId="{DF6C84A4-2A1B-4DA0-834E-A4967002C72A}" type="presOf" srcId="{07B1BA78-F228-4933-AF9E-38FC88E0CBA7}" destId="{845A642D-1FD4-48B0-BF95-F94835DD4E43}" srcOrd="0" destOrd="0" presId="urn:microsoft.com/office/officeart/2005/8/layout/vProcess5"/>
    <dgm:cxn modelId="{FDEA8267-76E2-4D23-A820-4CEB6A2E209C}" type="presOf" srcId="{BC6C5356-9CB3-449D-AFCE-23B62E683B67}" destId="{64C7519C-B1C3-4CB4-89FA-D37986A1B241}" srcOrd="1" destOrd="0" presId="urn:microsoft.com/office/officeart/2005/8/layout/vProcess5"/>
    <dgm:cxn modelId="{FFCD758A-CF14-4850-900B-5B086F1AE95C}" type="presOf" srcId="{C3C4ABDE-EDE3-4898-A0CA-AC7882205A7B}" destId="{84602A90-FFB4-4867-AC8A-BDE4A7191D7F}" srcOrd="0" destOrd="0" presId="urn:microsoft.com/office/officeart/2005/8/layout/vProcess5"/>
    <dgm:cxn modelId="{F1707BE3-7F68-47D2-960F-DDCB9A4E742C}" srcId="{07B1BA78-F228-4933-AF9E-38FC88E0CBA7}" destId="{F454C01E-08E5-453A-84B2-4230A832EC86}" srcOrd="0" destOrd="0" parTransId="{7605F21D-E2A7-46DF-B96A-326138057BE4}" sibTransId="{F311D802-A49D-49C7-AD37-64B7F1C502F4}"/>
    <dgm:cxn modelId="{C02EA2CF-4DB0-4FC4-99FA-C7E0FA4363A2}" type="presOf" srcId="{F454C01E-08E5-453A-84B2-4230A832EC86}" destId="{9DE802E3-A841-49A0-879B-A2B573314843}" srcOrd="1" destOrd="0" presId="urn:microsoft.com/office/officeart/2005/8/layout/vProcess5"/>
    <dgm:cxn modelId="{4D6B80A6-0C8B-47C1-B44E-390ECB8EF4BD}" type="presOf" srcId="{4BD6A739-B261-4089-8B54-D683B915C63F}" destId="{7F7E81E4-7003-4E59-A7DB-08C9C623B8ED}" srcOrd="0" destOrd="0" presId="urn:microsoft.com/office/officeart/2005/8/layout/vProcess5"/>
    <dgm:cxn modelId="{887A54AE-403C-4E5F-BDBC-43D470FF0A39}" type="presOf" srcId="{F311D802-A49D-49C7-AD37-64B7F1C502F4}" destId="{F7A16F82-A8BB-4D04-978B-EAC9801A40A7}" srcOrd="0" destOrd="0" presId="urn:microsoft.com/office/officeart/2005/8/layout/vProcess5"/>
    <dgm:cxn modelId="{519E7659-AFF0-4BB6-88FB-33CF2D0F690D}" srcId="{07B1BA78-F228-4933-AF9E-38FC88E0CBA7}" destId="{C3C4ABDE-EDE3-4898-A0CA-AC7882205A7B}" srcOrd="2" destOrd="0" parTransId="{2428222C-2D28-41F7-9CDF-549003CF302B}" sibTransId="{7A71C18F-5B4B-4CE5-ABFF-E406136B316A}"/>
    <dgm:cxn modelId="{E0957E6B-1A6D-43A8-9B65-85ABED218C62}" type="presParOf" srcId="{845A642D-1FD4-48B0-BF95-F94835DD4E43}" destId="{C57E1599-4940-46BB-AA2D-734B7EEBF2CF}" srcOrd="0" destOrd="0" presId="urn:microsoft.com/office/officeart/2005/8/layout/vProcess5"/>
    <dgm:cxn modelId="{22FC4CB2-31D3-4611-AAB8-4899E32C6BAB}" type="presParOf" srcId="{845A642D-1FD4-48B0-BF95-F94835DD4E43}" destId="{F9527AB4-FB2B-4961-90CF-BED4A477CE28}" srcOrd="1" destOrd="0" presId="urn:microsoft.com/office/officeart/2005/8/layout/vProcess5"/>
    <dgm:cxn modelId="{B4ACCA29-D896-4171-AA92-4EDCC8C42390}" type="presParOf" srcId="{845A642D-1FD4-48B0-BF95-F94835DD4E43}" destId="{783A635E-BFC1-4301-B41C-6B47F0A23939}" srcOrd="2" destOrd="0" presId="urn:microsoft.com/office/officeart/2005/8/layout/vProcess5"/>
    <dgm:cxn modelId="{BC234A69-37F1-407D-BFBC-9844EDCFDB71}" type="presParOf" srcId="{845A642D-1FD4-48B0-BF95-F94835DD4E43}" destId="{84602A90-FFB4-4867-AC8A-BDE4A7191D7F}" srcOrd="3" destOrd="0" presId="urn:microsoft.com/office/officeart/2005/8/layout/vProcess5"/>
    <dgm:cxn modelId="{C6B91128-D434-44AD-87F4-931256CC5DB2}" type="presParOf" srcId="{845A642D-1FD4-48B0-BF95-F94835DD4E43}" destId="{F486D365-03CE-4A0D-B902-EFCD80555439}" srcOrd="4" destOrd="0" presId="urn:microsoft.com/office/officeart/2005/8/layout/vProcess5"/>
    <dgm:cxn modelId="{298AD31C-1CBB-44C1-8400-045D4E73042F}" type="presParOf" srcId="{845A642D-1FD4-48B0-BF95-F94835DD4E43}" destId="{F7A16F82-A8BB-4D04-978B-EAC9801A40A7}" srcOrd="5" destOrd="0" presId="urn:microsoft.com/office/officeart/2005/8/layout/vProcess5"/>
    <dgm:cxn modelId="{17A3CF55-1F0E-4BE3-87CC-C0E46F58DE33}" type="presParOf" srcId="{845A642D-1FD4-48B0-BF95-F94835DD4E43}" destId="{7F7E81E4-7003-4E59-A7DB-08C9C623B8ED}" srcOrd="6" destOrd="0" presId="urn:microsoft.com/office/officeart/2005/8/layout/vProcess5"/>
    <dgm:cxn modelId="{1C98A212-C38F-432D-89A3-B7E7F5CC19E6}" type="presParOf" srcId="{845A642D-1FD4-48B0-BF95-F94835DD4E43}" destId="{27C5DBF0-370A-4079-AF72-B82A7E95AA7A}" srcOrd="7" destOrd="0" presId="urn:microsoft.com/office/officeart/2005/8/layout/vProcess5"/>
    <dgm:cxn modelId="{C8227F78-CD36-4A60-BCDA-BE47CB55A055}" type="presParOf" srcId="{845A642D-1FD4-48B0-BF95-F94835DD4E43}" destId="{9DE802E3-A841-49A0-879B-A2B573314843}" srcOrd="8" destOrd="0" presId="urn:microsoft.com/office/officeart/2005/8/layout/vProcess5"/>
    <dgm:cxn modelId="{C50CBB6C-B118-47AF-9D7D-05614B2AFB5B}" type="presParOf" srcId="{845A642D-1FD4-48B0-BF95-F94835DD4E43}" destId="{B9DFAAD4-37FF-4ADC-B16A-BDC6A5BECC72}" srcOrd="9" destOrd="0" presId="urn:microsoft.com/office/officeart/2005/8/layout/vProcess5"/>
    <dgm:cxn modelId="{10FE7018-5B28-4A43-B4EC-947DC7D054CF}" type="presParOf" srcId="{845A642D-1FD4-48B0-BF95-F94835DD4E43}" destId="{3A9502CB-C84F-4A38-A1A3-FAEEAB950F97}" srcOrd="10" destOrd="0" presId="urn:microsoft.com/office/officeart/2005/8/layout/vProcess5"/>
    <dgm:cxn modelId="{87BA1A81-9018-4D69-8905-02692B2C50D5}" type="presParOf" srcId="{845A642D-1FD4-48B0-BF95-F94835DD4E43}" destId="{64C7519C-B1C3-4CB4-89FA-D37986A1B241}"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9A7AA80-736B-4B04-8CBC-0B4896211B04}" type="doc">
      <dgm:prSet loTypeId="urn:microsoft.com/office/officeart/2005/8/layout/bProcess2" loCatId="process" qsTypeId="urn:microsoft.com/office/officeart/2005/8/quickstyle/simple1" qsCatId="simple" csTypeId="urn:microsoft.com/office/officeart/2005/8/colors/accent0_3" csCatId="mainScheme"/>
      <dgm:spPr/>
      <dgm:t>
        <a:bodyPr/>
        <a:lstStyle/>
        <a:p>
          <a:endParaRPr lang="en-US"/>
        </a:p>
      </dgm:t>
    </dgm:pt>
    <dgm:pt modelId="{6B83CC95-5743-4B8E-8C21-4128F6427D7D}">
      <dgm:prSet/>
      <dgm:spPr/>
      <dgm:t>
        <a:bodyPr/>
        <a:lstStyle/>
        <a:p>
          <a:pPr rtl="0"/>
          <a:r>
            <a:rPr lang="en-US" dirty="0" smtClean="0"/>
            <a:t>Shell creates a child using fork(), and it calls wait() and waits for child to complete.</a:t>
          </a:r>
          <a:endParaRPr lang="en-IN" dirty="0"/>
        </a:p>
      </dgm:t>
    </dgm:pt>
    <dgm:pt modelId="{F28A1A8E-6FFA-45D3-98EA-2B023B9F149C}" type="parTrans" cxnId="{1B90799C-18F2-437D-B38C-266581356D86}">
      <dgm:prSet/>
      <dgm:spPr/>
      <dgm:t>
        <a:bodyPr/>
        <a:lstStyle/>
        <a:p>
          <a:endParaRPr lang="en-US"/>
        </a:p>
      </dgm:t>
    </dgm:pt>
    <dgm:pt modelId="{EC08C38F-0684-4BF8-B155-1501DD352906}" type="sibTrans" cxnId="{1B90799C-18F2-437D-B38C-266581356D86}">
      <dgm:prSet/>
      <dgm:spPr/>
      <dgm:t>
        <a:bodyPr/>
        <a:lstStyle/>
        <a:p>
          <a:endParaRPr lang="en-US"/>
        </a:p>
      </dgm:t>
    </dgm:pt>
    <dgm:pt modelId="{00964C23-1432-4142-953A-BBA33478ABDC}">
      <dgm:prSet/>
      <dgm:spPr/>
      <dgm:t>
        <a:bodyPr/>
        <a:lstStyle/>
        <a:p>
          <a:pPr rtl="0"/>
          <a:r>
            <a:rPr lang="en-US" smtClean="0"/>
            <a:t>This child calls runcmd() function and passes the argument</a:t>
          </a:r>
          <a:endParaRPr lang="en-IN"/>
        </a:p>
      </dgm:t>
    </dgm:pt>
    <dgm:pt modelId="{A9C8E432-E602-4ED5-B15A-17A83BD665C6}" type="parTrans" cxnId="{452E8C21-EDC9-4976-851D-CAD0890D83E6}">
      <dgm:prSet/>
      <dgm:spPr/>
      <dgm:t>
        <a:bodyPr/>
        <a:lstStyle/>
        <a:p>
          <a:endParaRPr lang="en-US"/>
        </a:p>
      </dgm:t>
    </dgm:pt>
    <dgm:pt modelId="{78485ED3-591E-4014-B168-FBF885D133D6}" type="sibTrans" cxnId="{452E8C21-EDC9-4976-851D-CAD0890D83E6}">
      <dgm:prSet/>
      <dgm:spPr/>
      <dgm:t>
        <a:bodyPr/>
        <a:lstStyle/>
        <a:p>
          <a:endParaRPr lang="en-US"/>
        </a:p>
      </dgm:t>
    </dgm:pt>
    <dgm:pt modelId="{5BC1F4CE-D118-4265-A6B6-AA0F8C4538A5}">
      <dgm:prSet/>
      <dgm:spPr/>
      <dgm:t>
        <a:bodyPr/>
        <a:lstStyle/>
        <a:p>
          <a:pPr rtl="0"/>
          <a:r>
            <a:rPr lang="en-US" dirty="0" smtClean="0"/>
            <a:t>Now, </a:t>
          </a:r>
          <a:r>
            <a:rPr lang="en-US" dirty="0" err="1" smtClean="0"/>
            <a:t>runcmd</a:t>
          </a:r>
          <a:r>
            <a:rPr lang="en-US" dirty="0" smtClean="0"/>
            <a:t> calls exec() and the child's program memory is wiped.</a:t>
          </a:r>
          <a:endParaRPr lang="en-IN" dirty="0"/>
        </a:p>
      </dgm:t>
    </dgm:pt>
    <dgm:pt modelId="{513C68FC-2273-4D9C-B921-067415665C9E}" type="parTrans" cxnId="{5A4C6E08-F4CF-4B1E-8A73-057C2BFF49CB}">
      <dgm:prSet/>
      <dgm:spPr/>
      <dgm:t>
        <a:bodyPr/>
        <a:lstStyle/>
        <a:p>
          <a:endParaRPr lang="en-US"/>
        </a:p>
      </dgm:t>
    </dgm:pt>
    <dgm:pt modelId="{EA6BAE9D-A6C3-4CD6-B2E0-E67942B652B1}" type="sibTrans" cxnId="{5A4C6E08-F4CF-4B1E-8A73-057C2BFF49CB}">
      <dgm:prSet/>
      <dgm:spPr/>
      <dgm:t>
        <a:bodyPr/>
        <a:lstStyle/>
        <a:p>
          <a:endParaRPr lang="en-US"/>
        </a:p>
      </dgm:t>
    </dgm:pt>
    <dgm:pt modelId="{304F7378-2560-4579-9849-95900C56B8E3}">
      <dgm:prSet/>
      <dgm:spPr/>
      <dgm:t>
        <a:bodyPr/>
        <a:lstStyle/>
        <a:p>
          <a:pPr rtl="0"/>
          <a:r>
            <a:rPr lang="en-US" smtClean="0"/>
            <a:t>Now, the process starts executing as the child.</a:t>
          </a:r>
          <a:endParaRPr lang="en-IN"/>
        </a:p>
      </dgm:t>
    </dgm:pt>
    <dgm:pt modelId="{AD194D53-4030-4916-BCD2-08E4804EADB4}" type="parTrans" cxnId="{F46CDBEA-93C4-42B1-BDAD-D51C650B6469}">
      <dgm:prSet/>
      <dgm:spPr/>
      <dgm:t>
        <a:bodyPr/>
        <a:lstStyle/>
        <a:p>
          <a:endParaRPr lang="en-US"/>
        </a:p>
      </dgm:t>
    </dgm:pt>
    <dgm:pt modelId="{0CD04451-D42F-42A5-9BF7-0D069B40DB93}" type="sibTrans" cxnId="{F46CDBEA-93C4-42B1-BDAD-D51C650B6469}">
      <dgm:prSet/>
      <dgm:spPr/>
      <dgm:t>
        <a:bodyPr/>
        <a:lstStyle/>
        <a:p>
          <a:endParaRPr lang="en-US"/>
        </a:p>
      </dgm:t>
    </dgm:pt>
    <dgm:pt modelId="{C2DCC30F-48D7-4B7C-A01A-E6C711961E95}" type="pres">
      <dgm:prSet presAssocID="{E9A7AA80-736B-4B04-8CBC-0B4896211B04}" presName="diagram" presStyleCnt="0">
        <dgm:presLayoutVars>
          <dgm:dir/>
          <dgm:resizeHandles/>
        </dgm:presLayoutVars>
      </dgm:prSet>
      <dgm:spPr/>
    </dgm:pt>
    <dgm:pt modelId="{59234CD2-BCED-4F02-BEF0-BEAC5D720402}" type="pres">
      <dgm:prSet presAssocID="{6B83CC95-5743-4B8E-8C21-4128F6427D7D}" presName="firstNode" presStyleLbl="node1" presStyleIdx="0" presStyleCnt="4">
        <dgm:presLayoutVars>
          <dgm:bulletEnabled val="1"/>
        </dgm:presLayoutVars>
      </dgm:prSet>
      <dgm:spPr/>
    </dgm:pt>
    <dgm:pt modelId="{821F2C7B-D158-46DA-8B7E-97017B0F69A3}" type="pres">
      <dgm:prSet presAssocID="{EC08C38F-0684-4BF8-B155-1501DD352906}" presName="sibTrans" presStyleLbl="sibTrans2D1" presStyleIdx="0" presStyleCnt="3"/>
      <dgm:spPr/>
    </dgm:pt>
    <dgm:pt modelId="{D2F6DEA4-36A3-4353-B7E1-AF19F77CBDBE}" type="pres">
      <dgm:prSet presAssocID="{00964C23-1432-4142-953A-BBA33478ABDC}" presName="middleNode" presStyleCnt="0"/>
      <dgm:spPr/>
    </dgm:pt>
    <dgm:pt modelId="{63EFB1B9-0A58-427A-B815-264937866341}" type="pres">
      <dgm:prSet presAssocID="{00964C23-1432-4142-953A-BBA33478ABDC}" presName="padding" presStyleLbl="node1" presStyleIdx="0" presStyleCnt="4"/>
      <dgm:spPr/>
    </dgm:pt>
    <dgm:pt modelId="{93469B7B-62B3-44A2-8E50-057780382C38}" type="pres">
      <dgm:prSet presAssocID="{00964C23-1432-4142-953A-BBA33478ABDC}" presName="shape" presStyleLbl="node1" presStyleIdx="1" presStyleCnt="4">
        <dgm:presLayoutVars>
          <dgm:bulletEnabled val="1"/>
        </dgm:presLayoutVars>
      </dgm:prSet>
      <dgm:spPr/>
    </dgm:pt>
    <dgm:pt modelId="{300C5343-595A-45BD-986F-86FC8C0497A7}" type="pres">
      <dgm:prSet presAssocID="{78485ED3-591E-4014-B168-FBF885D133D6}" presName="sibTrans" presStyleLbl="sibTrans2D1" presStyleIdx="1" presStyleCnt="3"/>
      <dgm:spPr/>
    </dgm:pt>
    <dgm:pt modelId="{C9B79B55-02CC-4B3F-970D-161F8EE1679A}" type="pres">
      <dgm:prSet presAssocID="{5BC1F4CE-D118-4265-A6B6-AA0F8C4538A5}" presName="middleNode" presStyleCnt="0"/>
      <dgm:spPr/>
    </dgm:pt>
    <dgm:pt modelId="{809CFB01-AD8C-40C7-85BF-86E779AC0BB3}" type="pres">
      <dgm:prSet presAssocID="{5BC1F4CE-D118-4265-A6B6-AA0F8C4538A5}" presName="padding" presStyleLbl="node1" presStyleIdx="1" presStyleCnt="4"/>
      <dgm:spPr/>
    </dgm:pt>
    <dgm:pt modelId="{04000FA7-AB2B-4F1D-AA3D-AEE50E4DD308}" type="pres">
      <dgm:prSet presAssocID="{5BC1F4CE-D118-4265-A6B6-AA0F8C4538A5}" presName="shape" presStyleLbl="node1" presStyleIdx="2" presStyleCnt="4">
        <dgm:presLayoutVars>
          <dgm:bulletEnabled val="1"/>
        </dgm:presLayoutVars>
      </dgm:prSet>
      <dgm:spPr/>
    </dgm:pt>
    <dgm:pt modelId="{EE041E2F-EFC2-4769-9DF5-621F779B50AB}" type="pres">
      <dgm:prSet presAssocID="{EA6BAE9D-A6C3-4CD6-B2E0-E67942B652B1}" presName="sibTrans" presStyleLbl="sibTrans2D1" presStyleIdx="2" presStyleCnt="3"/>
      <dgm:spPr/>
    </dgm:pt>
    <dgm:pt modelId="{DC86C810-695E-4910-A0D0-4FB0E045AA59}" type="pres">
      <dgm:prSet presAssocID="{304F7378-2560-4579-9849-95900C56B8E3}" presName="lastNode" presStyleLbl="node1" presStyleIdx="3" presStyleCnt="4">
        <dgm:presLayoutVars>
          <dgm:bulletEnabled val="1"/>
        </dgm:presLayoutVars>
      </dgm:prSet>
      <dgm:spPr/>
    </dgm:pt>
  </dgm:ptLst>
  <dgm:cxnLst>
    <dgm:cxn modelId="{81A68450-31EE-4058-8883-AC057D26ECEB}" type="presOf" srcId="{5BC1F4CE-D118-4265-A6B6-AA0F8C4538A5}" destId="{04000FA7-AB2B-4F1D-AA3D-AEE50E4DD308}" srcOrd="0" destOrd="0" presId="urn:microsoft.com/office/officeart/2005/8/layout/bProcess2"/>
    <dgm:cxn modelId="{F4040DFD-8475-4643-8FE5-9F907132F75D}" type="presOf" srcId="{78485ED3-591E-4014-B168-FBF885D133D6}" destId="{300C5343-595A-45BD-986F-86FC8C0497A7}" srcOrd="0" destOrd="0" presId="urn:microsoft.com/office/officeart/2005/8/layout/bProcess2"/>
    <dgm:cxn modelId="{452E8C21-EDC9-4976-851D-CAD0890D83E6}" srcId="{E9A7AA80-736B-4B04-8CBC-0B4896211B04}" destId="{00964C23-1432-4142-953A-BBA33478ABDC}" srcOrd="1" destOrd="0" parTransId="{A9C8E432-E602-4ED5-B15A-17A83BD665C6}" sibTransId="{78485ED3-591E-4014-B168-FBF885D133D6}"/>
    <dgm:cxn modelId="{33B41257-00ED-4F72-B4B5-76E7F26125DA}" type="presOf" srcId="{EA6BAE9D-A6C3-4CD6-B2E0-E67942B652B1}" destId="{EE041E2F-EFC2-4769-9DF5-621F779B50AB}" srcOrd="0" destOrd="0" presId="urn:microsoft.com/office/officeart/2005/8/layout/bProcess2"/>
    <dgm:cxn modelId="{1B90799C-18F2-437D-B38C-266581356D86}" srcId="{E9A7AA80-736B-4B04-8CBC-0B4896211B04}" destId="{6B83CC95-5743-4B8E-8C21-4128F6427D7D}" srcOrd="0" destOrd="0" parTransId="{F28A1A8E-6FFA-45D3-98EA-2B023B9F149C}" sibTransId="{EC08C38F-0684-4BF8-B155-1501DD352906}"/>
    <dgm:cxn modelId="{70064F10-B1B6-4A25-8E35-C5DC43E1B508}" type="presOf" srcId="{304F7378-2560-4579-9849-95900C56B8E3}" destId="{DC86C810-695E-4910-A0D0-4FB0E045AA59}" srcOrd="0" destOrd="0" presId="urn:microsoft.com/office/officeart/2005/8/layout/bProcess2"/>
    <dgm:cxn modelId="{2FB391A5-D3D4-4243-A45D-2CA8DEAAB6F2}" type="presOf" srcId="{EC08C38F-0684-4BF8-B155-1501DD352906}" destId="{821F2C7B-D158-46DA-8B7E-97017B0F69A3}" srcOrd="0" destOrd="0" presId="urn:microsoft.com/office/officeart/2005/8/layout/bProcess2"/>
    <dgm:cxn modelId="{9E386700-F1EE-49B2-81AB-B50CADA1DA30}" type="presOf" srcId="{00964C23-1432-4142-953A-BBA33478ABDC}" destId="{93469B7B-62B3-44A2-8E50-057780382C38}" srcOrd="0" destOrd="0" presId="urn:microsoft.com/office/officeart/2005/8/layout/bProcess2"/>
    <dgm:cxn modelId="{01DB822A-E3C2-4FE2-AF78-973F10ABA450}" type="presOf" srcId="{E9A7AA80-736B-4B04-8CBC-0B4896211B04}" destId="{C2DCC30F-48D7-4B7C-A01A-E6C711961E95}" srcOrd="0" destOrd="0" presId="urn:microsoft.com/office/officeart/2005/8/layout/bProcess2"/>
    <dgm:cxn modelId="{F46CDBEA-93C4-42B1-BDAD-D51C650B6469}" srcId="{E9A7AA80-736B-4B04-8CBC-0B4896211B04}" destId="{304F7378-2560-4579-9849-95900C56B8E3}" srcOrd="3" destOrd="0" parTransId="{AD194D53-4030-4916-BCD2-08E4804EADB4}" sibTransId="{0CD04451-D42F-42A5-9BF7-0D069B40DB93}"/>
    <dgm:cxn modelId="{07977074-03EF-4A97-9201-4D7F7138BF79}" type="presOf" srcId="{6B83CC95-5743-4B8E-8C21-4128F6427D7D}" destId="{59234CD2-BCED-4F02-BEF0-BEAC5D720402}" srcOrd="0" destOrd="0" presId="urn:microsoft.com/office/officeart/2005/8/layout/bProcess2"/>
    <dgm:cxn modelId="{5A4C6E08-F4CF-4B1E-8A73-057C2BFF49CB}" srcId="{E9A7AA80-736B-4B04-8CBC-0B4896211B04}" destId="{5BC1F4CE-D118-4265-A6B6-AA0F8C4538A5}" srcOrd="2" destOrd="0" parTransId="{513C68FC-2273-4D9C-B921-067415665C9E}" sibTransId="{EA6BAE9D-A6C3-4CD6-B2E0-E67942B652B1}"/>
    <dgm:cxn modelId="{1D020D68-0F02-42E3-B1BF-F1C5FD3D0A95}" type="presParOf" srcId="{C2DCC30F-48D7-4B7C-A01A-E6C711961E95}" destId="{59234CD2-BCED-4F02-BEF0-BEAC5D720402}" srcOrd="0" destOrd="0" presId="urn:microsoft.com/office/officeart/2005/8/layout/bProcess2"/>
    <dgm:cxn modelId="{5C51CD39-2CC1-452E-B139-7A9796F4A18F}" type="presParOf" srcId="{C2DCC30F-48D7-4B7C-A01A-E6C711961E95}" destId="{821F2C7B-D158-46DA-8B7E-97017B0F69A3}" srcOrd="1" destOrd="0" presId="urn:microsoft.com/office/officeart/2005/8/layout/bProcess2"/>
    <dgm:cxn modelId="{AF8ED47B-3354-4CA5-885E-6B2DE4405C77}" type="presParOf" srcId="{C2DCC30F-48D7-4B7C-A01A-E6C711961E95}" destId="{D2F6DEA4-36A3-4353-B7E1-AF19F77CBDBE}" srcOrd="2" destOrd="0" presId="urn:microsoft.com/office/officeart/2005/8/layout/bProcess2"/>
    <dgm:cxn modelId="{5938758F-7484-48A2-B16A-9F1D46FC9823}" type="presParOf" srcId="{D2F6DEA4-36A3-4353-B7E1-AF19F77CBDBE}" destId="{63EFB1B9-0A58-427A-B815-264937866341}" srcOrd="0" destOrd="0" presId="urn:microsoft.com/office/officeart/2005/8/layout/bProcess2"/>
    <dgm:cxn modelId="{06EC9328-A55A-439F-8C8C-76FCAC005258}" type="presParOf" srcId="{D2F6DEA4-36A3-4353-B7E1-AF19F77CBDBE}" destId="{93469B7B-62B3-44A2-8E50-057780382C38}" srcOrd="1" destOrd="0" presId="urn:microsoft.com/office/officeart/2005/8/layout/bProcess2"/>
    <dgm:cxn modelId="{EF47CE09-50DF-4495-AB26-99C97CCF7044}" type="presParOf" srcId="{C2DCC30F-48D7-4B7C-A01A-E6C711961E95}" destId="{300C5343-595A-45BD-986F-86FC8C0497A7}" srcOrd="3" destOrd="0" presId="urn:microsoft.com/office/officeart/2005/8/layout/bProcess2"/>
    <dgm:cxn modelId="{6580279E-6D73-431D-B1CD-A57645E21143}" type="presParOf" srcId="{C2DCC30F-48D7-4B7C-A01A-E6C711961E95}" destId="{C9B79B55-02CC-4B3F-970D-161F8EE1679A}" srcOrd="4" destOrd="0" presId="urn:microsoft.com/office/officeart/2005/8/layout/bProcess2"/>
    <dgm:cxn modelId="{31ED7FF2-31F5-404B-AEBF-848C186EF873}" type="presParOf" srcId="{C9B79B55-02CC-4B3F-970D-161F8EE1679A}" destId="{809CFB01-AD8C-40C7-85BF-86E779AC0BB3}" srcOrd="0" destOrd="0" presId="urn:microsoft.com/office/officeart/2005/8/layout/bProcess2"/>
    <dgm:cxn modelId="{1EB83120-1E18-4810-A3FE-BE7553E14C14}" type="presParOf" srcId="{C9B79B55-02CC-4B3F-970D-161F8EE1679A}" destId="{04000FA7-AB2B-4F1D-AA3D-AEE50E4DD308}" srcOrd="1" destOrd="0" presId="urn:microsoft.com/office/officeart/2005/8/layout/bProcess2"/>
    <dgm:cxn modelId="{0DCD621E-B68D-4242-93B8-B0193D75C129}" type="presParOf" srcId="{C2DCC30F-48D7-4B7C-A01A-E6C711961E95}" destId="{EE041E2F-EFC2-4769-9DF5-621F779B50AB}" srcOrd="5" destOrd="0" presId="urn:microsoft.com/office/officeart/2005/8/layout/bProcess2"/>
    <dgm:cxn modelId="{01E532B7-CDDC-4905-895F-D9C4D6704FC3}" type="presParOf" srcId="{C2DCC30F-48D7-4B7C-A01A-E6C711961E95}" destId="{DC86C810-695E-4910-A0D0-4FB0E045AA59}" srcOrd="6"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9EBEFD8-4384-4945-9212-69401222836E}" type="doc">
      <dgm:prSet loTypeId="urn:microsoft.com/office/officeart/2005/8/layout/vList5" loCatId="list" qsTypeId="urn:microsoft.com/office/officeart/2005/8/quickstyle/simple5" qsCatId="simple" csTypeId="urn:microsoft.com/office/officeart/2005/8/colors/accent0_3" csCatId="mainScheme" phldr="1"/>
      <dgm:spPr/>
      <dgm:t>
        <a:bodyPr/>
        <a:lstStyle/>
        <a:p>
          <a:endParaRPr lang="en-US"/>
        </a:p>
      </dgm:t>
    </dgm:pt>
    <dgm:pt modelId="{50AFA21F-164A-4B89-8690-2FF57B3A0DE8}">
      <dgm:prSet/>
      <dgm:spPr/>
      <dgm:t>
        <a:bodyPr/>
        <a:lstStyle/>
        <a:p>
          <a:pPr rtl="0"/>
          <a:r>
            <a:rPr lang="en-US" smtClean="0"/>
            <a:t>So, Shell forks a background process when given with an ‘&amp;' at the end of the statement and returns immediately for the next input. Do not wait for background proc.</a:t>
          </a:r>
          <a:endParaRPr lang="en-IN"/>
        </a:p>
      </dgm:t>
    </dgm:pt>
    <dgm:pt modelId="{FA13C643-C8C1-43BD-8689-F1C9CAB92A87}" type="parTrans" cxnId="{899B18D7-3D24-4B84-855B-C8ECF182BF1B}">
      <dgm:prSet/>
      <dgm:spPr/>
      <dgm:t>
        <a:bodyPr/>
        <a:lstStyle/>
        <a:p>
          <a:endParaRPr lang="en-US"/>
        </a:p>
      </dgm:t>
    </dgm:pt>
    <dgm:pt modelId="{C18EEC3A-6856-4F32-9007-E765FA097628}" type="sibTrans" cxnId="{899B18D7-3D24-4B84-855B-C8ECF182BF1B}">
      <dgm:prSet/>
      <dgm:spPr/>
      <dgm:t>
        <a:bodyPr/>
        <a:lstStyle/>
        <a:p>
          <a:endParaRPr lang="en-US"/>
        </a:p>
      </dgm:t>
    </dgm:pt>
    <dgm:pt modelId="{388857F9-08F1-4B2D-82D7-EBC76DD65515}">
      <dgm:prSet/>
      <dgm:spPr/>
      <dgm:t>
        <a:bodyPr/>
        <a:lstStyle/>
        <a:p>
          <a:pPr rtl="0"/>
          <a:r>
            <a:rPr lang="en-US" smtClean="0"/>
            <a:t>Background procs will fork only more background procs</a:t>
          </a:r>
          <a:endParaRPr lang="en-IN"/>
        </a:p>
      </dgm:t>
    </dgm:pt>
    <dgm:pt modelId="{AEC007FC-6F7E-40CD-85F5-6D2F2AA00EDD}" type="parTrans" cxnId="{753CA591-04BA-4111-8DB1-6395749A160D}">
      <dgm:prSet/>
      <dgm:spPr/>
      <dgm:t>
        <a:bodyPr/>
        <a:lstStyle/>
        <a:p>
          <a:endParaRPr lang="en-US"/>
        </a:p>
      </dgm:t>
    </dgm:pt>
    <dgm:pt modelId="{FF967D22-0433-4D3A-93AD-E3A0830CAFC2}" type="sibTrans" cxnId="{753CA591-04BA-4111-8DB1-6395749A160D}">
      <dgm:prSet/>
      <dgm:spPr/>
      <dgm:t>
        <a:bodyPr/>
        <a:lstStyle/>
        <a:p>
          <a:endParaRPr lang="en-US"/>
        </a:p>
      </dgm:t>
    </dgm:pt>
    <dgm:pt modelId="{06D5CCBF-B792-4E23-AAD6-75865028C659}">
      <dgm:prSet/>
      <dgm:spPr/>
      <dgm:t>
        <a:bodyPr/>
        <a:lstStyle/>
        <a:p>
          <a:pPr rtl="0"/>
          <a:r>
            <a:rPr lang="en-US" smtClean="0"/>
            <a:t>Background procs will be terminated when they attempt to use STDIN</a:t>
          </a:r>
          <a:endParaRPr lang="en-IN"/>
        </a:p>
      </dgm:t>
    </dgm:pt>
    <dgm:pt modelId="{304A91E9-23C7-49AA-8408-4BB4CF7B136F}" type="parTrans" cxnId="{CAE1BA83-AE60-416E-9511-4E66D4293AA6}">
      <dgm:prSet/>
      <dgm:spPr/>
      <dgm:t>
        <a:bodyPr/>
        <a:lstStyle/>
        <a:p>
          <a:endParaRPr lang="en-US"/>
        </a:p>
      </dgm:t>
    </dgm:pt>
    <dgm:pt modelId="{CE4AC10A-3F2B-47A2-A9DD-AEC2BFA41736}" type="sibTrans" cxnId="{CAE1BA83-AE60-416E-9511-4E66D4293AA6}">
      <dgm:prSet/>
      <dgm:spPr/>
      <dgm:t>
        <a:bodyPr/>
        <a:lstStyle/>
        <a:p>
          <a:endParaRPr lang="en-US"/>
        </a:p>
      </dgm:t>
    </dgm:pt>
    <dgm:pt modelId="{764629BE-27F2-495B-A4C4-BDC6FFC38330}">
      <dgm:prSet/>
      <dgm:spPr/>
      <dgm:t>
        <a:bodyPr/>
        <a:lstStyle/>
        <a:p>
          <a:pPr rtl="0"/>
          <a:r>
            <a:rPr lang="en-US" dirty="0" smtClean="0"/>
            <a:t>Background </a:t>
          </a:r>
          <a:r>
            <a:rPr lang="en-US" dirty="0" err="1" smtClean="0"/>
            <a:t>proc</a:t>
          </a:r>
          <a:r>
            <a:rPr lang="en-US" dirty="0" smtClean="0"/>
            <a:t> will be reaped by a parent during </a:t>
          </a:r>
          <a:r>
            <a:rPr lang="en-US" dirty="0" err="1" smtClean="0"/>
            <a:t>waitpid</a:t>
          </a:r>
          <a:r>
            <a:rPr lang="en-US" dirty="0" smtClean="0"/>
            <a:t>, if not background </a:t>
          </a:r>
          <a:r>
            <a:rPr lang="en-US" dirty="0" err="1" smtClean="0"/>
            <a:t>proc</a:t>
          </a:r>
          <a:r>
            <a:rPr lang="en-US" dirty="0" smtClean="0"/>
            <a:t> will become a zombie.</a:t>
          </a:r>
          <a:endParaRPr lang="en-IN" dirty="0"/>
        </a:p>
      </dgm:t>
    </dgm:pt>
    <dgm:pt modelId="{A891C9DB-56F1-4260-8D54-365B40250B67}" type="parTrans" cxnId="{0AD16054-08EF-4782-A50C-9DD145C68B3C}">
      <dgm:prSet/>
      <dgm:spPr/>
      <dgm:t>
        <a:bodyPr/>
        <a:lstStyle/>
        <a:p>
          <a:endParaRPr lang="en-US"/>
        </a:p>
      </dgm:t>
    </dgm:pt>
    <dgm:pt modelId="{FA79EB3E-1D0E-4A43-B78A-B0632C31907D}" type="sibTrans" cxnId="{0AD16054-08EF-4782-A50C-9DD145C68B3C}">
      <dgm:prSet/>
      <dgm:spPr/>
      <dgm:t>
        <a:bodyPr/>
        <a:lstStyle/>
        <a:p>
          <a:endParaRPr lang="en-US"/>
        </a:p>
      </dgm:t>
    </dgm:pt>
    <dgm:pt modelId="{FDAE2D1A-92A9-408E-8437-F59E02EC48EB}">
      <dgm:prSet/>
      <dgm:spPr/>
      <dgm:t>
        <a:bodyPr/>
        <a:lstStyle/>
        <a:p>
          <a:pPr rtl="0"/>
          <a:r>
            <a:rPr lang="en-US" smtClean="0"/>
            <a:t>Now, when it comes to the foreground processes, we will do the same as it did in the original xv6.</a:t>
          </a:r>
          <a:endParaRPr lang="en-IN"/>
        </a:p>
      </dgm:t>
    </dgm:pt>
    <dgm:pt modelId="{731B9D38-15F2-410F-BBB3-069AA52A68C8}" type="parTrans" cxnId="{A6F0E509-5BCC-43B6-95CA-7864B05D30D9}">
      <dgm:prSet/>
      <dgm:spPr/>
      <dgm:t>
        <a:bodyPr/>
        <a:lstStyle/>
        <a:p>
          <a:endParaRPr lang="en-US"/>
        </a:p>
      </dgm:t>
    </dgm:pt>
    <dgm:pt modelId="{7A6E0D99-F85A-4F83-ACDC-20B449A53C80}" type="sibTrans" cxnId="{A6F0E509-5BCC-43B6-95CA-7864B05D30D9}">
      <dgm:prSet/>
      <dgm:spPr/>
      <dgm:t>
        <a:bodyPr/>
        <a:lstStyle/>
        <a:p>
          <a:endParaRPr lang="en-US"/>
        </a:p>
      </dgm:t>
    </dgm:pt>
    <dgm:pt modelId="{B770A104-4EAD-4D19-82D4-D3AE501C3698}">
      <dgm:prSet/>
      <dgm:spPr/>
      <dgm:t>
        <a:bodyPr/>
        <a:lstStyle/>
        <a:p>
          <a:pPr rtl="0"/>
          <a:r>
            <a:rPr lang="en-US" dirty="0" smtClean="0"/>
            <a:t>Shell forks a foreground process and waits for the foreground child to exit. </a:t>
          </a:r>
          <a:br>
            <a:rPr lang="en-US" dirty="0" smtClean="0"/>
          </a:br>
          <a:r>
            <a:rPr lang="en-US" dirty="0" smtClean="0"/>
            <a:t>During this wait, it may reap some zombie background child processes but will continue to wait for the foreground child. Should check using PID.</a:t>
          </a:r>
          <a:endParaRPr lang="en-IN" dirty="0"/>
        </a:p>
      </dgm:t>
    </dgm:pt>
    <dgm:pt modelId="{C1C62CF4-6C1E-4E79-9BFD-7DE48C70A7B0}" type="parTrans" cxnId="{DB0A2A47-F603-4C82-AB07-5451A80D7BD8}">
      <dgm:prSet/>
      <dgm:spPr/>
      <dgm:t>
        <a:bodyPr/>
        <a:lstStyle/>
        <a:p>
          <a:endParaRPr lang="en-US"/>
        </a:p>
      </dgm:t>
    </dgm:pt>
    <dgm:pt modelId="{89C93E8E-12BF-45D1-A14F-46F357B26204}" type="sibTrans" cxnId="{DB0A2A47-F603-4C82-AB07-5451A80D7BD8}">
      <dgm:prSet/>
      <dgm:spPr/>
      <dgm:t>
        <a:bodyPr/>
        <a:lstStyle/>
        <a:p>
          <a:endParaRPr lang="en-US"/>
        </a:p>
      </dgm:t>
    </dgm:pt>
    <dgm:pt modelId="{7DBB6D97-67D0-4C72-B52D-E7F45C93974A}">
      <dgm:prSet/>
      <dgm:spPr/>
      <dgm:t>
        <a:bodyPr/>
        <a:lstStyle/>
        <a:p>
          <a:pPr rtl="0"/>
          <a:r>
            <a:rPr lang="en-US" smtClean="0"/>
            <a:t>When a foreground process forks a child, the child will become the new foreground process.</a:t>
          </a:r>
          <a:endParaRPr lang="en-IN"/>
        </a:p>
      </dgm:t>
    </dgm:pt>
    <dgm:pt modelId="{0DD3B843-4A38-4E87-B036-59FE7D758B80}" type="parTrans" cxnId="{0D1BDAFE-8F87-4E8B-931F-BCA9620E2E67}">
      <dgm:prSet/>
      <dgm:spPr/>
      <dgm:t>
        <a:bodyPr/>
        <a:lstStyle/>
        <a:p>
          <a:endParaRPr lang="en-US"/>
        </a:p>
      </dgm:t>
    </dgm:pt>
    <dgm:pt modelId="{5BAE73A6-0843-41B9-88D7-6B55AAFB8BA4}" type="sibTrans" cxnId="{0D1BDAFE-8F87-4E8B-931F-BCA9620E2E67}">
      <dgm:prSet/>
      <dgm:spPr/>
      <dgm:t>
        <a:bodyPr/>
        <a:lstStyle/>
        <a:p>
          <a:endParaRPr lang="en-US"/>
        </a:p>
      </dgm:t>
    </dgm:pt>
    <dgm:pt modelId="{711453E0-FAB2-41CF-BDA8-8CC41F67A91F}">
      <dgm:prSet/>
      <dgm:spPr/>
      <dgm:t>
        <a:bodyPr/>
        <a:lstStyle/>
        <a:p>
          <a:pPr rtl="0"/>
          <a:r>
            <a:rPr lang="en-US" smtClean="0"/>
            <a:t>Only it is allowed to read STDIN. Any other process attempting to read STDIN will be killed.</a:t>
          </a:r>
          <a:endParaRPr lang="en-IN"/>
        </a:p>
      </dgm:t>
    </dgm:pt>
    <dgm:pt modelId="{A73A8DC4-6E1E-4DF6-B8FF-10D117C0608D}" type="parTrans" cxnId="{87B10E1E-E04E-475C-87A6-9E406D62D00B}">
      <dgm:prSet/>
      <dgm:spPr/>
      <dgm:t>
        <a:bodyPr/>
        <a:lstStyle/>
        <a:p>
          <a:endParaRPr lang="en-US"/>
        </a:p>
      </dgm:t>
    </dgm:pt>
    <dgm:pt modelId="{C9F3E1A2-C6E4-4CD8-9B67-68B0F6582B51}" type="sibTrans" cxnId="{87B10E1E-E04E-475C-87A6-9E406D62D00B}">
      <dgm:prSet/>
      <dgm:spPr/>
      <dgm:t>
        <a:bodyPr/>
        <a:lstStyle/>
        <a:p>
          <a:endParaRPr lang="en-US"/>
        </a:p>
      </dgm:t>
    </dgm:pt>
    <dgm:pt modelId="{BD7C43F1-6F2D-4A31-87FC-8344C014E301}">
      <dgm:prSet/>
      <dgm:spPr/>
      <dgm:t>
        <a:bodyPr/>
        <a:lstStyle/>
        <a:p>
          <a:pPr rtl="0"/>
          <a:r>
            <a:rPr lang="en-US" smtClean="0"/>
            <a:t>Once the foreground child dies its parent gets to be the foreground process</a:t>
          </a:r>
          <a:endParaRPr lang="en-IN"/>
        </a:p>
      </dgm:t>
    </dgm:pt>
    <dgm:pt modelId="{55BF0D2E-B553-4150-88EE-99094CB6F488}" type="parTrans" cxnId="{568BDF4D-B4E9-4C84-9156-6F1B6E0C3AEA}">
      <dgm:prSet/>
      <dgm:spPr/>
      <dgm:t>
        <a:bodyPr/>
        <a:lstStyle/>
        <a:p>
          <a:endParaRPr lang="en-US"/>
        </a:p>
      </dgm:t>
    </dgm:pt>
    <dgm:pt modelId="{B3775A4A-93D5-4070-AC57-9A13E0AD7E39}" type="sibTrans" cxnId="{568BDF4D-B4E9-4C84-9156-6F1B6E0C3AEA}">
      <dgm:prSet/>
      <dgm:spPr/>
      <dgm:t>
        <a:bodyPr/>
        <a:lstStyle/>
        <a:p>
          <a:endParaRPr lang="en-US"/>
        </a:p>
      </dgm:t>
    </dgm:pt>
    <dgm:pt modelId="{EA10125D-AED7-4067-B2CC-86AA4A59A8F0}" type="pres">
      <dgm:prSet presAssocID="{A9EBEFD8-4384-4945-9212-69401222836E}" presName="Name0" presStyleCnt="0">
        <dgm:presLayoutVars>
          <dgm:dir/>
          <dgm:animLvl val="lvl"/>
          <dgm:resizeHandles val="exact"/>
        </dgm:presLayoutVars>
      </dgm:prSet>
      <dgm:spPr/>
    </dgm:pt>
    <dgm:pt modelId="{BAF252AE-1F41-46BC-9BC5-C8E9497D63C1}" type="pres">
      <dgm:prSet presAssocID="{50AFA21F-164A-4B89-8690-2FF57B3A0DE8}" presName="linNode" presStyleCnt="0"/>
      <dgm:spPr/>
    </dgm:pt>
    <dgm:pt modelId="{D97A2E3F-99F0-4A43-969A-D941DC0BBB15}" type="pres">
      <dgm:prSet presAssocID="{50AFA21F-164A-4B89-8690-2FF57B3A0DE8}" presName="parentText" presStyleLbl="node1" presStyleIdx="0" presStyleCnt="2">
        <dgm:presLayoutVars>
          <dgm:chMax val="1"/>
          <dgm:bulletEnabled val="1"/>
        </dgm:presLayoutVars>
      </dgm:prSet>
      <dgm:spPr/>
    </dgm:pt>
    <dgm:pt modelId="{66EF0CF7-BB8E-49C3-9DDC-AB3E170F5695}" type="pres">
      <dgm:prSet presAssocID="{50AFA21F-164A-4B89-8690-2FF57B3A0DE8}" presName="descendantText" presStyleLbl="alignAccFollowNode1" presStyleIdx="0" presStyleCnt="2">
        <dgm:presLayoutVars>
          <dgm:bulletEnabled val="1"/>
        </dgm:presLayoutVars>
      </dgm:prSet>
      <dgm:spPr/>
      <dgm:t>
        <a:bodyPr/>
        <a:lstStyle/>
        <a:p>
          <a:endParaRPr lang="en-US"/>
        </a:p>
      </dgm:t>
    </dgm:pt>
    <dgm:pt modelId="{59FEF115-34A0-4959-9F6C-B5B94C6FEEE0}" type="pres">
      <dgm:prSet presAssocID="{C18EEC3A-6856-4F32-9007-E765FA097628}" presName="sp" presStyleCnt="0"/>
      <dgm:spPr/>
    </dgm:pt>
    <dgm:pt modelId="{D35FBEDF-8835-4B13-8008-D1811D0A5DC2}" type="pres">
      <dgm:prSet presAssocID="{FDAE2D1A-92A9-408E-8437-F59E02EC48EB}" presName="linNode" presStyleCnt="0"/>
      <dgm:spPr/>
    </dgm:pt>
    <dgm:pt modelId="{C6358AB3-0E73-4C7C-ACA6-8E26FCF3F868}" type="pres">
      <dgm:prSet presAssocID="{FDAE2D1A-92A9-408E-8437-F59E02EC48EB}" presName="parentText" presStyleLbl="node1" presStyleIdx="1" presStyleCnt="2">
        <dgm:presLayoutVars>
          <dgm:chMax val="1"/>
          <dgm:bulletEnabled val="1"/>
        </dgm:presLayoutVars>
      </dgm:prSet>
      <dgm:spPr/>
    </dgm:pt>
    <dgm:pt modelId="{F591538E-2E87-4971-AF50-1147377C3C25}" type="pres">
      <dgm:prSet presAssocID="{FDAE2D1A-92A9-408E-8437-F59E02EC48EB}" presName="descendantText" presStyleLbl="alignAccFollowNode1" presStyleIdx="1" presStyleCnt="2">
        <dgm:presLayoutVars>
          <dgm:bulletEnabled val="1"/>
        </dgm:presLayoutVars>
      </dgm:prSet>
      <dgm:spPr/>
      <dgm:t>
        <a:bodyPr/>
        <a:lstStyle/>
        <a:p>
          <a:endParaRPr lang="en-US"/>
        </a:p>
      </dgm:t>
    </dgm:pt>
  </dgm:ptLst>
  <dgm:cxnLst>
    <dgm:cxn modelId="{ECCAEF0A-7964-48B2-94B4-A35C7F4CB3BE}" type="presOf" srcId="{50AFA21F-164A-4B89-8690-2FF57B3A0DE8}" destId="{D97A2E3F-99F0-4A43-969A-D941DC0BBB15}" srcOrd="0" destOrd="0" presId="urn:microsoft.com/office/officeart/2005/8/layout/vList5"/>
    <dgm:cxn modelId="{A6F0E509-5BCC-43B6-95CA-7864B05D30D9}" srcId="{A9EBEFD8-4384-4945-9212-69401222836E}" destId="{FDAE2D1A-92A9-408E-8437-F59E02EC48EB}" srcOrd="1" destOrd="0" parTransId="{731B9D38-15F2-410F-BBB3-069AA52A68C8}" sibTransId="{7A6E0D99-F85A-4F83-ACDC-20B449A53C80}"/>
    <dgm:cxn modelId="{1487E172-0948-47A7-A7D5-8F093D7E7CB6}" type="presOf" srcId="{B770A104-4EAD-4D19-82D4-D3AE501C3698}" destId="{F591538E-2E87-4971-AF50-1147377C3C25}" srcOrd="0" destOrd="0" presId="urn:microsoft.com/office/officeart/2005/8/layout/vList5"/>
    <dgm:cxn modelId="{0AD16054-08EF-4782-A50C-9DD145C68B3C}" srcId="{50AFA21F-164A-4B89-8690-2FF57B3A0DE8}" destId="{764629BE-27F2-495B-A4C4-BDC6FFC38330}" srcOrd="2" destOrd="0" parTransId="{A891C9DB-56F1-4260-8D54-365B40250B67}" sibTransId="{FA79EB3E-1D0E-4A43-B78A-B0632C31907D}"/>
    <dgm:cxn modelId="{568BDF4D-B4E9-4C84-9156-6F1B6E0C3AEA}" srcId="{FDAE2D1A-92A9-408E-8437-F59E02EC48EB}" destId="{BD7C43F1-6F2D-4A31-87FC-8344C014E301}" srcOrd="3" destOrd="0" parTransId="{55BF0D2E-B553-4150-88EE-99094CB6F488}" sibTransId="{B3775A4A-93D5-4070-AC57-9A13E0AD7E39}"/>
    <dgm:cxn modelId="{40FF9616-EBE1-4AEA-A7C4-25FBBC5B5A0A}" type="presOf" srcId="{BD7C43F1-6F2D-4A31-87FC-8344C014E301}" destId="{F591538E-2E87-4971-AF50-1147377C3C25}" srcOrd="0" destOrd="3" presId="urn:microsoft.com/office/officeart/2005/8/layout/vList5"/>
    <dgm:cxn modelId="{87B10E1E-E04E-475C-87A6-9E406D62D00B}" srcId="{FDAE2D1A-92A9-408E-8437-F59E02EC48EB}" destId="{711453E0-FAB2-41CF-BDA8-8CC41F67A91F}" srcOrd="2" destOrd="0" parTransId="{A73A8DC4-6E1E-4DF6-B8FF-10D117C0608D}" sibTransId="{C9F3E1A2-C6E4-4CD8-9B67-68B0F6582B51}"/>
    <dgm:cxn modelId="{9714F358-1CE5-466A-890C-233786795960}" type="presOf" srcId="{A9EBEFD8-4384-4945-9212-69401222836E}" destId="{EA10125D-AED7-4067-B2CC-86AA4A59A8F0}" srcOrd="0" destOrd="0" presId="urn:microsoft.com/office/officeart/2005/8/layout/vList5"/>
    <dgm:cxn modelId="{753CA591-04BA-4111-8DB1-6395749A160D}" srcId="{50AFA21F-164A-4B89-8690-2FF57B3A0DE8}" destId="{388857F9-08F1-4B2D-82D7-EBC76DD65515}" srcOrd="0" destOrd="0" parTransId="{AEC007FC-6F7E-40CD-85F5-6D2F2AA00EDD}" sibTransId="{FF967D22-0433-4D3A-93AD-E3A0830CAFC2}"/>
    <dgm:cxn modelId="{A1AC3279-2F2E-4492-87FE-32580A876168}" type="presOf" srcId="{711453E0-FAB2-41CF-BDA8-8CC41F67A91F}" destId="{F591538E-2E87-4971-AF50-1147377C3C25}" srcOrd="0" destOrd="2" presId="urn:microsoft.com/office/officeart/2005/8/layout/vList5"/>
    <dgm:cxn modelId="{E24F0541-66C6-4AF4-AEBA-9554F6C7D76E}" type="presOf" srcId="{7DBB6D97-67D0-4C72-B52D-E7F45C93974A}" destId="{F591538E-2E87-4971-AF50-1147377C3C25}" srcOrd="0" destOrd="1" presId="urn:microsoft.com/office/officeart/2005/8/layout/vList5"/>
    <dgm:cxn modelId="{CAE1BA83-AE60-416E-9511-4E66D4293AA6}" srcId="{50AFA21F-164A-4B89-8690-2FF57B3A0DE8}" destId="{06D5CCBF-B792-4E23-AAD6-75865028C659}" srcOrd="1" destOrd="0" parTransId="{304A91E9-23C7-49AA-8408-4BB4CF7B136F}" sibTransId="{CE4AC10A-3F2B-47A2-A9DD-AEC2BFA41736}"/>
    <dgm:cxn modelId="{C7C60066-49AF-4652-BD85-4BA0CE93A23F}" type="presOf" srcId="{764629BE-27F2-495B-A4C4-BDC6FFC38330}" destId="{66EF0CF7-BB8E-49C3-9DDC-AB3E170F5695}" srcOrd="0" destOrd="2" presId="urn:microsoft.com/office/officeart/2005/8/layout/vList5"/>
    <dgm:cxn modelId="{3EE8FFC5-89EB-4CF1-ADFA-E0C2F14ED800}" type="presOf" srcId="{FDAE2D1A-92A9-408E-8437-F59E02EC48EB}" destId="{C6358AB3-0E73-4C7C-ACA6-8E26FCF3F868}" srcOrd="0" destOrd="0" presId="urn:microsoft.com/office/officeart/2005/8/layout/vList5"/>
    <dgm:cxn modelId="{899B18D7-3D24-4B84-855B-C8ECF182BF1B}" srcId="{A9EBEFD8-4384-4945-9212-69401222836E}" destId="{50AFA21F-164A-4B89-8690-2FF57B3A0DE8}" srcOrd="0" destOrd="0" parTransId="{FA13C643-C8C1-43BD-8689-F1C9CAB92A87}" sibTransId="{C18EEC3A-6856-4F32-9007-E765FA097628}"/>
    <dgm:cxn modelId="{EB6E0747-A7F9-4771-BE76-ECCB08428B62}" type="presOf" srcId="{388857F9-08F1-4B2D-82D7-EBC76DD65515}" destId="{66EF0CF7-BB8E-49C3-9DDC-AB3E170F5695}" srcOrd="0" destOrd="0" presId="urn:microsoft.com/office/officeart/2005/8/layout/vList5"/>
    <dgm:cxn modelId="{0D1BDAFE-8F87-4E8B-931F-BCA9620E2E67}" srcId="{FDAE2D1A-92A9-408E-8437-F59E02EC48EB}" destId="{7DBB6D97-67D0-4C72-B52D-E7F45C93974A}" srcOrd="1" destOrd="0" parTransId="{0DD3B843-4A38-4E87-B036-59FE7D758B80}" sibTransId="{5BAE73A6-0843-41B9-88D7-6B55AAFB8BA4}"/>
    <dgm:cxn modelId="{DB0A2A47-F603-4C82-AB07-5451A80D7BD8}" srcId="{FDAE2D1A-92A9-408E-8437-F59E02EC48EB}" destId="{B770A104-4EAD-4D19-82D4-D3AE501C3698}" srcOrd="0" destOrd="0" parTransId="{C1C62CF4-6C1E-4E79-9BFD-7DE48C70A7B0}" sibTransId="{89C93E8E-12BF-45D1-A14F-46F357B26204}"/>
    <dgm:cxn modelId="{FD816DDC-53B6-414F-9EE9-E82EE4B0560B}" type="presOf" srcId="{06D5CCBF-B792-4E23-AAD6-75865028C659}" destId="{66EF0CF7-BB8E-49C3-9DDC-AB3E170F5695}" srcOrd="0" destOrd="1" presId="urn:microsoft.com/office/officeart/2005/8/layout/vList5"/>
    <dgm:cxn modelId="{64642C52-3AFD-4830-9DB3-D7D5361656F4}" type="presParOf" srcId="{EA10125D-AED7-4067-B2CC-86AA4A59A8F0}" destId="{BAF252AE-1F41-46BC-9BC5-C8E9497D63C1}" srcOrd="0" destOrd="0" presId="urn:microsoft.com/office/officeart/2005/8/layout/vList5"/>
    <dgm:cxn modelId="{FF50C1EE-C485-4771-A6F8-B596820F1CB5}" type="presParOf" srcId="{BAF252AE-1F41-46BC-9BC5-C8E9497D63C1}" destId="{D97A2E3F-99F0-4A43-969A-D941DC0BBB15}" srcOrd="0" destOrd="0" presId="urn:microsoft.com/office/officeart/2005/8/layout/vList5"/>
    <dgm:cxn modelId="{B72A653F-6A9D-45C5-9CF6-3042E2ED776C}" type="presParOf" srcId="{BAF252AE-1F41-46BC-9BC5-C8E9497D63C1}" destId="{66EF0CF7-BB8E-49C3-9DDC-AB3E170F5695}" srcOrd="1" destOrd="0" presId="urn:microsoft.com/office/officeart/2005/8/layout/vList5"/>
    <dgm:cxn modelId="{028AC389-4E73-4380-86D1-67CE4417C199}" type="presParOf" srcId="{EA10125D-AED7-4067-B2CC-86AA4A59A8F0}" destId="{59FEF115-34A0-4959-9F6C-B5B94C6FEEE0}" srcOrd="1" destOrd="0" presId="urn:microsoft.com/office/officeart/2005/8/layout/vList5"/>
    <dgm:cxn modelId="{20FF689A-ED9F-4584-B80B-153ADCFF07C0}" type="presParOf" srcId="{EA10125D-AED7-4067-B2CC-86AA4A59A8F0}" destId="{D35FBEDF-8835-4B13-8008-D1811D0A5DC2}" srcOrd="2" destOrd="0" presId="urn:microsoft.com/office/officeart/2005/8/layout/vList5"/>
    <dgm:cxn modelId="{F7775FB3-68B7-45E2-9963-2ABC609C3B03}" type="presParOf" srcId="{D35FBEDF-8835-4B13-8008-D1811D0A5DC2}" destId="{C6358AB3-0E73-4C7C-ACA6-8E26FCF3F868}" srcOrd="0" destOrd="0" presId="urn:microsoft.com/office/officeart/2005/8/layout/vList5"/>
    <dgm:cxn modelId="{FA252681-0C00-4B67-B44D-DF3B95199E31}" type="presParOf" srcId="{D35FBEDF-8835-4B13-8008-D1811D0A5DC2}" destId="{F591538E-2E87-4971-AF50-1147377C3C2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7D79A6-AE3B-47F8-B81B-FE46EB047DA1}">
      <dsp:nvSpPr>
        <dsp:cNvPr id="0" name=""/>
        <dsp:cNvSpPr/>
      </dsp:nvSpPr>
      <dsp:spPr>
        <a:xfrm>
          <a:off x="4166" y="812965"/>
          <a:ext cx="1821754" cy="2632559"/>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First, we will create a system call named </a:t>
          </a:r>
          <a:r>
            <a:rPr lang="en-US" sz="1400" kern="1200" dirty="0" err="1" smtClean="0"/>
            <a:t>fgkill</a:t>
          </a:r>
          <a:r>
            <a:rPr lang="en-US" sz="1400" kern="1200" dirty="0" smtClean="0"/>
            <a:t>(). We will follow the subsequent steps we follow generally while creating a system call. </a:t>
          </a:r>
          <a:endParaRPr lang="en-IN" sz="1400" kern="1200" dirty="0"/>
        </a:p>
      </dsp:txBody>
      <dsp:txXfrm>
        <a:off x="57523" y="866322"/>
        <a:ext cx="1715040" cy="2525845"/>
      </dsp:txXfrm>
    </dsp:sp>
    <dsp:sp modelId="{D46737AD-A33B-4814-9BE8-4520D9DFECA8}">
      <dsp:nvSpPr>
        <dsp:cNvPr id="0" name=""/>
        <dsp:cNvSpPr/>
      </dsp:nvSpPr>
      <dsp:spPr>
        <a:xfrm>
          <a:off x="2008096" y="1903347"/>
          <a:ext cx="386211" cy="451795"/>
        </a:xfrm>
        <a:prstGeom prst="rightArrow">
          <a:avLst>
            <a:gd name="adj1" fmla="val 60000"/>
            <a:gd name="adj2" fmla="val 50000"/>
          </a:avLst>
        </a:prstGeom>
        <a:gradFill rotWithShape="0">
          <a:gsLst>
            <a:gs pos="0">
              <a:schemeClr val="dk2">
                <a:tint val="60000"/>
                <a:hueOff val="0"/>
                <a:satOff val="0"/>
                <a:lumOff val="0"/>
                <a:alphaOff val="0"/>
                <a:tint val="94000"/>
                <a:satMod val="103000"/>
                <a:lumMod val="102000"/>
              </a:schemeClr>
            </a:gs>
            <a:gs pos="50000">
              <a:schemeClr val="dk2">
                <a:tint val="60000"/>
                <a:hueOff val="0"/>
                <a:satOff val="0"/>
                <a:lumOff val="0"/>
                <a:alphaOff val="0"/>
                <a:shade val="100000"/>
                <a:satMod val="110000"/>
                <a:lumMod val="100000"/>
              </a:schemeClr>
            </a:gs>
            <a:gs pos="100000">
              <a:schemeClr val="dk2">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008096" y="1993706"/>
        <a:ext cx="270348" cy="271077"/>
      </dsp:txXfrm>
    </dsp:sp>
    <dsp:sp modelId="{B585580F-6FF1-4830-8E38-5C78BF8578CA}">
      <dsp:nvSpPr>
        <dsp:cNvPr id="0" name=""/>
        <dsp:cNvSpPr/>
      </dsp:nvSpPr>
      <dsp:spPr>
        <a:xfrm>
          <a:off x="2554623" y="812965"/>
          <a:ext cx="1821754" cy="2632559"/>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Now we will define this sys_fgkill() kill in sysproc.c where it will call another function declared in def.h and defined in proc.c named fgkill(). (note: both are different functions)</a:t>
          </a:r>
          <a:endParaRPr lang="en-IN" sz="1400" kern="1200"/>
        </a:p>
      </dsp:txBody>
      <dsp:txXfrm>
        <a:off x="2607980" y="866322"/>
        <a:ext cx="1715040" cy="2525845"/>
      </dsp:txXfrm>
    </dsp:sp>
    <dsp:sp modelId="{B03E00FB-CEFB-416A-A33A-413808FD3A01}">
      <dsp:nvSpPr>
        <dsp:cNvPr id="0" name=""/>
        <dsp:cNvSpPr/>
      </dsp:nvSpPr>
      <dsp:spPr>
        <a:xfrm>
          <a:off x="4558553" y="1903347"/>
          <a:ext cx="386211" cy="451795"/>
        </a:xfrm>
        <a:prstGeom prst="rightArrow">
          <a:avLst>
            <a:gd name="adj1" fmla="val 60000"/>
            <a:gd name="adj2" fmla="val 50000"/>
          </a:avLst>
        </a:prstGeom>
        <a:gradFill rotWithShape="0">
          <a:gsLst>
            <a:gs pos="0">
              <a:schemeClr val="dk2">
                <a:tint val="60000"/>
                <a:hueOff val="0"/>
                <a:satOff val="0"/>
                <a:lumOff val="0"/>
                <a:alphaOff val="0"/>
                <a:tint val="94000"/>
                <a:satMod val="103000"/>
                <a:lumMod val="102000"/>
              </a:schemeClr>
            </a:gs>
            <a:gs pos="50000">
              <a:schemeClr val="dk2">
                <a:tint val="60000"/>
                <a:hueOff val="0"/>
                <a:satOff val="0"/>
                <a:lumOff val="0"/>
                <a:alphaOff val="0"/>
                <a:shade val="100000"/>
                <a:satMod val="110000"/>
                <a:lumMod val="100000"/>
              </a:schemeClr>
            </a:gs>
            <a:gs pos="100000">
              <a:schemeClr val="dk2">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558553" y="1993706"/>
        <a:ext cx="270348" cy="271077"/>
      </dsp:txXfrm>
    </dsp:sp>
    <dsp:sp modelId="{82D4C153-55F9-45EA-BF24-3D5C0D23D458}">
      <dsp:nvSpPr>
        <dsp:cNvPr id="0" name=""/>
        <dsp:cNvSpPr/>
      </dsp:nvSpPr>
      <dsp:spPr>
        <a:xfrm>
          <a:off x="5105079" y="812965"/>
          <a:ext cx="1821754" cy="2632559"/>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smtClean="0"/>
            <a:t>The </a:t>
          </a:r>
          <a:r>
            <a:rPr lang="en-US" sz="1400" kern="1200" dirty="0" err="1" smtClean="0"/>
            <a:t>fgkill</a:t>
          </a:r>
          <a:r>
            <a:rPr lang="en-US" sz="1400" kern="1200" dirty="0" smtClean="0"/>
            <a:t>() in </a:t>
          </a:r>
          <a:r>
            <a:rPr lang="en-US" sz="1400" kern="1200" dirty="0" err="1" smtClean="0"/>
            <a:t>proc.c</a:t>
          </a:r>
          <a:r>
            <a:rPr lang="en-US" sz="1400" kern="1200" dirty="0" smtClean="0"/>
            <a:t> can access </a:t>
          </a:r>
          <a:r>
            <a:rPr lang="en-US" sz="1400" kern="1200" dirty="0" err="1" smtClean="0"/>
            <a:t>ptable</a:t>
          </a:r>
          <a:r>
            <a:rPr lang="en-US" sz="1400" kern="1200" dirty="0" smtClean="0"/>
            <a:t>. This function will iterate through the </a:t>
          </a:r>
          <a:r>
            <a:rPr lang="en-US" sz="1400" kern="1200" dirty="0" err="1" smtClean="0"/>
            <a:t>ptable</a:t>
          </a:r>
          <a:r>
            <a:rPr lang="en-US" sz="1400" kern="1200" dirty="0" smtClean="0"/>
            <a:t> and kills process which are in runnable or running state. We also have to make sure that the </a:t>
          </a:r>
          <a:r>
            <a:rPr lang="en-US" sz="1400" kern="1200" dirty="0" err="1" smtClean="0"/>
            <a:t>init</a:t>
          </a:r>
          <a:r>
            <a:rPr lang="en-US" sz="1400" kern="1200" dirty="0" smtClean="0"/>
            <a:t> and </a:t>
          </a:r>
          <a:r>
            <a:rPr lang="en-US" sz="1400" kern="1200" dirty="0" err="1" smtClean="0"/>
            <a:t>sh</a:t>
          </a:r>
          <a:r>
            <a:rPr lang="en-US" sz="1400" kern="1200" dirty="0" smtClean="0"/>
            <a:t> process are not killed by this.</a:t>
          </a:r>
          <a:endParaRPr lang="en-IN" sz="1400" kern="1200" dirty="0"/>
        </a:p>
      </dsp:txBody>
      <dsp:txXfrm>
        <a:off x="5158436" y="866322"/>
        <a:ext cx="1715040" cy="2525845"/>
      </dsp:txXfrm>
    </dsp:sp>
    <dsp:sp modelId="{9DB74F04-B85E-40CE-B1E7-11F3B16247A6}">
      <dsp:nvSpPr>
        <dsp:cNvPr id="0" name=""/>
        <dsp:cNvSpPr/>
      </dsp:nvSpPr>
      <dsp:spPr>
        <a:xfrm>
          <a:off x="7109009" y="1903347"/>
          <a:ext cx="386211" cy="451795"/>
        </a:xfrm>
        <a:prstGeom prst="rightArrow">
          <a:avLst>
            <a:gd name="adj1" fmla="val 60000"/>
            <a:gd name="adj2" fmla="val 50000"/>
          </a:avLst>
        </a:prstGeom>
        <a:gradFill rotWithShape="0">
          <a:gsLst>
            <a:gs pos="0">
              <a:schemeClr val="dk2">
                <a:tint val="60000"/>
                <a:hueOff val="0"/>
                <a:satOff val="0"/>
                <a:lumOff val="0"/>
                <a:alphaOff val="0"/>
                <a:tint val="94000"/>
                <a:satMod val="103000"/>
                <a:lumMod val="102000"/>
              </a:schemeClr>
            </a:gs>
            <a:gs pos="50000">
              <a:schemeClr val="dk2">
                <a:tint val="60000"/>
                <a:hueOff val="0"/>
                <a:satOff val="0"/>
                <a:lumOff val="0"/>
                <a:alphaOff val="0"/>
                <a:shade val="100000"/>
                <a:satMod val="110000"/>
                <a:lumMod val="100000"/>
              </a:schemeClr>
            </a:gs>
            <a:gs pos="100000">
              <a:schemeClr val="dk2">
                <a:tint val="60000"/>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7109009" y="1993706"/>
        <a:ext cx="270348" cy="271077"/>
      </dsp:txXfrm>
    </dsp:sp>
    <dsp:sp modelId="{97DAA159-69F8-4682-A22D-47A56969086B}">
      <dsp:nvSpPr>
        <dsp:cNvPr id="0" name=""/>
        <dsp:cNvSpPr/>
      </dsp:nvSpPr>
      <dsp:spPr>
        <a:xfrm>
          <a:off x="7655535" y="812965"/>
          <a:ext cx="1821754" cy="2632559"/>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smtClean="0"/>
            <a:t>Now, to call the system call when we get ctrl + c input we have to add some lines in console.c. We should add a case in consoleintr(), and if that case is true, then we will call the fgkill system call.</a:t>
          </a:r>
          <a:endParaRPr lang="en-IN" sz="1400" kern="1200"/>
        </a:p>
      </dsp:txBody>
      <dsp:txXfrm>
        <a:off x="7708892" y="866322"/>
        <a:ext cx="1715040" cy="25258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27AB4-FB2B-4961-90CF-BED4A477CE28}">
      <dsp:nvSpPr>
        <dsp:cNvPr id="0" name=""/>
        <dsp:cNvSpPr/>
      </dsp:nvSpPr>
      <dsp:spPr>
        <a:xfrm>
          <a:off x="0" y="0"/>
          <a:ext cx="7865582" cy="879391"/>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First, we will create a file jobs.c which calls a system call name printProc().</a:t>
          </a:r>
          <a:endParaRPr lang="en-IN" sz="1500" kern="1200"/>
        </a:p>
      </dsp:txBody>
      <dsp:txXfrm>
        <a:off x="25756" y="25756"/>
        <a:ext cx="6842342" cy="827879"/>
      </dsp:txXfrm>
    </dsp:sp>
    <dsp:sp modelId="{783A635E-BFC1-4301-B41C-6B47F0A23939}">
      <dsp:nvSpPr>
        <dsp:cNvPr id="0" name=""/>
        <dsp:cNvSpPr/>
      </dsp:nvSpPr>
      <dsp:spPr>
        <a:xfrm>
          <a:off x="658742" y="1039280"/>
          <a:ext cx="7865582" cy="879391"/>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Implement this system call </a:t>
          </a:r>
          <a:r>
            <a:rPr lang="en-US" sz="1500" kern="1200" dirty="0" err="1" smtClean="0"/>
            <a:t>printProc</a:t>
          </a:r>
          <a:r>
            <a:rPr lang="en-US" sz="1500" kern="1200" dirty="0" smtClean="0"/>
            <a:t>(). Now in </a:t>
          </a:r>
          <a:r>
            <a:rPr lang="en-US" sz="1500" kern="1200" dirty="0" err="1" smtClean="0"/>
            <a:t>sysproc.c</a:t>
          </a:r>
          <a:r>
            <a:rPr lang="en-US" sz="1500" kern="1200" dirty="0" smtClean="0"/>
            <a:t>() it will call a function defined in </a:t>
          </a:r>
          <a:r>
            <a:rPr lang="en-US" sz="1500" kern="1200" dirty="0" err="1" smtClean="0"/>
            <a:t>proc.c</a:t>
          </a:r>
          <a:r>
            <a:rPr lang="en-US" sz="1500" kern="1200" dirty="0" smtClean="0"/>
            <a:t> also named </a:t>
          </a:r>
          <a:r>
            <a:rPr lang="en-US" sz="1500" kern="1200" dirty="0" err="1" smtClean="0"/>
            <a:t>printProc</a:t>
          </a:r>
          <a:r>
            <a:rPr lang="en-US" sz="1500" kern="1200" dirty="0" smtClean="0"/>
            <a:t>(). </a:t>
          </a:r>
          <a:endParaRPr lang="en-IN" sz="1500" kern="1200" dirty="0"/>
        </a:p>
      </dsp:txBody>
      <dsp:txXfrm>
        <a:off x="684498" y="1065036"/>
        <a:ext cx="6583723" cy="827879"/>
      </dsp:txXfrm>
    </dsp:sp>
    <dsp:sp modelId="{84602A90-FFB4-4867-AC8A-BDE4A7191D7F}">
      <dsp:nvSpPr>
        <dsp:cNvPr id="0" name=""/>
        <dsp:cNvSpPr/>
      </dsp:nvSpPr>
      <dsp:spPr>
        <a:xfrm>
          <a:off x="1307653" y="2078561"/>
          <a:ext cx="7865582" cy="879391"/>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Now, in this </a:t>
          </a:r>
          <a:r>
            <a:rPr lang="en-US" sz="1500" kern="1200" dirty="0" err="1" smtClean="0"/>
            <a:t>printProc</a:t>
          </a:r>
          <a:r>
            <a:rPr lang="en-US" sz="1500" kern="1200" dirty="0" smtClean="0"/>
            <a:t>() present in </a:t>
          </a:r>
          <a:r>
            <a:rPr lang="en-US" sz="1500" kern="1200" dirty="0" err="1" smtClean="0"/>
            <a:t>proc.c</a:t>
          </a:r>
          <a:r>
            <a:rPr lang="en-US" sz="1500" kern="1200" dirty="0" smtClean="0"/>
            <a:t> would have access to the </a:t>
          </a:r>
          <a:r>
            <a:rPr lang="en-US" sz="1500" kern="1200" dirty="0" err="1" smtClean="0"/>
            <a:t>ptable</a:t>
          </a:r>
          <a:r>
            <a:rPr lang="en-US" sz="1500" kern="1200" dirty="0" smtClean="0"/>
            <a:t> and will loop through all the processes while displaying the information of the processes which are in either running, sleeping or runnable state.</a:t>
          </a:r>
          <a:endParaRPr lang="en-IN" sz="1500" kern="1200" dirty="0"/>
        </a:p>
      </dsp:txBody>
      <dsp:txXfrm>
        <a:off x="1333409" y="2104317"/>
        <a:ext cx="6593555" cy="827879"/>
      </dsp:txXfrm>
    </dsp:sp>
    <dsp:sp modelId="{F486D365-03CE-4A0D-B902-EFCD80555439}">
      <dsp:nvSpPr>
        <dsp:cNvPr id="0" name=""/>
        <dsp:cNvSpPr/>
      </dsp:nvSpPr>
      <dsp:spPr>
        <a:xfrm>
          <a:off x="1966395" y="3117842"/>
          <a:ext cx="7865582" cy="879391"/>
        </a:xfrm>
        <a:prstGeom prst="roundRect">
          <a:avLst>
            <a:gd name="adj" fmla="val 10000"/>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smtClean="0"/>
            <a:t>Add this jobs.c as a user program to the makefile.</a:t>
          </a:r>
          <a:endParaRPr lang="en-IN" sz="1500" kern="1200"/>
        </a:p>
      </dsp:txBody>
      <dsp:txXfrm>
        <a:off x="1992151" y="3143598"/>
        <a:ext cx="6583723" cy="827879"/>
      </dsp:txXfrm>
    </dsp:sp>
    <dsp:sp modelId="{F7A16F82-A8BB-4D04-978B-EAC9801A40A7}">
      <dsp:nvSpPr>
        <dsp:cNvPr id="0" name=""/>
        <dsp:cNvSpPr/>
      </dsp:nvSpPr>
      <dsp:spPr>
        <a:xfrm>
          <a:off x="7293977" y="673533"/>
          <a:ext cx="571604" cy="571604"/>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7422588" y="673533"/>
        <a:ext cx="314382" cy="430132"/>
      </dsp:txXfrm>
    </dsp:sp>
    <dsp:sp modelId="{7F7E81E4-7003-4E59-A7DB-08C9C623B8ED}">
      <dsp:nvSpPr>
        <dsp:cNvPr id="0" name=""/>
        <dsp:cNvSpPr/>
      </dsp:nvSpPr>
      <dsp:spPr>
        <a:xfrm>
          <a:off x="7952720" y="1712814"/>
          <a:ext cx="571604" cy="571604"/>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081331" y="1712814"/>
        <a:ext cx="314382" cy="430132"/>
      </dsp:txXfrm>
    </dsp:sp>
    <dsp:sp modelId="{27C5DBF0-370A-4079-AF72-B82A7E95AA7A}">
      <dsp:nvSpPr>
        <dsp:cNvPr id="0" name=""/>
        <dsp:cNvSpPr/>
      </dsp:nvSpPr>
      <dsp:spPr>
        <a:xfrm>
          <a:off x="8601631" y="2752095"/>
          <a:ext cx="571604" cy="571604"/>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endParaRPr lang="en-US" sz="2700" kern="1200"/>
        </a:p>
      </dsp:txBody>
      <dsp:txXfrm>
        <a:off x="8730242" y="2752095"/>
        <a:ext cx="314382" cy="4301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34CD2-BCED-4F02-BEF0-BEAC5D720402}">
      <dsp:nvSpPr>
        <dsp:cNvPr id="0" name=""/>
        <dsp:cNvSpPr/>
      </dsp:nvSpPr>
      <dsp:spPr>
        <a:xfrm>
          <a:off x="4524" y="174128"/>
          <a:ext cx="1683067" cy="168306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dirty="0" smtClean="0"/>
            <a:t>Shell creates a child using fork(), and it calls wait() and waits for child to complete.</a:t>
          </a:r>
          <a:endParaRPr lang="en-IN" sz="1300" kern="1200" dirty="0"/>
        </a:p>
      </dsp:txBody>
      <dsp:txXfrm>
        <a:off x="251003" y="420607"/>
        <a:ext cx="1190109" cy="1190109"/>
      </dsp:txXfrm>
    </dsp:sp>
    <dsp:sp modelId="{821F2C7B-D158-46DA-8B7E-97017B0F69A3}">
      <dsp:nvSpPr>
        <dsp:cNvPr id="0" name=""/>
        <dsp:cNvSpPr/>
      </dsp:nvSpPr>
      <dsp:spPr>
        <a:xfrm rot="5400000">
          <a:off x="1970763" y="718394"/>
          <a:ext cx="589073" cy="594535"/>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3469B7B-62B3-44A2-8E50-057780382C38}">
      <dsp:nvSpPr>
        <dsp:cNvPr id="0" name=""/>
        <dsp:cNvSpPr/>
      </dsp:nvSpPr>
      <dsp:spPr>
        <a:xfrm>
          <a:off x="2809356" y="454359"/>
          <a:ext cx="1122606" cy="112260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rtl="0">
            <a:lnSpc>
              <a:spcPct val="90000"/>
            </a:lnSpc>
            <a:spcBef>
              <a:spcPct val="0"/>
            </a:spcBef>
            <a:spcAft>
              <a:spcPct val="35000"/>
            </a:spcAft>
          </a:pPr>
          <a:r>
            <a:rPr lang="en-US" sz="900" kern="1200" smtClean="0"/>
            <a:t>This child calls runcmd() function and passes the argument</a:t>
          </a:r>
          <a:endParaRPr lang="en-IN" sz="900" kern="1200"/>
        </a:p>
      </dsp:txBody>
      <dsp:txXfrm>
        <a:off x="2973758" y="618761"/>
        <a:ext cx="793802" cy="793802"/>
      </dsp:txXfrm>
    </dsp:sp>
    <dsp:sp modelId="{300C5343-595A-45BD-986F-86FC8C0497A7}">
      <dsp:nvSpPr>
        <dsp:cNvPr id="0" name=""/>
        <dsp:cNvSpPr/>
      </dsp:nvSpPr>
      <dsp:spPr>
        <a:xfrm rot="5400000">
          <a:off x="4355249" y="718394"/>
          <a:ext cx="589073" cy="594535"/>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4000FA7-AB2B-4F1D-AA3D-AEE50E4DD308}">
      <dsp:nvSpPr>
        <dsp:cNvPr id="0" name=""/>
        <dsp:cNvSpPr/>
      </dsp:nvSpPr>
      <dsp:spPr>
        <a:xfrm>
          <a:off x="5333957" y="454359"/>
          <a:ext cx="1122606" cy="1122606"/>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400050" rtl="0">
            <a:lnSpc>
              <a:spcPct val="90000"/>
            </a:lnSpc>
            <a:spcBef>
              <a:spcPct val="0"/>
            </a:spcBef>
            <a:spcAft>
              <a:spcPct val="35000"/>
            </a:spcAft>
          </a:pPr>
          <a:r>
            <a:rPr lang="en-US" sz="900" kern="1200" dirty="0" smtClean="0"/>
            <a:t>Now, </a:t>
          </a:r>
          <a:r>
            <a:rPr lang="en-US" sz="900" kern="1200" dirty="0" err="1" smtClean="0"/>
            <a:t>runcmd</a:t>
          </a:r>
          <a:r>
            <a:rPr lang="en-US" sz="900" kern="1200" dirty="0" smtClean="0"/>
            <a:t> calls exec() and the child's program memory is wiped.</a:t>
          </a:r>
          <a:endParaRPr lang="en-IN" sz="900" kern="1200" dirty="0"/>
        </a:p>
      </dsp:txBody>
      <dsp:txXfrm>
        <a:off x="5498359" y="618761"/>
        <a:ext cx="793802" cy="793802"/>
      </dsp:txXfrm>
    </dsp:sp>
    <dsp:sp modelId="{EE041E2F-EFC2-4769-9DF5-621F779B50AB}">
      <dsp:nvSpPr>
        <dsp:cNvPr id="0" name=""/>
        <dsp:cNvSpPr/>
      </dsp:nvSpPr>
      <dsp:spPr>
        <a:xfrm rot="5400000">
          <a:off x="6739735" y="718394"/>
          <a:ext cx="589073" cy="594535"/>
        </a:xfrm>
        <a:prstGeom prst="triangle">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C86C810-695E-4910-A0D0-4FB0E045AA59}">
      <dsp:nvSpPr>
        <dsp:cNvPr id="0" name=""/>
        <dsp:cNvSpPr/>
      </dsp:nvSpPr>
      <dsp:spPr>
        <a:xfrm>
          <a:off x="7578328" y="174128"/>
          <a:ext cx="1683067" cy="1683067"/>
        </a:xfrm>
        <a:prstGeom prst="ellipse">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rtl="0">
            <a:lnSpc>
              <a:spcPct val="90000"/>
            </a:lnSpc>
            <a:spcBef>
              <a:spcPct val="0"/>
            </a:spcBef>
            <a:spcAft>
              <a:spcPct val="35000"/>
            </a:spcAft>
          </a:pPr>
          <a:r>
            <a:rPr lang="en-US" sz="1300" kern="1200" smtClean="0"/>
            <a:t>Now, the process starts executing as the child.</a:t>
          </a:r>
          <a:endParaRPr lang="en-IN" sz="1300" kern="1200"/>
        </a:p>
      </dsp:txBody>
      <dsp:txXfrm>
        <a:off x="7824807" y="420607"/>
        <a:ext cx="1190109" cy="11901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EF0CF7-BB8E-49C3-9DDC-AB3E170F5695}">
      <dsp:nvSpPr>
        <dsp:cNvPr id="0" name=""/>
        <dsp:cNvSpPr/>
      </dsp:nvSpPr>
      <dsp:spPr>
        <a:xfrm rot="5400000">
          <a:off x="5302057" y="-1610405"/>
          <a:ext cx="2269941" cy="6058378"/>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smtClean="0"/>
            <a:t>Background procs will fork only more background procs</a:t>
          </a:r>
          <a:endParaRPr lang="en-IN" sz="1300" kern="1200"/>
        </a:p>
        <a:p>
          <a:pPr marL="114300" lvl="1" indent="-114300" algn="l" defTabSz="577850" rtl="0">
            <a:lnSpc>
              <a:spcPct val="90000"/>
            </a:lnSpc>
            <a:spcBef>
              <a:spcPct val="0"/>
            </a:spcBef>
            <a:spcAft>
              <a:spcPct val="15000"/>
            </a:spcAft>
            <a:buChar char="••"/>
          </a:pPr>
          <a:r>
            <a:rPr lang="en-US" sz="1300" kern="1200" smtClean="0"/>
            <a:t>Background procs will be terminated when they attempt to use STDIN</a:t>
          </a:r>
          <a:endParaRPr lang="en-IN" sz="1300" kern="1200"/>
        </a:p>
        <a:p>
          <a:pPr marL="114300" lvl="1" indent="-114300" algn="l" defTabSz="577850" rtl="0">
            <a:lnSpc>
              <a:spcPct val="90000"/>
            </a:lnSpc>
            <a:spcBef>
              <a:spcPct val="0"/>
            </a:spcBef>
            <a:spcAft>
              <a:spcPct val="15000"/>
            </a:spcAft>
            <a:buChar char="••"/>
          </a:pPr>
          <a:r>
            <a:rPr lang="en-US" sz="1300" kern="1200" dirty="0" smtClean="0"/>
            <a:t>Background </a:t>
          </a:r>
          <a:r>
            <a:rPr lang="en-US" sz="1300" kern="1200" dirty="0" err="1" smtClean="0"/>
            <a:t>proc</a:t>
          </a:r>
          <a:r>
            <a:rPr lang="en-US" sz="1300" kern="1200" dirty="0" smtClean="0"/>
            <a:t> will be reaped by a parent during </a:t>
          </a:r>
          <a:r>
            <a:rPr lang="en-US" sz="1300" kern="1200" dirty="0" err="1" smtClean="0"/>
            <a:t>waitpid</a:t>
          </a:r>
          <a:r>
            <a:rPr lang="en-US" sz="1300" kern="1200" dirty="0" smtClean="0"/>
            <a:t>, if not background </a:t>
          </a:r>
          <a:r>
            <a:rPr lang="en-US" sz="1300" kern="1200" dirty="0" err="1" smtClean="0"/>
            <a:t>proc</a:t>
          </a:r>
          <a:r>
            <a:rPr lang="en-US" sz="1300" kern="1200" dirty="0" smtClean="0"/>
            <a:t> will become a zombie.</a:t>
          </a:r>
          <a:endParaRPr lang="en-IN" sz="1300" kern="1200" dirty="0"/>
        </a:p>
      </dsp:txBody>
      <dsp:txXfrm rot="-5400000">
        <a:off x="3407839" y="394622"/>
        <a:ext cx="5947569" cy="2048323"/>
      </dsp:txXfrm>
    </dsp:sp>
    <dsp:sp modelId="{D97A2E3F-99F0-4A43-969A-D941DC0BBB15}">
      <dsp:nvSpPr>
        <dsp:cNvPr id="0" name=""/>
        <dsp:cNvSpPr/>
      </dsp:nvSpPr>
      <dsp:spPr>
        <a:xfrm>
          <a:off x="0" y="71"/>
          <a:ext cx="3407838" cy="2837426"/>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smtClean="0"/>
            <a:t>So, Shell forks a background process when given with an ‘&amp;' at the end of the statement and returns immediately for the next input. Do not wait for background proc.</a:t>
          </a:r>
          <a:endParaRPr lang="en-IN" sz="2200" kern="1200"/>
        </a:p>
      </dsp:txBody>
      <dsp:txXfrm>
        <a:off x="138512" y="138583"/>
        <a:ext cx="3130814" cy="2560402"/>
      </dsp:txXfrm>
    </dsp:sp>
    <dsp:sp modelId="{F591538E-2E87-4971-AF50-1147377C3C25}">
      <dsp:nvSpPr>
        <dsp:cNvPr id="0" name=""/>
        <dsp:cNvSpPr/>
      </dsp:nvSpPr>
      <dsp:spPr>
        <a:xfrm rot="5400000">
          <a:off x="5302057" y="1368892"/>
          <a:ext cx="2269941" cy="6058378"/>
        </a:xfrm>
        <a:prstGeom prst="round2SameRect">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Shell forks a foreground process and waits for the foreground child to exit. </a:t>
          </a:r>
          <a:br>
            <a:rPr lang="en-US" sz="1300" kern="1200" dirty="0" smtClean="0"/>
          </a:br>
          <a:r>
            <a:rPr lang="en-US" sz="1300" kern="1200" dirty="0" smtClean="0"/>
            <a:t>During this wait, it may reap some zombie background child processes but will continue to wait for the foreground child. Should check using PID.</a:t>
          </a:r>
          <a:endParaRPr lang="en-IN" sz="1300" kern="1200" dirty="0"/>
        </a:p>
        <a:p>
          <a:pPr marL="114300" lvl="1" indent="-114300" algn="l" defTabSz="577850" rtl="0">
            <a:lnSpc>
              <a:spcPct val="90000"/>
            </a:lnSpc>
            <a:spcBef>
              <a:spcPct val="0"/>
            </a:spcBef>
            <a:spcAft>
              <a:spcPct val="15000"/>
            </a:spcAft>
            <a:buChar char="••"/>
          </a:pPr>
          <a:r>
            <a:rPr lang="en-US" sz="1300" kern="1200" smtClean="0"/>
            <a:t>When a foreground process forks a child, the child will become the new foreground process.</a:t>
          </a:r>
          <a:endParaRPr lang="en-IN" sz="1300" kern="1200"/>
        </a:p>
        <a:p>
          <a:pPr marL="114300" lvl="1" indent="-114300" algn="l" defTabSz="577850" rtl="0">
            <a:lnSpc>
              <a:spcPct val="90000"/>
            </a:lnSpc>
            <a:spcBef>
              <a:spcPct val="0"/>
            </a:spcBef>
            <a:spcAft>
              <a:spcPct val="15000"/>
            </a:spcAft>
            <a:buChar char="••"/>
          </a:pPr>
          <a:r>
            <a:rPr lang="en-US" sz="1300" kern="1200" smtClean="0"/>
            <a:t>Only it is allowed to read STDIN. Any other process attempting to read STDIN will be killed.</a:t>
          </a:r>
          <a:endParaRPr lang="en-IN" sz="1300" kern="1200"/>
        </a:p>
        <a:p>
          <a:pPr marL="114300" lvl="1" indent="-114300" algn="l" defTabSz="577850" rtl="0">
            <a:lnSpc>
              <a:spcPct val="90000"/>
            </a:lnSpc>
            <a:spcBef>
              <a:spcPct val="0"/>
            </a:spcBef>
            <a:spcAft>
              <a:spcPct val="15000"/>
            </a:spcAft>
            <a:buChar char="••"/>
          </a:pPr>
          <a:r>
            <a:rPr lang="en-US" sz="1300" kern="1200" smtClean="0"/>
            <a:t>Once the foreground child dies its parent gets to be the foreground process</a:t>
          </a:r>
          <a:endParaRPr lang="en-IN" sz="1300" kern="1200"/>
        </a:p>
      </dsp:txBody>
      <dsp:txXfrm rot="-5400000">
        <a:off x="3407839" y="3373920"/>
        <a:ext cx="5947569" cy="2048323"/>
      </dsp:txXfrm>
    </dsp:sp>
    <dsp:sp modelId="{C6358AB3-0E73-4C7C-ACA6-8E26FCF3F868}">
      <dsp:nvSpPr>
        <dsp:cNvPr id="0" name=""/>
        <dsp:cNvSpPr/>
      </dsp:nvSpPr>
      <dsp:spPr>
        <a:xfrm>
          <a:off x="0" y="2979368"/>
          <a:ext cx="3407838" cy="2837426"/>
        </a:xfrm>
        <a:prstGeom prst="roundRect">
          <a:avLst/>
        </a:prstGeom>
        <a:gradFill rotWithShape="0">
          <a:gsLst>
            <a:gs pos="0">
              <a:schemeClr val="dk2">
                <a:hueOff val="0"/>
                <a:satOff val="0"/>
                <a:lumOff val="0"/>
                <a:alphaOff val="0"/>
                <a:tint val="94000"/>
                <a:satMod val="103000"/>
                <a:lumMod val="102000"/>
              </a:schemeClr>
            </a:gs>
            <a:gs pos="50000">
              <a:schemeClr val="dk2">
                <a:hueOff val="0"/>
                <a:satOff val="0"/>
                <a:lumOff val="0"/>
                <a:alphaOff val="0"/>
                <a:shade val="100000"/>
                <a:satMod val="110000"/>
                <a:lumMod val="100000"/>
              </a:schemeClr>
            </a:gs>
            <a:gs pos="100000">
              <a:schemeClr val="dk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41910" rIns="83820" bIns="41910" numCol="1" spcCol="1270" anchor="ctr" anchorCtr="0">
          <a:noAutofit/>
        </a:bodyPr>
        <a:lstStyle/>
        <a:p>
          <a:pPr lvl="0" algn="ctr" defTabSz="977900" rtl="0">
            <a:lnSpc>
              <a:spcPct val="90000"/>
            </a:lnSpc>
            <a:spcBef>
              <a:spcPct val="0"/>
            </a:spcBef>
            <a:spcAft>
              <a:spcPct val="35000"/>
            </a:spcAft>
          </a:pPr>
          <a:r>
            <a:rPr lang="en-US" sz="2200" kern="1200" smtClean="0"/>
            <a:t>Now, when it comes to the foreground processes, we will do the same as it did in the original xv6.</a:t>
          </a:r>
          <a:endParaRPr lang="en-IN" sz="2200" kern="1200"/>
        </a:p>
      </dsp:txBody>
      <dsp:txXfrm>
        <a:off x="138512" y="3117880"/>
        <a:ext cx="3130814" cy="25604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F403E6-10F0-4903-92C4-BEF9B576D528}"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807356261"/>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403E6-10F0-4903-92C4-BEF9B576D528}"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152247115"/>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403E6-10F0-4903-92C4-BEF9B576D528}"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2728336537"/>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403E6-10F0-4903-92C4-BEF9B576D528}"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4BC2F7F-EA0A-430C-8CD6-EE4BE7048C46}"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43980567"/>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403E6-10F0-4903-92C4-BEF9B576D528}"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3352440661"/>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F403E6-10F0-4903-92C4-BEF9B576D528}" type="datetimeFigureOut">
              <a:rPr lang="en-IN" smtClean="0"/>
              <a:t>17-11-2021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428197980"/>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EF403E6-10F0-4903-92C4-BEF9B576D528}" type="datetimeFigureOut">
              <a:rPr lang="en-IN" smtClean="0"/>
              <a:t>17-11-2021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4070587870"/>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403E6-10F0-4903-92C4-BEF9B576D528}"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878205002"/>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EF403E6-10F0-4903-92C4-BEF9B576D528}" type="datetimeFigureOut">
              <a:rPr lang="en-IN" smtClean="0"/>
              <a:t>17-11-2021</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4BC2F7F-EA0A-430C-8CD6-EE4BE7048C46}" type="slidenum">
              <a:rPr lang="en-IN" smtClean="0"/>
              <a:t>‹#›</a:t>
            </a:fld>
            <a:endParaRPr lang="en-IN"/>
          </a:p>
        </p:txBody>
      </p:sp>
    </p:spTree>
    <p:extLst>
      <p:ext uri="{BB962C8B-B14F-4D97-AF65-F5344CB8AC3E}">
        <p14:creationId xmlns:p14="http://schemas.microsoft.com/office/powerpoint/2010/main" val="3742334317"/>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F403E6-10F0-4903-92C4-BEF9B576D528}"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2057167953"/>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403E6-10F0-4903-92C4-BEF9B576D528}" type="datetimeFigureOut">
              <a:rPr lang="en-IN" smtClean="0"/>
              <a:t>17-11-2021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229455323"/>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F403E6-10F0-4903-92C4-BEF9B576D528}"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424056453"/>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F403E6-10F0-4903-92C4-BEF9B576D528}" type="datetimeFigureOut">
              <a:rPr lang="en-IN" smtClean="0"/>
              <a:t>17-11-2021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570054159"/>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F403E6-10F0-4903-92C4-BEF9B576D528}" type="datetimeFigureOut">
              <a:rPr lang="en-IN" smtClean="0"/>
              <a:t>17-11-2021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4020269581"/>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EF403E6-10F0-4903-92C4-BEF9B576D528}" type="datetimeFigureOut">
              <a:rPr lang="en-IN" smtClean="0"/>
              <a:t>17-11-2021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1169120274"/>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403E6-10F0-4903-92C4-BEF9B576D528}"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2102385646"/>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F403E6-10F0-4903-92C4-BEF9B576D528}" type="datetimeFigureOut">
              <a:rPr lang="en-IN" smtClean="0"/>
              <a:t>17-11-2021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C2F7F-EA0A-430C-8CD6-EE4BE7048C46}" type="slidenum">
              <a:rPr lang="en-IN" smtClean="0"/>
              <a:t>‹#›</a:t>
            </a:fld>
            <a:endParaRPr lang="en-IN"/>
          </a:p>
        </p:txBody>
      </p:sp>
    </p:spTree>
    <p:extLst>
      <p:ext uri="{BB962C8B-B14F-4D97-AF65-F5344CB8AC3E}">
        <p14:creationId xmlns:p14="http://schemas.microsoft.com/office/powerpoint/2010/main" val="1678967318"/>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EF403E6-10F0-4903-92C4-BEF9B576D528}" type="datetimeFigureOut">
              <a:rPr lang="en-IN" smtClean="0"/>
              <a:t>17-11-2021</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4BC2F7F-EA0A-430C-8CD6-EE4BE7048C46}" type="slidenum">
              <a:rPr lang="en-IN" smtClean="0"/>
              <a:t>‹#›</a:t>
            </a:fld>
            <a:endParaRPr lang="en-IN"/>
          </a:p>
        </p:txBody>
      </p:sp>
    </p:spTree>
    <p:extLst>
      <p:ext uri="{BB962C8B-B14F-4D97-AF65-F5344CB8AC3E}">
        <p14:creationId xmlns:p14="http://schemas.microsoft.com/office/powerpoint/2010/main" val="3411586429"/>
      </p:ext>
    </p:extLst>
  </p:cSld>
  <p:clrMap bg1="dk1" tx1="lt1" bg2="dk2" tx2="lt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 id="2147483875" r:id="rId12"/>
    <p:sldLayoutId id="2147483876" r:id="rId13"/>
    <p:sldLayoutId id="2147483877" r:id="rId14"/>
    <p:sldLayoutId id="2147483878" r:id="rId15"/>
    <p:sldLayoutId id="2147483879" r:id="rId16"/>
    <p:sldLayoutId id="2147483880" r:id="rId17"/>
  </p:sldLayoutIdLst>
  <mc:AlternateContent xmlns:mc="http://schemas.openxmlformats.org/markup-compatibility/2006">
    <mc:Choice xmlns:p14="http://schemas.microsoft.com/office/powerpoint/2010/main" Requires="p14">
      <p:transition p14:dur="400">
        <p:pull/>
      </p:transition>
    </mc:Choice>
    <mc:Fallback>
      <p:transition>
        <p:pull/>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9D4BD-C05F-4E81-B6B8-002AD1570B94}"/>
              </a:ext>
            </a:extLst>
          </p:cNvPr>
          <p:cNvSpPr>
            <a:spLocks noGrp="1"/>
          </p:cNvSpPr>
          <p:nvPr>
            <p:ph type="ctrTitle"/>
          </p:nvPr>
        </p:nvSpPr>
        <p:spPr>
          <a:xfrm>
            <a:off x="728448" y="2759239"/>
            <a:ext cx="8144134" cy="866274"/>
          </a:xfrm>
        </p:spPr>
        <p:txBody>
          <a:bodyPr/>
          <a:lstStyle/>
          <a:p>
            <a:r>
              <a:rPr lang="en-US" sz="4400" dirty="0" smtClean="0"/>
              <a:t>CS344 – </a:t>
            </a:r>
            <a:r>
              <a:rPr lang="en-US" sz="4400" dirty="0"/>
              <a:t>ASSIGNMENT - 4 </a:t>
            </a:r>
            <a:endParaRPr lang="en-IN" sz="4400" dirty="0"/>
          </a:p>
        </p:txBody>
      </p:sp>
      <p:sp>
        <p:nvSpPr>
          <p:cNvPr id="3" name="Subtitle 2">
            <a:extLst>
              <a:ext uri="{FF2B5EF4-FFF2-40B4-BE49-F238E27FC236}">
                <a16:creationId xmlns:a16="http://schemas.microsoft.com/office/drawing/2014/main" id="{FF24A1DE-F409-4ADC-A960-CE709FDA0323}"/>
              </a:ext>
            </a:extLst>
          </p:cNvPr>
          <p:cNvSpPr>
            <a:spLocks noGrp="1"/>
          </p:cNvSpPr>
          <p:nvPr>
            <p:ph type="subTitle" idx="1"/>
          </p:nvPr>
        </p:nvSpPr>
        <p:spPr>
          <a:xfrm>
            <a:off x="2886111" y="3625513"/>
            <a:ext cx="6815669" cy="1187119"/>
          </a:xfrm>
        </p:spPr>
        <p:txBody>
          <a:bodyPr>
            <a:normAutofit/>
          </a:bodyPr>
          <a:lstStyle/>
          <a:p>
            <a:pPr algn="l"/>
            <a:r>
              <a:rPr lang="en-US" sz="1600" dirty="0"/>
              <a:t>PROCESS MANAGEMENT IN LINUX </a:t>
            </a:r>
            <a:r>
              <a:rPr lang="en-US" sz="1600" dirty="0" smtClean="0"/>
              <a:t>v/s XV6 </a:t>
            </a:r>
            <a:r>
              <a:rPr lang="en-US" sz="1600" dirty="0"/>
              <a:t>OPERATING SYSTEMS</a:t>
            </a:r>
            <a:endParaRPr lang="en-IN" sz="1600" dirty="0"/>
          </a:p>
        </p:txBody>
      </p:sp>
      <p:sp>
        <p:nvSpPr>
          <p:cNvPr id="4" name="TextBox 3">
            <a:extLst>
              <a:ext uri="{FF2B5EF4-FFF2-40B4-BE49-F238E27FC236}">
                <a16:creationId xmlns:a16="http://schemas.microsoft.com/office/drawing/2014/main" id="{32A016DD-ECAA-4526-B208-90916F7B7B8B}"/>
              </a:ext>
            </a:extLst>
          </p:cNvPr>
          <p:cNvSpPr txBox="1"/>
          <p:nvPr/>
        </p:nvSpPr>
        <p:spPr>
          <a:xfrm>
            <a:off x="7539790" y="6288504"/>
            <a:ext cx="4515852" cy="400110"/>
          </a:xfrm>
          <a:prstGeom prst="rect">
            <a:avLst/>
          </a:prstGeom>
          <a:noFill/>
        </p:spPr>
        <p:txBody>
          <a:bodyPr wrap="square" rtlCol="0">
            <a:spAutoFit/>
          </a:bodyPr>
          <a:lstStyle/>
          <a:p>
            <a:r>
              <a:rPr lang="en-US" b="1" dirty="0"/>
              <a:t>190101061 – </a:t>
            </a:r>
            <a:r>
              <a:rPr lang="en-US" sz="2000" b="1" dirty="0"/>
              <a:t>PATNANA SAI ASHRRITTH</a:t>
            </a:r>
            <a:endParaRPr lang="en-IN" b="1" dirty="0"/>
          </a:p>
        </p:txBody>
      </p:sp>
    </p:spTree>
    <p:extLst>
      <p:ext uri="{BB962C8B-B14F-4D97-AF65-F5344CB8AC3E}">
        <p14:creationId xmlns:p14="http://schemas.microsoft.com/office/powerpoint/2010/main" val="2407554528"/>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1947" y="599768"/>
            <a:ext cx="9812593" cy="5632311"/>
          </a:xfrm>
          <a:prstGeom prst="rect">
            <a:avLst/>
          </a:prstGeom>
          <a:noFill/>
        </p:spPr>
        <p:txBody>
          <a:bodyPr wrap="square" rtlCol="0">
            <a:spAutoFit/>
          </a:bodyPr>
          <a:lstStyle/>
          <a:p>
            <a:r>
              <a:rPr lang="en-US" dirty="0" smtClean="0"/>
              <a:t>Now, lets talk when and where we have to modify in xv6 to increase efficiency</a:t>
            </a:r>
            <a:r>
              <a:rPr lang="en-IN" dirty="0" smtClean="0"/>
              <a:t>:</a:t>
            </a:r>
          </a:p>
          <a:p>
            <a:endParaRPr lang="en-IN" dirty="0" smtClean="0"/>
          </a:p>
          <a:p>
            <a:r>
              <a:rPr lang="en-IN" b="1" u="sng" dirty="0"/>
              <a:t>Transition to </a:t>
            </a:r>
            <a:r>
              <a:rPr lang="en-IN" b="1" u="sng" dirty="0" smtClean="0"/>
              <a:t>free/unused:</a:t>
            </a:r>
            <a:r>
              <a:rPr lang="en-IN" dirty="0" smtClean="0"/>
              <a:t> When allocproc() fails to allocate memory; if a fork() fails; when wait() finds a zombie child.</a:t>
            </a:r>
          </a:p>
          <a:p>
            <a:r>
              <a:rPr lang="en-IN" b="1" u="sng" dirty="0"/>
              <a:t>Transition to Embryo</a:t>
            </a:r>
            <a:r>
              <a:rPr lang="en-IN" b="1" u="sng" dirty="0" smtClean="0"/>
              <a:t>:</a:t>
            </a:r>
            <a:r>
              <a:rPr lang="en-IN" b="1" dirty="0" smtClean="0"/>
              <a:t> </a:t>
            </a:r>
            <a:r>
              <a:rPr lang="en-IN" dirty="0" smtClean="0"/>
              <a:t>When allocproc() is successful. </a:t>
            </a:r>
          </a:p>
          <a:p>
            <a:r>
              <a:rPr lang="en-IN" b="1" u="sng" dirty="0"/>
              <a:t>Transition to Ready/Runnable</a:t>
            </a:r>
            <a:r>
              <a:rPr lang="en-IN" b="1" u="sng" dirty="0" smtClean="0"/>
              <a:t>:</a:t>
            </a:r>
            <a:r>
              <a:rPr lang="en-IN" dirty="0" smtClean="0"/>
              <a:t> When fork() is successful; when </a:t>
            </a:r>
            <a:r>
              <a:rPr lang="en-IN" dirty="0" err="1" smtClean="0"/>
              <a:t>userinit</a:t>
            </a:r>
            <a:r>
              <a:rPr lang="en-IN" dirty="0" smtClean="0"/>
              <a:t>() creates </a:t>
            </a:r>
            <a:r>
              <a:rPr lang="en-IN" dirty="0" err="1" smtClean="0"/>
              <a:t>initproc</a:t>
            </a:r>
            <a:r>
              <a:rPr lang="en-IN" dirty="0" smtClean="0"/>
              <a:t>(); In yield(); In wakeup(); In kill() it changes process state into sleeping-&gt;ready state before terminating.</a:t>
            </a:r>
          </a:p>
          <a:p>
            <a:r>
              <a:rPr lang="en-IN" b="1" u="sng" dirty="0"/>
              <a:t>Transition to Running</a:t>
            </a:r>
            <a:r>
              <a:rPr lang="en-IN" b="1" u="sng" dirty="0" smtClean="0"/>
              <a:t>:</a:t>
            </a:r>
            <a:r>
              <a:rPr lang="en-IN" dirty="0" smtClean="0"/>
              <a:t> If the scheduler is successful.</a:t>
            </a:r>
            <a:endParaRPr lang="en-IN" dirty="0"/>
          </a:p>
          <a:p>
            <a:r>
              <a:rPr lang="en-IN" b="1" u="sng" dirty="0"/>
              <a:t>Transition to Sleep</a:t>
            </a:r>
            <a:r>
              <a:rPr lang="en-IN" b="1" u="sng" dirty="0" smtClean="0"/>
              <a:t>:</a:t>
            </a:r>
            <a:r>
              <a:rPr lang="en-IN" b="1" dirty="0" smtClean="0"/>
              <a:t> </a:t>
            </a:r>
            <a:r>
              <a:rPr lang="en-IN" dirty="0" smtClean="0"/>
              <a:t>In sleep(), process is changed from running-&gt;sleeping.</a:t>
            </a:r>
            <a:r>
              <a:rPr lang="en-IN" dirty="0"/>
              <a:t/>
            </a:r>
            <a:br>
              <a:rPr lang="en-IN" dirty="0"/>
            </a:br>
            <a:r>
              <a:rPr lang="en-IN" b="1" u="sng" dirty="0"/>
              <a:t>Transition to Zombie</a:t>
            </a:r>
            <a:r>
              <a:rPr lang="en-IN" b="1" u="sng" dirty="0" smtClean="0"/>
              <a:t>:</a:t>
            </a:r>
            <a:r>
              <a:rPr lang="en-IN" dirty="0" smtClean="0"/>
              <a:t> In exit(), from running-&gt;sleeping.</a:t>
            </a:r>
          </a:p>
          <a:p>
            <a:endParaRPr lang="en-IN" b="1" dirty="0"/>
          </a:p>
          <a:p>
            <a:r>
              <a:rPr lang="en-IN" dirty="0" smtClean="0"/>
              <a:t>Now, In above discussed we have to modify the functions. Simple description is given here. (for detailed description, see the report)</a:t>
            </a:r>
          </a:p>
          <a:p>
            <a:pPr marL="285750" indent="-285750">
              <a:buFont typeface="Arial" panose="020B0604020202020204" pitchFamily="34" charset="0"/>
              <a:buChar char="•"/>
            </a:pPr>
            <a:r>
              <a:rPr lang="en-IN" dirty="0"/>
              <a:t>a</a:t>
            </a:r>
            <a:r>
              <a:rPr lang="en-IN" dirty="0" smtClean="0"/>
              <a:t>llocproc() will just use unused list</a:t>
            </a:r>
          </a:p>
          <a:p>
            <a:pPr marL="285750" indent="-285750">
              <a:buFont typeface="Arial" panose="020B0604020202020204" pitchFamily="34" charset="0"/>
              <a:buChar char="•"/>
            </a:pPr>
            <a:r>
              <a:rPr lang="en-IN" dirty="0" smtClean="0"/>
              <a:t>wait() won’t have to iterate through free list</a:t>
            </a:r>
          </a:p>
          <a:p>
            <a:pPr marL="285750" indent="-285750">
              <a:buFont typeface="Arial" panose="020B0604020202020204" pitchFamily="34" charset="0"/>
              <a:buChar char="•"/>
            </a:pPr>
            <a:r>
              <a:rPr lang="en-IN" dirty="0" smtClean="0"/>
              <a:t>Wakeup(), just to iterate through sleeping list.</a:t>
            </a:r>
          </a:p>
          <a:p>
            <a:pPr marL="285750" indent="-285750">
              <a:buFont typeface="Arial" panose="020B0604020202020204" pitchFamily="34" charset="0"/>
              <a:buChar char="•"/>
            </a:pPr>
            <a:r>
              <a:rPr lang="en-IN" dirty="0" smtClean="0"/>
              <a:t>Scheduler(), just have to iterate through runnable list.</a:t>
            </a:r>
          </a:p>
          <a:p>
            <a:pPr marL="285750" indent="-285750">
              <a:buFont typeface="Arial" panose="020B0604020202020204" pitchFamily="34" charset="0"/>
              <a:buChar char="•"/>
            </a:pPr>
            <a:r>
              <a:rPr lang="en-IN" dirty="0" smtClean="0"/>
              <a:t>Kill() doesn’t have to iterate through free list.</a:t>
            </a:r>
          </a:p>
          <a:p>
            <a:pPr marL="285750" indent="-285750">
              <a:buFont typeface="Arial" panose="020B0604020202020204" pitchFamily="34" charset="0"/>
              <a:buChar char="•"/>
            </a:pPr>
            <a:r>
              <a:rPr lang="en-US" dirty="0" smtClean="0"/>
              <a:t>Exit(), just have to check running list.</a:t>
            </a:r>
            <a:endParaRPr lang="en-IN" dirty="0"/>
          </a:p>
        </p:txBody>
      </p:sp>
    </p:spTree>
    <p:extLst>
      <p:ext uri="{BB962C8B-B14F-4D97-AF65-F5344CB8AC3E}">
        <p14:creationId xmlns:p14="http://schemas.microsoft.com/office/powerpoint/2010/main" val="1848397584"/>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StateLists</a:t>
            </a:r>
            <a:endParaRPr lang="en-IN" dirty="0"/>
          </a:p>
        </p:txBody>
      </p:sp>
      <p:sp>
        <p:nvSpPr>
          <p:cNvPr id="3" name="Content Placeholder 2"/>
          <p:cNvSpPr>
            <a:spLocks noGrp="1"/>
          </p:cNvSpPr>
          <p:nvPr>
            <p:ph idx="1"/>
          </p:nvPr>
        </p:nvSpPr>
        <p:spPr/>
        <p:txBody>
          <a:bodyPr/>
          <a:lstStyle/>
          <a:p>
            <a:r>
              <a:rPr lang="en-US" dirty="0"/>
              <a:t>Although this implementation doesn’t give a heavy advantage for xv6, as xv6 is limited to 64 functions. But in modern operating systems like Linux, should manage 1024 or more processes. So, usage of Lists would save a lot of time for process state shifting and CPU scheduling, killing a process, etc.</a:t>
            </a:r>
            <a:endParaRPr lang="en-IN" dirty="0"/>
          </a:p>
        </p:txBody>
      </p:sp>
    </p:spTree>
    <p:extLst>
      <p:ext uri="{BB962C8B-B14F-4D97-AF65-F5344CB8AC3E}">
        <p14:creationId xmlns:p14="http://schemas.microsoft.com/office/powerpoint/2010/main" val="2261206976"/>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Shutdown command</a:t>
            </a:r>
            <a:endParaRPr lang="en-IN" dirty="0"/>
          </a:p>
        </p:txBody>
      </p:sp>
      <p:sp>
        <p:nvSpPr>
          <p:cNvPr id="3" name="Content Placeholder 2"/>
          <p:cNvSpPr>
            <a:spLocks noGrp="1"/>
          </p:cNvSpPr>
          <p:nvPr>
            <p:ph idx="1"/>
          </p:nvPr>
        </p:nvSpPr>
        <p:spPr>
          <a:xfrm>
            <a:off x="680321" y="2336872"/>
            <a:ext cx="9613861" cy="4073759"/>
          </a:xfrm>
        </p:spPr>
        <p:txBody>
          <a:bodyPr>
            <a:normAutofit/>
          </a:bodyPr>
          <a:lstStyle/>
          <a:p>
            <a:r>
              <a:rPr lang="en-US" dirty="0"/>
              <a:t>In </a:t>
            </a:r>
            <a:r>
              <a:rPr lang="en-US" dirty="0" err="1"/>
              <a:t>qemu</a:t>
            </a:r>
            <a:r>
              <a:rPr lang="en-US" dirty="0"/>
              <a:t>, xv6 can be closed either pressing </a:t>
            </a:r>
            <a:r>
              <a:rPr lang="en-US" dirty="0" err="1"/>
              <a:t>ctrl+a+x</a:t>
            </a:r>
            <a:r>
              <a:rPr lang="en-US" dirty="0"/>
              <a:t> in the Linux terminal where it sends a terminate signal to </a:t>
            </a:r>
            <a:r>
              <a:rPr lang="en-US" dirty="0" err="1"/>
              <a:t>qemu</a:t>
            </a:r>
            <a:r>
              <a:rPr lang="en-US" dirty="0"/>
              <a:t> and it abruptly closes xv6. In other words, it powers off the xv6 system. This isn’t the right way to close xv6.</a:t>
            </a:r>
          </a:p>
          <a:p>
            <a:r>
              <a:rPr lang="en-US" dirty="0"/>
              <a:t/>
            </a:r>
            <a:br>
              <a:rPr lang="en-US" dirty="0"/>
            </a:br>
            <a:r>
              <a:rPr lang="en-US" dirty="0"/>
              <a:t>In Linux, The shutdown command brings down the system in a secure way. All the logged-in users are notified about the system shutdown. Signal SIGTERM notifies all the processes that the system is going down so that processes can be saved and exited properly. Command shutdown signals the </a:t>
            </a:r>
            <a:r>
              <a:rPr lang="en-US" dirty="0" err="1"/>
              <a:t>init</a:t>
            </a:r>
            <a:r>
              <a:rPr lang="en-US" dirty="0"/>
              <a:t> process to change the </a:t>
            </a:r>
            <a:r>
              <a:rPr lang="en-US" dirty="0" err="1"/>
              <a:t>runlevel</a:t>
            </a:r>
            <a:r>
              <a:rPr lang="en-US" dirty="0" smtClean="0"/>
              <a:t>.</a:t>
            </a:r>
            <a:endParaRPr lang="en-US" dirty="0"/>
          </a:p>
        </p:txBody>
      </p:sp>
    </p:spTree>
    <p:extLst>
      <p:ext uri="{BB962C8B-B14F-4D97-AF65-F5344CB8AC3E}">
        <p14:creationId xmlns:p14="http://schemas.microsoft.com/office/powerpoint/2010/main" val="1132019159"/>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8928" y="1681318"/>
            <a:ext cx="9478297" cy="3416320"/>
          </a:xfrm>
          <a:prstGeom prst="rect">
            <a:avLst/>
          </a:prstGeom>
          <a:noFill/>
        </p:spPr>
        <p:txBody>
          <a:bodyPr wrap="square" rtlCol="0">
            <a:spAutoFit/>
          </a:bodyPr>
          <a:lstStyle/>
          <a:p>
            <a:r>
              <a:rPr lang="en-US" dirty="0" smtClean="0"/>
              <a:t>Implementation of this in xv6:</a:t>
            </a:r>
          </a:p>
          <a:p>
            <a:endParaRPr lang="en-US" dirty="0" smtClean="0"/>
          </a:p>
          <a:p>
            <a:pPr marL="285750" indent="-285750">
              <a:buFont typeface="Arial" panose="020B0604020202020204" pitchFamily="34" charset="0"/>
              <a:buChar char="•"/>
            </a:pPr>
            <a:r>
              <a:rPr lang="en-US" dirty="0" smtClean="0"/>
              <a:t>Now</a:t>
            </a:r>
            <a:r>
              <a:rPr lang="en-US" dirty="0"/>
              <a:t>, there is already a port in xv6, which tells the </a:t>
            </a:r>
            <a:r>
              <a:rPr lang="en-US" dirty="0" smtClean="0"/>
              <a:t>OS </a:t>
            </a:r>
            <a:r>
              <a:rPr lang="en-US" dirty="0"/>
              <a:t>system to </a:t>
            </a:r>
            <a:r>
              <a:rPr lang="en-US" dirty="0" smtClean="0"/>
              <a:t>terminate and </a:t>
            </a:r>
            <a:r>
              <a:rPr lang="en-US" dirty="0" err="1" smtClean="0"/>
              <a:t>os</a:t>
            </a:r>
            <a:r>
              <a:rPr lang="en-US" dirty="0" smtClean="0"/>
              <a:t> tells other processes. </a:t>
            </a:r>
            <a:r>
              <a:rPr lang="en-US" dirty="0"/>
              <a:t>So we will add a system call named shutdown(). In this system call, we send a signal to the port. The line we have to add is </a:t>
            </a:r>
            <a:r>
              <a:rPr lang="en-US" dirty="0" err="1"/>
              <a:t>outb</a:t>
            </a:r>
            <a:r>
              <a:rPr lang="en-US" dirty="0"/>
              <a:t>(0xf4, 0x00</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Now </a:t>
            </a:r>
            <a:r>
              <a:rPr lang="en-US" dirty="0"/>
              <a:t>in the next step, we have to create a user program named shutdown. In this, we will call the system call shutdown, which will send a signal to the operating system saying to shutdown and then the user program will exit. Now add this user program to the </a:t>
            </a:r>
            <a:r>
              <a:rPr lang="en-US" dirty="0" err="1"/>
              <a:t>makefile</a:t>
            </a:r>
            <a:r>
              <a:rPr lang="en-US" dirty="0"/>
              <a:t> for compilation.</a:t>
            </a:r>
          </a:p>
          <a:p>
            <a:r>
              <a:rPr lang="en-US" dirty="0"/>
              <a:t/>
            </a:r>
            <a:br>
              <a:rPr lang="en-US" dirty="0"/>
            </a:br>
            <a:endParaRPr lang="en-IN" dirty="0"/>
          </a:p>
        </p:txBody>
      </p:sp>
    </p:spTree>
    <p:extLst>
      <p:ext uri="{BB962C8B-B14F-4D97-AF65-F5344CB8AC3E}">
        <p14:creationId xmlns:p14="http://schemas.microsoft.com/office/powerpoint/2010/main" val="1001714449"/>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Inter-process communication</a:t>
            </a:r>
            <a:endParaRPr lang="en-IN" dirty="0"/>
          </a:p>
        </p:txBody>
      </p:sp>
      <p:sp>
        <p:nvSpPr>
          <p:cNvPr id="3" name="Content Placeholder 2"/>
          <p:cNvSpPr>
            <a:spLocks noGrp="1"/>
          </p:cNvSpPr>
          <p:nvPr>
            <p:ph idx="1"/>
          </p:nvPr>
        </p:nvSpPr>
        <p:spPr>
          <a:xfrm>
            <a:off x="680321" y="2231920"/>
            <a:ext cx="9613861" cy="4630995"/>
          </a:xfrm>
        </p:spPr>
        <p:txBody>
          <a:bodyPr>
            <a:normAutofit/>
          </a:bodyPr>
          <a:lstStyle/>
          <a:p>
            <a:r>
              <a:rPr lang="en-US" sz="1900" dirty="0"/>
              <a:t>Signals are one of the oldest inter-process communication methods used by </a:t>
            </a:r>
            <a:r>
              <a:rPr lang="en-US" sz="1900" dirty="0" err="1" smtClean="0"/>
              <a:t>Unix</a:t>
            </a:r>
            <a:r>
              <a:rPr lang="en-US" sz="1900" baseline="30000" dirty="0" err="1" smtClean="0"/>
              <a:t>TM</a:t>
            </a:r>
            <a:r>
              <a:rPr lang="en-US" sz="1900" dirty="0" smtClean="0"/>
              <a:t> </a:t>
            </a:r>
            <a:r>
              <a:rPr lang="en-US" sz="1900" dirty="0"/>
              <a:t>systems. </a:t>
            </a:r>
            <a:endParaRPr lang="en-US" sz="1900" dirty="0" smtClean="0"/>
          </a:p>
          <a:p>
            <a:r>
              <a:rPr lang="en-US" sz="1900" dirty="0"/>
              <a:t> Signals are also used by the shells to signal job control commands to their child processes. There are nearly 30 IPC signals in Linux</a:t>
            </a:r>
            <a:r>
              <a:rPr lang="en-US" sz="1900" dirty="0" smtClean="0"/>
              <a:t>.</a:t>
            </a:r>
          </a:p>
          <a:p>
            <a:r>
              <a:rPr lang="en-US" sz="1900" dirty="0"/>
              <a:t>Linux implements signals using information stored in the </a:t>
            </a:r>
            <a:r>
              <a:rPr lang="en-US" sz="1900" dirty="0" err="1"/>
              <a:t>task_struct</a:t>
            </a:r>
            <a:r>
              <a:rPr lang="en-US" sz="1900" dirty="0"/>
              <a:t> for the process. The number of supported signals is limited to the word size of the processor. Processes with a word size of 32 bits can have 32 </a:t>
            </a:r>
            <a:r>
              <a:rPr lang="en-US" sz="1900" dirty="0" smtClean="0"/>
              <a:t>signals (detailed description in report)</a:t>
            </a:r>
          </a:p>
          <a:p>
            <a:r>
              <a:rPr lang="en-US" sz="1900" dirty="0"/>
              <a:t>The </a:t>
            </a:r>
            <a:r>
              <a:rPr lang="en-US" sz="1900" dirty="0" smtClean="0"/>
              <a:t>pending </a:t>
            </a:r>
            <a:r>
              <a:rPr lang="en-US" sz="1900" dirty="0"/>
              <a:t>signals are kept in the signal field with a mask of blocked signals held in blocked. With the exception of SIGSTOP and SIGKILL, all signals can be blocked. If a blocked signal is generated, it remains pending until it is unblocked.</a:t>
            </a:r>
            <a:endParaRPr lang="en-US" sz="1900" dirty="0" smtClean="0"/>
          </a:p>
          <a:p>
            <a:r>
              <a:rPr lang="en-US" sz="1900" dirty="0"/>
              <a:t>Signals are not presented to the process immediately after they are generated., they must wait until the process is running again.</a:t>
            </a:r>
            <a:endParaRPr lang="en-US" sz="1900" dirty="0" smtClean="0"/>
          </a:p>
          <a:p>
            <a:endParaRPr lang="en-IN" sz="1900" dirty="0"/>
          </a:p>
        </p:txBody>
      </p:sp>
    </p:spTree>
    <p:extLst>
      <p:ext uri="{BB962C8B-B14F-4D97-AF65-F5344CB8AC3E}">
        <p14:creationId xmlns:p14="http://schemas.microsoft.com/office/powerpoint/2010/main" val="2074011949"/>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56792" y="973397"/>
            <a:ext cx="9623532" cy="4801314"/>
          </a:xfrm>
          <a:prstGeom prst="rect">
            <a:avLst/>
          </a:prstGeom>
          <a:noFill/>
        </p:spPr>
        <p:txBody>
          <a:bodyPr wrap="square" rtlCol="0">
            <a:spAutoFit/>
          </a:bodyPr>
          <a:lstStyle/>
          <a:p>
            <a:r>
              <a:rPr lang="en-US" dirty="0" smtClean="0"/>
              <a:t>Now</a:t>
            </a:r>
            <a:r>
              <a:rPr lang="en-US" dirty="0"/>
              <a:t>, let’s implement an IPC for </a:t>
            </a:r>
            <a:r>
              <a:rPr lang="en-US" dirty="0" smtClean="0"/>
              <a:t>xv6.</a:t>
            </a:r>
          </a:p>
          <a:p>
            <a:pPr marL="285750" indent="-285750">
              <a:buFont typeface="Arial" panose="020B0604020202020204" pitchFamily="34" charset="0"/>
              <a:buChar char="•"/>
            </a:pPr>
            <a:r>
              <a:rPr lang="en-US" dirty="0" smtClean="0"/>
              <a:t>We will add a signal handler parameter which stores the function pointer of signal handler and a signal queue to store pending signals for that process.</a:t>
            </a:r>
          </a:p>
          <a:p>
            <a:r>
              <a:rPr lang="en-US" dirty="0" smtClean="0"/>
              <a:t> </a:t>
            </a:r>
          </a:p>
          <a:p>
            <a:r>
              <a:rPr lang="en-US" dirty="0" smtClean="0"/>
              <a:t>Now, lets add system calls to manage sending, receiving, etc.</a:t>
            </a:r>
          </a:p>
          <a:p>
            <a:r>
              <a:rPr lang="en-US" u="sng" dirty="0" err="1"/>
              <a:t>sig_set</a:t>
            </a:r>
            <a:r>
              <a:rPr lang="en-US" u="sng" dirty="0"/>
              <a:t>(): </a:t>
            </a:r>
            <a:endParaRPr lang="en-US" dirty="0" smtClean="0"/>
          </a:p>
          <a:p>
            <a:r>
              <a:rPr lang="en-US" dirty="0"/>
              <a:t>to set the signal handler’s function pointer</a:t>
            </a:r>
            <a:r>
              <a:rPr lang="en-US" dirty="0" smtClean="0"/>
              <a:t>.</a:t>
            </a:r>
            <a:br>
              <a:rPr lang="en-US" dirty="0" smtClean="0"/>
            </a:br>
            <a:r>
              <a:rPr lang="en-IN" u="sng" dirty="0" err="1"/>
              <a:t>sig_send</a:t>
            </a:r>
            <a:r>
              <a:rPr lang="en-IN" u="sng" dirty="0"/>
              <a:t>():</a:t>
            </a:r>
            <a:endParaRPr lang="en-IN" dirty="0"/>
          </a:p>
          <a:p>
            <a:r>
              <a:rPr lang="en-US" dirty="0"/>
              <a:t>The sender calls </a:t>
            </a:r>
            <a:r>
              <a:rPr lang="en-US" dirty="0" smtClean="0"/>
              <a:t>system call </a:t>
            </a:r>
            <a:r>
              <a:rPr lang="en-US" dirty="0"/>
              <a:t>sig send for sending a signal to process with </a:t>
            </a:r>
            <a:r>
              <a:rPr lang="en-US" dirty="0" err="1"/>
              <a:t>pid</a:t>
            </a:r>
            <a:r>
              <a:rPr lang="en-US" dirty="0"/>
              <a:t> </a:t>
            </a:r>
            <a:r>
              <a:rPr lang="en-US" dirty="0" err="1"/>
              <a:t>dest</a:t>
            </a:r>
            <a:r>
              <a:rPr lang="en-US" dirty="0"/>
              <a:t> </a:t>
            </a:r>
            <a:r>
              <a:rPr lang="en-US" dirty="0" err="1"/>
              <a:t>pid</a:t>
            </a:r>
            <a:r>
              <a:rPr lang="en-US" dirty="0"/>
              <a:t>. </a:t>
            </a:r>
            <a:endParaRPr lang="en-US" dirty="0" smtClean="0"/>
          </a:p>
          <a:p>
            <a:r>
              <a:rPr lang="en-US" u="sng" dirty="0" err="1"/>
              <a:t>sig_pause</a:t>
            </a:r>
            <a:r>
              <a:rPr lang="en-US" u="sng" dirty="0"/>
              <a:t>():</a:t>
            </a:r>
            <a:endParaRPr lang="en-US" dirty="0"/>
          </a:p>
          <a:p>
            <a:r>
              <a:rPr lang="en-US" dirty="0"/>
              <a:t>It blocks the process until a signal is received.</a:t>
            </a:r>
          </a:p>
          <a:p>
            <a:r>
              <a:rPr lang="en-US" u="sng" dirty="0" err="1"/>
              <a:t>sig_ret</a:t>
            </a:r>
            <a:r>
              <a:rPr lang="en-US" u="sng" dirty="0"/>
              <a:t>():</a:t>
            </a:r>
            <a:endParaRPr lang="en-US" dirty="0"/>
          </a:p>
          <a:p>
            <a:r>
              <a:rPr lang="en-US" dirty="0" smtClean="0"/>
              <a:t>System call </a:t>
            </a:r>
            <a:r>
              <a:rPr lang="en-US" dirty="0"/>
              <a:t>for returning from signal handling. This should be called by a wrapping code on the stack</a:t>
            </a:r>
            <a:r>
              <a:rPr lang="en-US" dirty="0" smtClean="0"/>
              <a:t>.</a:t>
            </a:r>
          </a:p>
          <a:p>
            <a:endParaRPr lang="en-US" dirty="0"/>
          </a:p>
          <a:p>
            <a:r>
              <a:rPr lang="en-US" dirty="0"/>
              <a:t>First, we will set the signal handler function using </a:t>
            </a:r>
            <a:r>
              <a:rPr lang="en-US" dirty="0" err="1"/>
              <a:t>set_sig</a:t>
            </a:r>
            <a:r>
              <a:rPr lang="en-US" dirty="0"/>
              <a:t>() system call. Then we can send the signal using </a:t>
            </a:r>
            <a:r>
              <a:rPr lang="en-US" dirty="0" err="1"/>
              <a:t>sig_send</a:t>
            </a:r>
            <a:r>
              <a:rPr lang="en-US" dirty="0" smtClean="0"/>
              <a:t>().</a:t>
            </a:r>
            <a:endParaRPr lang="en-US" dirty="0"/>
          </a:p>
        </p:txBody>
      </p:sp>
    </p:spTree>
    <p:extLst>
      <p:ext uri="{BB962C8B-B14F-4D97-AF65-F5344CB8AC3E}">
        <p14:creationId xmlns:p14="http://schemas.microsoft.com/office/powerpoint/2010/main" val="262616048"/>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2396" y="763923"/>
            <a:ext cx="9778883" cy="5509200"/>
          </a:xfrm>
          <a:prstGeom prst="rect">
            <a:avLst/>
          </a:prstGeom>
          <a:noFill/>
        </p:spPr>
        <p:txBody>
          <a:bodyPr wrap="square" rtlCol="0">
            <a:spAutoFit/>
          </a:bodyPr>
          <a:lstStyle/>
          <a:p>
            <a:r>
              <a:rPr lang="en-US" sz="1600" dirty="0"/>
              <a:t>Now, let’s see how a signal handler handles this signal</a:t>
            </a:r>
            <a:r>
              <a:rPr lang="en-US" sz="1600" dirty="0" smtClean="0"/>
              <a:t>:</a:t>
            </a:r>
          </a:p>
          <a:p>
            <a:pPr marL="285750" indent="-285750">
              <a:buFont typeface="Arial" panose="020B0604020202020204" pitchFamily="34" charset="0"/>
              <a:buChar char="•"/>
            </a:pPr>
            <a:r>
              <a:rPr lang="en-US" sz="1600" dirty="0"/>
              <a:t>First, whenever a process is about to return from kernel mode to user mode with function call </a:t>
            </a:r>
            <a:r>
              <a:rPr lang="en-US" sz="1600" dirty="0" err="1" smtClean="0"/>
              <a:t>trapret</a:t>
            </a:r>
            <a:r>
              <a:rPr lang="en-US" sz="1600" dirty="0" smtClean="0"/>
              <a:t>, it </a:t>
            </a:r>
            <a:r>
              <a:rPr lang="en-US" sz="1600" dirty="0"/>
              <a:t>checks the signal queue by calling a function to execute signal handler, let’s say named </a:t>
            </a:r>
            <a:r>
              <a:rPr lang="en-US" sz="1600" dirty="0" err="1" smtClean="0"/>
              <a:t>exe_sh</a:t>
            </a:r>
            <a:r>
              <a:rPr lang="en-US" sz="1600" dirty="0" smtClean="0"/>
              <a:t>.</a:t>
            </a:r>
          </a:p>
          <a:p>
            <a:pPr marL="285750" indent="-285750">
              <a:buFont typeface="Arial" panose="020B0604020202020204" pitchFamily="34" charset="0"/>
              <a:buChar char="•"/>
            </a:pPr>
            <a:endParaRPr lang="en-US" sz="1600" dirty="0" smtClean="0"/>
          </a:p>
          <a:p>
            <a:r>
              <a:rPr lang="en-US" sz="1600" dirty="0" smtClean="0"/>
              <a:t>Now, in </a:t>
            </a:r>
            <a:r>
              <a:rPr lang="en-US" sz="1600" dirty="0" err="1" smtClean="0"/>
              <a:t>exe_sh</a:t>
            </a:r>
            <a:r>
              <a:rPr lang="en-US" sz="1600" dirty="0" smtClean="0"/>
              <a:t>() ;</a:t>
            </a:r>
            <a:endParaRPr lang="en-US" sz="1600" dirty="0" smtClean="0"/>
          </a:p>
          <a:p>
            <a:pPr marL="285750" indent="-285750">
              <a:buFont typeface="Arial" panose="020B0604020202020204" pitchFamily="34" charset="0"/>
              <a:buChar char="•"/>
            </a:pPr>
            <a:r>
              <a:rPr lang="en-US" sz="1600" dirty="0" smtClean="0"/>
              <a:t>If </a:t>
            </a:r>
            <a:r>
              <a:rPr lang="en-US" sz="1600" dirty="0"/>
              <a:t>there is no signal available for this process, then it returns back to </a:t>
            </a:r>
            <a:r>
              <a:rPr lang="en-US" sz="1600" dirty="0" err="1" smtClean="0"/>
              <a:t>trapret</a:t>
            </a:r>
            <a:r>
              <a:rPr lang="en-US" sz="1600" dirty="0" smtClean="0"/>
              <a:t>.</a:t>
            </a:r>
            <a:endParaRPr lang="en-US" sz="1600" dirty="0"/>
          </a:p>
          <a:p>
            <a:pPr marL="285750" indent="-285750">
              <a:buFont typeface="Arial" panose="020B0604020202020204" pitchFamily="34" charset="0"/>
              <a:buChar char="•"/>
            </a:pPr>
            <a:r>
              <a:rPr lang="en-US" sz="1600" dirty="0" smtClean="0"/>
              <a:t>Setting up user stack: (for calling the signal handler) </a:t>
            </a:r>
          </a:p>
          <a:p>
            <a:pPr marL="742950" lvl="1" indent="-285750">
              <a:buFont typeface="Wingdings" panose="05000000000000000000" pitchFamily="2" charset="2"/>
              <a:buChar char="§"/>
            </a:pPr>
            <a:r>
              <a:rPr lang="en-US" sz="1600" dirty="0" smtClean="0"/>
              <a:t>For </a:t>
            </a:r>
            <a:r>
              <a:rPr lang="en-US" sz="1600" dirty="0"/>
              <a:t>saving the user mode’s context, it saves the </a:t>
            </a:r>
            <a:r>
              <a:rPr lang="en-US" sz="1600" dirty="0" err="1"/>
              <a:t>trapframe</a:t>
            </a:r>
            <a:r>
              <a:rPr lang="en-US" sz="1600" dirty="0"/>
              <a:t> of this process from the kernel stack to the user-mode stack. </a:t>
            </a:r>
            <a:endParaRPr lang="en-US" sz="1600" dirty="0"/>
          </a:p>
          <a:p>
            <a:pPr marL="742950" lvl="1" indent="-285750">
              <a:buFont typeface="Wingdings" panose="05000000000000000000" pitchFamily="2" charset="2"/>
              <a:buChar char="§"/>
            </a:pPr>
            <a:r>
              <a:rPr lang="en-US" sz="1600" dirty="0" smtClean="0"/>
              <a:t>It </a:t>
            </a:r>
            <a:r>
              <a:rPr lang="en-US" sz="1600" dirty="0"/>
              <a:t>changes the register %</a:t>
            </a:r>
            <a:r>
              <a:rPr lang="en-US" sz="1600" dirty="0" err="1"/>
              <a:t>eip</a:t>
            </a:r>
            <a:r>
              <a:rPr lang="en-US" sz="1600" dirty="0"/>
              <a:t> (stored in the </a:t>
            </a:r>
            <a:r>
              <a:rPr lang="en-US" sz="1600" dirty="0" err="1"/>
              <a:t>trapframe</a:t>
            </a:r>
            <a:r>
              <a:rPr lang="en-US" sz="1600" dirty="0"/>
              <a:t>) to the function pointer of the signal handler. </a:t>
            </a:r>
            <a:endParaRPr lang="en-US" sz="1600" dirty="0" smtClean="0"/>
          </a:p>
          <a:p>
            <a:pPr marL="742950" lvl="1" indent="-285750">
              <a:buFont typeface="Wingdings" panose="05000000000000000000" pitchFamily="2" charset="2"/>
              <a:buChar char="§"/>
            </a:pPr>
            <a:r>
              <a:rPr lang="en-US" sz="1600" dirty="0" smtClean="0"/>
              <a:t>We can push the parameter sig </a:t>
            </a:r>
            <a:r>
              <a:rPr lang="en-US" sz="1600" dirty="0" err="1" smtClean="0"/>
              <a:t>arg</a:t>
            </a:r>
            <a:r>
              <a:rPr lang="en-US" sz="1600" dirty="0" smtClean="0"/>
              <a:t> on the stack, but this pointer points to an address in kernel space(which can’t be accessed by the signal handler which is implemented in the user mode), so we first push 8 bytes of the message on the stack and then we push the pointer to the first byte pushed on to the stack as a pointer.</a:t>
            </a:r>
          </a:p>
          <a:p>
            <a:pPr marL="742950" lvl="1" indent="-285750">
              <a:buFont typeface="Wingdings" panose="05000000000000000000" pitchFamily="2" charset="2"/>
              <a:buChar char="§"/>
            </a:pPr>
            <a:r>
              <a:rPr lang="en-US" sz="1600" dirty="0" smtClean="0"/>
              <a:t>Returning </a:t>
            </a:r>
            <a:r>
              <a:rPr lang="en-US" sz="1600" dirty="0"/>
              <a:t>back to kernel mode is necessary to retrieve back the user-mode context. </a:t>
            </a:r>
            <a:endParaRPr lang="en-US" sz="1600" dirty="0" smtClean="0"/>
          </a:p>
          <a:p>
            <a:pPr marL="742950" lvl="1" indent="-285750">
              <a:buFont typeface="Wingdings" panose="05000000000000000000" pitchFamily="2" charset="2"/>
              <a:buChar char="§"/>
            </a:pPr>
            <a:r>
              <a:rPr lang="en-US" sz="1600" dirty="0" smtClean="0"/>
              <a:t>For </a:t>
            </a:r>
            <a:r>
              <a:rPr lang="en-US" sz="1600" dirty="0"/>
              <a:t>returning back from the user mode to kernel mode, we have to make a </a:t>
            </a:r>
            <a:r>
              <a:rPr lang="en-US" sz="1600" dirty="0" err="1"/>
              <a:t>syscall</a:t>
            </a:r>
            <a:r>
              <a:rPr lang="en-US" sz="1600" dirty="0"/>
              <a:t> sig ret but the signal handler might not call this </a:t>
            </a:r>
            <a:r>
              <a:rPr lang="en-US" sz="1600" dirty="0" err="1"/>
              <a:t>syscall</a:t>
            </a:r>
            <a:r>
              <a:rPr lang="en-US" sz="1600" dirty="0"/>
              <a:t> due to other interrupts. To solve this problem we wrap up the system call code(written in x86 assembly) on the stack and call it implicitly by pushing the return address for the signal handler as the wrapped code’s first </a:t>
            </a:r>
            <a:r>
              <a:rPr lang="en-US" sz="1600" dirty="0" smtClean="0"/>
              <a:t>instruction</a:t>
            </a:r>
          </a:p>
          <a:p>
            <a:pPr marL="742950" lvl="1" indent="-285750">
              <a:buFont typeface="Wingdings" panose="05000000000000000000" pitchFamily="2" charset="2"/>
              <a:buChar char="§"/>
            </a:pPr>
            <a:r>
              <a:rPr lang="en-US" sz="1600" dirty="0" smtClean="0"/>
              <a:t>Return </a:t>
            </a:r>
            <a:r>
              <a:rPr lang="en-US" sz="1600" dirty="0"/>
              <a:t>back to </a:t>
            </a:r>
            <a:r>
              <a:rPr lang="en-US" sz="1600" dirty="0" err="1"/>
              <a:t>trapret</a:t>
            </a:r>
            <a:r>
              <a:rPr lang="en-US" sz="1600" dirty="0"/>
              <a:t> function to call user mode’s signal handler</a:t>
            </a:r>
            <a:r>
              <a:rPr lang="en-US" sz="1600" dirty="0" smtClean="0"/>
              <a:t>.</a:t>
            </a:r>
            <a:endParaRPr lang="en-US" sz="1600" dirty="0"/>
          </a:p>
        </p:txBody>
      </p:sp>
    </p:spTree>
    <p:extLst>
      <p:ext uri="{BB962C8B-B14F-4D97-AF65-F5344CB8AC3E}">
        <p14:creationId xmlns:p14="http://schemas.microsoft.com/office/powerpoint/2010/main" val="3286436310"/>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0786" y="1455180"/>
            <a:ext cx="9121526" cy="3693319"/>
          </a:xfrm>
          <a:prstGeom prst="rect">
            <a:avLst/>
          </a:prstGeom>
          <a:noFill/>
        </p:spPr>
        <p:txBody>
          <a:bodyPr wrap="square" rtlCol="0">
            <a:spAutoFit/>
          </a:bodyPr>
          <a:lstStyle/>
          <a:p>
            <a:r>
              <a:rPr lang="en-US" dirty="0" smtClean="0"/>
              <a:t>While Returning </a:t>
            </a:r>
            <a:r>
              <a:rPr lang="en-US" dirty="0"/>
              <a:t>from Signal Handling: </a:t>
            </a:r>
          </a:p>
          <a:p>
            <a:pPr marL="285750" indent="-285750" fontAlgn="base">
              <a:buFont typeface="Arial" panose="020B0604020202020204" pitchFamily="34" charset="0"/>
              <a:buChar char="•"/>
            </a:pPr>
            <a:r>
              <a:rPr lang="en-US" dirty="0"/>
              <a:t>When the signal handler executes the wrapped code on the stack, it calls sig ret </a:t>
            </a:r>
            <a:r>
              <a:rPr lang="en-US" dirty="0" err="1"/>
              <a:t>syscall</a:t>
            </a:r>
            <a:r>
              <a:rPr lang="en-US" dirty="0"/>
              <a:t>. </a:t>
            </a:r>
            <a:endParaRPr lang="en-US" dirty="0" smtClean="0"/>
          </a:p>
          <a:p>
            <a:pPr marL="285750" indent="-285750" fontAlgn="base">
              <a:buFont typeface="Arial" panose="020B0604020202020204" pitchFamily="34" charset="0"/>
              <a:buChar char="•"/>
            </a:pPr>
            <a:r>
              <a:rPr lang="en-US" dirty="0" err="1" smtClean="0"/>
              <a:t>sig_ret</a:t>
            </a:r>
            <a:r>
              <a:rPr lang="en-US" dirty="0" smtClean="0"/>
              <a:t> </a:t>
            </a:r>
            <a:r>
              <a:rPr lang="en-US" dirty="0" err="1"/>
              <a:t>syscall</a:t>
            </a:r>
            <a:r>
              <a:rPr lang="en-US" dirty="0"/>
              <a:t> just save the </a:t>
            </a:r>
            <a:r>
              <a:rPr lang="en-US" dirty="0" err="1"/>
              <a:t>trapframe</a:t>
            </a:r>
            <a:r>
              <a:rPr lang="en-US" dirty="0"/>
              <a:t> back from the user stack to the kernel stack which retrieves back the original user mode context</a:t>
            </a:r>
            <a:r>
              <a:rPr lang="en-US" dirty="0" smtClean="0"/>
              <a:t>.</a:t>
            </a:r>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smtClean="0"/>
          </a:p>
          <a:p>
            <a:pPr fontAlgn="base"/>
            <a:r>
              <a:rPr lang="en-US" dirty="0"/>
              <a:t>Now, a process should wait if there is a signal available for it. So, it can use </a:t>
            </a:r>
            <a:r>
              <a:rPr lang="en-US" dirty="0" err="1"/>
              <a:t>sig_pause</a:t>
            </a:r>
            <a:r>
              <a:rPr lang="en-US" dirty="0"/>
              <a:t>() to sleep on a certain channel until the signal arrives at it. sig pause checks if there is any signal available for this process if there is not then it gets blocked by calling function sleep on a certain channel. </a:t>
            </a:r>
            <a:r>
              <a:rPr lang="en-US" dirty="0" err="1"/>
              <a:t>Syscall</a:t>
            </a:r>
            <a:r>
              <a:rPr lang="en-US" dirty="0"/>
              <a:t> sig send should wake up the receiver process which might be waiting for a signal.</a:t>
            </a:r>
          </a:p>
          <a:p>
            <a:endParaRPr lang="en-IN" dirty="0"/>
          </a:p>
        </p:txBody>
      </p:sp>
    </p:spTree>
    <p:extLst>
      <p:ext uri="{BB962C8B-B14F-4D97-AF65-F5344CB8AC3E}">
        <p14:creationId xmlns:p14="http://schemas.microsoft.com/office/powerpoint/2010/main" val="3385083657"/>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Foreground and background </a:t>
            </a:r>
            <a:r>
              <a:rPr lang="en-US" dirty="0" smtClean="0"/>
              <a:t>processes</a:t>
            </a:r>
            <a:endParaRPr lang="en-IN" dirty="0"/>
          </a:p>
        </p:txBody>
      </p:sp>
      <p:sp>
        <p:nvSpPr>
          <p:cNvPr id="3" name="Content Placeholder 2"/>
          <p:cNvSpPr>
            <a:spLocks noGrp="1"/>
          </p:cNvSpPr>
          <p:nvPr>
            <p:ph idx="1"/>
          </p:nvPr>
        </p:nvSpPr>
        <p:spPr>
          <a:xfrm>
            <a:off x="680321" y="2336873"/>
            <a:ext cx="9613861" cy="4116178"/>
          </a:xfrm>
        </p:spPr>
        <p:txBody>
          <a:bodyPr>
            <a:normAutofit/>
          </a:bodyPr>
          <a:lstStyle/>
          <a:p>
            <a:pPr fontAlgn="base"/>
            <a:r>
              <a:rPr lang="en-US" dirty="0"/>
              <a:t>Foreground Processes: They run on the screen and need input from the user. For example Office Programs</a:t>
            </a:r>
          </a:p>
          <a:p>
            <a:pPr fontAlgn="base"/>
            <a:r>
              <a:rPr lang="en-US" dirty="0"/>
              <a:t>Background Processes: They run in the background and </a:t>
            </a:r>
            <a:r>
              <a:rPr lang="en-US" dirty="0" smtClean="0"/>
              <a:t>do </a:t>
            </a:r>
            <a:r>
              <a:rPr lang="en-US" dirty="0"/>
              <a:t>not need user </a:t>
            </a:r>
            <a:r>
              <a:rPr lang="en-US" dirty="0" smtClean="0"/>
              <a:t>input as they cannot access STDIN. </a:t>
            </a:r>
            <a:r>
              <a:rPr lang="en-US" dirty="0"/>
              <a:t>For example Antivirus.</a:t>
            </a:r>
          </a:p>
          <a:p>
            <a:r>
              <a:rPr lang="en-US" dirty="0"/>
              <a:t> if you are running a foreground process, we cannot access the shell till the </a:t>
            </a:r>
            <a:r>
              <a:rPr lang="en-US" dirty="0">
                <a:latin typeface="Arial" panose="020B0604020202020204" pitchFamily="34" charset="0"/>
                <a:cs typeface="Arial" panose="020B0604020202020204" pitchFamily="34" charset="0"/>
              </a:rPr>
              <a:t>foreground</a:t>
            </a:r>
            <a:r>
              <a:rPr lang="en-US" dirty="0"/>
              <a:t> process is terminated or suspended</a:t>
            </a:r>
            <a:r>
              <a:rPr lang="en-US" dirty="0" smtClean="0"/>
              <a:t>.</a:t>
            </a:r>
          </a:p>
          <a:p>
            <a:r>
              <a:rPr lang="en-US" dirty="0"/>
              <a:t>I</a:t>
            </a:r>
            <a:r>
              <a:rPr lang="en-US" dirty="0" smtClean="0"/>
              <a:t>n </a:t>
            </a:r>
            <a:r>
              <a:rPr lang="en-US" dirty="0"/>
              <a:t>Linux, we can add </a:t>
            </a:r>
            <a:r>
              <a:rPr lang="en-US" dirty="0" smtClean="0">
                <a:latin typeface="Arial" panose="020B0604020202020204" pitchFamily="34" charset="0"/>
                <a:cs typeface="Arial" panose="020B0604020202020204" pitchFamily="34" charset="0"/>
              </a:rPr>
              <a:t>‘&amp;’</a:t>
            </a:r>
            <a:r>
              <a:rPr lang="en-US" dirty="0" smtClean="0"/>
              <a:t> </a:t>
            </a:r>
            <a:r>
              <a:rPr lang="en-US" dirty="0"/>
              <a:t>at the end of the command to make it run in the background making the shell accessible for the next commands. These background processes cannot access STD-IN.</a:t>
            </a:r>
            <a:endParaRPr lang="en-US" dirty="0"/>
          </a:p>
          <a:p>
            <a:pPr marL="0" indent="0">
              <a:buNone/>
            </a:pPr>
            <a:endParaRPr lang="en-IN" dirty="0"/>
          </a:p>
        </p:txBody>
      </p:sp>
    </p:spTree>
    <p:extLst>
      <p:ext uri="{BB962C8B-B14F-4D97-AF65-F5344CB8AC3E}">
        <p14:creationId xmlns:p14="http://schemas.microsoft.com/office/powerpoint/2010/main" val="151510688"/>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103" y="914400"/>
            <a:ext cx="9474926" cy="2308324"/>
          </a:xfrm>
          <a:prstGeom prst="rect">
            <a:avLst/>
          </a:prstGeom>
          <a:noFill/>
        </p:spPr>
        <p:txBody>
          <a:bodyPr wrap="square" rtlCol="0">
            <a:spAutoFit/>
          </a:bodyPr>
          <a:lstStyle/>
          <a:p>
            <a:r>
              <a:rPr lang="en-US" dirty="0"/>
              <a:t>Now, let’s implement this feature in xv6.</a:t>
            </a:r>
            <a:endParaRPr lang="en-US" dirty="0"/>
          </a:p>
          <a:p>
            <a:endParaRPr lang="en-US" dirty="0" smtClean="0"/>
          </a:p>
          <a:p>
            <a:r>
              <a:rPr lang="en-US" dirty="0" smtClean="0"/>
              <a:t>Before that, lets see what happens in normal xv6, when shell executes a command.</a:t>
            </a:r>
          </a:p>
          <a:p>
            <a:endParaRPr lang="en-US" dirty="0" smtClean="0"/>
          </a:p>
          <a:p>
            <a:r>
              <a:rPr lang="en-US" dirty="0"/>
              <a:t>First, when a command is entered, the shell creates a child using a fork. Now, this child would be responsible for the executing of this process. Now, this child changes its program file into the process using exec() function. Meanwhile, the main shell calls wait() and go into a sleeping state till the process terminates.</a:t>
            </a:r>
            <a:endParaRPr lang="en-US" dirty="0" smtClean="0"/>
          </a:p>
        </p:txBody>
      </p:sp>
      <p:graphicFrame>
        <p:nvGraphicFramePr>
          <p:cNvPr id="6" name="Diagram 5"/>
          <p:cNvGraphicFramePr/>
          <p:nvPr>
            <p:extLst>
              <p:ext uri="{D42A27DB-BD31-4B8C-83A1-F6EECF244321}">
                <p14:modId xmlns:p14="http://schemas.microsoft.com/office/powerpoint/2010/main" val="4071437161"/>
              </p:ext>
            </p:extLst>
          </p:nvPr>
        </p:nvGraphicFramePr>
        <p:xfrm>
          <a:off x="1027612" y="3814354"/>
          <a:ext cx="9265920" cy="2031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933248"/>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361503-D49C-4BBE-B8DD-877684E0AFED}"/>
              </a:ext>
            </a:extLst>
          </p:cNvPr>
          <p:cNvSpPr txBox="1"/>
          <p:nvPr/>
        </p:nvSpPr>
        <p:spPr>
          <a:xfrm>
            <a:off x="1072759" y="642784"/>
            <a:ext cx="10483515" cy="5570756"/>
          </a:xfrm>
          <a:prstGeom prst="rect">
            <a:avLst/>
          </a:prstGeom>
          <a:noFill/>
        </p:spPr>
        <p:txBody>
          <a:bodyPr wrap="square" rtlCol="0">
            <a:spAutoFit/>
          </a:bodyPr>
          <a:lstStyle/>
          <a:p>
            <a:pPr rtl="0">
              <a:spcBef>
                <a:spcPts val="0"/>
              </a:spcBef>
              <a:spcAft>
                <a:spcPts val="0"/>
              </a:spcAft>
            </a:pPr>
            <a:r>
              <a:rPr lang="en-US" dirty="0"/>
              <a:t/>
            </a:r>
            <a:br>
              <a:rPr lang="en-US" dirty="0"/>
            </a:br>
            <a:r>
              <a:rPr lang="en-US" sz="3200" dirty="0"/>
              <a:t>CONTENTS</a:t>
            </a:r>
          </a:p>
          <a:p>
            <a:pPr rtl="0">
              <a:spcBef>
                <a:spcPts val="0"/>
              </a:spcBef>
              <a:spcAft>
                <a:spcPts val="0"/>
              </a:spcAft>
            </a:pPr>
            <a:endParaRPr lang="en-US" dirty="0"/>
          </a:p>
          <a:p>
            <a:pPr marL="285750" indent="-285750" rtl="0">
              <a:spcBef>
                <a:spcPts val="0"/>
              </a:spcBef>
              <a:spcAft>
                <a:spcPts val="0"/>
              </a:spcAft>
              <a:buFont typeface="Wingdings" panose="05000000000000000000" pitchFamily="2" charset="2"/>
              <a:buChar char="q"/>
            </a:pPr>
            <a:r>
              <a:rPr lang="en-US" dirty="0" smtClean="0"/>
              <a:t>Adding Ctrl+C option to terminate the foreground processes</a:t>
            </a:r>
            <a:endParaRPr lang="en-US" dirty="0"/>
          </a:p>
          <a:p>
            <a:pPr marL="285750" indent="-285750" rtl="0">
              <a:spcBef>
                <a:spcPts val="0"/>
              </a:spcBef>
              <a:spcAft>
                <a:spcPts val="0"/>
              </a:spcAft>
              <a:buFont typeface="Wingdings" panose="05000000000000000000" pitchFamily="2" charset="2"/>
              <a:buChar char="q"/>
            </a:pPr>
            <a:r>
              <a:rPr lang="en-US" dirty="0" smtClean="0"/>
              <a:t>Adding “ps” command in xv6</a:t>
            </a:r>
            <a:endParaRPr lang="en-US" dirty="0"/>
          </a:p>
          <a:p>
            <a:pPr marL="285750" indent="-285750" rtl="0">
              <a:spcBef>
                <a:spcPts val="0"/>
              </a:spcBef>
              <a:spcAft>
                <a:spcPts val="0"/>
              </a:spcAft>
              <a:buFont typeface="Wingdings" panose="05000000000000000000" pitchFamily="2" charset="2"/>
              <a:buChar char="q"/>
            </a:pPr>
            <a:r>
              <a:rPr lang="en-US" dirty="0" smtClean="0"/>
              <a:t>Changing the structure of </a:t>
            </a:r>
            <a:r>
              <a:rPr lang="en-US" dirty="0"/>
              <a:t>process </a:t>
            </a:r>
            <a:r>
              <a:rPr lang="en-US" dirty="0" smtClean="0"/>
              <a:t>table</a:t>
            </a:r>
          </a:p>
          <a:p>
            <a:pPr marL="742950" lvl="1" indent="-285750">
              <a:buFont typeface="Wingdings" panose="05000000000000000000" pitchFamily="2" charset="2"/>
              <a:buChar char="§"/>
            </a:pPr>
            <a:r>
              <a:rPr lang="en-US" dirty="0" smtClean="0"/>
              <a:t>Discussion </a:t>
            </a:r>
            <a:r>
              <a:rPr lang="en-US" dirty="0"/>
              <a:t>of process lists in Linux</a:t>
            </a:r>
          </a:p>
          <a:p>
            <a:pPr marL="742950" lvl="1" indent="-285750">
              <a:buFont typeface="Wingdings" panose="05000000000000000000" pitchFamily="2" charset="2"/>
              <a:buChar char="§"/>
            </a:pPr>
            <a:r>
              <a:rPr lang="en-US" dirty="0" smtClean="0"/>
              <a:t>Implementation and modifications </a:t>
            </a:r>
            <a:r>
              <a:rPr lang="en-US" dirty="0"/>
              <a:t>in </a:t>
            </a:r>
            <a:r>
              <a:rPr lang="en-US" dirty="0" smtClean="0"/>
              <a:t>xv6</a:t>
            </a:r>
            <a:endParaRPr lang="en-US" dirty="0"/>
          </a:p>
          <a:p>
            <a:pPr marL="742950" lvl="1" indent="-285750">
              <a:buFont typeface="Wingdings" panose="05000000000000000000" pitchFamily="2" charset="2"/>
              <a:buChar char="§"/>
            </a:pPr>
            <a:r>
              <a:rPr lang="en-US" dirty="0"/>
              <a:t>Discussing the </a:t>
            </a:r>
            <a:r>
              <a:rPr lang="en-US" dirty="0" smtClean="0"/>
              <a:t>advantages</a:t>
            </a:r>
          </a:p>
          <a:p>
            <a:pPr marL="285750" indent="-285750" rtl="0">
              <a:spcBef>
                <a:spcPts val="0"/>
              </a:spcBef>
              <a:spcAft>
                <a:spcPts val="0"/>
              </a:spcAft>
              <a:buFont typeface="Wingdings" panose="05000000000000000000" pitchFamily="2" charset="2"/>
              <a:buChar char="q"/>
            </a:pPr>
            <a:r>
              <a:rPr lang="en-US" dirty="0" smtClean="0"/>
              <a:t>Shutdown function</a:t>
            </a:r>
          </a:p>
          <a:p>
            <a:pPr marL="285750" indent="-285750" rtl="0">
              <a:spcBef>
                <a:spcPts val="0"/>
              </a:spcBef>
              <a:spcAft>
                <a:spcPts val="0"/>
              </a:spcAft>
              <a:buFont typeface="Wingdings" panose="05000000000000000000" pitchFamily="2" charset="2"/>
              <a:buChar char="q"/>
            </a:pPr>
            <a:r>
              <a:rPr lang="en-US" dirty="0" smtClean="0"/>
              <a:t>Inter-process communication</a:t>
            </a:r>
          </a:p>
          <a:p>
            <a:pPr marL="742950" lvl="1" indent="-285750">
              <a:buFont typeface="Wingdings" panose="05000000000000000000" pitchFamily="2" charset="2"/>
              <a:buChar char="§"/>
            </a:pPr>
            <a:r>
              <a:rPr lang="en-US" dirty="0" smtClean="0"/>
              <a:t>Discussion </a:t>
            </a:r>
            <a:r>
              <a:rPr lang="en-US" dirty="0"/>
              <a:t>of </a:t>
            </a:r>
            <a:r>
              <a:rPr lang="en-US" dirty="0" smtClean="0"/>
              <a:t>IPC and signals in Linux</a:t>
            </a:r>
            <a:endParaRPr lang="en-US" dirty="0"/>
          </a:p>
          <a:p>
            <a:pPr marL="742950" lvl="1" indent="-285750">
              <a:buFont typeface="Wingdings" panose="05000000000000000000" pitchFamily="2" charset="2"/>
              <a:buChar char="§"/>
            </a:pPr>
            <a:r>
              <a:rPr lang="en-US" dirty="0" smtClean="0"/>
              <a:t>Base level implementation </a:t>
            </a:r>
            <a:r>
              <a:rPr lang="en-US" dirty="0"/>
              <a:t>in </a:t>
            </a:r>
            <a:r>
              <a:rPr lang="en-US" dirty="0" smtClean="0"/>
              <a:t>xv6</a:t>
            </a:r>
            <a:endParaRPr lang="en-US" dirty="0"/>
          </a:p>
          <a:p>
            <a:pPr marL="742950" lvl="1" indent="-285750">
              <a:buFont typeface="Wingdings" panose="05000000000000000000" pitchFamily="2" charset="2"/>
              <a:buChar char="§"/>
            </a:pPr>
            <a:r>
              <a:rPr lang="en-US" dirty="0"/>
              <a:t>Discussing the advantages</a:t>
            </a:r>
          </a:p>
          <a:p>
            <a:pPr marL="285750" indent="-285750" rtl="0">
              <a:spcBef>
                <a:spcPts val="0"/>
              </a:spcBef>
              <a:spcAft>
                <a:spcPts val="0"/>
              </a:spcAft>
              <a:buFont typeface="Wingdings" panose="05000000000000000000" pitchFamily="2" charset="2"/>
              <a:buChar char="q"/>
            </a:pPr>
            <a:r>
              <a:rPr lang="en-US" dirty="0" smtClean="0"/>
              <a:t>Foreground and background processes</a:t>
            </a:r>
          </a:p>
          <a:p>
            <a:pPr marL="742950" lvl="1" indent="-285750">
              <a:buFont typeface="Wingdings" panose="05000000000000000000" pitchFamily="2" charset="2"/>
              <a:buChar char="§"/>
            </a:pPr>
            <a:r>
              <a:rPr lang="en-US" dirty="0"/>
              <a:t>Discussion of </a:t>
            </a:r>
            <a:r>
              <a:rPr lang="en-US" dirty="0" smtClean="0"/>
              <a:t>foreground and background processes in Linux</a:t>
            </a:r>
          </a:p>
          <a:p>
            <a:pPr marL="742950" lvl="1" indent="-285750">
              <a:buFont typeface="Wingdings" panose="05000000000000000000" pitchFamily="2" charset="2"/>
              <a:buChar char="§"/>
            </a:pPr>
            <a:r>
              <a:rPr lang="en-US" dirty="0" smtClean="0"/>
              <a:t>Discussion of shell working in xv6</a:t>
            </a:r>
            <a:endParaRPr lang="en-US" dirty="0"/>
          </a:p>
          <a:p>
            <a:pPr marL="742950" lvl="1" indent="-285750">
              <a:buFont typeface="Wingdings" panose="05000000000000000000" pitchFamily="2" charset="2"/>
              <a:buChar char="§"/>
            </a:pPr>
            <a:r>
              <a:rPr lang="en-US" dirty="0" smtClean="0"/>
              <a:t>Implementation in XV6</a:t>
            </a:r>
          </a:p>
          <a:p>
            <a:pPr marL="285750" indent="-285750" rtl="0">
              <a:spcBef>
                <a:spcPts val="0"/>
              </a:spcBef>
              <a:spcAft>
                <a:spcPts val="0"/>
              </a:spcAft>
              <a:buFont typeface="Wingdings" panose="05000000000000000000" pitchFamily="2" charset="2"/>
              <a:buChar char="q"/>
            </a:pPr>
            <a:endParaRPr lang="en-US" dirty="0" smtClean="0"/>
          </a:p>
        </p:txBody>
      </p:sp>
    </p:spTree>
    <p:extLst>
      <p:ext uri="{BB962C8B-B14F-4D97-AF65-F5344CB8AC3E}">
        <p14:creationId xmlns:p14="http://schemas.microsoft.com/office/powerpoint/2010/main" val="2708895319"/>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3194369870"/>
              </p:ext>
            </p:extLst>
          </p:nvPr>
        </p:nvGraphicFramePr>
        <p:xfrm>
          <a:off x="644434" y="452846"/>
          <a:ext cx="9466217" cy="58168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441920"/>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2811" y="600888"/>
            <a:ext cx="9631680" cy="5909310"/>
          </a:xfrm>
          <a:prstGeom prst="rect">
            <a:avLst/>
          </a:prstGeom>
          <a:noFill/>
        </p:spPr>
        <p:txBody>
          <a:bodyPr wrap="square" rtlCol="0">
            <a:spAutoFit/>
          </a:bodyPr>
          <a:lstStyle/>
          <a:p>
            <a:r>
              <a:rPr lang="en-US" dirty="0"/>
              <a:t>Now, to implement this, we have to modify </a:t>
            </a:r>
            <a:r>
              <a:rPr lang="en-US" dirty="0" err="1"/>
              <a:t>shell.c</a:t>
            </a:r>
            <a:r>
              <a:rPr lang="en-US" dirty="0"/>
              <a:t> file</a:t>
            </a:r>
            <a:endParaRPr lang="en-US" dirty="0"/>
          </a:p>
          <a:p>
            <a:r>
              <a:rPr lang="en-US" dirty="0"/>
              <a:t>First, we will add a condition at the end before it forks, saying if the command has a ‘&amp;’ sign in the end. If it is true, then we will call a function named </a:t>
            </a:r>
            <a:r>
              <a:rPr lang="en-US" dirty="0" err="1"/>
              <a:t>runbg</a:t>
            </a:r>
            <a:r>
              <a:rPr lang="en-US" dirty="0"/>
              <a:t>(), else we will run rung</a:t>
            </a:r>
            <a:r>
              <a:rPr lang="en-US" dirty="0" smtClean="0"/>
              <a:t>().</a:t>
            </a:r>
          </a:p>
          <a:p>
            <a:endParaRPr lang="en-US" dirty="0"/>
          </a:p>
          <a:p>
            <a:r>
              <a:rPr lang="en-US" dirty="0"/>
              <a:t>Now in </a:t>
            </a:r>
            <a:r>
              <a:rPr lang="en-US" dirty="0" err="1"/>
              <a:t>runfg</a:t>
            </a:r>
            <a:r>
              <a:rPr lang="en-US" dirty="0"/>
              <a:t>(), we will fork() and the child process will call the </a:t>
            </a:r>
            <a:r>
              <a:rPr lang="en-US" dirty="0" err="1"/>
              <a:t>runcmd</a:t>
            </a:r>
            <a:r>
              <a:rPr lang="en-US" dirty="0"/>
              <a:t>() function and gets the process started. And the parent will call wait() and keep waiting till </a:t>
            </a:r>
            <a:r>
              <a:rPr lang="en-US" dirty="0" smtClean="0"/>
              <a:t>a zombie </a:t>
            </a:r>
            <a:r>
              <a:rPr lang="en-US" dirty="0"/>
              <a:t>process </a:t>
            </a:r>
            <a:r>
              <a:rPr lang="en-US" dirty="0" smtClean="0"/>
              <a:t>with the foreground PID is swept </a:t>
            </a:r>
            <a:r>
              <a:rPr lang="en-US" dirty="0"/>
              <a:t>by wait() belonging to the shell</a:t>
            </a:r>
            <a:r>
              <a:rPr lang="en-US" dirty="0" smtClean="0"/>
              <a:t>. Include a while loop with condition wait()!=PID.</a:t>
            </a:r>
            <a:endParaRPr lang="en-US" dirty="0"/>
          </a:p>
          <a:p>
            <a:r>
              <a:rPr lang="en-US" dirty="0"/>
              <a:t/>
            </a:r>
            <a:br>
              <a:rPr lang="en-US" dirty="0"/>
            </a:br>
            <a:r>
              <a:rPr lang="en-US" dirty="0"/>
              <a:t>While in </a:t>
            </a:r>
            <a:r>
              <a:rPr lang="en-US" dirty="0" err="1"/>
              <a:t>runbg</a:t>
            </a:r>
            <a:r>
              <a:rPr lang="en-US" dirty="0"/>
              <a:t>(), the shell will fork itself and the child will call </a:t>
            </a:r>
            <a:r>
              <a:rPr lang="en-US" dirty="0" err="1"/>
              <a:t>runcmd</a:t>
            </a:r>
            <a:r>
              <a:rPr lang="en-US" dirty="0"/>
              <a:t> function the same as the </a:t>
            </a:r>
            <a:r>
              <a:rPr lang="en-US" dirty="0" err="1"/>
              <a:t>runfg</a:t>
            </a:r>
            <a:r>
              <a:rPr lang="en-US" dirty="0"/>
              <a:t>() function. But in this, the shell won’t call wait instead it iterate into the next loop. So, the next line appears for a command to be entered.</a:t>
            </a:r>
            <a:endParaRPr lang="en-US" dirty="0"/>
          </a:p>
          <a:p>
            <a:r>
              <a:rPr lang="en-US" dirty="0"/>
              <a:t/>
            </a:r>
            <a:br>
              <a:rPr lang="en-US" dirty="0"/>
            </a:br>
            <a:r>
              <a:rPr lang="en-US" dirty="0" smtClean="0"/>
              <a:t>Now, like we did in </a:t>
            </a:r>
            <a:r>
              <a:rPr lang="en-US" dirty="0" err="1" smtClean="0"/>
              <a:t>Ctrl+C</a:t>
            </a:r>
            <a:r>
              <a:rPr lang="en-US" dirty="0" smtClean="0"/>
              <a:t>, we will add two parameters named </a:t>
            </a:r>
            <a:r>
              <a:rPr lang="en-US" dirty="0" err="1" smtClean="0"/>
              <a:t>fg</a:t>
            </a:r>
            <a:r>
              <a:rPr lang="en-US" dirty="0" smtClean="0"/>
              <a:t> and </a:t>
            </a:r>
            <a:r>
              <a:rPr lang="en-US" dirty="0" err="1" smtClean="0"/>
              <a:t>bg</a:t>
            </a:r>
            <a:r>
              <a:rPr lang="en-US" dirty="0" smtClean="0"/>
              <a:t> to the </a:t>
            </a:r>
            <a:r>
              <a:rPr lang="en-US" dirty="0" err="1" smtClean="0"/>
              <a:t>proc</a:t>
            </a:r>
            <a:r>
              <a:rPr lang="en-US" dirty="0" smtClean="0"/>
              <a:t> table.</a:t>
            </a:r>
          </a:p>
          <a:p>
            <a:r>
              <a:rPr lang="en-US" dirty="0" smtClean="0"/>
              <a:t>Then we will implement </a:t>
            </a:r>
            <a:r>
              <a:rPr lang="en-US" dirty="0"/>
              <a:t>two system </a:t>
            </a:r>
            <a:r>
              <a:rPr lang="en-US" dirty="0" smtClean="0"/>
              <a:t>calls, they will </a:t>
            </a:r>
            <a:r>
              <a:rPr lang="en-US" dirty="0"/>
              <a:t>be called by the shell, and one will set the </a:t>
            </a:r>
            <a:r>
              <a:rPr lang="en-US" dirty="0" err="1"/>
              <a:t>fg</a:t>
            </a:r>
            <a:r>
              <a:rPr lang="en-US" dirty="0"/>
              <a:t> parameter to true of a given PID, and another will set the </a:t>
            </a:r>
            <a:r>
              <a:rPr lang="en-US" dirty="0" err="1"/>
              <a:t>bg</a:t>
            </a:r>
            <a:r>
              <a:rPr lang="en-US" dirty="0"/>
              <a:t> parameter to true for a given PID</a:t>
            </a:r>
            <a:r>
              <a:rPr lang="en-US" dirty="0" smtClean="0"/>
              <a:t>. Now, fork() modifications also should be done.</a:t>
            </a:r>
            <a:r>
              <a:rPr lang="en-US" dirty="0"/>
              <a:t/>
            </a:r>
            <a:br>
              <a:rPr lang="en-US" dirty="0"/>
            </a:br>
            <a:endParaRPr lang="en-US" dirty="0" smtClean="0"/>
          </a:p>
          <a:p>
            <a:r>
              <a:rPr lang="en-US" dirty="0"/>
              <a:t>In this way, the </a:t>
            </a:r>
            <a:r>
              <a:rPr lang="en-US" dirty="0" err="1"/>
              <a:t>os</a:t>
            </a:r>
            <a:r>
              <a:rPr lang="en-US" dirty="0"/>
              <a:t> could recognize the process which are foreground and background processes.</a:t>
            </a:r>
            <a:endParaRPr lang="en-IN" b="1" dirty="0"/>
          </a:p>
        </p:txBody>
      </p:sp>
    </p:spTree>
    <p:extLst>
      <p:ext uri="{BB962C8B-B14F-4D97-AF65-F5344CB8AC3E}">
        <p14:creationId xmlns:p14="http://schemas.microsoft.com/office/powerpoint/2010/main" val="1268624795"/>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9897" y="914400"/>
            <a:ext cx="9231086" cy="5355312"/>
          </a:xfrm>
          <a:prstGeom prst="rect">
            <a:avLst/>
          </a:prstGeom>
          <a:noFill/>
        </p:spPr>
        <p:txBody>
          <a:bodyPr wrap="square" rtlCol="0">
            <a:spAutoFit/>
          </a:bodyPr>
          <a:lstStyle/>
          <a:p>
            <a:r>
              <a:rPr lang="en-US" dirty="0" smtClean="0"/>
              <a:t>So</a:t>
            </a:r>
            <a:r>
              <a:rPr lang="en-US" dirty="0"/>
              <a:t>, here shell calls these system calls and gives the PID of its child to them. Now, there is one problem that arises with this. </a:t>
            </a:r>
            <a:endParaRPr lang="en-US" dirty="0" smtClean="0"/>
          </a:p>
          <a:p>
            <a:r>
              <a:rPr lang="en-US" dirty="0" smtClean="0"/>
              <a:t>That </a:t>
            </a:r>
            <a:r>
              <a:rPr lang="en-US" dirty="0"/>
              <a:t>is if the child starts executing the process before the shell calls these system calls, some children of this process may not inherit the true </a:t>
            </a:r>
            <a:r>
              <a:rPr lang="en-US" dirty="0" err="1"/>
              <a:t>fg</a:t>
            </a:r>
            <a:r>
              <a:rPr lang="en-US" dirty="0"/>
              <a:t> and </a:t>
            </a:r>
            <a:r>
              <a:rPr lang="en-US" dirty="0" err="1"/>
              <a:t>bg</a:t>
            </a:r>
            <a:r>
              <a:rPr lang="en-US" dirty="0"/>
              <a:t> value from its parent i.e. shell child/called process. </a:t>
            </a:r>
            <a:endParaRPr lang="en-US" dirty="0" smtClean="0"/>
          </a:p>
          <a:p>
            <a:endParaRPr lang="en-US" dirty="0" smtClean="0"/>
          </a:p>
          <a:p>
            <a:r>
              <a:rPr lang="en-US" dirty="0" smtClean="0"/>
              <a:t>To </a:t>
            </a:r>
            <a:r>
              <a:rPr lang="en-US" dirty="0"/>
              <a:t>prevent this, we could create a semaphore(a shared variable), which prevents the child shell from calling </a:t>
            </a:r>
            <a:r>
              <a:rPr lang="en-US" dirty="0" err="1"/>
              <a:t>runcmd</a:t>
            </a:r>
            <a:r>
              <a:rPr lang="en-US" dirty="0"/>
              <a:t>() function before the shell calls the system call</a:t>
            </a:r>
            <a:r>
              <a:rPr lang="en-US" dirty="0" smtClean="0"/>
              <a:t>.</a:t>
            </a:r>
          </a:p>
          <a:p>
            <a:endParaRPr lang="en-US" dirty="0"/>
          </a:p>
          <a:p>
            <a:r>
              <a:rPr lang="en-US" dirty="0"/>
              <a:t>Now, we have to stop background processes from </a:t>
            </a:r>
            <a:r>
              <a:rPr lang="en-US" b="1" dirty="0" smtClean="0"/>
              <a:t>accessing STDIN</a:t>
            </a:r>
            <a:r>
              <a:rPr lang="en-US" dirty="0" smtClean="0"/>
              <a:t>.</a:t>
            </a:r>
            <a:endParaRPr lang="en-US" b="1" dirty="0"/>
          </a:p>
          <a:p>
            <a:endParaRPr lang="en-US" dirty="0"/>
          </a:p>
          <a:p>
            <a:r>
              <a:rPr lang="en-US" dirty="0" smtClean="0"/>
              <a:t>We </a:t>
            </a:r>
            <a:r>
              <a:rPr lang="en-US" dirty="0"/>
              <a:t>can use </a:t>
            </a:r>
            <a:r>
              <a:rPr lang="en-US" b="1" dirty="0"/>
              <a:t>close(</a:t>
            </a:r>
            <a:r>
              <a:rPr lang="en-US" b="1" dirty="0" err="1"/>
              <a:t>fd</a:t>
            </a:r>
            <a:r>
              <a:rPr lang="en-US" b="1" dirty="0"/>
              <a:t>[0]) </a:t>
            </a:r>
            <a:r>
              <a:rPr lang="en-US" dirty="0"/>
              <a:t>where </a:t>
            </a:r>
            <a:r>
              <a:rPr lang="en-US" dirty="0" err="1"/>
              <a:t>fd</a:t>
            </a:r>
            <a:r>
              <a:rPr lang="en-US" dirty="0"/>
              <a:t> should be initiated with pipe(</a:t>
            </a:r>
            <a:r>
              <a:rPr lang="en-US" dirty="0" err="1"/>
              <a:t>fd</a:t>
            </a:r>
            <a:r>
              <a:rPr lang="en-US" dirty="0" smtClean="0"/>
              <a:t>). Where </a:t>
            </a:r>
            <a:r>
              <a:rPr lang="en-US" dirty="0" err="1" smtClean="0"/>
              <a:t>fd</a:t>
            </a:r>
            <a:r>
              <a:rPr lang="en-US" dirty="0" smtClean="0"/>
              <a:t>[0] represents the input pipe alias STDIN. Now, the STDIN pipe ignores this calling process and its children. So we will add this line in </a:t>
            </a:r>
            <a:r>
              <a:rPr lang="en-US" dirty="0" err="1" smtClean="0"/>
              <a:t>runbg</a:t>
            </a:r>
            <a:r>
              <a:rPr lang="en-US" dirty="0" smtClean="0"/>
              <a:t>() function.</a:t>
            </a:r>
          </a:p>
          <a:p>
            <a:endParaRPr lang="en-US" dirty="0" smtClean="0"/>
          </a:p>
          <a:p>
            <a:r>
              <a:rPr lang="en-US" dirty="0" smtClean="0"/>
              <a:t>Now we have to terminate the background process if it tries to access the STDIN.</a:t>
            </a:r>
          </a:p>
          <a:p>
            <a:r>
              <a:rPr lang="en-US" dirty="0" smtClean="0"/>
              <a:t>We could have checker in before each process calls </a:t>
            </a:r>
            <a:r>
              <a:rPr lang="en-US" dirty="0" err="1" smtClean="0"/>
              <a:t>scanf</a:t>
            </a:r>
            <a:r>
              <a:rPr lang="en-US" dirty="0" smtClean="0"/>
              <a:t>() function</a:t>
            </a:r>
            <a:r>
              <a:rPr lang="en-US" dirty="0"/>
              <a:t/>
            </a:r>
            <a:br>
              <a:rPr lang="en-US" dirty="0"/>
            </a:br>
            <a:r>
              <a:rPr lang="en-US" dirty="0" smtClean="0"/>
              <a:t>, this is one way. Other is directly make a system call use </a:t>
            </a:r>
            <a:r>
              <a:rPr lang="en-US" dirty="0" err="1" smtClean="0"/>
              <a:t>scanf</a:t>
            </a:r>
            <a:r>
              <a:rPr lang="en-US" dirty="0" smtClean="0"/>
              <a:t>() and use this function to check whether a process is a background or foreground process.</a:t>
            </a:r>
            <a:endParaRPr lang="en-US" dirty="0"/>
          </a:p>
        </p:txBody>
      </p:sp>
    </p:spTree>
    <p:extLst>
      <p:ext uri="{BB962C8B-B14F-4D97-AF65-F5344CB8AC3E}">
        <p14:creationId xmlns:p14="http://schemas.microsoft.com/office/powerpoint/2010/main" val="2381048043"/>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426811-678A-442C-A368-712A020FABB2}"/>
              </a:ext>
            </a:extLst>
          </p:cNvPr>
          <p:cNvSpPr txBox="1"/>
          <p:nvPr/>
        </p:nvSpPr>
        <p:spPr>
          <a:xfrm>
            <a:off x="4199020" y="3013501"/>
            <a:ext cx="3793959" cy="830997"/>
          </a:xfrm>
          <a:prstGeom prst="rect">
            <a:avLst/>
          </a:prstGeom>
          <a:noFill/>
        </p:spPr>
        <p:txBody>
          <a:bodyPr wrap="square" rtlCol="0">
            <a:spAutoFit/>
          </a:bodyPr>
          <a:lstStyle/>
          <a:p>
            <a:r>
              <a:rPr lang="en-US" sz="4800" dirty="0"/>
              <a:t>THANK YOU </a:t>
            </a:r>
            <a:endParaRPr lang="en-IN" sz="4800" dirty="0"/>
          </a:p>
        </p:txBody>
      </p:sp>
      <p:sp>
        <p:nvSpPr>
          <p:cNvPr id="3" name="TextBox 2"/>
          <p:cNvSpPr txBox="1"/>
          <p:nvPr/>
        </p:nvSpPr>
        <p:spPr>
          <a:xfrm>
            <a:off x="411727" y="4977115"/>
            <a:ext cx="11553739" cy="284693"/>
          </a:xfrm>
          <a:prstGeom prst="rect">
            <a:avLst/>
          </a:prstGeom>
          <a:noFill/>
        </p:spPr>
        <p:txBody>
          <a:bodyPr wrap="square" rtlCol="0">
            <a:spAutoFit/>
          </a:bodyPr>
          <a:lstStyle/>
          <a:p>
            <a:r>
              <a:rPr lang="en-US" sz="1250" dirty="0" smtClean="0"/>
              <a:t>Detailed explanation is available in the report. Due to more content, some details have not been covered in this presentation to stay within the 10min mark.</a:t>
            </a:r>
            <a:endParaRPr lang="en-IN" sz="1250" dirty="0"/>
          </a:p>
        </p:txBody>
      </p:sp>
    </p:spTree>
    <p:extLst>
      <p:ext uri="{BB962C8B-B14F-4D97-AF65-F5344CB8AC3E}">
        <p14:creationId xmlns:p14="http://schemas.microsoft.com/office/powerpoint/2010/main" val="2162082819"/>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Ctrl+C option in Linux</a:t>
            </a:r>
            <a:endParaRPr lang="en-IN" dirty="0"/>
          </a:p>
        </p:txBody>
      </p:sp>
      <p:sp>
        <p:nvSpPr>
          <p:cNvPr id="3" name="Content Placeholder 2"/>
          <p:cNvSpPr>
            <a:spLocks noGrp="1"/>
          </p:cNvSpPr>
          <p:nvPr>
            <p:ph idx="1"/>
          </p:nvPr>
        </p:nvSpPr>
        <p:spPr/>
        <p:txBody>
          <a:bodyPr/>
          <a:lstStyle/>
          <a:p>
            <a:r>
              <a:rPr lang="en-US" dirty="0"/>
              <a:t>In Linux, when a foreground process is running, we can use the Ctrl+C key to terminate that process. Now, when this key is pressed, the shell sends a SIGINT signal to the foreground process. Now, this signal is processed by the parent shell and it is passed down to the children with a default action to terminate. There are nearly 30 signals in Linux operating system. The default action for handling each signal is defined in the kernel, and usually, it terminates the process that received the signal. A similar thing happens when several processes run in the foreground via pipelines.</a:t>
            </a:r>
            <a:endParaRPr lang="en-IN" dirty="0"/>
          </a:p>
        </p:txBody>
      </p:sp>
    </p:spTree>
    <p:extLst>
      <p:ext uri="{BB962C8B-B14F-4D97-AF65-F5344CB8AC3E}">
        <p14:creationId xmlns:p14="http://schemas.microsoft.com/office/powerpoint/2010/main" val="2383897173"/>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1851" y="595586"/>
            <a:ext cx="9585960" cy="5078313"/>
          </a:xfrm>
          <a:prstGeom prst="rect">
            <a:avLst/>
          </a:prstGeom>
          <a:noFill/>
        </p:spPr>
        <p:txBody>
          <a:bodyPr wrap="square" rtlCol="0">
            <a:spAutoFit/>
          </a:bodyPr>
          <a:lstStyle/>
          <a:p>
            <a:r>
              <a:rPr lang="en-US" b="1" dirty="0" smtClean="0"/>
              <a:t>Implementation in Xv6: (approach 1)</a:t>
            </a:r>
          </a:p>
          <a:p>
            <a:pPr marL="285750" indent="-285750" algn="just">
              <a:buFont typeface="Arial" panose="020B0604020202020204" pitchFamily="34" charset="0"/>
              <a:buChar char="•"/>
            </a:pPr>
            <a:endParaRPr lang="en-US" dirty="0" smtClean="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smtClean="0"/>
          </a:p>
          <a:p>
            <a:pPr marL="285750" indent="-285750" fontAlgn="base">
              <a:buFont typeface="Arial" panose="020B0604020202020204" pitchFamily="34" charset="0"/>
              <a:buChar char="•"/>
            </a:pPr>
            <a:endParaRPr lang="en-US" dirty="0"/>
          </a:p>
          <a:p>
            <a:pPr marL="285750" indent="-285750" fontAlgn="base">
              <a:buFont typeface="Arial" panose="020B0604020202020204" pitchFamily="34" charset="0"/>
              <a:buChar char="•"/>
            </a:pPr>
            <a:endParaRPr lang="en-US" dirty="0" smtClean="0"/>
          </a:p>
          <a:p>
            <a:pPr fontAlgn="base"/>
            <a:endParaRPr lang="en-US" dirty="0"/>
          </a:p>
          <a:p>
            <a:r>
              <a:rPr lang="en-US" dirty="0"/>
              <a:t>Now, this approach has some flaws but works on the original xv6, as it doesn’t have any extra user </a:t>
            </a:r>
            <a:r>
              <a:rPr lang="en-US" i="1" dirty="0"/>
              <a:t>background processes running</a:t>
            </a:r>
            <a:r>
              <a:rPr lang="en-US" dirty="0"/>
              <a:t>. But if we take the xv6 from assignment-3 (where we implemented swapping out and in), we have several background kernel processes running, this approach may kill such background processes</a:t>
            </a:r>
            <a:r>
              <a:rPr lang="en-US" dirty="0" smtClean="0"/>
              <a:t>.</a:t>
            </a:r>
            <a:endParaRPr lang="en-US" dirty="0"/>
          </a:p>
        </p:txBody>
      </p:sp>
      <p:graphicFrame>
        <p:nvGraphicFramePr>
          <p:cNvPr id="4" name="Diagram 3"/>
          <p:cNvGraphicFramePr/>
          <p:nvPr>
            <p:extLst>
              <p:ext uri="{D42A27DB-BD31-4B8C-83A1-F6EECF244321}">
                <p14:modId xmlns:p14="http://schemas.microsoft.com/office/powerpoint/2010/main" val="1533520368"/>
              </p:ext>
            </p:extLst>
          </p:nvPr>
        </p:nvGraphicFramePr>
        <p:xfrm>
          <a:off x="775063" y="566058"/>
          <a:ext cx="9481457" cy="42584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5244662"/>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8180" y="580344"/>
            <a:ext cx="9585960" cy="5078313"/>
          </a:xfrm>
          <a:prstGeom prst="rect">
            <a:avLst/>
          </a:prstGeom>
          <a:noFill/>
        </p:spPr>
        <p:txBody>
          <a:bodyPr wrap="square" rtlCol="0">
            <a:spAutoFit/>
          </a:bodyPr>
          <a:lstStyle/>
          <a:p>
            <a:r>
              <a:rPr lang="en-US" b="1" dirty="0" smtClean="0"/>
              <a:t>Implementation in Xv6: (approach 2)</a:t>
            </a:r>
          </a:p>
          <a:p>
            <a:pPr fontAlgn="base"/>
            <a:r>
              <a:rPr lang="en-US" dirty="0"/>
              <a:t> </a:t>
            </a:r>
          </a:p>
          <a:p>
            <a:pPr marL="285750" indent="-285750" fontAlgn="base">
              <a:buFont typeface="Arial" panose="020B0604020202020204" pitchFamily="34" charset="0"/>
              <a:buChar char="•"/>
            </a:pPr>
            <a:r>
              <a:rPr lang="en-US" dirty="0" smtClean="0"/>
              <a:t>When </a:t>
            </a:r>
            <a:r>
              <a:rPr lang="en-US" dirty="0"/>
              <a:t>a command is entered in Shell, it forks and creates a child that takes the role of running the given command. Now, the shell goes into a sleeping state while holding the PID of the child </a:t>
            </a:r>
            <a:r>
              <a:rPr lang="en-US" dirty="0" err="1"/>
              <a:t>i.e</a:t>
            </a:r>
            <a:r>
              <a:rPr lang="en-US" dirty="0"/>
              <a:t> the </a:t>
            </a:r>
            <a:r>
              <a:rPr lang="en-US" dirty="0" smtClean="0"/>
              <a:t>running </a:t>
            </a:r>
            <a:r>
              <a:rPr lang="en-US" dirty="0"/>
              <a:t>process itself (uses exec to invoke the given process</a:t>
            </a:r>
            <a:r>
              <a:rPr lang="en-US" dirty="0" smtClean="0"/>
              <a:t>).</a:t>
            </a:r>
          </a:p>
          <a:p>
            <a:pPr marL="285750" indent="-285750" fontAlgn="base">
              <a:buFont typeface="Arial" panose="020B0604020202020204" pitchFamily="34" charset="0"/>
              <a:buChar char="•"/>
            </a:pPr>
            <a:r>
              <a:rPr lang="en-US" dirty="0" smtClean="0"/>
              <a:t>Now</a:t>
            </a:r>
            <a:r>
              <a:rPr lang="en-US" dirty="0"/>
              <a:t>, In </a:t>
            </a:r>
            <a:r>
              <a:rPr lang="en-US" dirty="0" err="1"/>
              <a:t>proc</a:t>
            </a:r>
            <a:r>
              <a:rPr lang="en-US" dirty="0"/>
              <a:t> structure, add another parameter let’s say named </a:t>
            </a:r>
            <a:r>
              <a:rPr lang="en-US" dirty="0" err="1"/>
              <a:t>fg</a:t>
            </a:r>
            <a:r>
              <a:rPr lang="en-US" dirty="0"/>
              <a:t>, that marks, if the process is foreground process or not. Now, this is done via a system call from the shell, before the </a:t>
            </a:r>
            <a:r>
              <a:rPr lang="en-US" dirty="0" smtClean="0"/>
              <a:t>creation of the process starts</a:t>
            </a:r>
            <a:r>
              <a:rPr lang="en-US" dirty="0"/>
              <a:t>. </a:t>
            </a:r>
            <a:endParaRPr lang="en-US" dirty="0" smtClean="0"/>
          </a:p>
          <a:p>
            <a:pPr marL="285750" indent="-285750" fontAlgn="base">
              <a:buFont typeface="Arial" panose="020B0604020202020204" pitchFamily="34" charset="0"/>
              <a:buChar char="•"/>
            </a:pPr>
            <a:r>
              <a:rPr lang="en-US" dirty="0" smtClean="0"/>
              <a:t>This </a:t>
            </a:r>
            <a:r>
              <a:rPr lang="en-US" dirty="0"/>
              <a:t>system call, let’s say named </a:t>
            </a:r>
            <a:r>
              <a:rPr lang="en-US" dirty="0" err="1"/>
              <a:t>fgid</a:t>
            </a:r>
            <a:r>
              <a:rPr lang="en-US" dirty="0"/>
              <a:t>(), takes PID from the parent shell after the creation of the process and calls a function defined </a:t>
            </a:r>
            <a:r>
              <a:rPr lang="en-US" dirty="0" err="1"/>
              <a:t>proc.c</a:t>
            </a:r>
            <a:r>
              <a:rPr lang="en-US" dirty="0"/>
              <a:t> which changes the </a:t>
            </a:r>
            <a:r>
              <a:rPr lang="en-US" dirty="0" err="1"/>
              <a:t>proc</a:t>
            </a:r>
            <a:r>
              <a:rPr lang="en-US" dirty="0"/>
              <a:t>-&gt;</a:t>
            </a:r>
            <a:r>
              <a:rPr lang="en-US" dirty="0" err="1"/>
              <a:t>fg</a:t>
            </a:r>
            <a:r>
              <a:rPr lang="en-US" dirty="0"/>
              <a:t> value to </a:t>
            </a:r>
            <a:r>
              <a:rPr lang="en-US" dirty="0" smtClean="0"/>
              <a:t>true.</a:t>
            </a:r>
          </a:p>
          <a:p>
            <a:pPr marL="285750" indent="-285750" fontAlgn="base">
              <a:buFont typeface="Arial" panose="020B0604020202020204" pitchFamily="34" charset="0"/>
              <a:buChar char="•"/>
            </a:pPr>
            <a:r>
              <a:rPr lang="en-US" dirty="0" smtClean="0"/>
              <a:t>Now</a:t>
            </a:r>
            <a:r>
              <a:rPr lang="en-US" dirty="0"/>
              <a:t>, we also have to modify fork</a:t>
            </a:r>
            <a:r>
              <a:rPr lang="en-US" dirty="0" smtClean="0"/>
              <a:t>() so</a:t>
            </a:r>
            <a:r>
              <a:rPr lang="en-US" dirty="0"/>
              <a:t>, that when a foreground process creates a child, its child also inherits the </a:t>
            </a:r>
            <a:r>
              <a:rPr lang="en-US" dirty="0" err="1"/>
              <a:t>proc</a:t>
            </a:r>
            <a:r>
              <a:rPr lang="en-US" dirty="0"/>
              <a:t>-&gt;</a:t>
            </a:r>
            <a:r>
              <a:rPr lang="en-US" dirty="0" err="1"/>
              <a:t>fg</a:t>
            </a:r>
            <a:r>
              <a:rPr lang="en-US" dirty="0"/>
              <a:t> value. </a:t>
            </a:r>
            <a:endParaRPr lang="en-US" dirty="0" smtClean="0"/>
          </a:p>
          <a:p>
            <a:pPr marL="285750" indent="-285750" fontAlgn="base">
              <a:buFont typeface="Arial" panose="020B0604020202020204" pitchFamily="34" charset="0"/>
              <a:buChar char="•"/>
            </a:pPr>
            <a:r>
              <a:rPr lang="en-US" dirty="0" smtClean="0"/>
              <a:t>Now</a:t>
            </a:r>
            <a:r>
              <a:rPr lang="en-US" dirty="0"/>
              <a:t>, as said in precious implementation </a:t>
            </a:r>
            <a:r>
              <a:rPr lang="en-US" dirty="0" err="1"/>
              <a:t>fgkill</a:t>
            </a:r>
            <a:r>
              <a:rPr lang="en-US" dirty="0"/>
              <a:t>() will kill all the functions with </a:t>
            </a:r>
            <a:r>
              <a:rPr lang="en-US" dirty="0" err="1"/>
              <a:t>proc</a:t>
            </a:r>
            <a:r>
              <a:rPr lang="en-US" dirty="0"/>
              <a:t>-&lt;</a:t>
            </a:r>
            <a:r>
              <a:rPr lang="en-US" dirty="0" err="1"/>
              <a:t>fg</a:t>
            </a:r>
            <a:r>
              <a:rPr lang="en-US" dirty="0"/>
              <a:t> value equals to true. In this way, we could kill the foreground process effectively in any environment.</a:t>
            </a:r>
          </a:p>
          <a:p>
            <a:pPr algn="just"/>
            <a:endParaRPr lang="en-US" dirty="0" smtClean="0"/>
          </a:p>
          <a:p>
            <a:endParaRPr lang="en-IN" dirty="0"/>
          </a:p>
        </p:txBody>
      </p:sp>
    </p:spTree>
    <p:extLst>
      <p:ext uri="{BB962C8B-B14F-4D97-AF65-F5344CB8AC3E}">
        <p14:creationId xmlns:p14="http://schemas.microsoft.com/office/powerpoint/2010/main" val="29314633"/>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Displaying information of running processes</a:t>
            </a:r>
            <a:endParaRPr lang="en-IN" dirty="0"/>
          </a:p>
        </p:txBody>
      </p:sp>
      <p:sp>
        <p:nvSpPr>
          <p:cNvPr id="3" name="Content Placeholder 2"/>
          <p:cNvSpPr>
            <a:spLocks noGrp="1"/>
          </p:cNvSpPr>
          <p:nvPr>
            <p:ph idx="1"/>
          </p:nvPr>
        </p:nvSpPr>
        <p:spPr/>
        <p:txBody>
          <a:bodyPr>
            <a:normAutofit fontScale="92500"/>
          </a:bodyPr>
          <a:lstStyle/>
          <a:p>
            <a:r>
              <a:rPr lang="en-US" dirty="0"/>
              <a:t>In Linux</a:t>
            </a:r>
            <a:r>
              <a:rPr lang="en-US" b="1" dirty="0"/>
              <a:t>, </a:t>
            </a:r>
            <a:r>
              <a:rPr lang="en-US" dirty="0"/>
              <a:t>we have a “ps” command which lists out all the processes a user is running in the background and foreground in the corresponding window. Now, its working is pretty straightforward, it just displays all the information of process in foreground group and background group maintained by its terminal window. Now as the name suggests, the foreground group consists of the foreground process and the background processes consist of background processes. It is used by users mainly to see which background processes they are running</a:t>
            </a:r>
            <a:r>
              <a:rPr lang="en-US" dirty="0" smtClean="0"/>
              <a:t>.</a:t>
            </a:r>
          </a:p>
          <a:p>
            <a:r>
              <a:rPr lang="en-US" dirty="0"/>
              <a:t>I</a:t>
            </a:r>
            <a:r>
              <a:rPr lang="en-US" dirty="0" smtClean="0"/>
              <a:t>n </a:t>
            </a:r>
            <a:r>
              <a:rPr lang="en-US" dirty="0"/>
              <a:t>further implementations, we are going to add a feature for processes to run in the background, so having this command will be helpful</a:t>
            </a:r>
            <a:endParaRPr lang="en-IN" dirty="0"/>
          </a:p>
        </p:txBody>
      </p:sp>
    </p:spTree>
    <p:extLst>
      <p:ext uri="{BB962C8B-B14F-4D97-AF65-F5344CB8AC3E}">
        <p14:creationId xmlns:p14="http://schemas.microsoft.com/office/powerpoint/2010/main" val="3961024882"/>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062" y="1024523"/>
            <a:ext cx="9910916" cy="400110"/>
          </a:xfrm>
          <a:prstGeom prst="rect">
            <a:avLst/>
          </a:prstGeom>
          <a:noFill/>
        </p:spPr>
        <p:txBody>
          <a:bodyPr wrap="square" rtlCol="0">
            <a:spAutoFit/>
          </a:bodyPr>
          <a:lstStyle/>
          <a:p>
            <a:r>
              <a:rPr lang="en-US" sz="2000" b="1" u="sng" dirty="0"/>
              <a:t>Implementation of this command follows </a:t>
            </a:r>
            <a:r>
              <a:rPr lang="en-US" sz="2000" b="1" u="sng" dirty="0" smtClean="0"/>
              <a:t>as</a:t>
            </a:r>
            <a:r>
              <a:rPr lang="en-US" sz="2000" b="1" u="sng" dirty="0" smtClean="0"/>
              <a:t>:</a:t>
            </a:r>
            <a:endParaRPr lang="en-US" sz="2000" b="1" u="sng" dirty="0" smtClean="0"/>
          </a:p>
        </p:txBody>
      </p:sp>
      <p:graphicFrame>
        <p:nvGraphicFramePr>
          <p:cNvPr id="4" name="Diagram 3"/>
          <p:cNvGraphicFramePr/>
          <p:nvPr>
            <p:extLst>
              <p:ext uri="{D42A27DB-BD31-4B8C-83A1-F6EECF244321}">
                <p14:modId xmlns:p14="http://schemas.microsoft.com/office/powerpoint/2010/main" val="3039851943"/>
              </p:ext>
            </p:extLst>
          </p:nvPr>
        </p:nvGraphicFramePr>
        <p:xfrm>
          <a:off x="722531" y="1889759"/>
          <a:ext cx="9831978" cy="39972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7185107"/>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invariant Lists for process management</a:t>
            </a:r>
            <a:endParaRPr lang="en-IN" dirty="0"/>
          </a:p>
        </p:txBody>
      </p:sp>
      <p:sp>
        <p:nvSpPr>
          <p:cNvPr id="3" name="Content Placeholder 2"/>
          <p:cNvSpPr>
            <a:spLocks noGrp="1"/>
          </p:cNvSpPr>
          <p:nvPr>
            <p:ph idx="1"/>
          </p:nvPr>
        </p:nvSpPr>
        <p:spPr>
          <a:xfrm>
            <a:off x="640993" y="2248384"/>
            <a:ext cx="9613861" cy="4447385"/>
          </a:xfrm>
        </p:spPr>
        <p:txBody>
          <a:bodyPr>
            <a:normAutofit/>
          </a:bodyPr>
          <a:lstStyle/>
          <a:p>
            <a:r>
              <a:rPr lang="en-US" sz="2100" dirty="0"/>
              <a:t>One important point we have to is that Linux doesn’t store all processes in the same array(</a:t>
            </a:r>
            <a:r>
              <a:rPr lang="en-US" sz="2100" dirty="0" err="1"/>
              <a:t>ptable</a:t>
            </a:r>
            <a:r>
              <a:rPr lang="en-US" sz="2100" dirty="0"/>
              <a:t>) as xv6. Rather it has separate lists to store </a:t>
            </a:r>
            <a:r>
              <a:rPr lang="en-US" sz="2100" dirty="0" smtClean="0"/>
              <a:t>the processes </a:t>
            </a:r>
            <a:r>
              <a:rPr lang="en-US" sz="2100" dirty="0"/>
              <a:t>of a particular state. RUNNING &amp; RUNNABLE, INTERRRUPTABLE_SLEEP, UNINTERRRUPTABLE_SLEEP, STOPPED, ZOMBIE, are the states in Linux, a bit different from the states in xv6. Usage of lists is done to increase the efficiency of runtime in state transitions.</a:t>
            </a:r>
          </a:p>
          <a:p>
            <a:pPr>
              <a:lnSpc>
                <a:spcPct val="100000"/>
              </a:lnSpc>
            </a:pPr>
            <a:r>
              <a:rPr lang="en-US" sz="2100" dirty="0"/>
              <a:t>Now, we will implement this kind of approach to store process states. (</a:t>
            </a:r>
            <a:r>
              <a:rPr lang="en-US" sz="2100" dirty="0" smtClean="0"/>
              <a:t>Note: </a:t>
            </a:r>
            <a:r>
              <a:rPr lang="en-US" sz="2100" dirty="0"/>
              <a:t>we are not changing the process states, the states will remain the same as running, runnable, embryo, unused, zombie. Changing them won’t have any impact on the performance as they are sufficient to maintain all process functions throughout the OS). The main aim of this implementation is to divide and store the process according to their process states</a:t>
            </a:r>
            <a:r>
              <a:rPr lang="en-US" sz="2100" dirty="0" smtClean="0"/>
              <a:t>.</a:t>
            </a:r>
            <a:endParaRPr lang="en-IN" sz="2100" dirty="0"/>
          </a:p>
        </p:txBody>
      </p:sp>
    </p:spTree>
    <p:extLst>
      <p:ext uri="{BB962C8B-B14F-4D97-AF65-F5344CB8AC3E}">
        <p14:creationId xmlns:p14="http://schemas.microsoft.com/office/powerpoint/2010/main" val="3413957116"/>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4297" y="491613"/>
            <a:ext cx="10176387" cy="6463308"/>
          </a:xfrm>
          <a:prstGeom prst="rect">
            <a:avLst/>
          </a:prstGeom>
          <a:noFill/>
        </p:spPr>
        <p:txBody>
          <a:bodyPr wrap="square" rtlCol="0">
            <a:spAutoFit/>
          </a:bodyPr>
          <a:lstStyle/>
          <a:p>
            <a:pPr marL="285750" indent="-285750">
              <a:buFont typeface="Arial" panose="020B0604020202020204" pitchFamily="34" charset="0"/>
              <a:buChar char="•"/>
            </a:pPr>
            <a:r>
              <a:rPr lang="en-US" dirty="0"/>
              <a:t>First, we will create a struct </a:t>
            </a:r>
            <a:r>
              <a:rPr lang="en-US" dirty="0" err="1"/>
              <a:t>StructLists</a:t>
            </a:r>
            <a:r>
              <a:rPr lang="en-US" dirty="0"/>
              <a:t> to store the header of a respective state processes list. This will be added to the </a:t>
            </a:r>
            <a:r>
              <a:rPr lang="en-US" dirty="0" err="1"/>
              <a:t>ptable</a:t>
            </a:r>
            <a:r>
              <a:rPr lang="en-US" dirty="0"/>
              <a:t> </a:t>
            </a:r>
            <a:r>
              <a:rPr lang="en-US" dirty="0" smtClean="0"/>
              <a:t>struct.</a:t>
            </a:r>
            <a:br>
              <a:rPr lang="en-US" dirty="0" smtClean="0"/>
            </a:br>
            <a:r>
              <a:rPr lang="en-IN" dirty="0" smtClean="0"/>
              <a:t>struct </a:t>
            </a:r>
            <a:r>
              <a:rPr lang="en-IN" dirty="0" err="1" smtClean="0"/>
              <a:t>StateLists</a:t>
            </a:r>
            <a:r>
              <a:rPr lang="en-IN" dirty="0" smtClean="0"/>
              <a:t> { </a:t>
            </a:r>
          </a:p>
          <a:p>
            <a:pPr lvl="1"/>
            <a:r>
              <a:rPr lang="en-IN" dirty="0" smtClean="0"/>
              <a:t>struct </a:t>
            </a:r>
            <a:r>
              <a:rPr lang="en-IN" dirty="0" err="1" smtClean="0"/>
              <a:t>proc</a:t>
            </a:r>
            <a:r>
              <a:rPr lang="en-IN" dirty="0" smtClean="0"/>
              <a:t>* ready;</a:t>
            </a:r>
          </a:p>
          <a:p>
            <a:pPr lvl="1"/>
            <a:r>
              <a:rPr lang="en-IN" dirty="0" smtClean="0"/>
              <a:t>struct </a:t>
            </a:r>
            <a:r>
              <a:rPr lang="en-IN" dirty="0" err="1" smtClean="0"/>
              <a:t>proc</a:t>
            </a:r>
            <a:r>
              <a:rPr lang="en-IN" dirty="0" smtClean="0"/>
              <a:t>* free; // or also unused</a:t>
            </a:r>
          </a:p>
          <a:p>
            <a:pPr lvl="1"/>
            <a:r>
              <a:rPr lang="en-IN" dirty="0" smtClean="0"/>
              <a:t>struct </a:t>
            </a:r>
            <a:r>
              <a:rPr lang="en-IN" dirty="0" err="1" smtClean="0"/>
              <a:t>proc</a:t>
            </a:r>
            <a:r>
              <a:rPr lang="en-IN" dirty="0" smtClean="0"/>
              <a:t>* sleep; </a:t>
            </a:r>
          </a:p>
          <a:p>
            <a:pPr lvl="1"/>
            <a:r>
              <a:rPr lang="en-IN" dirty="0" smtClean="0"/>
              <a:t>struct </a:t>
            </a:r>
            <a:r>
              <a:rPr lang="en-IN" dirty="0" err="1" smtClean="0"/>
              <a:t>proc</a:t>
            </a:r>
            <a:r>
              <a:rPr lang="en-IN" dirty="0" smtClean="0"/>
              <a:t>* zombie; </a:t>
            </a:r>
          </a:p>
          <a:p>
            <a:pPr lvl="1"/>
            <a:r>
              <a:rPr lang="en-IN" dirty="0" smtClean="0"/>
              <a:t>struct </a:t>
            </a:r>
            <a:r>
              <a:rPr lang="en-IN" dirty="0" err="1" smtClean="0"/>
              <a:t>proc</a:t>
            </a:r>
            <a:r>
              <a:rPr lang="en-IN" dirty="0" smtClean="0"/>
              <a:t>* running; </a:t>
            </a:r>
          </a:p>
          <a:p>
            <a:pPr lvl="1"/>
            <a:r>
              <a:rPr lang="en-IN" dirty="0" smtClean="0"/>
              <a:t>struct </a:t>
            </a:r>
            <a:r>
              <a:rPr lang="en-IN" dirty="0" err="1" smtClean="0"/>
              <a:t>proc</a:t>
            </a:r>
            <a:r>
              <a:rPr lang="en-IN" dirty="0" smtClean="0"/>
              <a:t>* embryo; };</a:t>
            </a:r>
          </a:p>
          <a:p>
            <a:pPr lvl="1"/>
            <a:endParaRPr lang="en-US" dirty="0" smtClean="0"/>
          </a:p>
          <a:p>
            <a:pPr marL="285750" indent="-285750">
              <a:buFont typeface="Arial" panose="020B0604020202020204" pitchFamily="34" charset="0"/>
              <a:buChar char="•"/>
            </a:pPr>
            <a:r>
              <a:rPr lang="en-US" dirty="0" smtClean="0"/>
              <a:t>In </a:t>
            </a:r>
            <a:r>
              <a:rPr lang="en-US" dirty="0"/>
              <a:t>this struct, we will store the heads of the process state list </a:t>
            </a:r>
            <a:r>
              <a:rPr lang="en-US" dirty="0" smtClean="0"/>
              <a:t>only.</a:t>
            </a:r>
          </a:p>
          <a:p>
            <a:pPr marL="285750" indent="-285750">
              <a:buFont typeface="Arial" panose="020B0604020202020204" pitchFamily="34" charset="0"/>
              <a:buChar char="•"/>
            </a:pPr>
            <a:r>
              <a:rPr lang="en-US" dirty="0" smtClean="0"/>
              <a:t>we </a:t>
            </a:r>
            <a:r>
              <a:rPr lang="en-US" dirty="0"/>
              <a:t>will add a struct </a:t>
            </a:r>
            <a:r>
              <a:rPr lang="en-US" dirty="0" err="1"/>
              <a:t>proc</a:t>
            </a:r>
            <a:r>
              <a:rPr lang="en-US" dirty="0"/>
              <a:t> * next parameter was added to the </a:t>
            </a:r>
            <a:r>
              <a:rPr lang="en-US" dirty="0" err="1"/>
              <a:t>proc</a:t>
            </a:r>
            <a:r>
              <a:rPr lang="en-US" dirty="0"/>
              <a:t> structure to support linking the processes together in the lists. T</a:t>
            </a:r>
            <a:r>
              <a:rPr lang="en-US" dirty="0" smtClean="0"/>
              <a:t>his </a:t>
            </a:r>
            <a:r>
              <a:rPr lang="en-US" dirty="0"/>
              <a:t>is the logic we use to iterate through a list</a:t>
            </a:r>
            <a:r>
              <a:rPr lang="en-US" dirty="0" smtClean="0"/>
              <a:t>. Any function accessing </a:t>
            </a:r>
            <a:r>
              <a:rPr lang="en-US" dirty="0" err="1" smtClean="0"/>
              <a:t>stateLists</a:t>
            </a:r>
            <a:r>
              <a:rPr lang="en-US" dirty="0" smtClean="0"/>
              <a:t> should </a:t>
            </a:r>
            <a:r>
              <a:rPr lang="en-US" dirty="0" err="1" smtClean="0"/>
              <a:t>interate</a:t>
            </a:r>
            <a:r>
              <a:rPr lang="en-US" dirty="0" smtClean="0"/>
              <a:t> using this header.</a:t>
            </a:r>
          </a:p>
          <a:p>
            <a:pPr marL="285750" indent="-285750">
              <a:buFont typeface="Arial" panose="020B0604020202020204" pitchFamily="34" charset="0"/>
              <a:buChar char="•"/>
            </a:pPr>
            <a:r>
              <a:rPr lang="en-US" dirty="0" smtClean="0"/>
              <a:t>As you can see we are using a Linked list data structure here.</a:t>
            </a:r>
          </a:p>
          <a:p>
            <a:pPr marL="285750" indent="-285750">
              <a:buFont typeface="Arial" panose="020B0604020202020204" pitchFamily="34" charset="0"/>
              <a:buChar char="•"/>
            </a:pPr>
            <a:r>
              <a:rPr lang="en-US" dirty="0"/>
              <a:t>After this, we will create a few generic functions that help in the transition of processes from one state list to another. They claim the locks and transfer a process from one state to another, by iterating through the list using </a:t>
            </a:r>
            <a:r>
              <a:rPr lang="en-US" dirty="0" err="1"/>
              <a:t>proc</a:t>
            </a:r>
            <a:r>
              <a:rPr lang="en-US" dirty="0"/>
              <a:t>-&gt;next, and removing them from the list </a:t>
            </a:r>
            <a:r>
              <a:rPr lang="en-US" dirty="0" smtClean="0"/>
              <a:t>and </a:t>
            </a:r>
            <a:r>
              <a:rPr lang="en-US" dirty="0"/>
              <a:t>adding them in the list</a:t>
            </a:r>
            <a:r>
              <a:rPr lang="en-US" dirty="0" smtClean="0"/>
              <a:t>. These generic functions acquire locks before accessing the </a:t>
            </a:r>
            <a:r>
              <a:rPr lang="en-US" dirty="0" err="1" smtClean="0"/>
              <a:t>ptable</a:t>
            </a:r>
            <a:r>
              <a:rPr lang="en-US" dirty="0" smtClean="0"/>
              <a:t>.</a:t>
            </a:r>
          </a:p>
          <a:p>
            <a:pPr marL="285750" indent="-285750">
              <a:buFont typeface="Arial" panose="020B0604020202020204" pitchFamily="34" charset="0"/>
              <a:buChar char="•"/>
            </a:pPr>
            <a:r>
              <a:rPr lang="en-US" dirty="0"/>
              <a:t>a lot of care and synchronization needs to be taken while writing the code of the generic function, otherwise, some processes may be </a:t>
            </a:r>
            <a:r>
              <a:rPr lang="en-US" dirty="0" smtClean="0"/>
              <a:t>lost and may create circular loop.</a:t>
            </a:r>
            <a:endParaRPr lang="en-US" dirty="0"/>
          </a:p>
          <a:p>
            <a:r>
              <a:rPr lang="en-US" dirty="0"/>
              <a:t/>
            </a:r>
            <a:br>
              <a:rPr lang="en-US" dirty="0"/>
            </a:br>
            <a:endParaRPr lang="en-IN" dirty="0"/>
          </a:p>
        </p:txBody>
      </p:sp>
      <p:sp>
        <p:nvSpPr>
          <p:cNvPr id="3" name="TextBox 2"/>
          <p:cNvSpPr txBox="1"/>
          <p:nvPr/>
        </p:nvSpPr>
        <p:spPr>
          <a:xfrm>
            <a:off x="8829368" y="2261419"/>
            <a:ext cx="2812026" cy="2644878"/>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54495450"/>
      </p:ext>
    </p:extLst>
  </p:cSld>
  <p:clrMapOvr>
    <a:masterClrMapping/>
  </p:clrMapOvr>
  <mc:AlternateContent xmlns:mc="http://schemas.openxmlformats.org/markup-compatibility/2006">
    <mc:Choice xmlns:p14="http://schemas.microsoft.com/office/powerpoint/2010/main" Requires="p14">
      <p:transition p14:dur="400">
        <p:pull/>
      </p:transition>
    </mc:Choice>
    <mc:Fallback>
      <p:transition>
        <p:pull/>
      </p:transition>
    </mc:Fallback>
  </mc:AlternateContent>
  <p:timing>
    <p:tnLst>
      <p:par>
        <p:cTn id="1" dur="indefinite" restart="never" nodeType="tmRoot"/>
      </p:par>
    </p:tnLst>
  </p:timing>
</p:sld>
</file>

<file path=ppt/theme/theme1.xml><?xml version="1.0" encoding="utf-8"?>
<a:theme xmlns:a="http://schemas.openxmlformats.org/drawingml/2006/main" name="Berlin">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631</TotalTime>
  <Words>2100</Words>
  <Application>Microsoft Office PowerPoint</Application>
  <PresentationFormat>Widescreen</PresentationFormat>
  <Paragraphs>180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vt:lpstr>
      <vt:lpstr>Berlin</vt:lpstr>
      <vt:lpstr>CS344 – ASSIGNMENT - 4 </vt:lpstr>
      <vt:lpstr>PowerPoint Presentation</vt:lpstr>
      <vt:lpstr>Ctrl+C option in Linux</vt:lpstr>
      <vt:lpstr>PowerPoint Presentation</vt:lpstr>
      <vt:lpstr>PowerPoint Presentation</vt:lpstr>
      <vt:lpstr>Displaying information of running processes</vt:lpstr>
      <vt:lpstr>PowerPoint Presentation</vt:lpstr>
      <vt:lpstr>State invariant Lists for process management</vt:lpstr>
      <vt:lpstr>PowerPoint Presentation</vt:lpstr>
      <vt:lpstr>PowerPoint Presentation</vt:lpstr>
      <vt:lpstr>Advantages of StateLists</vt:lpstr>
      <vt:lpstr>Shutdown command</vt:lpstr>
      <vt:lpstr>PowerPoint Presentation</vt:lpstr>
      <vt:lpstr>Inter-process communication</vt:lpstr>
      <vt:lpstr>PowerPoint Presentation</vt:lpstr>
      <vt:lpstr>PowerPoint Presentation</vt:lpstr>
      <vt:lpstr>PowerPoint Presentation</vt:lpstr>
      <vt:lpstr>Foreground and background processes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CS344 – ASSIGNMENT - 4 </dc:title>
  <dc:creator>Sai Ashrritth</dc:creator>
  <cp:keywords>Os assignment, Linux process management</cp:keywords>
  <cp:lastModifiedBy>SAI ASRITH</cp:lastModifiedBy>
  <cp:revision>34</cp:revision>
  <dcterms:created xsi:type="dcterms:W3CDTF">2021-11-16T10:53:01Z</dcterms:created>
  <dcterms:modified xsi:type="dcterms:W3CDTF">2021-11-17T17:20:20Z</dcterms:modified>
</cp:coreProperties>
</file>