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87" r:id="rId10"/>
    <p:sldId id="288" r:id="rId11"/>
    <p:sldId id="302" r:id="rId12"/>
    <p:sldId id="303" r:id="rId13"/>
    <p:sldId id="314" r:id="rId14"/>
    <p:sldId id="315" r:id="rId15"/>
    <p:sldId id="262" r:id="rId16"/>
    <p:sldId id="263" r:id="rId17"/>
    <p:sldId id="264" r:id="rId18"/>
    <p:sldId id="265" r:id="rId19"/>
    <p:sldId id="266" r:id="rId20"/>
    <p:sldId id="267" r:id="rId21"/>
    <p:sldId id="316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BDAA-D5DD-4EB0-BF17-86F7EF31E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B24F-AEA8-4119-8FFF-E8128BBA60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3054226" y="4414374"/>
            <a:ext cx="608354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原创设计师QQ598969553                 _16"/>
          <p:cNvSpPr/>
          <p:nvPr/>
        </p:nvSpPr>
        <p:spPr>
          <a:xfrm>
            <a:off x="3331210" y="5064125"/>
            <a:ext cx="5529580" cy="829945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0D0D0D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defRPr>
            </a:lvl1pPr>
          </a:lstStyle>
          <a:p>
            <a:pPr marL="0" marR="0" lvl="0" indent="0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汇报人：   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Talos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郭韬           部门：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  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互联网事业部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-APP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开发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 </a:t>
            </a:r>
            <a:endParaRPr lang="en-US" altLang="zh-CN" sz="1600" dirty="0">
              <a:solidFill>
                <a:schemeClr val="tx1"/>
              </a:solidFill>
              <a:ea typeface="微软雅黑" panose="020B0503020204020204" pitchFamily="34" charset="-122"/>
              <a:sym typeface="字魂36号-正文宋楷" panose="00000500000000000000" charset="-122"/>
            </a:endParaRPr>
          </a:p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  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试用期：   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2021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年</a:t>
            </a:r>
            <a:r>
              <a:rPr 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月- 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2021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1" y="670726"/>
            <a:ext cx="2293339" cy="2272678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2673208" y="3176902"/>
            <a:ext cx="6845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spc="800" dirty="0">
                <a:solidFill>
                  <a:srgbClr val="2CB18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试用期总结报告</a:t>
            </a:r>
            <a:endParaRPr lang="zh-CN" altLang="en-US" sz="6600" spc="800" dirty="0">
              <a:solidFill>
                <a:srgbClr val="2CB18F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端温控器项目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2355" y="1662430"/>
            <a:ext cx="9947275" cy="34150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、实现过程：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）初次多线程请求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列表，本地缓存优化用户体验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列表使用滑动视图分页而不是子控制器</a:t>
            </a:r>
            <a:endParaRPr lang="en-US" alt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）自定义滑杆，调整触摸判定优化体验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VLEdit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实现侧滑，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VSPickerView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实现时间选择器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schedule主页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3198495"/>
            <a:ext cx="4728210" cy="3458210"/>
          </a:xfrm>
          <a:prstGeom prst="rect">
            <a:avLst/>
          </a:prstGeom>
        </p:spPr>
      </p:pic>
      <p:pic>
        <p:nvPicPr>
          <p:cNvPr id="6" name="图片 5" descr="编辑schedule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595" y="1012190"/>
            <a:ext cx="3875405" cy="5644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75790" y="3874770"/>
            <a:ext cx="168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</a:t>
            </a:r>
            <a:r>
              <a:rPr lang="en-US" altLang="zh-CN"/>
              <a:t>schedule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439785" y="1662430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编辑</a:t>
            </a:r>
            <a:r>
              <a:rPr lang="en-US" altLang="zh-CN"/>
              <a:t>schedule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端温控器项目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260" y="1647825"/>
            <a:ext cx="5206365" cy="4246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、工作成果：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）设置页部分自定义视图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）收获：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掌握常用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和自定义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熟悉组件开发方式和项目流程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熟悉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Vesync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组件库和常见组件的使用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的写法规范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主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611505"/>
            <a:ext cx="2027555" cy="3607435"/>
          </a:xfrm>
          <a:prstGeom prst="rect">
            <a:avLst/>
          </a:prstGeom>
        </p:spPr>
      </p:pic>
      <p:pic>
        <p:nvPicPr>
          <p:cNvPr id="6" name="图片 5" descr="编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60" y="611505"/>
            <a:ext cx="2027555" cy="3607435"/>
          </a:xfrm>
          <a:prstGeom prst="rect">
            <a:avLst/>
          </a:prstGeom>
        </p:spPr>
      </p:pic>
      <p:pic>
        <p:nvPicPr>
          <p:cNvPr id="10" name="图片 9" descr="安全温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130" y="612140"/>
            <a:ext cx="2027555" cy="3606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10830" y="4531995"/>
            <a:ext cx="164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部分页面展示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智能手表项目（开发中）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1597660"/>
            <a:ext cx="10406380" cy="63239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、工作背景：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第三方智能手表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wearbuds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的接入，业务包括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wifi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、蓝牙、新旧数据兼容等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、遇到挑战：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第三方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SDK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接入和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新蓝牙库的使用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框架设计： 设置页多为重复页面，考虑复用的设计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）弹窗样式封装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、实现过程：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）了解新蓝牙库的设计架构和用意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）设置页固定项数据来源用枚举形式，页面和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做细致拆分，后续再考虑合并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）在原有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BaseSheet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的基础上封装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PickerSheet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TableSheet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智能手表项目（开发中）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470" y="1597660"/>
            <a:ext cx="4979035" cy="63239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、工作成果：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开发（基本完成）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）蓝牙指令封装（部分）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）收获：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加深对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layer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样式的理解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BaseSheet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VSPikcerView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的封装使用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掌握组件项目的完整开发流程和框架搭建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IMG_3F6AE045C28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30" y="946785"/>
            <a:ext cx="1591945" cy="2834005"/>
          </a:xfrm>
          <a:prstGeom prst="rect">
            <a:avLst/>
          </a:prstGeom>
        </p:spPr>
      </p:pic>
      <p:pic>
        <p:nvPicPr>
          <p:cNvPr id="6" name="图片 5" descr="IMG_77BFE74CF8E8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5" y="935355"/>
            <a:ext cx="1604645" cy="2856230"/>
          </a:xfrm>
          <a:prstGeom prst="rect">
            <a:avLst/>
          </a:prstGeom>
        </p:spPr>
      </p:pic>
      <p:pic>
        <p:nvPicPr>
          <p:cNvPr id="10" name="图片 9" descr="IMG_67758AACDB37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020" y="932815"/>
            <a:ext cx="1605280" cy="2858770"/>
          </a:xfrm>
          <a:prstGeom prst="rect">
            <a:avLst/>
          </a:prstGeom>
        </p:spPr>
      </p:pic>
      <p:pic>
        <p:nvPicPr>
          <p:cNvPr id="11" name="图片 10" descr="IMG_506606EA0331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890" y="922020"/>
            <a:ext cx="1606550" cy="28587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78115" y="4058285"/>
            <a:ext cx="159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部分页面展示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5099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36016"/>
            <a:ext cx="1012024" cy="4328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5035" y="1417320"/>
            <a:ext cx="8874125" cy="4246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、踩过的坑：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）初期遇到问题时钻牛角尖：误以为问题简单但思路在细节上有致命错误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）初期代码格式规范问题：参考规范单一，有时被带偏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）跨部门交流时的问题：其它部门的部分同事不主动交流沟通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、心得体会：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）积极交流对项目的推动作用：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开发内部： 设计时多请教有经验的同事，多看别人的代码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其它部门： 有问题及时反馈到群里，不要私下沟通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）设计对个人开发的重要性：对照设计应当能直接产出代码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）编写代码是一个长期迭代、优化的过程：设计时要考虑可扩展性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115" y="10479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四、经验教训和总结</a:t>
            </a:r>
            <a:endParaRPr lang="zh-CN" altLang="en-US" b="1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4695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99717"/>
            <a:ext cx="1012024" cy="4328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5092" y="1457205"/>
            <a:ext cx="8850385" cy="54927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、项目流程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）问题：评审会议时问题不能及时暴露，常常到开发后期才发现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）建议：在项目群中及时更新文档到开发、测试各方人员，在需求评审和测试用例评审时做到带着问题来评审，测试用例文档也应当尽早给出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、代码规范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）问题：同一个项目中的开发代码规范和风格差异较大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）建议：项目负责人在一开始给出代码规范模版，让开发成员统一执行，也会减少代码审核的难度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、开发团队内部的交流合作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）问题：开发同事之间有时问题沟通不及时，比如安卓端发现了问题但没有及时同步到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端，再比如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模块的接口数据格式发生了变化但没有同步到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）建议：在项目群中拟一份开发问题记录表，有重大问题或更新时通知到所有人，也方便风险管控和相关开发文档的后续修改。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115" y="1087873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五、合理意见和建议</a:t>
            </a:r>
            <a:endParaRPr lang="zh-CN" altLang="en-US" b="1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609830" y="1391376"/>
            <a:ext cx="10477959" cy="4316730"/>
            <a:chOff x="857020" y="1829526"/>
            <a:chExt cx="10477959" cy="4316730"/>
          </a:xfrm>
        </p:grpSpPr>
        <p:sp>
          <p:nvSpPr>
            <p:cNvPr id="4" name="矩形 3"/>
            <p:cNvSpPr/>
            <p:nvPr/>
          </p:nvSpPr>
          <p:spPr>
            <a:xfrm>
              <a:off x="1461405" y="1829526"/>
              <a:ext cx="9873574" cy="4316730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  <a:effectLst>
              <a:outerShdw blurRad="50800" dist="50800" dir="5400000" sx="3000" sy="3000" algn="ctr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57020" y="2843304"/>
              <a:ext cx="4501515" cy="22891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6ECC2"/>
                      </a:gs>
                      <a:gs pos="100000">
                        <a:srgbClr val="F5EDEA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6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02</a:t>
              </a:r>
              <a:endParaRPr lang="en-US" altLang="zh-CN" sz="166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5272995" y="3480060"/>
              <a:ext cx="5732869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/>
              <a:r>
                <a:rPr lang="zh-CN" altLang="en-US" sz="60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文化价值观践行</a:t>
              </a:r>
              <a:endParaRPr lang="zh-CN" altLang="en-US" sz="6000" b="1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43880" y="2544536"/>
              <a:ext cx="0" cy="28867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8" y="259155"/>
            <a:ext cx="1012024" cy="43285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274133"/>
            <a:ext cx="862849" cy="437610"/>
            <a:chOff x="0" y="167830"/>
            <a:chExt cx="862849" cy="437610"/>
          </a:xfrm>
        </p:grpSpPr>
        <p:sp>
          <p:nvSpPr>
            <p:cNvPr id="10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41469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26491"/>
            <a:ext cx="1012024" cy="4328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3115" y="897477"/>
            <a:ext cx="2360295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文化价值观践行情况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2965" y="1265555"/>
            <a:ext cx="10231755" cy="54927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一、责任心（个人）：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）背景：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CES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虚拟展示项目后期测试用例评审时更改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scheudle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部分展示效果的需求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）行动：主动思考并提出解决方案，当晚加班到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点，并和负责相关模块的同事沟通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）结果：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于次日中午完成需求并自测通过，未占用联调时间，验收质量良好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二、责任心（团队）：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、温控器项目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）背景：温控器部分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交互实际体验不佳，部分页面默认值未定义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）行动：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温控器评审时主动提出优化用户体验的建议，把关数据定义不清的地方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）结果：改进建议被采纳执行，帮助梳理交互逻辑和测试点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、智能手表项目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）背景：智能手表项目任务繁重，另一位应届生在初次接触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的同时承担过多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）行动：主动帮助同事梳理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，主动承担图片资源打包任务和封装工具方法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）结果：项目进度正常，代码规范执行良好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600305" y="1381851"/>
            <a:ext cx="10477959" cy="4316730"/>
            <a:chOff x="857020" y="1829526"/>
            <a:chExt cx="10477959" cy="4316730"/>
          </a:xfrm>
        </p:grpSpPr>
        <p:sp>
          <p:nvSpPr>
            <p:cNvPr id="4" name="矩形 3"/>
            <p:cNvSpPr/>
            <p:nvPr/>
          </p:nvSpPr>
          <p:spPr>
            <a:xfrm>
              <a:off x="1461405" y="1829526"/>
              <a:ext cx="9873574" cy="4316730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  <a:effectLst>
              <a:outerShdw blurRad="50800" dist="50800" dir="5400000" sx="3000" sy="3000" algn="ctr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57020" y="2843304"/>
              <a:ext cx="4501515" cy="22891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6ECC2"/>
                      </a:gs>
                      <a:gs pos="100000">
                        <a:srgbClr val="F5EDEA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6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03</a:t>
              </a:r>
              <a:endParaRPr lang="en-US" altLang="zh-CN" sz="166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4943880" y="3480060"/>
              <a:ext cx="5443220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/>
              <a:r>
                <a:rPr lang="zh-CN" altLang="en-US" sz="60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工作规划</a:t>
              </a:r>
              <a:endParaRPr lang="zh-CN" altLang="en-US" sz="6000" b="1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43880" y="2544536"/>
              <a:ext cx="0" cy="28867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66644"/>
            <a:ext cx="1012024" cy="43285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274133"/>
            <a:ext cx="862849" cy="437610"/>
            <a:chOff x="0" y="167830"/>
            <a:chExt cx="862849" cy="437610"/>
          </a:xfrm>
        </p:grpSpPr>
        <p:sp>
          <p:nvSpPr>
            <p:cNvPr id="10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7632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02654"/>
            <a:ext cx="1012024" cy="432854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1042682" y="1563903"/>
            <a:ext cx="10106636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一、业务点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、个人开发流程的优化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）目标：做到每个项目都能积累经验和工具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）行动：开发时文档记录技术点和解决方案，开发结束后整理成个人博客，并对其中可能再次使用的控件做封装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、拉通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Levoit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Etekcity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的业务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）目标：熟悉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Levoit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Etekcity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的产品类型功能，熟悉通用的开发架构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）行动：挑选功能最复杂的代表性产品，加湿器、净化器、体脂秤等各一款，预计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号左右开始阅读源码和体验产品，一个星期一款并输出文档记录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115" y="1195585"/>
            <a:ext cx="16344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下步工作规划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08793" y="3214046"/>
            <a:ext cx="8774414" cy="2463806"/>
            <a:chOff x="1773237" y="3214046"/>
            <a:chExt cx="8774414" cy="2463806"/>
          </a:xfrm>
        </p:grpSpPr>
        <p:sp>
          <p:nvSpPr>
            <p:cNvPr id="2" name="椭圆 1"/>
            <p:cNvSpPr/>
            <p:nvPr/>
          </p:nvSpPr>
          <p:spPr>
            <a:xfrm>
              <a:off x="1773237" y="3214046"/>
              <a:ext cx="1156970" cy="105854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B6CF84"/>
                      </a:gs>
                      <a:gs pos="100000">
                        <a:srgbClr val="5EDBD7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en-US" altLang="zh-CN" sz="4000" b="1" dirty="0">
                  <a:solidFill>
                    <a:schemeClr val="tx1"/>
                  </a:solidFill>
                  <a:latin typeface="字魂36号-正文宋楷" panose="00000500000000000000" charset="-122"/>
                  <a:ea typeface="字魂36号-正文宋楷" panose="00000500000000000000" charset="-122"/>
                  <a:sym typeface="+mn-ea"/>
                </a:rPr>
                <a:t>01</a:t>
              </a:r>
              <a:endParaRPr lang="en-US" altLang="zh-CN" sz="4000" b="1" dirty="0">
                <a:solidFill>
                  <a:schemeClr val="tx1"/>
                </a:solidFill>
                <a:latin typeface="字魂36号-正文宋楷" panose="00000500000000000000" charset="-122"/>
                <a:ea typeface="字魂36号-正文宋楷" panose="00000500000000000000" charset="-122"/>
                <a:sym typeface="+mn-ea"/>
              </a:endParaRPr>
            </a:p>
          </p:txBody>
        </p:sp>
        <p:sp>
          <p:nvSpPr>
            <p:cNvPr id="3" name="文本框 7"/>
            <p:cNvSpPr txBox="1"/>
            <p:nvPr/>
          </p:nvSpPr>
          <p:spPr>
            <a:xfrm>
              <a:off x="2612087" y="3450931"/>
              <a:ext cx="3435667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/>
              <a:r>
                <a:rPr lang="zh-CN" altLang="en-US" sz="3200" b="1" dirty="0">
                  <a:latin typeface="字魂36号-正文宋楷" panose="00000500000000000000" charset="-122"/>
                  <a:ea typeface="字魂36号-正文宋楷" panose="00000500000000000000" charset="-122"/>
                </a:rPr>
                <a:t>工作回顾与总结</a:t>
              </a:r>
              <a:endParaRPr lang="zh-CN" altLang="en-US" sz="3200" b="1" dirty="0"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73237" y="4619307"/>
              <a:ext cx="1156970" cy="105854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B6CF84"/>
                      </a:gs>
                      <a:gs pos="100000">
                        <a:srgbClr val="5EDBD7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en-US" altLang="zh-CN" sz="4000" b="1" dirty="0">
                  <a:solidFill>
                    <a:schemeClr val="tx1"/>
                  </a:solidFill>
                  <a:latin typeface="字魂36号-正文宋楷" panose="00000500000000000000" charset="-122"/>
                  <a:ea typeface="字魂36号-正文宋楷" panose="00000500000000000000" charset="-122"/>
                  <a:sym typeface="+mn-ea"/>
                </a:rPr>
                <a:t>03</a:t>
              </a:r>
              <a:endParaRPr lang="en-US" altLang="zh-CN" sz="4000" b="1" dirty="0">
                <a:solidFill>
                  <a:schemeClr val="tx1"/>
                </a:solidFill>
                <a:latin typeface="字魂36号-正文宋楷" panose="00000500000000000000" charset="-122"/>
                <a:ea typeface="字魂36号-正文宋楷" panose="00000500000000000000" charset="-122"/>
                <a:sym typeface="+mn-ea"/>
              </a:endParaRPr>
            </a:p>
          </p:txBody>
        </p:sp>
        <p:sp>
          <p:nvSpPr>
            <p:cNvPr id="5" name="文本框 9"/>
            <p:cNvSpPr txBox="1"/>
            <p:nvPr/>
          </p:nvSpPr>
          <p:spPr>
            <a:xfrm>
              <a:off x="2351722" y="4856191"/>
              <a:ext cx="2697769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dirty="0">
                  <a:latin typeface="字魂36号-正文宋楷" panose="00000500000000000000" charset="-122"/>
                  <a:ea typeface="字魂36号-正文宋楷" panose="00000500000000000000" charset="-122"/>
                </a:rPr>
                <a:t>工作规划</a:t>
              </a:r>
              <a:endParaRPr lang="zh-CN" altLang="en-US" sz="3200" b="1" dirty="0"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41393" y="3214046"/>
              <a:ext cx="1156970" cy="105854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B6CF84"/>
                      </a:gs>
                      <a:gs pos="100000">
                        <a:srgbClr val="5EDBD7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chemeClr val="tx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02</a:t>
              </a:r>
              <a:endParaRPr lang="en-US" altLang="zh-CN" sz="4000" b="1" dirty="0">
                <a:solidFill>
                  <a:schemeClr val="tx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7423150" y="3450931"/>
              <a:ext cx="3124501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dist"/>
              <a:r>
                <a:rPr lang="zh-CN" altLang="en-US" sz="3200" b="1" dirty="0">
                  <a:latin typeface="字魂36号-正文宋楷" panose="00000500000000000000" charset="-122"/>
                  <a:ea typeface="字魂36号-正文宋楷" panose="00000500000000000000" charset="-122"/>
                </a:rPr>
                <a:t>文化价值观践行</a:t>
              </a:r>
              <a:endParaRPr lang="zh-CN" altLang="en-US" sz="3200" b="1" dirty="0"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241393" y="4619307"/>
              <a:ext cx="1156970" cy="105854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B6CF84"/>
                      </a:gs>
                      <a:gs pos="100000">
                        <a:srgbClr val="5EDBD7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chemeClr val="tx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04</a:t>
              </a:r>
              <a:endParaRPr lang="en-US" altLang="zh-CN" sz="4000" b="1" dirty="0">
                <a:solidFill>
                  <a:schemeClr val="tx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7085279" y="4856191"/>
              <a:ext cx="2452370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dirty="0">
                  <a:latin typeface="字魂36号-正文宋楷" panose="00000500000000000000" charset="-122"/>
                  <a:ea typeface="字魂36号-正文宋楷" panose="00000500000000000000" charset="-122"/>
                </a:rPr>
                <a:t>畅所欲言</a:t>
              </a:r>
              <a:endParaRPr lang="zh-CN" altLang="en-US" sz="3200" b="1" dirty="0"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</p:grpSp>
      <p:sp>
        <p:nvSpPr>
          <p:cNvPr id="10" name="文本框 15"/>
          <p:cNvSpPr txBox="1"/>
          <p:nvPr/>
        </p:nvSpPr>
        <p:spPr>
          <a:xfrm>
            <a:off x="0" y="0"/>
            <a:ext cx="12192000" cy="2429164"/>
          </a:xfrm>
          <a:prstGeom prst="rect">
            <a:avLst/>
          </a:prstGeom>
          <a:solidFill>
            <a:srgbClr val="2CB18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6"/>
          <p:cNvSpPr txBox="1"/>
          <p:nvPr/>
        </p:nvSpPr>
        <p:spPr>
          <a:xfrm>
            <a:off x="4329921" y="706750"/>
            <a:ext cx="353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rPr>
              <a:t>目   录</a:t>
            </a:r>
            <a:endParaRPr lang="zh-CN" altLang="en-US" sz="6000" b="1" dirty="0">
              <a:solidFill>
                <a:schemeClr val="bg1"/>
              </a:solidFill>
              <a:latin typeface="字魂36号-正文宋楷" panose="00000500000000000000" charset="-122"/>
              <a:ea typeface="字魂36号-正文宋楷" panose="000005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7632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02654"/>
            <a:ext cx="1012024" cy="432854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1042670" y="1224915"/>
            <a:ext cx="10166985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二、技术点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、蓝牙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）目标：深入掌握蓝牙外设和中心开发模式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）行动：预计明年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月完成第二版蓝牙外设项目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，要求可以落地使用，后续不断跟进优化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、组件化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）目标：在年后独立承担一款组件项目的开发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）行动：积累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cocoapods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的知识，将自己的蓝牙外设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的蓝牙底层做成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形式发版，学习接口文档的撰写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、音视频和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SwiftUI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）目标：掌握基本的音视频开发和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SwiftUI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控件、动画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）行动：阅读音视频开发和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SwiftUI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相关书籍，在蓝牙外设项目中测试加入蓝牙音频的传输，对过往常用的样式用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SwiftUI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进行重新封装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115" y="856495"/>
            <a:ext cx="16344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下步工作规划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600305" y="1410426"/>
            <a:ext cx="10477959" cy="4316730"/>
            <a:chOff x="857020" y="1829526"/>
            <a:chExt cx="10477959" cy="4316730"/>
          </a:xfrm>
        </p:grpSpPr>
        <p:sp>
          <p:nvSpPr>
            <p:cNvPr id="4" name="矩形 3"/>
            <p:cNvSpPr/>
            <p:nvPr/>
          </p:nvSpPr>
          <p:spPr>
            <a:xfrm>
              <a:off x="1461405" y="1829526"/>
              <a:ext cx="9873574" cy="4316730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  <a:effectLst>
              <a:outerShdw blurRad="50800" dist="50800" dir="5400000" sx="3000" sy="3000" algn="ctr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57020" y="2843304"/>
              <a:ext cx="4501515" cy="22891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6ECC2"/>
                      </a:gs>
                      <a:gs pos="100000">
                        <a:srgbClr val="F5EDEA"/>
                      </a:gs>
                    </a:gsLst>
                    <a:lin ang="135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6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04</a:t>
              </a:r>
              <a:endParaRPr lang="en-US" altLang="zh-CN" sz="166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4943880" y="3480060"/>
              <a:ext cx="5443220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/>
              <a:r>
                <a:rPr lang="zh-CN" altLang="en-US" sz="6000" b="1">
                  <a:solidFill>
                    <a:schemeClr val="bg1"/>
                  </a:solidFill>
                  <a:latin typeface="字魂36号-正文宋楷" panose="00000500000000000000" charset="-122"/>
                  <a:ea typeface="字魂36号-正文宋楷" panose="00000500000000000000" charset="-122"/>
                </a:rPr>
                <a:t>畅所欲言</a:t>
              </a:r>
              <a:endParaRPr lang="zh-CN" altLang="en-US" sz="6000" b="1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43880" y="2544536"/>
              <a:ext cx="0" cy="28867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9" y="266644"/>
            <a:ext cx="1012024" cy="43285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5829" y="274133"/>
            <a:ext cx="862849" cy="437610"/>
            <a:chOff x="0" y="167830"/>
            <a:chExt cx="862849" cy="437610"/>
          </a:xfrm>
        </p:grpSpPr>
        <p:sp>
          <p:nvSpPr>
            <p:cNvPr id="10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5832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0" y="189510"/>
            <a:ext cx="1012024" cy="432854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1042682" y="1362078"/>
            <a:ext cx="10106636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Guolin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开发部同事们对我的接纳、包容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感谢我的导师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Sven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对我的教导，不光着眼于技术，也包括个人的长远发展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Harvey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Dave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Mirror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等同事们在我项目遇到困难时对我的悉心指导和帮助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115" y="993760"/>
            <a:ext cx="115062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畅所欲言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869180" y="3672205"/>
            <a:ext cx="27419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spc="800" dirty="0">
                <a:solidFill>
                  <a:srgbClr val="2CB18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谢 谢</a:t>
            </a:r>
            <a:endParaRPr lang="zh-CN" altLang="en-US" sz="6600" spc="800" dirty="0">
              <a:solidFill>
                <a:srgbClr val="2CB18F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054226" y="4895541"/>
            <a:ext cx="608354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原创设计师QQ598969553                 _16"/>
          <p:cNvSpPr/>
          <p:nvPr/>
        </p:nvSpPr>
        <p:spPr>
          <a:xfrm>
            <a:off x="5064382" y="5325297"/>
            <a:ext cx="2063237" cy="38081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0D0D0D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chemeClr val="tx1"/>
                </a:solidFill>
                <a:ea typeface="微软雅黑" panose="020B0503020204020204" pitchFamily="34" charset="-122"/>
                <a:sym typeface="字魂36号-正文宋楷" panose="00000500000000000000" charset="-122"/>
              </a:rPr>
              <a:t>述职人：</a:t>
            </a:r>
            <a:endParaRPr lang="en-US" altLang="zh-CN" sz="1600">
              <a:solidFill>
                <a:schemeClr val="tx1"/>
              </a:solidFill>
              <a:ea typeface="微软雅黑" panose="020B0503020204020204" pitchFamily="34" charset="-122"/>
              <a:sym typeface="字魂36号-正文宋楷" panose="00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1" y="1151893"/>
            <a:ext cx="2293339" cy="2272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70635"/>
            <a:ext cx="9873574" cy="4316730"/>
          </a:xfrm>
          <a:prstGeom prst="rect">
            <a:avLst/>
          </a:prstGeom>
          <a:solidFill>
            <a:srgbClr val="2CB18F"/>
          </a:solidFill>
          <a:ln>
            <a:noFill/>
          </a:ln>
          <a:effectLst>
            <a:outerShdw blurRad="50800" dist="50800" dir="5400000" sx="3000" sy="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302193" y="2284413"/>
            <a:ext cx="4501515" cy="22891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F6ECC2"/>
                    </a:gs>
                    <a:gs pos="100000">
                      <a:srgbClr val="F5EDEA"/>
                    </a:gs>
                  </a:gsLst>
                  <a:lin ang="13500000"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6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rPr>
              <a:t>01</a:t>
            </a:r>
            <a:endParaRPr lang="en-US" altLang="zh-CN" sz="16600" b="1" dirty="0">
              <a:solidFill>
                <a:schemeClr val="bg1"/>
              </a:solidFill>
              <a:latin typeface="字魂36号-正文宋楷" panose="00000500000000000000" charset="-122"/>
              <a:ea typeface="字魂36号-正文宋楷" panose="00000500000000000000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3911474" y="2921169"/>
            <a:ext cx="5819944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zh-CN" altLang="en-US" sz="6000" b="1" dirty="0">
                <a:solidFill>
                  <a:schemeClr val="bg1"/>
                </a:solidFill>
                <a:latin typeface="字魂36号-正文宋楷" panose="00000500000000000000" charset="-122"/>
                <a:ea typeface="字魂36号-正文宋楷" panose="00000500000000000000" charset="-122"/>
              </a:rPr>
              <a:t>工作回顾与总结</a:t>
            </a:r>
            <a:endParaRPr lang="zh-CN" altLang="en-US" sz="6000" b="1" dirty="0">
              <a:solidFill>
                <a:schemeClr val="bg1"/>
              </a:solidFill>
              <a:latin typeface="字魂36号-正文宋楷" panose="00000500000000000000" charset="-122"/>
              <a:ea typeface="字魂36号-正文宋楷" panose="000005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784667" y="1985645"/>
            <a:ext cx="0" cy="2886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9" y="93102"/>
            <a:ext cx="1012024" cy="43285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5829" y="93102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16686"/>
            <a:ext cx="862849" cy="437610"/>
            <a:chOff x="0" y="167830"/>
            <a:chExt cx="862849" cy="437610"/>
          </a:xfrm>
        </p:grpSpPr>
        <p:sp>
          <p:nvSpPr>
            <p:cNvPr id="7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201708"/>
            <a:ext cx="1012024" cy="4328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7625" y="1579880"/>
            <a:ext cx="8702040" cy="34150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、个人基本信息介绍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）教育背景：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2017-2021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就读于电子科技大学，软件工程专业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数字信息处理方向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）在校项目经历：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arduino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的遥控小车，网页端接收摄像头画面并输入指令遥控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javaweb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的网络购物商城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LSTM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的用户评论情感分类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）语言技能：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Object-C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Swift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7625" y="4853305"/>
            <a:ext cx="8809355" cy="1753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、个人工作职责介绍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）岗位：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开发工程师（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组）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）导师：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Sven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张伟业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）职责：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Levoit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线部分业务开发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849" y="1032714"/>
            <a:ext cx="211836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一、个人情况介绍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90242"/>
            <a:ext cx="862849" cy="437610"/>
            <a:chOff x="0" y="167830"/>
            <a:chExt cx="862849" cy="437610"/>
          </a:xfrm>
        </p:grpSpPr>
        <p:sp>
          <p:nvSpPr>
            <p:cNvPr id="6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8" y="182753"/>
            <a:ext cx="1012024" cy="432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3250" y="1139825"/>
            <a:ext cx="10833735" cy="64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二、工作目标总体完成情况</a:t>
            </a:r>
            <a:endParaRPr lang="zh-CN" altLang="en-US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>
              <a:buFontTx/>
              <a:buNone/>
              <a:defRPr/>
            </a:pP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7625" y="1579880"/>
            <a:ext cx="8702040" cy="5077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、模拟蓝牙外设项目：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）基础功能开发：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）第二版设计完善：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数据库设计完善中，终稿预计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月前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虚拟设备项目：提测并验收通过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LV600s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虚拟设备开发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端温控器项目：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已完成开发，目前在联调阶段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模块设计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）设置页部分模块开发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、第三方智能手表项目（开发中）：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）业务层蓝牙指令封装：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20%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，预计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月底完成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）设置页开发：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，预计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11.29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前完成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模拟蓝牙外设项目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2355" y="1662430"/>
            <a:ext cx="9947275" cy="54927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、工作背景：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测试人员在测试时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产品蓝牙业务时，经常因缺少设备或设备故障导致测试进度受阻，为此需要一款可以让手机模拟真实外设蓝牙模块的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en-US" alt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、遇到挑战：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蓝牙外设模式的学习：资料匮乏、原生蓝牙库缺陷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蓝牙数据包格式转换：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Swift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类型转换的安全检查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）硬件兼容性问题：高版本真机包不兼容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Xcode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BLE4.0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发送数据能力差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）秤类产品功能逻辑不熟悉：过滤历史称重数据的判断逻辑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模拟蓝牙外设项目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710" y="1721485"/>
            <a:ext cx="9624695" cy="38309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、实现过程：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）掌握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蓝牙外设模式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）自定义数据格式转换和模型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）广播数据和指令数据的收发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）第二版设计的改进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个人蓝牙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30" y="108585"/>
            <a:ext cx="7050405" cy="3596640"/>
          </a:xfrm>
          <a:prstGeom prst="rect">
            <a:avLst/>
          </a:prstGeom>
        </p:spPr>
      </p:pic>
      <p:pic>
        <p:nvPicPr>
          <p:cNvPr id="6" name="图片 5" descr="第二版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" y="3791585"/>
            <a:ext cx="2418080" cy="3066415"/>
          </a:xfrm>
          <a:prstGeom prst="rect">
            <a:avLst/>
          </a:prstGeom>
        </p:spPr>
      </p:pic>
      <p:pic>
        <p:nvPicPr>
          <p:cNvPr id="10" name="图片 9" descr="BTParser主要功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95" y="4032250"/>
            <a:ext cx="4531995" cy="2498725"/>
          </a:xfrm>
          <a:prstGeom prst="rect">
            <a:avLst/>
          </a:prstGeom>
        </p:spPr>
      </p:pic>
      <p:pic>
        <p:nvPicPr>
          <p:cNvPr id="11" name="图片 10" descr="Model层级示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405" y="4032250"/>
            <a:ext cx="3345180" cy="2356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模拟蓝牙外设项目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2355" y="1662430"/>
            <a:ext cx="9947275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、工作成果：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）实现功能：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模拟一台体脂秤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ESF93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的全套指令传输</a:t>
            </a:r>
            <a:endParaRPr lang="en-US" alt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扩展性：可扩展到所有称类设备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）改进：</a:t>
            </a: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优化可扩展性的第二版设计</a:t>
            </a:r>
            <a:endParaRPr 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）收获：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掌握蓝牙开发底层原理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加深对项目架构的理解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fontAlgn="auto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熟悉秤类业务逻辑和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Vesync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蓝牙协议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+mj-ea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	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3844"/>
            <a:ext cx="862849" cy="437610"/>
            <a:chOff x="0" y="167830"/>
            <a:chExt cx="862849" cy="437610"/>
          </a:xfrm>
        </p:grpSpPr>
        <p:sp>
          <p:nvSpPr>
            <p:cNvPr id="8" name="文本框 37"/>
            <p:cNvSpPr txBox="1"/>
            <p:nvPr/>
          </p:nvSpPr>
          <p:spPr>
            <a:xfrm>
              <a:off x="603115" y="167830"/>
              <a:ext cx="259734" cy="437610"/>
            </a:xfrm>
            <a:prstGeom prst="rect">
              <a:avLst/>
            </a:prstGeom>
            <a:noFill/>
          </p:spPr>
          <p:txBody>
            <a:bodyPr wrap="none" lIns="128579" tIns="64289" rIns="128579" bIns="64289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85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67830"/>
              <a:ext cx="603115" cy="417876"/>
            </a:xfrm>
            <a:prstGeom prst="rect">
              <a:avLst/>
            </a:prstGeom>
            <a:solidFill>
              <a:srgbClr val="2C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8" y="178866"/>
            <a:ext cx="1012024" cy="432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3115" y="1086072"/>
            <a:ext cx="1086654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三、成功案例——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端温控器项目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2355" y="1662430"/>
            <a:ext cx="9947275" cy="4661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、工作背景：新单品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端温控器，用户设置温度区间和日程，温控器自动控制温度</a:t>
            </a:r>
            <a:endParaRPr lang="en-US" alt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、遇到挑战：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）滚动视图的嵌套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UIControl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</a:t>
            </a:r>
            <a:endParaRPr lang="en-US" altLang="zh-CN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数据网络请求的方式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原生侧滑事件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pc="1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）熟悉完整项目业务流程和组件工程的开发</a:t>
            </a: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3450</Words>
  <Application>WPS 演示</Application>
  <PresentationFormat>宽屏</PresentationFormat>
  <Paragraphs>273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方正书宋_GBK</vt:lpstr>
      <vt:lpstr>Wingdings</vt:lpstr>
      <vt:lpstr>庞门正道标题体</vt:lpstr>
      <vt:lpstr>华文宋体</vt:lpstr>
      <vt:lpstr>微软雅黑</vt:lpstr>
      <vt:lpstr>汉仪旗黑</vt:lpstr>
      <vt:lpstr>字魂36号-正文宋楷</vt:lpstr>
      <vt:lpstr>字魂95号-手刻宋</vt:lpstr>
      <vt:lpstr>苹方-简</vt:lpstr>
      <vt:lpstr>字魂105号-简雅黑</vt:lpstr>
      <vt:lpstr>等线</vt:lpstr>
      <vt:lpstr>宋体</vt:lpstr>
      <vt:lpstr>Arial Unicode MS</vt:lpstr>
      <vt:lpstr>等线 Light</vt:lpstr>
      <vt:lpstr>Calibri</vt:lpstr>
      <vt:lpstr>Helvetica Neue</vt:lpstr>
      <vt:lpstr>宋体-简</vt:lpstr>
      <vt:lpstr>Wingdings</vt:lpstr>
      <vt:lpstr>Apple Color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张钧瑞</dc:creator>
  <cp:lastModifiedBy>talosguo</cp:lastModifiedBy>
  <cp:revision>41</cp:revision>
  <dcterms:created xsi:type="dcterms:W3CDTF">2021-11-26T03:44:53Z</dcterms:created>
  <dcterms:modified xsi:type="dcterms:W3CDTF">2021-11-26T03:44:53Z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FBF5DB9F035E4311AD000FDCE67CA2A8</vt:lpwstr>
  </property>
  <property fmtid="{D5CDD505-2E9C-101B-9397-08002B2CF9AE}" pid="3" name="KSOProductBuildVer">
    <vt:lpwstr>2052-3.9.2.6301</vt:lpwstr>
  </property>
</Properties>
</file>