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/>
      <a:tcStyle>
        <a:tcBdr/>
        <a:fill>
          <a:solidFill>
            <a:srgbClr val="E8EAF1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/>
      <a:tcStyle>
        <a:tcBdr/>
        <a:fill>
          <a:solidFill>
            <a:srgbClr val="E7ECF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/>
      <a:tcStyle>
        <a:tcBdr/>
        <a:fill>
          <a:solidFill>
            <a:srgbClr val="EFEEF0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3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5" name="Shape 3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5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12" name="Rectangle 7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Oval 10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Oval 11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Oval 12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Oval 13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Oval 14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154954" y="2099733"/>
            <a:ext cx="8825660" cy="267764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Rectangle 9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20963" y="537054"/>
            <a:ext cx="498288" cy="523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8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182" name="Rectangle 25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Oval 14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Oval 15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Oval 16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Oval 17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Oval 18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Freeform 5"/>
            <p:cNvSpPr/>
            <p:nvPr/>
          </p:nvSpPr>
          <p:spPr>
            <a:xfrm rot="21010067">
              <a:off x="8490951" y="1799890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Freeform 5"/>
            <p:cNvSpPr/>
            <p:nvPr/>
          </p:nvSpPr>
          <p:spPr>
            <a:xfrm>
              <a:off x="459506" y="1868778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2" name="Rectangle 2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202" name="Group 18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193" name="Rectangle 10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Oval 13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Oval 14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Oval 15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Oval 16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Oval 17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Freeform 5"/>
            <p:cNvSpPr/>
            <p:nvPr/>
          </p:nvSpPr>
          <p:spPr>
            <a:xfrm rot="10371525">
              <a:off x="263766" y="4440625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Freeform 5"/>
            <p:cNvSpPr/>
            <p:nvPr/>
          </p:nvSpPr>
          <p:spPr>
            <a:xfrm rot="10800000">
              <a:off x="459506" y="323503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1154955" y="4966673"/>
            <a:ext cx="8825658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20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154954" y="685800"/>
            <a:ext cx="8825660" cy="3429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4955" y="5536665"/>
            <a:ext cx="8825657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12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12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12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Rectangle 1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11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214" name="Rectangle 9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Oval 13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Oval 14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Oval 15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Oval 16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Oval 17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Freeform 5"/>
            <p:cNvSpPr/>
            <p:nvPr/>
          </p:nvSpPr>
          <p:spPr>
            <a:xfrm rot="21010067">
              <a:off x="8490951" y="271724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Freeform 5"/>
            <p:cNvSpPr/>
            <p:nvPr/>
          </p:nvSpPr>
          <p:spPr>
            <a:xfrm>
              <a:off x="455612" y="2803692"/>
              <a:ext cx="11277601" cy="3602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97"/>
                  </a:lnTo>
                  <a:lnTo>
                    <a:pt x="21600" y="21600"/>
                  </a:lnTo>
                  <a:lnTo>
                    <a:pt x="21600" y="11"/>
                  </a:lnTo>
                  <a:lnTo>
                    <a:pt x="21110" y="247"/>
                  </a:lnTo>
                  <a:lnTo>
                    <a:pt x="20622" y="476"/>
                  </a:lnTo>
                  <a:lnTo>
                    <a:pt x="20131" y="696"/>
                  </a:lnTo>
                  <a:lnTo>
                    <a:pt x="19639" y="886"/>
                  </a:lnTo>
                  <a:lnTo>
                    <a:pt x="19148" y="1076"/>
                  </a:lnTo>
                  <a:lnTo>
                    <a:pt x="18656" y="1256"/>
                  </a:lnTo>
                  <a:lnTo>
                    <a:pt x="18170" y="1408"/>
                  </a:lnTo>
                  <a:lnTo>
                    <a:pt x="17677" y="1552"/>
                  </a:lnTo>
                  <a:lnTo>
                    <a:pt x="17187" y="1685"/>
                  </a:lnTo>
                  <a:lnTo>
                    <a:pt x="16705" y="1800"/>
                  </a:lnTo>
                  <a:lnTo>
                    <a:pt x="16217" y="1914"/>
                  </a:lnTo>
                  <a:lnTo>
                    <a:pt x="15736" y="2009"/>
                  </a:lnTo>
                  <a:lnTo>
                    <a:pt x="15254" y="2085"/>
                  </a:lnTo>
                  <a:lnTo>
                    <a:pt x="14774" y="2161"/>
                  </a:lnTo>
                  <a:lnTo>
                    <a:pt x="14299" y="2226"/>
                  </a:lnTo>
                  <a:lnTo>
                    <a:pt x="13828" y="2275"/>
                  </a:lnTo>
                  <a:lnTo>
                    <a:pt x="13357" y="2313"/>
                  </a:lnTo>
                  <a:lnTo>
                    <a:pt x="12891" y="2351"/>
                  </a:lnTo>
                  <a:lnTo>
                    <a:pt x="11971" y="2389"/>
                  </a:lnTo>
                  <a:lnTo>
                    <a:pt x="11517" y="2398"/>
                  </a:lnTo>
                  <a:lnTo>
                    <a:pt x="11068" y="2389"/>
                  </a:lnTo>
                  <a:lnTo>
                    <a:pt x="10623" y="2389"/>
                  </a:lnTo>
                  <a:lnTo>
                    <a:pt x="10182" y="2370"/>
                  </a:lnTo>
                  <a:lnTo>
                    <a:pt x="9750" y="2340"/>
                  </a:lnTo>
                  <a:lnTo>
                    <a:pt x="9323" y="2313"/>
                  </a:lnTo>
                  <a:lnTo>
                    <a:pt x="8904" y="2283"/>
                  </a:lnTo>
                  <a:lnTo>
                    <a:pt x="8487" y="2237"/>
                  </a:lnTo>
                  <a:lnTo>
                    <a:pt x="8076" y="2188"/>
                  </a:lnTo>
                  <a:lnTo>
                    <a:pt x="7674" y="2142"/>
                  </a:lnTo>
                  <a:lnTo>
                    <a:pt x="6890" y="2017"/>
                  </a:lnTo>
                  <a:lnTo>
                    <a:pt x="6139" y="1884"/>
                  </a:lnTo>
                  <a:lnTo>
                    <a:pt x="5417" y="1742"/>
                  </a:lnTo>
                  <a:lnTo>
                    <a:pt x="4735" y="1590"/>
                  </a:lnTo>
                  <a:lnTo>
                    <a:pt x="4082" y="1427"/>
                  </a:lnTo>
                  <a:lnTo>
                    <a:pt x="3478" y="1256"/>
                  </a:lnTo>
                  <a:lnTo>
                    <a:pt x="2910" y="1085"/>
                  </a:lnTo>
                  <a:lnTo>
                    <a:pt x="2387" y="913"/>
                  </a:lnTo>
                  <a:lnTo>
                    <a:pt x="1907" y="753"/>
                  </a:lnTo>
                  <a:lnTo>
                    <a:pt x="1482" y="601"/>
                  </a:lnTo>
                  <a:lnTo>
                    <a:pt x="1097" y="457"/>
                  </a:lnTo>
                  <a:lnTo>
                    <a:pt x="773" y="334"/>
                  </a:lnTo>
                  <a:lnTo>
                    <a:pt x="501" y="220"/>
                  </a:lnTo>
                  <a:lnTo>
                    <a:pt x="12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4" name="Title Text"/>
          <p:cNvSpPr txBox="1">
            <a:spLocks noGrp="1"/>
          </p:cNvSpPr>
          <p:nvPr>
            <p:ph type="title"/>
          </p:nvPr>
        </p:nvSpPr>
        <p:spPr>
          <a:xfrm>
            <a:off x="1154954" y="1063416"/>
            <a:ext cx="8825659" cy="13797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" name="Rectangle 1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6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234" name="Rectangle 14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Oval 16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Oval 17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7" name="Oval 18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8" name="Oval 19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9" name="Oval 20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0" name="Freeform 5"/>
            <p:cNvSpPr/>
            <p:nvPr/>
          </p:nvSpPr>
          <p:spPr>
            <a:xfrm rot="21010067">
              <a:off x="8490951" y="4187490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1" name="Freeform 5"/>
            <p:cNvSpPr/>
            <p:nvPr/>
          </p:nvSpPr>
          <p:spPr>
            <a:xfrm>
              <a:off x="455612" y="4244174"/>
              <a:ext cx="11277601" cy="233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6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4" name="TextBox 12"/>
          <p:cNvSpPr txBox="1"/>
          <p:nvPr/>
        </p:nvSpPr>
        <p:spPr>
          <a:xfrm>
            <a:off x="9719437" y="2631814"/>
            <a:ext cx="801913" cy="1448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245" name="TextBox 8"/>
          <p:cNvSpPr txBox="1"/>
          <p:nvPr/>
        </p:nvSpPr>
        <p:spPr>
          <a:xfrm>
            <a:off x="898294" y="591092"/>
            <a:ext cx="801913" cy="1448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246" name="Title Text"/>
          <p:cNvSpPr txBox="1">
            <a:spLocks noGrp="1"/>
          </p:cNvSpPr>
          <p:nvPr>
            <p:ph type="title"/>
          </p:nvPr>
        </p:nvSpPr>
        <p:spPr>
          <a:xfrm>
            <a:off x="1581877" y="980516"/>
            <a:ext cx="8453907" cy="2698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5944" y="3678766"/>
            <a:ext cx="7725773" cy="342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 cap="small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1400" cap="small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1400" cap="small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1400" cap="small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1400" cap="small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54954" y="4350656"/>
            <a:ext cx="8825659" cy="1676401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249" name="Rectangle 3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 17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257" name="Rectangle 9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Oval 12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Oval 13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Oval 14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Oval 15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Oval 16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Freeform 5"/>
            <p:cNvSpPr/>
            <p:nvPr/>
          </p:nvSpPr>
          <p:spPr>
            <a:xfrm rot="21010067">
              <a:off x="8490951" y="4195956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Freeform 5"/>
            <p:cNvSpPr/>
            <p:nvPr/>
          </p:nvSpPr>
          <p:spPr>
            <a:xfrm>
              <a:off x="455612" y="4244174"/>
              <a:ext cx="11277601" cy="233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6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7" name="Title Text"/>
          <p:cNvSpPr txBox="1">
            <a:spLocks noGrp="1"/>
          </p:cNvSpPr>
          <p:nvPr>
            <p:ph type="title"/>
          </p:nvPr>
        </p:nvSpPr>
        <p:spPr>
          <a:xfrm>
            <a:off x="1154954" y="2370666"/>
            <a:ext cx="8825660" cy="182251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4954" y="5033067"/>
            <a:ext cx="882565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9" name="Rectangle 1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8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277" name="Rectangle 25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8" name="Oval 14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9" name="Oval 15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0" name="Oval 16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1" name="Oval 17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2" name="Oval 18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Freeform 5"/>
            <p:cNvSpPr/>
            <p:nvPr/>
          </p:nvSpPr>
          <p:spPr>
            <a:xfrm rot="21010067">
              <a:off x="8490951" y="1799890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4" name="Freeform 5"/>
            <p:cNvSpPr/>
            <p:nvPr/>
          </p:nvSpPr>
          <p:spPr>
            <a:xfrm>
              <a:off x="459506" y="1868778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7" name="Rectangle 2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8" name="Title Text"/>
          <p:cNvSpPr txBox="1">
            <a:spLocks noGrp="1"/>
          </p:cNvSpPr>
          <p:nvPr>
            <p:ph type="title"/>
          </p:nvPr>
        </p:nvSpPr>
        <p:spPr>
          <a:xfrm>
            <a:off x="1154952" y="973667"/>
            <a:ext cx="8761415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4954" y="2617298"/>
            <a:ext cx="312916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54953" y="3193561"/>
            <a:ext cx="3129170" cy="283349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29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12721" y="2603501"/>
            <a:ext cx="314538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9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12721" y="3193561"/>
            <a:ext cx="3145381" cy="283349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29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886700" y="2617298"/>
            <a:ext cx="3161029" cy="576262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9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886700" y="3193561"/>
            <a:ext cx="3164720" cy="28334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295" name="Straight Connector 21"/>
          <p:cNvSpPr/>
          <p:nvPr/>
        </p:nvSpPr>
        <p:spPr>
          <a:xfrm flipH="1">
            <a:off x="4403971" y="2569632"/>
            <a:ext cx="1" cy="3492499"/>
          </a:xfrm>
          <a:prstGeom prst="line">
            <a:avLst/>
          </a:prstGeom>
          <a:ln w="12700">
            <a:solidFill>
              <a:schemeClr val="accent1">
                <a:alpha val="41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6" name="Straight Connector 22"/>
          <p:cNvSpPr/>
          <p:nvPr/>
        </p:nvSpPr>
        <p:spPr>
          <a:xfrm>
            <a:off x="7772400" y="2569632"/>
            <a:ext cx="1" cy="3492499"/>
          </a:xfrm>
          <a:prstGeom prst="line">
            <a:avLst/>
          </a:prstGeom>
          <a:ln w="12700">
            <a:solidFill>
              <a:schemeClr val="accent1">
                <a:alpha val="41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 8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304" name="Rectangle 25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Oval 14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Oval 15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Oval 16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8" name="Oval 17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9" name="Oval 18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0" name="Freeform 5"/>
            <p:cNvSpPr/>
            <p:nvPr/>
          </p:nvSpPr>
          <p:spPr>
            <a:xfrm rot="21010067">
              <a:off x="8490951" y="1799890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Freeform 5"/>
            <p:cNvSpPr/>
            <p:nvPr/>
          </p:nvSpPr>
          <p:spPr>
            <a:xfrm>
              <a:off x="459506" y="1868778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4" name="Rectangle 2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5" name="Title Text"/>
          <p:cNvSpPr txBox="1">
            <a:spLocks noGrp="1"/>
          </p:cNvSpPr>
          <p:nvPr>
            <p:ph type="title"/>
          </p:nvPr>
        </p:nvSpPr>
        <p:spPr>
          <a:xfrm>
            <a:off x="1154952" y="973667"/>
            <a:ext cx="8761415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4951" y="4532845"/>
            <a:ext cx="3050440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34551" y="2603500"/>
            <a:ext cx="2691243" cy="1591511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54952" y="5109107"/>
            <a:ext cx="3050439" cy="9179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3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537" y="4532846"/>
            <a:ext cx="3046767" cy="651157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3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748462" y="2603500"/>
            <a:ext cx="2691242" cy="1591511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568864" y="5184002"/>
            <a:ext cx="3050439" cy="84305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32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983433" y="4532846"/>
            <a:ext cx="3050439" cy="651155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32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163031" y="2603500"/>
            <a:ext cx="2691243" cy="1591511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983433" y="5184001"/>
            <a:ext cx="3050438" cy="84305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325" name="Straight Connector 16"/>
          <p:cNvSpPr/>
          <p:nvPr/>
        </p:nvSpPr>
        <p:spPr>
          <a:xfrm flipH="1">
            <a:off x="4388153" y="2603500"/>
            <a:ext cx="1" cy="3517594"/>
          </a:xfrm>
          <a:prstGeom prst="line">
            <a:avLst/>
          </a:prstGeom>
          <a:ln w="12700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6" name="Straight Connector 17"/>
          <p:cNvSpPr/>
          <p:nvPr/>
        </p:nvSpPr>
        <p:spPr>
          <a:xfrm>
            <a:off x="7801905" y="2603500"/>
            <a:ext cx="1" cy="3492500"/>
          </a:xfrm>
          <a:prstGeom prst="line">
            <a:avLst/>
          </a:prstGeom>
          <a:ln w="12700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 8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334" name="Rectangle 25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Oval 14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6" name="Oval 15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7" name="Oval 16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" name="Oval 17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9" name="Oval 18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0" name="Freeform 5"/>
            <p:cNvSpPr/>
            <p:nvPr/>
          </p:nvSpPr>
          <p:spPr>
            <a:xfrm rot="21010067">
              <a:off x="8490951" y="1799890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" name="Freeform 5"/>
            <p:cNvSpPr/>
            <p:nvPr/>
          </p:nvSpPr>
          <p:spPr>
            <a:xfrm>
              <a:off x="459506" y="1868778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2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44" name="Rectangle 2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5" name="Title Text"/>
          <p:cNvSpPr txBox="1">
            <a:spLocks noGrp="1"/>
          </p:cNvSpPr>
          <p:nvPr>
            <p:ph type="title"/>
          </p:nvPr>
        </p:nvSpPr>
        <p:spPr>
          <a:xfrm>
            <a:off x="1154952" y="973667"/>
            <a:ext cx="8825661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18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354" name="Rectangle 10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5" name="Oval 13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6" name="Oval 14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7" name="Oval 15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8" name="Oval 16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9" name="Oval 17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Freeform 5"/>
            <p:cNvSpPr/>
            <p:nvPr/>
          </p:nvSpPr>
          <p:spPr>
            <a:xfrm rot="5101749">
              <a:off x="6294737" y="4580109"/>
              <a:ext cx="3299407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Rectangle 7"/>
            <p:cNvSpPr/>
            <p:nvPr/>
          </p:nvSpPr>
          <p:spPr>
            <a:xfrm>
              <a:off x="414866" y="404538"/>
              <a:ext cx="6510867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5"/>
            <p:cNvSpPr/>
            <p:nvPr/>
          </p:nvSpPr>
          <p:spPr>
            <a:xfrm rot="5400000">
              <a:off x="4449231" y="2804094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65" name="Title Text"/>
          <p:cNvSpPr txBox="1">
            <a:spLocks noGrp="1"/>
          </p:cNvSpPr>
          <p:nvPr>
            <p:ph type="title"/>
          </p:nvPr>
        </p:nvSpPr>
        <p:spPr>
          <a:xfrm>
            <a:off x="8576756" y="1278467"/>
            <a:ext cx="1413934" cy="474859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54954" y="1278467"/>
            <a:ext cx="6247547" cy="474859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7" name="Rectangle 1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30" name="Rectangle 25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Oval 14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" name="Oval 15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" name="Oval 16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" name="Oval 17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Oval 18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" name="Freeform 5"/>
            <p:cNvSpPr/>
            <p:nvPr/>
          </p:nvSpPr>
          <p:spPr>
            <a:xfrm rot="21010067">
              <a:off x="8490951" y="1799890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5"/>
            <p:cNvSpPr/>
            <p:nvPr/>
          </p:nvSpPr>
          <p:spPr>
            <a:xfrm>
              <a:off x="459506" y="1868778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0" name="Rectangle 2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1154952" y="973667"/>
            <a:ext cx="8761415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2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50" name="Rectangle 10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Oval 13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Oval 15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Oval 16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Oval 17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Oval 18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Rectangle 6"/>
            <p:cNvSpPr/>
            <p:nvPr/>
          </p:nvSpPr>
          <p:spPr>
            <a:xfrm>
              <a:off x="7289800" y="404538"/>
              <a:ext cx="4478865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Freeform 5"/>
            <p:cNvSpPr/>
            <p:nvPr/>
          </p:nvSpPr>
          <p:spPr>
            <a:xfrm rot="15922489">
              <a:off x="4698353" y="1828450"/>
              <a:ext cx="3299407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Freeform 5"/>
            <p:cNvSpPr/>
            <p:nvPr/>
          </p:nvSpPr>
          <p:spPr>
            <a:xfrm rot="16200000">
              <a:off x="3787244" y="2804094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154955" y="2677645"/>
            <a:ext cx="4351025" cy="22838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95558" y="2677643"/>
            <a:ext cx="3755380" cy="2283824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000" cap="all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000" cap="all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000" cap="all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000" cap="all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000" cap="all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Rectangle 14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8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71" name="Rectangle 25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Oval 14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" name="Oval 15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" name="Oval 16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" name="Oval 17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" name="Oval 18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Freeform 5"/>
            <p:cNvSpPr/>
            <p:nvPr/>
          </p:nvSpPr>
          <p:spPr>
            <a:xfrm rot="21010067">
              <a:off x="8490951" y="1799890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" name="Freeform 5"/>
            <p:cNvSpPr/>
            <p:nvPr/>
          </p:nvSpPr>
          <p:spPr>
            <a:xfrm>
              <a:off x="459506" y="1868778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1" name="Rectangle 2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154952" y="973667"/>
            <a:ext cx="8761415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4954" y="2603500"/>
            <a:ext cx="4825159" cy="341630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8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91" name="Rectangle 25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Oval 14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Oval 15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Oval 16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Oval 17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Oval 18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" name="Freeform 5"/>
            <p:cNvSpPr/>
            <p:nvPr/>
          </p:nvSpPr>
          <p:spPr>
            <a:xfrm rot="21010067">
              <a:off x="8490951" y="1799890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Freeform 5"/>
            <p:cNvSpPr/>
            <p:nvPr/>
          </p:nvSpPr>
          <p:spPr>
            <a:xfrm>
              <a:off x="459506" y="1868778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1" name="Rectangle 2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154952" y="973667"/>
            <a:ext cx="8761415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4954" y="2603500"/>
            <a:ext cx="482515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08712" y="2603500"/>
            <a:ext cx="482516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8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112" name="Rectangle 25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Oval 14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Oval 15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Oval 16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Oval 17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Oval 18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Freeform 5"/>
            <p:cNvSpPr/>
            <p:nvPr/>
          </p:nvSpPr>
          <p:spPr>
            <a:xfrm rot="21010067">
              <a:off x="8490951" y="1799890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5"/>
            <p:cNvSpPr/>
            <p:nvPr/>
          </p:nvSpPr>
          <p:spPr>
            <a:xfrm>
              <a:off x="459506" y="1868778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2" name="Rectangle 2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1154952" y="973667"/>
            <a:ext cx="8761415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3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138" name="Rectangle 11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9" name="Oval 15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0" name="Oval 16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" name="Oval 17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" name="Oval 18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Oval 19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Rectangle 7"/>
            <p:cNvSpPr/>
            <p:nvPr/>
          </p:nvSpPr>
          <p:spPr>
            <a:xfrm>
              <a:off x="5713412" y="404538"/>
              <a:ext cx="6055253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Freeform 5"/>
            <p:cNvSpPr/>
            <p:nvPr/>
          </p:nvSpPr>
          <p:spPr>
            <a:xfrm rot="15922489">
              <a:off x="3140486" y="1828450"/>
              <a:ext cx="3299407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Freeform 5"/>
            <p:cNvSpPr/>
            <p:nvPr/>
          </p:nvSpPr>
          <p:spPr>
            <a:xfrm rot="16200000">
              <a:off x="2229376" y="2804094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81145" y="1447800"/>
            <a:ext cx="5190066" cy="4572000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54954" y="2895600"/>
            <a:ext cx="2793159" cy="312927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152" name="Rectangle 14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9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160" name="Rectangle 11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Oval 14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Oval 15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" name="Oval 16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4" name="Oval 17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Oval 18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6" name="Rectangle 7"/>
            <p:cNvSpPr/>
            <p:nvPr/>
          </p:nvSpPr>
          <p:spPr>
            <a:xfrm>
              <a:off x="6172200" y="404538"/>
              <a:ext cx="5596465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Freeform 5"/>
            <p:cNvSpPr/>
            <p:nvPr/>
          </p:nvSpPr>
          <p:spPr>
            <a:xfrm rot="16200000">
              <a:off x="3295431" y="2804094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Freeform 5"/>
            <p:cNvSpPr/>
            <p:nvPr/>
          </p:nvSpPr>
          <p:spPr>
            <a:xfrm rot="15922489">
              <a:off x="4203595" y="1828450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xfrm>
            <a:off x="1153906" y="1693331"/>
            <a:ext cx="3860262" cy="173566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47870" y="1143000"/>
            <a:ext cx="3227194" cy="4572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4954" y="3657600"/>
            <a:ext cx="3859214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1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1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1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1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22496" y="540176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ACCBF9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p.com/" TargetMode="External"/><Relationship Id="rId2" Type="http://schemas.openxmlformats.org/officeDocument/2006/relationships/hyperlink" Target="http://www.monicahq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alendar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itle 1"/>
          <p:cNvSpPr txBox="1">
            <a:spLocks noGrp="1"/>
          </p:cNvSpPr>
          <p:nvPr>
            <p:ph type="ctrTitle"/>
          </p:nvPr>
        </p:nvSpPr>
        <p:spPr>
          <a:xfrm>
            <a:off x="2627235" y="2672824"/>
            <a:ext cx="5518067" cy="2268560"/>
          </a:xfrm>
          <a:prstGeom prst="rect">
            <a:avLst/>
          </a:prstGeom>
        </p:spPr>
        <p:txBody>
          <a:bodyPr anchor="t"/>
          <a:lstStyle/>
          <a:p>
            <a:r>
              <a:t>SocialQs</a:t>
            </a:r>
            <a:br/>
            <a:r>
              <a:rPr sz="2800" i="1"/>
              <a:t>Social cues for social misfits</a:t>
            </a:r>
          </a:p>
        </p:txBody>
      </p:sp>
      <p:grpSp>
        <p:nvGrpSpPr>
          <p:cNvPr id="380" name="Picture 4"/>
          <p:cNvGrpSpPr/>
          <p:nvPr/>
        </p:nvGrpSpPr>
        <p:grpSpPr>
          <a:xfrm>
            <a:off x="10760254" y="4656027"/>
            <a:ext cx="807344" cy="718288"/>
            <a:chOff x="0" y="0"/>
            <a:chExt cx="807343" cy="718287"/>
          </a:xfrm>
        </p:grpSpPr>
        <p:sp>
          <p:nvSpPr>
            <p:cNvPr id="378" name="Rectangle"/>
            <p:cNvSpPr/>
            <p:nvPr/>
          </p:nvSpPr>
          <p:spPr>
            <a:xfrm>
              <a:off x="0" y="0"/>
              <a:ext cx="807344" cy="718288"/>
            </a:xfrm>
            <a:prstGeom prst="rect">
              <a:avLst/>
            </a:prstGeom>
            <a:solidFill>
              <a:srgbClr val="BDDA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9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07344" cy="71828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stA="50000" endPos="40000" dir="5400000" sy="-100000" algn="bl" rotWithShape="0"/>
            </a:effectLst>
          </p:spPr>
        </p:pic>
      </p:grpSp>
      <p:sp>
        <p:nvSpPr>
          <p:cNvPr id="381" name="TextBox 11"/>
          <p:cNvSpPr txBox="1"/>
          <p:nvPr/>
        </p:nvSpPr>
        <p:spPr>
          <a:xfrm>
            <a:off x="10920910" y="6166794"/>
            <a:ext cx="38567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t>2019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ime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Timeline</a:t>
            </a:r>
          </a:p>
        </p:txBody>
      </p:sp>
      <p:sp>
        <p:nvSpPr>
          <p:cNvPr id="483" name="3/2 MVP…"/>
          <p:cNvSpPr txBox="1">
            <a:spLocks noGrp="1"/>
          </p:cNvSpPr>
          <p:nvPr>
            <p:ph type="body" idx="1"/>
          </p:nvPr>
        </p:nvSpPr>
        <p:spPr>
          <a:xfrm>
            <a:off x="1073472" y="2603500"/>
            <a:ext cx="10045056" cy="3416300"/>
          </a:xfrm>
          <a:prstGeom prst="rect">
            <a:avLst/>
          </a:prstGeom>
        </p:spPr>
        <p:txBody>
          <a:bodyPr/>
          <a:lstStyle/>
          <a:p>
            <a:pPr marL="257175" indent="-257175" defTabSz="342900">
              <a:spcBef>
                <a:spcPts val="700"/>
              </a:spcBef>
              <a:defRPr sz="1350"/>
            </a:pPr>
            <a:r>
              <a:t>3/2 MVP </a:t>
            </a:r>
          </a:p>
          <a:p>
            <a:pPr marL="600075" lvl="1" indent="-257175" defTabSz="342900">
              <a:spcBef>
                <a:spcPts val="700"/>
              </a:spcBef>
              <a:defRPr sz="1350"/>
            </a:pPr>
            <a:r>
              <a:t>User can create, view, update, and delete a user profile.</a:t>
            </a:r>
          </a:p>
          <a:p>
            <a:pPr marL="600075" lvl="1" indent="-257175" defTabSz="342900">
              <a:spcBef>
                <a:spcPts val="700"/>
              </a:spcBef>
              <a:defRPr sz="1350"/>
            </a:pPr>
            <a:r>
              <a:t>User can create, view, update, and delete connection profiles and groups.</a:t>
            </a:r>
          </a:p>
          <a:p>
            <a:pPr marL="600075" lvl="1" indent="-257175" defTabSz="342900">
              <a:spcBef>
                <a:spcPts val="700"/>
              </a:spcBef>
              <a:defRPr sz="1350"/>
            </a:pPr>
            <a:r>
              <a:t>User can view and complete their upcoming events in a timeline.</a:t>
            </a:r>
          </a:p>
          <a:p>
            <a:pPr marL="257175" indent="-257175" defTabSz="342900">
              <a:spcBef>
                <a:spcPts val="700"/>
              </a:spcBef>
              <a:defRPr sz="1350"/>
            </a:pPr>
            <a:r>
              <a:t>3/9 Increased functionality</a:t>
            </a:r>
          </a:p>
          <a:p>
            <a:pPr marL="600075" lvl="1" indent="-257175" defTabSz="342900">
              <a:spcBef>
                <a:spcPts val="700"/>
              </a:spcBef>
              <a:defRPr sz="1350"/>
            </a:pPr>
            <a:r>
              <a:t>User can create a “Q” notification based on events in their timeline.</a:t>
            </a:r>
          </a:p>
          <a:p>
            <a:pPr marL="600075" lvl="1" indent="-257175" defTabSz="342900">
              <a:spcBef>
                <a:spcPts val="700"/>
              </a:spcBef>
              <a:defRPr sz="1350"/>
            </a:pPr>
            <a:r>
              <a:t>User can create a recurring “Q” notification to help them keep in touch with a specific connection.</a:t>
            </a:r>
          </a:p>
          <a:p>
            <a:pPr marL="600075" lvl="1" indent="-257175" defTabSz="342900">
              <a:spcBef>
                <a:spcPts val="700"/>
              </a:spcBef>
              <a:defRPr sz="1350"/>
            </a:pPr>
            <a:r>
              <a:t>Security and authentication</a:t>
            </a:r>
          </a:p>
          <a:p>
            <a:pPr marL="257175" indent="-257175" defTabSz="342900">
              <a:spcBef>
                <a:spcPts val="700"/>
              </a:spcBef>
              <a:defRPr sz="1350"/>
            </a:pPr>
            <a:r>
              <a:t>3/18 Finishing touches and stretch goals</a:t>
            </a:r>
          </a:p>
          <a:p>
            <a:pPr marL="600075" lvl="1" indent="-257175" defTabSz="342900">
              <a:spcBef>
                <a:spcPts val="700"/>
              </a:spcBef>
              <a:defRPr sz="1350"/>
            </a:pPr>
            <a:r>
              <a:t>User can view upcoming events in a calendar format and filter results.</a:t>
            </a:r>
          </a:p>
          <a:p>
            <a:pPr marL="600075" lvl="1" indent="-257175" defTabSz="342900">
              <a:spcBef>
                <a:spcPts val="700"/>
              </a:spcBef>
              <a:defRPr sz="1350"/>
            </a:pPr>
            <a:r>
              <a:t>User can view their past events and contact with connections in a user log.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roject 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Board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roject 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Technology Stack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F7826-3555-43F3-BBAE-D5188A10BF0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D5B51-404F-4C4E-9795-56FB60E3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04" y="11218"/>
            <a:ext cx="5211013" cy="6647634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7885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roup 138"/>
          <p:cNvGrpSpPr/>
          <p:nvPr/>
        </p:nvGrpSpPr>
        <p:grpSpPr>
          <a:xfrm>
            <a:off x="0" y="-2373"/>
            <a:ext cx="12192001" cy="6867028"/>
            <a:chOff x="0" y="0"/>
            <a:chExt cx="12192000" cy="6867027"/>
          </a:xfrm>
        </p:grpSpPr>
        <p:sp>
          <p:nvSpPr>
            <p:cNvPr id="383" name="Rectangle 139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Oval 140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5" name="Oval 141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6" name="Oval 142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7" name="Oval 143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8" name="Oval 144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9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91" name="Rectangle 14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92" name="Title 1"/>
          <p:cNvSpPr txBox="1">
            <a:spLocks noGrp="1"/>
          </p:cNvSpPr>
          <p:nvPr>
            <p:ph type="title"/>
          </p:nvPr>
        </p:nvSpPr>
        <p:spPr>
          <a:xfrm>
            <a:off x="5274824" y="1143000"/>
            <a:ext cx="6268248" cy="313403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Purpose slide</a:t>
            </a:r>
          </a:p>
        </p:txBody>
      </p:sp>
      <p:pic>
        <p:nvPicPr>
          <p:cNvPr id="39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r="1" b="4"/>
          <a:stretch>
            <a:fillRect/>
          </a:stretch>
        </p:blipFill>
        <p:spPr>
          <a:xfrm>
            <a:off x="1109764" y="1421156"/>
            <a:ext cx="3530997" cy="4012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1" y="0"/>
                </a:moveTo>
                <a:cubicBezTo>
                  <a:pt x="179" y="0"/>
                  <a:pt x="0" y="157"/>
                  <a:pt x="0" y="353"/>
                </a:cubicBezTo>
                <a:lnTo>
                  <a:pt x="0" y="21247"/>
                </a:lnTo>
                <a:cubicBezTo>
                  <a:pt x="0" y="21443"/>
                  <a:pt x="179" y="21600"/>
                  <a:pt x="401" y="21600"/>
                </a:cubicBezTo>
                <a:lnTo>
                  <a:pt x="21199" y="21600"/>
                </a:lnTo>
                <a:cubicBezTo>
                  <a:pt x="21421" y="21600"/>
                  <a:pt x="21600" y="21443"/>
                  <a:pt x="21600" y="21247"/>
                </a:cubicBezTo>
                <a:lnTo>
                  <a:pt x="21600" y="353"/>
                </a:lnTo>
                <a:cubicBezTo>
                  <a:pt x="21600" y="157"/>
                  <a:pt x="21421" y="0"/>
                  <a:pt x="21199" y="0"/>
                </a:cubicBezTo>
                <a:lnTo>
                  <a:pt x="401" y="0"/>
                </a:lnTo>
                <a:close/>
              </a:path>
            </a:pathLst>
          </a:custGeom>
          <a:ln w="12700">
            <a:miter lim="400000"/>
          </a:ln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itle 1"/>
          <p:cNvSpPr txBox="1">
            <a:spLocks noGrp="1"/>
          </p:cNvSpPr>
          <p:nvPr>
            <p:ph type="title"/>
          </p:nvPr>
        </p:nvSpPr>
        <p:spPr>
          <a:xfrm>
            <a:off x="1154952" y="973667"/>
            <a:ext cx="8761415" cy="706966"/>
          </a:xfrm>
          <a:prstGeom prst="rect">
            <a:avLst/>
          </a:prstGeom>
        </p:spPr>
        <p:txBody>
          <a:bodyPr/>
          <a:lstStyle/>
          <a:p>
            <a:pPr defTabSz="224027">
              <a:defRPr sz="1568"/>
            </a:pPr>
            <a:r>
              <a:t>About SocialQs</a:t>
            </a:r>
            <a:br/>
            <a:br/>
            <a:r>
              <a:rPr sz="882" i="1"/>
              <a:t>SocialQs for Social Misfits</a:t>
            </a:r>
          </a:p>
        </p:txBody>
      </p:sp>
      <p:sp>
        <p:nvSpPr>
          <p:cNvPr id="39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10003" y="2403576"/>
            <a:ext cx="10376604" cy="410029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/>
            </a:pPr>
            <a:r>
              <a:t>Application Technologies</a:t>
            </a:r>
          </a:p>
          <a:p>
            <a:pPr marL="742950" lvl="1" indent="-285750">
              <a:lnSpc>
                <a:spcPct val="90000"/>
              </a:lnSpc>
              <a:defRPr sz="1600"/>
            </a:pPr>
            <a:r>
              <a:t>ReactJs							</a:t>
            </a:r>
          </a:p>
          <a:p>
            <a:pPr marL="742950" lvl="1" indent="-285750">
              <a:lnSpc>
                <a:spcPct val="90000"/>
              </a:lnSpc>
              <a:defRPr sz="1600"/>
            </a:pPr>
            <a:r>
              <a:t>Deployed to Heroku</a:t>
            </a:r>
          </a:p>
          <a:p>
            <a:pPr marL="742950" lvl="1" indent="-285750">
              <a:lnSpc>
                <a:spcPct val="90000"/>
              </a:lnSpc>
              <a:defRPr sz="1600"/>
            </a:pPr>
            <a:r>
              <a:t>Node and Express Web Server </a:t>
            </a:r>
          </a:p>
          <a:p>
            <a:pPr marL="742950" lvl="1" indent="-285750">
              <a:lnSpc>
                <a:spcPct val="90000"/>
              </a:lnSpc>
              <a:defRPr sz="1600"/>
            </a:pPr>
            <a:r>
              <a:t>Mongo and Mongoose</a:t>
            </a:r>
          </a:p>
          <a:p>
            <a:pPr marL="742950" lvl="1" indent="-285750">
              <a:lnSpc>
                <a:spcPct val="90000"/>
              </a:lnSpc>
              <a:defRPr sz="1600"/>
            </a:pPr>
            <a:r>
              <a:t>Styled-components, Materialize, Bootstrap and/or CSS grid</a:t>
            </a:r>
          </a:p>
          <a:p>
            <a:pPr marL="742950" lvl="1" indent="-285750">
              <a:lnSpc>
                <a:spcPct val="90000"/>
              </a:lnSpc>
              <a:defRPr sz="1600"/>
            </a:pPr>
            <a:r>
              <a:t>Authentication tool is Passport – may consider OAuth</a:t>
            </a:r>
          </a:p>
          <a:p>
            <a:pPr>
              <a:lnSpc>
                <a:spcPct val="90000"/>
              </a:lnSpc>
              <a:defRPr b="1"/>
            </a:pPr>
            <a:r>
              <a:t>Competitive Analysis &amp; Research</a:t>
            </a:r>
          </a:p>
          <a:p>
            <a:pPr marL="742950" lvl="1" indent="-285750">
              <a:lnSpc>
                <a:spcPct val="90000"/>
              </a:lnSpc>
              <a:defRPr sz="1600"/>
            </a:pPr>
            <a:r>
              <a:t>Monica (</a:t>
            </a:r>
            <a:r>
              <a:rPr u="sng">
                <a:solidFill>
                  <a:srgbClr val="9454C3"/>
                </a:solidFill>
                <a:uFill>
                  <a:solidFill>
                    <a:srgbClr val="9454C3"/>
                  </a:solidFill>
                </a:uFill>
                <a:hlinkClick r:id="rId2"/>
              </a:rPr>
              <a:t>www.monicahq.com</a:t>
            </a:r>
            <a:r>
              <a:t>) – Personal records management - reminders for a fee</a:t>
            </a:r>
          </a:p>
          <a:p>
            <a:pPr marL="742950" lvl="1" indent="-285750">
              <a:lnSpc>
                <a:spcPct val="90000"/>
              </a:lnSpc>
              <a:defRPr sz="1600"/>
            </a:pPr>
            <a:r>
              <a:t>Hip (</a:t>
            </a:r>
            <a:r>
              <a:rPr u="sng">
                <a:solidFill>
                  <a:srgbClr val="9454C3"/>
                </a:solidFill>
                <a:uFill>
                  <a:solidFill>
                    <a:srgbClr val="9454C3"/>
                  </a:solidFill>
                </a:uFill>
                <a:hlinkClick r:id="rId3"/>
              </a:rPr>
              <a:t>www.hip.com</a:t>
            </a:r>
            <a:r>
              <a:t>) – Planner &amp; reminders – lacks personal records management - fees</a:t>
            </a:r>
          </a:p>
          <a:p>
            <a:pPr marL="742950" lvl="1" indent="-285750">
              <a:lnSpc>
                <a:spcPct val="90000"/>
              </a:lnSpc>
              <a:defRPr sz="1600"/>
            </a:pPr>
            <a:r>
              <a:t>iCalendar (</a:t>
            </a:r>
            <a:r>
              <a:rPr u="sng">
                <a:solidFill>
                  <a:srgbClr val="9454C3"/>
                </a:solidFill>
                <a:uFill>
                  <a:solidFill>
                    <a:srgbClr val="9454C3"/>
                  </a:solidFill>
                </a:uFill>
                <a:hlinkClick r:id="rId4"/>
              </a:rPr>
              <a:t>https://icalendar.org</a:t>
            </a:r>
            <a:r>
              <a:t>) – Reminders – lacks the robust personal records management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roup 8"/>
          <p:cNvGrpSpPr/>
          <p:nvPr/>
        </p:nvGrpSpPr>
        <p:grpSpPr>
          <a:xfrm>
            <a:off x="0" y="-9027"/>
            <a:ext cx="12192001" cy="6867028"/>
            <a:chOff x="0" y="0"/>
            <a:chExt cx="12192000" cy="6867027"/>
          </a:xfrm>
        </p:grpSpPr>
        <p:sp>
          <p:nvSpPr>
            <p:cNvPr id="398" name="Rectangle 9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9" name="Oval 10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0" name="Oval 11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1" name="Oval 12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2" name="Oval 13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3" name="Oval 14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4" name="Rectangle 15"/>
            <p:cNvSpPr/>
            <p:nvPr/>
          </p:nvSpPr>
          <p:spPr>
            <a:xfrm>
              <a:off x="5194607" y="404538"/>
              <a:ext cx="6574060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5" name="Freeform 5"/>
            <p:cNvSpPr/>
            <p:nvPr/>
          </p:nvSpPr>
          <p:spPr>
            <a:xfrm rot="15922489">
              <a:off x="3140486" y="1828450"/>
              <a:ext cx="3299407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6" name="Freeform 5"/>
            <p:cNvSpPr/>
            <p:nvPr/>
          </p:nvSpPr>
          <p:spPr>
            <a:xfrm rot="16200000">
              <a:off x="2229376" y="2804094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7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09" name="Title 1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3133727" cy="1020233"/>
          </a:xfrm>
          <a:prstGeom prst="rect">
            <a:avLst/>
          </a:prstGeom>
        </p:spPr>
        <p:txBody>
          <a:bodyPr/>
          <a:lstStyle/>
          <a:p>
            <a:r>
              <a:t>HomePage</a:t>
            </a:r>
          </a:p>
        </p:txBody>
      </p:sp>
      <p:sp>
        <p:nvSpPr>
          <p:cNvPr id="41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54954" y="2120900"/>
            <a:ext cx="3133727" cy="38989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45000"/>
              <a:defRPr sz="1400">
                <a:solidFill>
                  <a:srgbClr val="FFFFFF"/>
                </a:solidFill>
              </a:defRPr>
            </a:pPr>
            <a:r>
              <a:t>Home page – default to Profile (User)</a:t>
            </a:r>
          </a:p>
          <a:p>
            <a:pPr>
              <a:lnSpc>
                <a:spcPct val="90000"/>
              </a:lnSpc>
              <a:buSzPct val="45000"/>
              <a:defRPr sz="1400">
                <a:solidFill>
                  <a:srgbClr val="FFFFFF"/>
                </a:solidFill>
              </a:defRPr>
            </a:pPr>
            <a:r>
              <a:t>Connections</a:t>
            </a:r>
          </a:p>
          <a:p>
            <a:pPr>
              <a:lnSpc>
                <a:spcPct val="90000"/>
              </a:lnSpc>
              <a:buSzPct val="45000"/>
              <a:defRPr sz="1400">
                <a:solidFill>
                  <a:srgbClr val="FFFFFF"/>
                </a:solidFill>
              </a:defRPr>
            </a:pPr>
            <a:r>
              <a:t>Timeline</a:t>
            </a:r>
          </a:p>
          <a:p>
            <a:pPr>
              <a:lnSpc>
                <a:spcPct val="90000"/>
              </a:lnSpc>
              <a:buSzPct val="45000"/>
              <a:defRPr sz="1400">
                <a:solidFill>
                  <a:srgbClr val="FFFFFF"/>
                </a:solidFill>
              </a:defRPr>
            </a:pPr>
            <a:r>
              <a:t>Calendar (unlikely in MVP)</a:t>
            </a:r>
          </a:p>
        </p:txBody>
      </p:sp>
      <p:pic>
        <p:nvPicPr>
          <p:cNvPr id="411" name="Picture Placeholder 2" descr="Picture Placeholder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4606" y="1207941"/>
            <a:ext cx="6391535" cy="4442118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roup 11"/>
          <p:cNvGrpSpPr/>
          <p:nvPr/>
        </p:nvGrpSpPr>
        <p:grpSpPr>
          <a:xfrm>
            <a:off x="0" y="-9027"/>
            <a:ext cx="12192001" cy="6867028"/>
            <a:chOff x="0" y="0"/>
            <a:chExt cx="12192000" cy="6867027"/>
          </a:xfrm>
        </p:grpSpPr>
        <p:sp>
          <p:nvSpPr>
            <p:cNvPr id="414" name="Rectangle 12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5" name="Oval 13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6" name="Oval 14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7" name="Oval 15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8" name="Oval 16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9" name="Oval 17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0" name="Rectangle 18"/>
            <p:cNvSpPr/>
            <p:nvPr/>
          </p:nvSpPr>
          <p:spPr>
            <a:xfrm>
              <a:off x="5194607" y="404538"/>
              <a:ext cx="6574060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Freeform 5"/>
            <p:cNvSpPr/>
            <p:nvPr/>
          </p:nvSpPr>
          <p:spPr>
            <a:xfrm rot="15922489">
              <a:off x="3140486" y="1828450"/>
              <a:ext cx="3299407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2" name="Freeform 5"/>
            <p:cNvSpPr/>
            <p:nvPr/>
          </p:nvSpPr>
          <p:spPr>
            <a:xfrm rot="16200000">
              <a:off x="2229376" y="2804094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3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25" name="Title 1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3133727" cy="1020233"/>
          </a:xfrm>
          <a:prstGeom prst="rect">
            <a:avLst/>
          </a:prstGeom>
        </p:spPr>
        <p:txBody>
          <a:bodyPr/>
          <a:lstStyle/>
          <a:p>
            <a:r>
              <a:t>Connections</a:t>
            </a:r>
          </a:p>
        </p:txBody>
      </p:sp>
      <p:sp>
        <p:nvSpPr>
          <p:cNvPr id="426" name="Content Placeholder 8"/>
          <p:cNvSpPr txBox="1">
            <a:spLocks noGrp="1"/>
          </p:cNvSpPr>
          <p:nvPr>
            <p:ph type="body" sz="quarter" idx="1"/>
          </p:nvPr>
        </p:nvSpPr>
        <p:spPr>
          <a:xfrm>
            <a:off x="1154954" y="2120900"/>
            <a:ext cx="3133727" cy="389890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defRPr sz="1400">
                <a:solidFill>
                  <a:srgbClr val="FFFFFF"/>
                </a:solidFill>
              </a:defRPr>
            </a:pPr>
            <a:r>
              <a:t>Grouped by Relationship Type</a:t>
            </a:r>
          </a:p>
          <a:p>
            <a:pPr>
              <a:buSzPct val="45000"/>
              <a:defRPr sz="1400">
                <a:solidFill>
                  <a:srgbClr val="FFFFFF"/>
                </a:solidFill>
              </a:defRPr>
            </a:pPr>
            <a:r>
              <a:t>Family / Friends / CoWorkers</a:t>
            </a:r>
          </a:p>
          <a:p>
            <a:pPr>
              <a:buSzPct val="45000"/>
              <a:defRPr sz="1400">
                <a:solidFill>
                  <a:srgbClr val="FFFFFF"/>
                </a:solidFill>
              </a:defRPr>
            </a:pPr>
            <a:r>
              <a:t>We can probably create other categories</a:t>
            </a:r>
          </a:p>
          <a:p>
            <a:pPr marL="342900" lvl="1" indent="-342900">
              <a:buSzPct val="45000"/>
              <a:defRPr sz="1400">
                <a:solidFill>
                  <a:srgbClr val="FFFFFF"/>
                </a:solidFill>
              </a:defRPr>
            </a:pPr>
            <a:r>
              <a:t>College Friends / UNH programmers</a:t>
            </a:r>
          </a:p>
        </p:txBody>
      </p:sp>
      <p:pic>
        <p:nvPicPr>
          <p:cNvPr id="427" name="Picture Placeholder 2" descr="Picture Placeholder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4606" y="1144026"/>
            <a:ext cx="6391535" cy="4569947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Rectangle 2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roup 8"/>
          <p:cNvGrpSpPr/>
          <p:nvPr/>
        </p:nvGrpSpPr>
        <p:grpSpPr>
          <a:xfrm>
            <a:off x="0" y="-9027"/>
            <a:ext cx="12192001" cy="6867028"/>
            <a:chOff x="0" y="0"/>
            <a:chExt cx="12192000" cy="6867027"/>
          </a:xfrm>
        </p:grpSpPr>
        <p:sp>
          <p:nvSpPr>
            <p:cNvPr id="430" name="Rectangle 9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1" name="Oval 10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2" name="Oval 11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3" name="Oval 12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4" name="Oval 13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5" name="Oval 14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6" name="Rectangle 15"/>
            <p:cNvSpPr/>
            <p:nvPr/>
          </p:nvSpPr>
          <p:spPr>
            <a:xfrm>
              <a:off x="5194607" y="404538"/>
              <a:ext cx="6574060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7" name="Freeform 5"/>
            <p:cNvSpPr/>
            <p:nvPr/>
          </p:nvSpPr>
          <p:spPr>
            <a:xfrm rot="15922489">
              <a:off x="3140486" y="1828450"/>
              <a:ext cx="3299407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8" name="Freeform 5"/>
            <p:cNvSpPr/>
            <p:nvPr/>
          </p:nvSpPr>
          <p:spPr>
            <a:xfrm rot="16200000">
              <a:off x="2229376" y="2804094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9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1" name="Title 1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3133727" cy="1020233"/>
          </a:xfrm>
          <a:prstGeom prst="rect">
            <a:avLst/>
          </a:prstGeom>
        </p:spPr>
        <p:txBody>
          <a:bodyPr/>
          <a:lstStyle>
            <a:lvl1pPr defTabSz="429768">
              <a:lnSpc>
                <a:spcPct val="90000"/>
              </a:lnSpc>
              <a:defRPr sz="3102"/>
            </a:lvl1pPr>
          </a:lstStyle>
          <a:p>
            <a:r>
              <a:t>New Connection</a:t>
            </a:r>
          </a:p>
        </p:txBody>
      </p:sp>
      <p:sp>
        <p:nvSpPr>
          <p:cNvPr id="44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54954" y="2120900"/>
            <a:ext cx="3133727" cy="3898900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Basic input from Laurie’s Outline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Completed Connection page has same info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In addition to List of past and upcoming “nudges”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Recurrence Cycle is 2 part based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The frequency of nudges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The Prompts cycle</a:t>
            </a:r>
          </a:p>
        </p:txBody>
      </p:sp>
      <p:pic>
        <p:nvPicPr>
          <p:cNvPr id="443" name="Picture Placeholder 2" descr="Picture Placeholder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4606" y="1160004"/>
            <a:ext cx="6391535" cy="453799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28"/>
          <p:cNvGrpSpPr/>
          <p:nvPr/>
        </p:nvGrpSpPr>
        <p:grpSpPr>
          <a:xfrm>
            <a:off x="0" y="-9027"/>
            <a:ext cx="12192001" cy="6867028"/>
            <a:chOff x="0" y="0"/>
            <a:chExt cx="12192000" cy="6867027"/>
          </a:xfrm>
        </p:grpSpPr>
        <p:sp>
          <p:nvSpPr>
            <p:cNvPr id="446" name="Rectangle 29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7" name="Oval 30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8" name="Oval 31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9" name="Oval 32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0" name="Oval 33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1" name="Oval 34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2" name="Rectangle 35"/>
            <p:cNvSpPr/>
            <p:nvPr/>
          </p:nvSpPr>
          <p:spPr>
            <a:xfrm>
              <a:off x="5194607" y="404538"/>
              <a:ext cx="6574060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3" name="Freeform 5"/>
            <p:cNvSpPr/>
            <p:nvPr/>
          </p:nvSpPr>
          <p:spPr>
            <a:xfrm rot="15922489">
              <a:off x="3140486" y="1828450"/>
              <a:ext cx="3299407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" name="Freeform 5"/>
            <p:cNvSpPr/>
            <p:nvPr/>
          </p:nvSpPr>
          <p:spPr>
            <a:xfrm rot="16200000">
              <a:off x="2229376" y="2804094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5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7" name="Title 1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3133727" cy="1020233"/>
          </a:xfrm>
          <a:prstGeom prst="rect">
            <a:avLst/>
          </a:prstGeom>
        </p:spPr>
        <p:txBody>
          <a:bodyPr/>
          <a:lstStyle/>
          <a:p>
            <a:r>
              <a:t>Cues</a:t>
            </a:r>
          </a:p>
        </p:txBody>
      </p:sp>
      <p:sp>
        <p:nvSpPr>
          <p:cNvPr id="458" name="Content Placeholder 8"/>
          <p:cNvSpPr txBox="1">
            <a:spLocks noGrp="1"/>
          </p:cNvSpPr>
          <p:nvPr>
            <p:ph type="body" sz="quarter" idx="1"/>
          </p:nvPr>
        </p:nvSpPr>
        <p:spPr>
          <a:xfrm>
            <a:off x="1154954" y="2120900"/>
            <a:ext cx="3133727" cy="3898900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Similar to how Mike described Cigna example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User clicks line item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Form appears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User fills out the boxes</a:t>
            </a:r>
          </a:p>
        </p:txBody>
      </p:sp>
      <p:pic>
        <p:nvPicPr>
          <p:cNvPr id="459" name="Picture Placeholder 2" descr="Picture Placeholder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1546" y="598913"/>
            <a:ext cx="5687582" cy="3042856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Rectangle 4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461" name="Picture Placeholder 2" descr="Picture Placeholder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5955" y="3424044"/>
            <a:ext cx="5985979" cy="3342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roup 11"/>
          <p:cNvGrpSpPr/>
          <p:nvPr/>
        </p:nvGrpSpPr>
        <p:grpSpPr>
          <a:xfrm>
            <a:off x="0" y="-9027"/>
            <a:ext cx="12192001" cy="6867028"/>
            <a:chOff x="0" y="0"/>
            <a:chExt cx="12192000" cy="6867027"/>
          </a:xfrm>
        </p:grpSpPr>
        <p:sp>
          <p:nvSpPr>
            <p:cNvPr id="463" name="Rectangle 12"/>
            <p:cNvSpPr/>
            <p:nvPr/>
          </p:nvSpPr>
          <p:spPr>
            <a:xfrm>
              <a:off x="0" y="2373"/>
              <a:ext cx="12192000" cy="685800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4" name="Oval 13"/>
            <p:cNvSpPr/>
            <p:nvPr/>
          </p:nvSpPr>
          <p:spPr>
            <a:xfrm>
              <a:off x="3219" y="2669373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1000"/>
                  </a:srgbClr>
                </a:gs>
                <a:gs pos="36000">
                  <a:srgbClr val="DEEAFD">
                    <a:alpha val="10000"/>
                  </a:srgbClr>
                </a:gs>
                <a:gs pos="75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Oval 14"/>
            <p:cNvSpPr/>
            <p:nvPr/>
          </p:nvSpPr>
          <p:spPr>
            <a:xfrm>
              <a:off x="1749" y="2897973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8000"/>
                  </a:srgbClr>
                </a:gs>
                <a:gs pos="36000">
                  <a:srgbClr val="DEEAFD">
                    <a:alpha val="8000"/>
                  </a:srgbClr>
                </a:gs>
                <a:gs pos="72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" name="Oval 15"/>
            <p:cNvSpPr/>
            <p:nvPr/>
          </p:nvSpPr>
          <p:spPr>
            <a:xfrm>
              <a:off x="8609011" y="1678773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7000"/>
                  </a:srgbClr>
                </a:gs>
                <a:gs pos="36000">
                  <a:srgbClr val="DEEAFD">
                    <a:alpha val="6000"/>
                  </a:srgbClr>
                </a:gs>
                <a:gs pos="69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7" name="Oval 16"/>
            <p:cNvSpPr/>
            <p:nvPr/>
          </p:nvSpPr>
          <p:spPr>
            <a:xfrm>
              <a:off x="7999411" y="0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73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8" name="Oval 17"/>
            <p:cNvSpPr/>
            <p:nvPr/>
          </p:nvSpPr>
          <p:spPr>
            <a:xfrm>
              <a:off x="8609011" y="5876427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rgbClr val="DEEAFD">
                    <a:alpha val="14000"/>
                  </a:srgbClr>
                </a:gs>
                <a:gs pos="36000">
                  <a:srgbClr val="DEEAFD">
                    <a:alpha val="7000"/>
                  </a:srgbClr>
                </a:gs>
                <a:gs pos="66000">
                  <a:srgbClr val="DEEAFD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9" name="Rectangle 18"/>
            <p:cNvSpPr/>
            <p:nvPr/>
          </p:nvSpPr>
          <p:spPr>
            <a:xfrm>
              <a:off x="5194607" y="404538"/>
              <a:ext cx="6574060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0" name="Freeform 5"/>
            <p:cNvSpPr/>
            <p:nvPr/>
          </p:nvSpPr>
          <p:spPr>
            <a:xfrm rot="15922489">
              <a:off x="3140486" y="1828450"/>
              <a:ext cx="3299407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1" name="Freeform 5"/>
            <p:cNvSpPr/>
            <p:nvPr/>
          </p:nvSpPr>
          <p:spPr>
            <a:xfrm rot="16200000">
              <a:off x="2229376" y="2804094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2" name="Freeform 5"/>
            <p:cNvSpPr/>
            <p:nvPr/>
          </p:nvSpPr>
          <p:spPr>
            <a:xfrm>
              <a:off x="0" y="3960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74" name="Title 1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3133727" cy="1020233"/>
          </a:xfrm>
          <a:prstGeom prst="rect">
            <a:avLst/>
          </a:prstGeom>
        </p:spPr>
        <p:txBody>
          <a:bodyPr/>
          <a:lstStyle/>
          <a:p>
            <a:r>
              <a:t>Timeline</a:t>
            </a:r>
          </a:p>
        </p:txBody>
      </p:sp>
      <p:sp>
        <p:nvSpPr>
          <p:cNvPr id="475" name="Content Placeholder 8"/>
          <p:cNvSpPr txBox="1">
            <a:spLocks noGrp="1"/>
          </p:cNvSpPr>
          <p:nvPr>
            <p:ph type="body" sz="quarter" idx="1"/>
          </p:nvPr>
        </p:nvSpPr>
        <p:spPr>
          <a:xfrm>
            <a:off x="1154954" y="2120900"/>
            <a:ext cx="3133727" cy="3898900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Time line is “Nudge” focused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Lining up “nudges” based on selected criteria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Sort by Upcoming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Completed check</a:t>
            </a:r>
          </a:p>
        </p:txBody>
      </p:sp>
      <p:pic>
        <p:nvPicPr>
          <p:cNvPr id="476" name="Picture Placeholder 2" descr="Picture Placeholder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4606" y="1183972"/>
            <a:ext cx="6391535" cy="4490055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Rectangle 2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17779" dir="54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Initial Ro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Initial Roles</a:t>
            </a:r>
          </a:p>
        </p:txBody>
      </p:sp>
      <p:sp>
        <p:nvSpPr>
          <p:cNvPr id="480" name="Cheyra and Felicia - login and user profile CRUD…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9882093" cy="3416302"/>
          </a:xfrm>
          <a:prstGeom prst="rect">
            <a:avLst/>
          </a:prstGeom>
        </p:spPr>
        <p:txBody>
          <a:bodyPr/>
          <a:lstStyle/>
          <a:p>
            <a:r>
              <a:t>Cheyra and Felicia - login and user profile CRUD</a:t>
            </a:r>
          </a:p>
          <a:p>
            <a:endParaRPr/>
          </a:p>
          <a:p>
            <a:r>
              <a:t>Laurie and Mark - user connections CRUD</a:t>
            </a:r>
          </a:p>
          <a:p>
            <a:endParaRPr/>
          </a:p>
          <a:p>
            <a:r>
              <a:t>Mike - setup, database,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Ion Boardro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Ion Boardro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Ion Boardroom</vt:lpstr>
      <vt:lpstr>SocialQs Social cues for social misfits</vt:lpstr>
      <vt:lpstr>Purpose slide</vt:lpstr>
      <vt:lpstr>About SocialQs  SocialQs for Social Misfits</vt:lpstr>
      <vt:lpstr>HomePage</vt:lpstr>
      <vt:lpstr>Connections</vt:lpstr>
      <vt:lpstr>New Connection</vt:lpstr>
      <vt:lpstr>Cues</vt:lpstr>
      <vt:lpstr>Timeline</vt:lpstr>
      <vt:lpstr>Initial Roles</vt:lpstr>
      <vt:lpstr>Timeline</vt:lpstr>
      <vt:lpstr>Project Board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SocialQs Social cues for social misfits</dc:title>
  <cp:lastModifiedBy>Mike Galarneau</cp:lastModifiedBy>
  <cp:revision>1</cp:revision>
  <dcterms:modified xsi:type="dcterms:W3CDTF">2019-02-22T17:58:56Z</dcterms:modified>
</cp:coreProperties>
</file>