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9796B-8396-439B-ABB6-F1D729230307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9141D-71FA-4F9F-A518-7498DE7F4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6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9141D-71FA-4F9F-A518-7498DE7F4A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4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46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76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0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7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93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18B7-8FCB-49B4-88A0-A1E1DB7F3359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13B49-F1F7-496F-B71A-855EB976B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0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3" t="45998" r="50683" b="27729"/>
          <a:stretch/>
        </p:blipFill>
        <p:spPr bwMode="auto">
          <a:xfrm>
            <a:off x="1529487" y="1196752"/>
            <a:ext cx="6066849" cy="413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73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Настройка парольной аутентификации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sz="2800" dirty="0" smtClean="0"/>
              <a:t>Создать </a:t>
            </a:r>
            <a:r>
              <a:rPr lang="ru-RU" sz="2800" dirty="0"/>
              <a:t>на сервере пользователя, под которым будет осуществляться </a:t>
            </a:r>
            <a:r>
              <a:rPr lang="ru-RU" sz="2800" dirty="0" smtClean="0"/>
              <a:t>аутентификация</a:t>
            </a:r>
            <a:r>
              <a:rPr lang="en-US" sz="2800" dirty="0" smtClean="0"/>
              <a:t>:</a:t>
            </a:r>
            <a:endParaRPr lang="ru-RU" sz="2800" b="1" dirty="0"/>
          </a:p>
          <a:p>
            <a:pPr marL="400050" lvl="1" indent="0">
              <a:buNone/>
            </a:pPr>
            <a:r>
              <a:rPr lang="en-US" b="1" dirty="0" err="1"/>
              <a:t>passwd</a:t>
            </a:r>
            <a:r>
              <a:rPr lang="en-US" b="1" dirty="0"/>
              <a:t> user</a:t>
            </a:r>
            <a:endParaRPr lang="ru-RU" b="1" dirty="0"/>
          </a:p>
          <a:p>
            <a:pPr marL="400050" lvl="1" indent="0">
              <a:buNone/>
            </a:pPr>
            <a:r>
              <a:rPr lang="en-US" b="1" dirty="0" err="1"/>
              <a:t>задать</a:t>
            </a:r>
            <a:r>
              <a:rPr lang="en-US" b="1" dirty="0"/>
              <a:t> </a:t>
            </a:r>
            <a:r>
              <a:rPr lang="en-US" b="1" dirty="0" err="1"/>
              <a:t>пароль</a:t>
            </a:r>
            <a:endParaRPr lang="ru-RU" b="1" dirty="0"/>
          </a:p>
          <a:p>
            <a:pPr marL="400050" lvl="1" indent="0">
              <a:buNone/>
            </a:pPr>
            <a:r>
              <a:rPr lang="en-US" b="1" dirty="0" err="1"/>
              <a:t>повторить</a:t>
            </a:r>
            <a:r>
              <a:rPr lang="en-US" b="1" dirty="0"/>
              <a:t> </a:t>
            </a:r>
            <a:r>
              <a:rPr lang="en-US" b="1" dirty="0" err="1"/>
              <a:t>пароль</a:t>
            </a:r>
            <a:r>
              <a:rPr lang="en-US" b="1" dirty="0"/>
              <a:t> </a:t>
            </a:r>
            <a:endParaRPr lang="ru-RU" b="1" dirty="0"/>
          </a:p>
          <a:p>
            <a:pPr marL="0" lvl="0" indent="0">
              <a:buNone/>
            </a:pPr>
            <a:r>
              <a:rPr lang="ru-RU" sz="2800" dirty="0" smtClean="0"/>
              <a:t>Открыть </a:t>
            </a:r>
            <a:r>
              <a:rPr lang="ru-RU" sz="2800" dirty="0"/>
              <a:t>порт для  </a:t>
            </a:r>
            <a:r>
              <a:rPr lang="en-US" sz="2800" dirty="0" err="1"/>
              <a:t>ssh</a:t>
            </a:r>
            <a:r>
              <a:rPr lang="ru-RU" sz="2800" dirty="0"/>
              <a:t> (</a:t>
            </a:r>
            <a:r>
              <a:rPr lang="ru-RU" sz="2800" dirty="0" err="1"/>
              <a:t>по-умолчанию</a:t>
            </a:r>
            <a:r>
              <a:rPr lang="ru-RU" sz="2800" dirty="0"/>
              <a:t> 22)  и разрешить парольную </a:t>
            </a:r>
            <a:r>
              <a:rPr lang="ru-RU" sz="2800" dirty="0" smtClean="0"/>
              <a:t>аутентификацию</a:t>
            </a:r>
            <a:r>
              <a:rPr lang="en-US" sz="2800" dirty="0" smtClean="0"/>
              <a:t>:</a:t>
            </a:r>
            <a:endParaRPr lang="ru-RU" sz="2800" dirty="0"/>
          </a:p>
          <a:p>
            <a:pPr marL="400050" lvl="1" indent="0">
              <a:buNone/>
            </a:pP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ru-RU" b="1" dirty="0"/>
          </a:p>
          <a:p>
            <a:pPr marL="400050" lvl="1" indent="0">
              <a:buNone/>
            </a:pPr>
            <a:r>
              <a:rPr lang="en-US" b="1" dirty="0"/>
              <a:t>Port 22</a:t>
            </a:r>
            <a:endParaRPr lang="ru-RU" b="1" dirty="0"/>
          </a:p>
          <a:p>
            <a:pPr marL="400050" lvl="1" indent="0">
              <a:buNone/>
            </a:pPr>
            <a:r>
              <a:rPr lang="en-US" b="1" dirty="0" err="1"/>
              <a:t>PasswordAuthentication</a:t>
            </a:r>
            <a:r>
              <a:rPr lang="en-US" b="1" dirty="0"/>
              <a:t> yes</a:t>
            </a:r>
            <a:endParaRPr lang="ru-RU" b="1" dirty="0"/>
          </a:p>
          <a:p>
            <a:pPr marL="0" lvl="0" indent="0">
              <a:buNone/>
            </a:pPr>
            <a:r>
              <a:rPr lang="ru-RU" sz="2800" dirty="0" smtClean="0"/>
              <a:t>Перезагрузить </a:t>
            </a:r>
            <a:r>
              <a:rPr lang="ru-RU" sz="2800" dirty="0"/>
              <a:t>демон </a:t>
            </a:r>
            <a:r>
              <a:rPr lang="en-US" sz="2800" dirty="0" err="1"/>
              <a:t>sshd</a:t>
            </a:r>
            <a:endParaRPr lang="ru-RU" sz="2800" dirty="0"/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systemctl</a:t>
            </a:r>
            <a:r>
              <a:rPr lang="en-US" sz="2800" b="1" dirty="0" smtClean="0"/>
              <a:t> </a:t>
            </a:r>
            <a:r>
              <a:rPr lang="en-US" sz="2800" b="1" dirty="0"/>
              <a:t>restart </a:t>
            </a:r>
            <a:r>
              <a:rPr lang="en-US" sz="2800" b="1" dirty="0" err="1"/>
              <a:t>sshd</a:t>
            </a:r>
            <a:endParaRPr lang="ru-RU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0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Настройка аутентификации на основе </a:t>
            </a:r>
            <a:r>
              <a:rPr lang="en-US" sz="3600" b="1" dirty="0"/>
              <a:t>SSH </a:t>
            </a:r>
            <a:r>
              <a:rPr lang="ru-RU" sz="3600" b="1" dirty="0"/>
              <a:t>–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Сгенерировать пару ключей SSH на локальном компьютере: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ssh-keygen</a:t>
            </a:r>
            <a:endParaRPr lang="en-US" sz="2400" b="1" dirty="0" smtClean="0"/>
          </a:p>
          <a:p>
            <a:pPr marL="0" lvl="0" indent="0">
              <a:buNone/>
            </a:pPr>
            <a:r>
              <a:rPr lang="ru-RU" sz="2400" dirty="0"/>
              <a:t>Добавить открытый ключ на удаленный сервер: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ssh</a:t>
            </a:r>
            <a:r>
              <a:rPr lang="en-US" sz="2400" b="1" dirty="0" smtClean="0"/>
              <a:t>-copy-id </a:t>
            </a:r>
            <a:r>
              <a:rPr lang="en-US" sz="2400" b="1" dirty="0" err="1"/>
              <a:t>username@remote_host</a:t>
            </a:r>
            <a:endParaRPr lang="ru-RU" sz="2400" b="1" dirty="0"/>
          </a:p>
          <a:p>
            <a:pPr marL="0" lvl="0" indent="0">
              <a:buNone/>
            </a:pPr>
            <a:r>
              <a:rPr lang="ru-RU" sz="2400" dirty="0" smtClean="0"/>
              <a:t>Отключить парольную аутентификацию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 smtClean="0"/>
              <a:t>	</a:t>
            </a:r>
            <a:r>
              <a:rPr lang="en-US" sz="2400" b="1" dirty="0" err="1" smtClean="0"/>
              <a:t>nano</a:t>
            </a:r>
            <a:r>
              <a:rPr lang="en-US" sz="2400" b="1" dirty="0" smtClean="0"/>
              <a:t> </a:t>
            </a:r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</a:t>
            </a:r>
            <a:r>
              <a:rPr lang="en-US" sz="2400" b="1" dirty="0" err="1"/>
              <a:t>ssh</a:t>
            </a:r>
            <a:r>
              <a:rPr lang="en-US" sz="2400" b="1" dirty="0"/>
              <a:t>/</a:t>
            </a:r>
            <a:r>
              <a:rPr lang="en-US" sz="2400" b="1" dirty="0" err="1"/>
              <a:t>sshd_config</a:t>
            </a:r>
            <a:endParaRPr lang="ru-RU" sz="2400" b="1" dirty="0"/>
          </a:p>
          <a:p>
            <a:pPr marL="0" indent="0">
              <a:buNone/>
            </a:pPr>
            <a:r>
              <a:rPr lang="ru-RU" sz="2400" b="1" dirty="0" smtClean="0"/>
              <a:t>	</a:t>
            </a:r>
            <a:r>
              <a:rPr lang="en-US" sz="2400" b="1" dirty="0" err="1" smtClean="0"/>
              <a:t>PasswordAuthentication</a:t>
            </a:r>
            <a:r>
              <a:rPr lang="en-US" sz="2400" b="1" dirty="0" smtClean="0"/>
              <a:t> </a:t>
            </a:r>
            <a:r>
              <a:rPr lang="en-US" sz="2400" b="1" dirty="0"/>
              <a:t>no</a:t>
            </a:r>
            <a:endParaRPr lang="ru-RU" sz="2400" b="1" dirty="0"/>
          </a:p>
          <a:p>
            <a:pPr marL="0" lvl="0" indent="0">
              <a:buNone/>
            </a:pPr>
            <a:r>
              <a:rPr lang="ru-RU" sz="2400" dirty="0"/>
              <a:t>Перезагрузить демон </a:t>
            </a:r>
            <a:r>
              <a:rPr lang="en-US" sz="2400" dirty="0" err="1"/>
              <a:t>sshd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 smtClean="0"/>
              <a:t>	</a:t>
            </a:r>
            <a:r>
              <a:rPr lang="en-US" sz="2400" b="1" dirty="0" err="1" smtClean="0"/>
              <a:t>systemctl</a:t>
            </a:r>
            <a:r>
              <a:rPr lang="en-US" sz="2400" b="1" dirty="0" smtClean="0"/>
              <a:t> </a:t>
            </a:r>
            <a:r>
              <a:rPr lang="en-US" sz="2400" b="1" dirty="0"/>
              <a:t>restart </a:t>
            </a:r>
            <a:r>
              <a:rPr lang="en-US" sz="2400" b="1" dirty="0" err="1"/>
              <a:t>sshd</a:t>
            </a: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689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SSH</a:t>
            </a:r>
            <a:r>
              <a:rPr lang="ru-RU" dirty="0"/>
              <a:t> </a:t>
            </a:r>
            <a:r>
              <a:rPr lang="ru-RU" sz="3600" dirty="0" smtClean="0"/>
              <a:t>(</a:t>
            </a:r>
            <a:r>
              <a:rPr lang="ru-RU" sz="3600" i="1" dirty="0" err="1" smtClean="0"/>
              <a:t>Secure</a:t>
            </a:r>
            <a:r>
              <a:rPr lang="ru-RU" sz="3600" i="1" dirty="0" smtClean="0"/>
              <a:t> </a:t>
            </a:r>
            <a:r>
              <a:rPr lang="ru-RU" sz="3600" i="1" dirty="0" err="1"/>
              <a:t>SHell</a:t>
            </a:r>
            <a:r>
              <a:rPr lang="ru-RU" sz="3600" dirty="0"/>
              <a:t> — «безопасная оболочка»)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36241"/>
              </p:ext>
            </p:extLst>
          </p:nvPr>
        </p:nvGraphicFramePr>
        <p:xfrm>
          <a:off x="539552" y="1397000"/>
          <a:ext cx="8256252" cy="4480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96544"/>
                <a:gridCol w="3359708"/>
              </a:tblGrid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Позволяет удаленно работать на компьютере через командную оболочку.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Позволяет осуществлять шифрование с помощью различных алгоритмов.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Так как SSH позволяет безопасно передавать практически любой сетевой протокол, это позволяет передавать по шифрованному каналу звуковые и видео файлы.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 сжатие файлов для их последующего шифрования и передачи.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Защищает передачу данных по каналу и предотвращает возможность включения в установленную сессию и перехватить данные.</a:t>
                      </a:r>
                    </a:p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0" t="16676" r="23011" b="27813"/>
          <a:stretch/>
        </p:blipFill>
        <p:spPr>
          <a:xfrm>
            <a:off x="5559442" y="2636912"/>
            <a:ext cx="3045006" cy="18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Шифрование </a:t>
            </a:r>
            <a:r>
              <a:rPr lang="en-US" b="1" dirty="0" smtClean="0"/>
              <a:t>SSH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4000" dirty="0" smtClean="0"/>
              <a:t>Симметричное шифрование</a:t>
            </a:r>
          </a:p>
          <a:p>
            <a:pPr lvl="0"/>
            <a:r>
              <a:rPr lang="ru-RU" sz="4000" dirty="0" smtClean="0"/>
              <a:t>Асимметричное шифрование</a:t>
            </a:r>
          </a:p>
          <a:p>
            <a:pPr lvl="0"/>
            <a:r>
              <a:rPr lang="ru-RU" sz="4000" dirty="0" smtClean="0"/>
              <a:t>Хеширование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6"/>
          <a:stretch/>
        </p:blipFill>
        <p:spPr>
          <a:xfrm>
            <a:off x="3993758" y="3284984"/>
            <a:ext cx="4805493" cy="31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8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Симметричное шифрование</a:t>
            </a:r>
            <a:r>
              <a:rPr lang="ru-RU" b="1" i="1" dirty="0"/>
              <a:t/>
            </a:r>
            <a:br>
              <a:rPr lang="ru-RU" b="1" i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 t="13878" r="2644" b="21393"/>
          <a:stretch/>
        </p:blipFill>
        <p:spPr>
          <a:xfrm>
            <a:off x="1187624" y="908720"/>
            <a:ext cx="6773662" cy="2929632"/>
          </a:xfrm>
        </p:spPr>
      </p:pic>
      <p:sp>
        <p:nvSpPr>
          <p:cNvPr id="5" name="TextBox 4"/>
          <p:cNvSpPr txBox="1"/>
          <p:nvPr/>
        </p:nvSpPr>
        <p:spPr>
          <a:xfrm>
            <a:off x="827584" y="400506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екретный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ключ используется для шифрования и дешифровки сообщения как клиентом, так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хостом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Симметричные ключи используются для шифрования всего сообщения в течение SSH сессии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Для каждой SSH сессии создается свой секретный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ключ,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который генерируется до авторизации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361112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Асимметричное шифрование</a:t>
            </a:r>
            <a:r>
              <a:rPr lang="ru-RU" b="1" i="1" dirty="0"/>
              <a:t/>
            </a:r>
            <a:br>
              <a:rPr lang="ru-RU" b="1" i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7"/>
            <a:ext cx="8229600" cy="345638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16172" r="3191" b="18086"/>
          <a:stretch/>
        </p:blipFill>
        <p:spPr>
          <a:xfrm>
            <a:off x="683568" y="908720"/>
            <a:ext cx="7954393" cy="3506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581128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Используется два ключа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приватный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публичный.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Публичный ключ свободно распространяется между всеми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группами.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Приватный ключ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остается секретным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сохранения защищённости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соединения.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Асимметричное шифрование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не используется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шифрования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всей SSH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сессии, а используется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только в процессе алгоритма обмена ключами симметричного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88025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Хеширование не предназначено для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дешифровки.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Применяется при проверке целостности передачи пакетов по протоколу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TCP/IP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SSH использует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хеши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подтверждения сообщений об аутентификации</a:t>
            </a:r>
            <a:r>
              <a:rPr lang="ru-RU" sz="2400" dirty="0"/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11013" r="19139" b="17586"/>
          <a:stretch/>
        </p:blipFill>
        <p:spPr>
          <a:xfrm>
            <a:off x="539552" y="1340768"/>
            <a:ext cx="3510628" cy="25613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3359" t="8620" r="4522" b="11208"/>
          <a:stretch/>
        </p:blipFill>
        <p:spPr bwMode="auto">
          <a:xfrm>
            <a:off x="4211960" y="1340768"/>
            <a:ext cx="4536504" cy="2478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064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ru-RU" dirty="0" smtClean="0"/>
              <a:t>SSH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порт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22 (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по-умолчанию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Клиент инициирует соединение</a:t>
            </a:r>
          </a:p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Процесс выбора шифрования</a:t>
            </a:r>
          </a:p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Авторизация пользователя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82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Аутентификация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3900" b="1" u="sng" dirty="0" smtClean="0">
                <a:latin typeface="Times New Roman" pitchFamily="18" charset="0"/>
                <a:cs typeface="Times New Roman" pitchFamily="18" charset="0"/>
              </a:rPr>
              <a:t>Парольная аутентификация 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Достоинства: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упрощает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конфигурацию и подключение новых пользователей (пользователю достаточно знать свой системный логин/пароль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Недостатки: 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пароль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всегда можно подобрать, а пользователи часто пренебрегают созданием сложных и длинных паролей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" r="72249" b="71696"/>
          <a:stretch/>
        </p:blipFill>
        <p:spPr>
          <a:xfrm>
            <a:off x="5590514" y="5517232"/>
            <a:ext cx="2965587" cy="9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Аутентификация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ru-RU" sz="3900" b="1" u="sng" dirty="0" smtClean="0">
                <a:latin typeface="Times New Roman" pitchFamily="18" charset="0"/>
                <a:cs typeface="Times New Roman" pitchFamily="18" charset="0"/>
              </a:rPr>
              <a:t>Аутентификация по ключу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Достоинства: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Используется стойкое асимметричное шифрование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Недостатки: 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Требуются дополнительные настройки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97896"/>
            <a:ext cx="7488912" cy="1799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0" t="13250" r="27403" b="17672"/>
          <a:stretch/>
        </p:blipFill>
        <p:spPr>
          <a:xfrm>
            <a:off x="7164288" y="498380"/>
            <a:ext cx="1584176" cy="9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4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235</Words>
  <Application>Microsoft Office PowerPoint</Application>
  <PresentationFormat>Экран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SSH (Secure SHell — «безопасная оболочка»)</vt:lpstr>
      <vt:lpstr>Шифрование SSH</vt:lpstr>
      <vt:lpstr>Симметричное шифрование </vt:lpstr>
      <vt:lpstr>Асимметричное шифрование </vt:lpstr>
      <vt:lpstr>Хеширование</vt:lpstr>
      <vt:lpstr>Как работает SSH</vt:lpstr>
      <vt:lpstr>Аутентификация</vt:lpstr>
      <vt:lpstr>Аутентификация</vt:lpstr>
      <vt:lpstr>Настройка парольной аутентификации</vt:lpstr>
      <vt:lpstr>Настройка аутентификации на основе SSH – ключей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17</cp:revision>
  <dcterms:created xsi:type="dcterms:W3CDTF">2019-01-02T03:29:38Z</dcterms:created>
  <dcterms:modified xsi:type="dcterms:W3CDTF">2019-01-02T11:48:18Z</dcterms:modified>
</cp:coreProperties>
</file>