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15800"/>
  <p:notesSz cx="12115800" cy="6858000"/>
  <p:embeddedFontLst>
    <p:embeddedFont>
      <p:font typeface="Arial Black"/>
      <p:regular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Open Sans Ligh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ArialBlack-regular.fntdata"/><Relationship Id="rId21" Type="http://schemas.openxmlformats.org/officeDocument/2006/relationships/slide" Target="slides/slide17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OpenSansLight-bold.fntdata"/><Relationship Id="rId27" Type="http://schemas.openxmlformats.org/officeDocument/2006/relationships/font" Target="fonts/OpenSansLight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penSansLigh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OpenSansLight-boldItalic.fntdata"/><Relationship Id="rId11" Type="http://schemas.openxmlformats.org/officeDocument/2006/relationships/slide" Target="slides/slide7.xml"/><Relationship Id="rId33" Type="http://schemas.openxmlformats.org/officeDocument/2006/relationships/font" Target="fonts/OpenSans-italic.fntdata"/><Relationship Id="rId10" Type="http://schemas.openxmlformats.org/officeDocument/2006/relationships/slide" Target="slides/slide6.xml"/><Relationship Id="rId32" Type="http://schemas.openxmlformats.org/officeDocument/2006/relationships/font" Target="fonts/OpenSa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49863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862763" y="0"/>
            <a:ext cx="5249862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13200" y="857250"/>
            <a:ext cx="4089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1263" y="3300413"/>
            <a:ext cx="9693275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49863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862763" y="6513513"/>
            <a:ext cx="5249862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1211263" y="3300413"/>
            <a:ext cx="9693275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4013200" y="857250"/>
            <a:ext cx="4089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11b129c96_0_88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f11b129c96_0_88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11b129c96_0_98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f11b129c96_0_98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11b129c96_0_108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f11b129c96_0_108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f11b129c96_0_118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f11b129c96_0_118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f11b129c96_0_132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f11b129c96_0_132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11b129c96_0_146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f11b129c96_0_146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1211263" y="3300413"/>
            <a:ext cx="9693275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4013200" y="857250"/>
            <a:ext cx="4089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/>
          <p:nvPr>
            <p:ph idx="1" type="body"/>
          </p:nvPr>
        </p:nvSpPr>
        <p:spPr>
          <a:xfrm>
            <a:off x="1211263" y="3300413"/>
            <a:ext cx="9693275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:notes"/>
          <p:cNvSpPr/>
          <p:nvPr>
            <p:ph idx="2" type="sldImg"/>
          </p:nvPr>
        </p:nvSpPr>
        <p:spPr>
          <a:xfrm>
            <a:off x="4013200" y="857250"/>
            <a:ext cx="4089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2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1211263" y="3300413"/>
            <a:ext cx="9693275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4013200" y="857250"/>
            <a:ext cx="4089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11b129c96_0_2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f11b129c96_0_2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11b129c96_0_29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f11b129c96_0_29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11b129c96_0_39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f11b129c96_0_39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11b129c96_0_52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f11b129c96_0_52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1b129c96_0_63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2f11b129c96_0_63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11b129c96_0_73:notes"/>
          <p:cNvSpPr txBox="1"/>
          <p:nvPr>
            <p:ph idx="1" type="body"/>
          </p:nvPr>
        </p:nvSpPr>
        <p:spPr>
          <a:xfrm>
            <a:off x="1211263" y="3300413"/>
            <a:ext cx="96933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f11b129c96_0_73:notes"/>
          <p:cNvSpPr/>
          <p:nvPr>
            <p:ph idx="2" type="sldImg"/>
          </p:nvPr>
        </p:nvSpPr>
        <p:spPr>
          <a:xfrm>
            <a:off x="4013200" y="857250"/>
            <a:ext cx="40893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4540" y="457200"/>
            <a:ext cx="390766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80"/>
              <a:buFont typeface="Calibri"/>
              <a:buNone/>
              <a:defRPr sz="31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150793" y="987426"/>
            <a:ext cx="6133624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053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3180"/>
              <a:buChar char="•"/>
              <a:defRPr sz="3180"/>
            </a:lvl1pPr>
            <a:lvl2pPr indent="-40532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783"/>
              <a:buChar char="•"/>
              <a:defRPr sz="2783"/>
            </a:lvl2pPr>
            <a:lvl3pPr indent="-380047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385"/>
              <a:buChar char="•"/>
              <a:defRPr sz="2385"/>
            </a:lvl3pPr>
            <a:lvl4pPr indent="-354838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Char char="•"/>
              <a:defRPr sz="1987"/>
            </a:lvl4pPr>
            <a:lvl5pPr indent="-354838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Char char="•"/>
              <a:defRPr sz="1987"/>
            </a:lvl5pPr>
            <a:lvl6pPr indent="-354838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Char char="•"/>
              <a:defRPr sz="1987"/>
            </a:lvl6pPr>
            <a:lvl7pPr indent="-354838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Char char="•"/>
              <a:defRPr sz="1987"/>
            </a:lvl7pPr>
            <a:lvl8pPr indent="-354838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Char char="•"/>
              <a:defRPr sz="1987"/>
            </a:lvl8pPr>
            <a:lvl9pPr indent="-354838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Char char="•"/>
              <a:defRPr sz="1987"/>
            </a:lvl9pPr>
          </a:lstStyle>
          <a:p/>
        </p:txBody>
      </p:sp>
      <p:sp>
        <p:nvSpPr>
          <p:cNvPr id="64" name="Google Shape;64;p11"/>
          <p:cNvSpPr txBox="1"/>
          <p:nvPr>
            <p:ph idx="2" type="body"/>
          </p:nvPr>
        </p:nvSpPr>
        <p:spPr>
          <a:xfrm>
            <a:off x="834540" y="2057400"/>
            <a:ext cx="390766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1pPr>
            <a:lvl2pPr indent="-2286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391"/>
              <a:buNone/>
              <a:defRPr sz="1391"/>
            </a:lvl2pPr>
            <a:lvl3pPr indent="-2286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193"/>
              <a:buNone/>
              <a:defRPr sz="1193"/>
            </a:lvl3pPr>
            <a:lvl4pPr indent="-2286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4pPr>
            <a:lvl5pPr indent="-2286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5pPr>
            <a:lvl6pPr indent="-2286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6pPr>
            <a:lvl7pPr indent="-2286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7pPr>
            <a:lvl8pPr indent="-2286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8pPr>
            <a:lvl9pPr indent="-2286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4540" y="457200"/>
            <a:ext cx="3907661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80"/>
              <a:buFont typeface="Calibri"/>
              <a:buNone/>
              <a:defRPr sz="31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5150793" y="987426"/>
            <a:ext cx="6133624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34540" y="2057400"/>
            <a:ext cx="3907661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1pPr>
            <a:lvl2pPr indent="-2286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391"/>
              <a:buNone/>
              <a:defRPr sz="1391"/>
            </a:lvl2pPr>
            <a:lvl3pPr indent="-2286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193"/>
              <a:buNone/>
              <a:defRPr sz="1193"/>
            </a:lvl3pPr>
            <a:lvl4pPr indent="-2286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4pPr>
            <a:lvl5pPr indent="-2286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5pPr>
            <a:lvl6pPr indent="-2286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6pPr>
            <a:lvl7pPr indent="-2286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7pPr>
            <a:lvl8pPr indent="-2286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8pPr>
            <a:lvl9pPr indent="-2286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994"/>
              <a:buNone/>
              <a:defRPr sz="993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2961" y="365126"/>
            <a:ext cx="104498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 rot="5400000">
            <a:off x="3882231" y="-1223645"/>
            <a:ext cx="4351338" cy="1044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 rot="5400000">
            <a:off x="7070686" y="1964809"/>
            <a:ext cx="5811838" cy="26124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 rot="5400000">
            <a:off x="1770023" y="-571937"/>
            <a:ext cx="5811838" cy="768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4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5"/>
          <p:cNvGrpSpPr/>
          <p:nvPr/>
        </p:nvGrpSpPr>
        <p:grpSpPr>
          <a:xfrm>
            <a:off x="11391900" y="76200"/>
            <a:ext cx="623816" cy="630516"/>
            <a:chOff x="9637358" y="-21881"/>
            <a:chExt cx="1573370" cy="1590271"/>
          </a:xfrm>
        </p:grpSpPr>
        <p:sp>
          <p:nvSpPr>
            <p:cNvPr id="89" name="Google Shape;89;p15"/>
            <p:cNvSpPr/>
            <p:nvPr/>
          </p:nvSpPr>
          <p:spPr>
            <a:xfrm>
              <a:off x="9637358" y="-21881"/>
              <a:ext cx="1573370" cy="1590271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" name="Google Shape;90;p1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9862405" y="231998"/>
              <a:ext cx="1123277" cy="11007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" name="Google Shape;91;p15"/>
          <p:cNvSpPr/>
          <p:nvPr/>
        </p:nvSpPr>
        <p:spPr>
          <a:xfrm>
            <a:off x="9974265" y="6577370"/>
            <a:ext cx="151716" cy="151717"/>
          </a:xfrm>
          <a:custGeom>
            <a:rect b="b" l="l" r="r" t="t"/>
            <a:pathLst>
              <a:path extrusionOk="0" h="3229289" w="3229279">
                <a:moveTo>
                  <a:pt x="1614640" y="0"/>
                </a:moveTo>
                <a:cubicBezTo>
                  <a:pt x="724319" y="0"/>
                  <a:pt x="0" y="724329"/>
                  <a:pt x="0" y="1614649"/>
                </a:cubicBezTo>
                <a:cubicBezTo>
                  <a:pt x="0" y="2504961"/>
                  <a:pt x="724319" y="3229289"/>
                  <a:pt x="1614640" y="3229289"/>
                </a:cubicBezTo>
                <a:cubicBezTo>
                  <a:pt x="2504961" y="3229289"/>
                  <a:pt x="3229280" y="2504970"/>
                  <a:pt x="3229280" y="1614649"/>
                </a:cubicBezTo>
                <a:cubicBezTo>
                  <a:pt x="3229280" y="724329"/>
                  <a:pt x="2504970" y="0"/>
                  <a:pt x="1614640" y="0"/>
                </a:cubicBezTo>
                <a:close/>
                <a:moveTo>
                  <a:pt x="1365571" y="164059"/>
                </a:moveTo>
                <a:cubicBezTo>
                  <a:pt x="1234507" y="276263"/>
                  <a:pt x="1109034" y="415947"/>
                  <a:pt x="1008231" y="564642"/>
                </a:cubicBezTo>
                <a:cubicBezTo>
                  <a:pt x="962835" y="631612"/>
                  <a:pt x="922020" y="700764"/>
                  <a:pt x="885777" y="771687"/>
                </a:cubicBezTo>
                <a:lnTo>
                  <a:pt x="408908" y="771687"/>
                </a:lnTo>
                <a:cubicBezTo>
                  <a:pt x="629917" y="456495"/>
                  <a:pt x="971188" y="231572"/>
                  <a:pt x="1365571" y="164059"/>
                </a:cubicBezTo>
                <a:close/>
                <a:moveTo>
                  <a:pt x="1543203" y="2329777"/>
                </a:moveTo>
                <a:lnTo>
                  <a:pt x="977694" y="2329777"/>
                </a:lnTo>
                <a:cubicBezTo>
                  <a:pt x="892597" y="2145344"/>
                  <a:pt x="833828" y="1932584"/>
                  <a:pt x="823960" y="1693602"/>
                </a:cubicBezTo>
                <a:lnTo>
                  <a:pt x="1543203" y="1693602"/>
                </a:lnTo>
                <a:lnTo>
                  <a:pt x="1543203" y="2329777"/>
                </a:lnTo>
                <a:close/>
                <a:moveTo>
                  <a:pt x="320307" y="914562"/>
                </a:moveTo>
                <a:lnTo>
                  <a:pt x="820007" y="914562"/>
                </a:lnTo>
                <a:cubicBezTo>
                  <a:pt x="736625" y="1117378"/>
                  <a:pt x="689439" y="1332071"/>
                  <a:pt x="680999" y="1550737"/>
                </a:cubicBezTo>
                <a:lnTo>
                  <a:pt x="144361" y="1550737"/>
                </a:lnTo>
                <a:cubicBezTo>
                  <a:pt x="154210" y="1321279"/>
                  <a:pt x="216751" y="1105253"/>
                  <a:pt x="320307" y="914562"/>
                </a:cubicBezTo>
                <a:close/>
                <a:moveTo>
                  <a:pt x="145009" y="1693612"/>
                </a:moveTo>
                <a:lnTo>
                  <a:pt x="680942" y="1693612"/>
                </a:lnTo>
                <a:cubicBezTo>
                  <a:pt x="689162" y="1915706"/>
                  <a:pt x="735883" y="2128438"/>
                  <a:pt x="820417" y="2329787"/>
                </a:cubicBezTo>
                <a:lnTo>
                  <a:pt x="328708" y="2329787"/>
                </a:lnTo>
                <a:cubicBezTo>
                  <a:pt x="222494" y="2139553"/>
                  <a:pt x="157220" y="1923517"/>
                  <a:pt x="145009" y="1693612"/>
                </a:cubicBezTo>
                <a:close/>
                <a:moveTo>
                  <a:pt x="419576" y="2472652"/>
                </a:moveTo>
                <a:lnTo>
                  <a:pt x="887797" y="2472652"/>
                </a:lnTo>
                <a:cubicBezTo>
                  <a:pt x="923506" y="2540746"/>
                  <a:pt x="963692" y="2607431"/>
                  <a:pt x="1008488" y="2672563"/>
                </a:cubicBezTo>
                <a:cubicBezTo>
                  <a:pt x="1127341" y="2845375"/>
                  <a:pt x="1255090" y="2973915"/>
                  <a:pt x="1362989" y="3064793"/>
                </a:cubicBezTo>
                <a:cubicBezTo>
                  <a:pt x="976017" y="2997842"/>
                  <a:pt x="640356" y="2779271"/>
                  <a:pt x="419576" y="2472652"/>
                </a:cubicBezTo>
                <a:close/>
                <a:moveTo>
                  <a:pt x="1543203" y="3025016"/>
                </a:moveTo>
                <a:cubicBezTo>
                  <a:pt x="1383621" y="2908154"/>
                  <a:pt x="1195759" y="2721759"/>
                  <a:pt x="1051827" y="2472652"/>
                </a:cubicBezTo>
                <a:lnTo>
                  <a:pt x="1543203" y="2472652"/>
                </a:lnTo>
                <a:lnTo>
                  <a:pt x="1543203" y="3025016"/>
                </a:lnTo>
                <a:close/>
                <a:moveTo>
                  <a:pt x="1543203" y="1550737"/>
                </a:moveTo>
                <a:lnTo>
                  <a:pt x="823960" y="1550737"/>
                </a:lnTo>
                <a:cubicBezTo>
                  <a:pt x="832857" y="1328614"/>
                  <a:pt x="883387" y="1115768"/>
                  <a:pt x="974779" y="914562"/>
                </a:cubicBezTo>
                <a:lnTo>
                  <a:pt x="1543212" y="914562"/>
                </a:lnTo>
                <a:lnTo>
                  <a:pt x="1543212" y="1550737"/>
                </a:lnTo>
                <a:close/>
                <a:moveTo>
                  <a:pt x="1543203" y="771687"/>
                </a:moveTo>
                <a:lnTo>
                  <a:pt x="1047655" y="771687"/>
                </a:lnTo>
                <a:cubicBezTo>
                  <a:pt x="1072001" y="728805"/>
                  <a:pt x="1098233" y="686495"/>
                  <a:pt x="1126484" y="644814"/>
                </a:cubicBezTo>
                <a:cubicBezTo>
                  <a:pt x="1273569" y="427834"/>
                  <a:pt x="1434798" y="285750"/>
                  <a:pt x="1543203" y="205235"/>
                </a:cubicBezTo>
                <a:lnTo>
                  <a:pt x="1543203" y="771687"/>
                </a:lnTo>
                <a:close/>
                <a:moveTo>
                  <a:pt x="3084938" y="1550737"/>
                </a:moveTo>
                <a:lnTo>
                  <a:pt x="2548290" y="1550737"/>
                </a:lnTo>
                <a:cubicBezTo>
                  <a:pt x="2539851" y="1332071"/>
                  <a:pt x="2492664" y="1117378"/>
                  <a:pt x="2409282" y="914562"/>
                </a:cubicBezTo>
                <a:lnTo>
                  <a:pt x="2908973" y="914562"/>
                </a:lnTo>
                <a:cubicBezTo>
                  <a:pt x="3012529" y="1105253"/>
                  <a:pt x="3075089" y="1321279"/>
                  <a:pt x="3084938" y="1550737"/>
                </a:cubicBezTo>
                <a:close/>
                <a:moveTo>
                  <a:pt x="2820391" y="771687"/>
                </a:moveTo>
                <a:lnTo>
                  <a:pt x="2343531" y="771687"/>
                </a:lnTo>
                <a:cubicBezTo>
                  <a:pt x="2307289" y="700764"/>
                  <a:pt x="2266464" y="631612"/>
                  <a:pt x="2221078" y="564642"/>
                </a:cubicBezTo>
                <a:cubicBezTo>
                  <a:pt x="2120275" y="415938"/>
                  <a:pt x="1994764" y="276292"/>
                  <a:pt x="1863690" y="164049"/>
                </a:cubicBezTo>
                <a:cubicBezTo>
                  <a:pt x="2258073" y="231562"/>
                  <a:pt x="2599354" y="456486"/>
                  <a:pt x="2820391" y="771687"/>
                </a:cubicBezTo>
                <a:close/>
                <a:moveTo>
                  <a:pt x="1686078" y="205226"/>
                </a:moveTo>
                <a:cubicBezTo>
                  <a:pt x="1794482" y="285740"/>
                  <a:pt x="1955711" y="427825"/>
                  <a:pt x="2102796" y="644804"/>
                </a:cubicBezTo>
                <a:cubicBezTo>
                  <a:pt x="2131047" y="686486"/>
                  <a:pt x="2157279" y="728796"/>
                  <a:pt x="2181625" y="771677"/>
                </a:cubicBezTo>
                <a:lnTo>
                  <a:pt x="1686078" y="771677"/>
                </a:lnTo>
                <a:lnTo>
                  <a:pt x="1686078" y="205226"/>
                </a:lnTo>
                <a:close/>
                <a:moveTo>
                  <a:pt x="1686078" y="914562"/>
                </a:moveTo>
                <a:lnTo>
                  <a:pt x="2254510" y="914562"/>
                </a:lnTo>
                <a:cubicBezTo>
                  <a:pt x="2345903" y="1115768"/>
                  <a:pt x="2396433" y="1328614"/>
                  <a:pt x="2405329" y="1550737"/>
                </a:cubicBezTo>
                <a:lnTo>
                  <a:pt x="1686078" y="1550737"/>
                </a:lnTo>
                <a:lnTo>
                  <a:pt x="1686078" y="914562"/>
                </a:lnTo>
                <a:close/>
                <a:moveTo>
                  <a:pt x="1686078" y="1693612"/>
                </a:moveTo>
                <a:lnTo>
                  <a:pt x="1686078" y="1693612"/>
                </a:lnTo>
                <a:lnTo>
                  <a:pt x="2405329" y="1693612"/>
                </a:lnTo>
                <a:cubicBezTo>
                  <a:pt x="2395471" y="1932594"/>
                  <a:pt x="2336692" y="2145354"/>
                  <a:pt x="2251596" y="2329787"/>
                </a:cubicBezTo>
                <a:lnTo>
                  <a:pt x="1686078" y="2329787"/>
                </a:lnTo>
                <a:lnTo>
                  <a:pt x="1686078" y="1693612"/>
                </a:lnTo>
                <a:close/>
                <a:moveTo>
                  <a:pt x="1686078" y="2472652"/>
                </a:moveTo>
                <a:lnTo>
                  <a:pt x="2177453" y="2472652"/>
                </a:lnTo>
                <a:cubicBezTo>
                  <a:pt x="2033521" y="2721750"/>
                  <a:pt x="1845659" y="2908154"/>
                  <a:pt x="1686078" y="3025016"/>
                </a:cubicBezTo>
                <a:lnTo>
                  <a:pt x="1686078" y="2472652"/>
                </a:lnTo>
                <a:close/>
                <a:moveTo>
                  <a:pt x="1866329" y="3064793"/>
                </a:moveTo>
                <a:cubicBezTo>
                  <a:pt x="1974218" y="2973924"/>
                  <a:pt x="2101958" y="2845356"/>
                  <a:pt x="2220801" y="2672572"/>
                </a:cubicBezTo>
                <a:cubicBezTo>
                  <a:pt x="2265598" y="2607440"/>
                  <a:pt x="2305784" y="2540756"/>
                  <a:pt x="2341493" y="2472661"/>
                </a:cubicBezTo>
                <a:lnTo>
                  <a:pt x="2809713" y="2472661"/>
                </a:lnTo>
                <a:cubicBezTo>
                  <a:pt x="2588943" y="2779262"/>
                  <a:pt x="2253291" y="2997832"/>
                  <a:pt x="1866329" y="3064793"/>
                </a:cubicBezTo>
                <a:close/>
                <a:moveTo>
                  <a:pt x="2900582" y="2329777"/>
                </a:moveTo>
                <a:lnTo>
                  <a:pt x="2408882" y="2329777"/>
                </a:lnTo>
                <a:cubicBezTo>
                  <a:pt x="2493417" y="2128428"/>
                  <a:pt x="2540137" y="1915706"/>
                  <a:pt x="2548357" y="1693602"/>
                </a:cubicBezTo>
                <a:lnTo>
                  <a:pt x="3084281" y="1693602"/>
                </a:lnTo>
                <a:cubicBezTo>
                  <a:pt x="3072060" y="1923517"/>
                  <a:pt x="3006795" y="2139553"/>
                  <a:pt x="2900582" y="2329777"/>
                </a:cubicBezTo>
                <a:close/>
              </a:path>
            </a:pathLst>
          </a:custGeom>
          <a:solidFill>
            <a:srgbClr val="98D2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8783241" y="6582258"/>
            <a:ext cx="149715" cy="148527"/>
          </a:xfrm>
          <a:custGeom>
            <a:rect b="b" l="l" r="r" t="t"/>
            <a:pathLst>
              <a:path extrusionOk="0" h="443" w="444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98D219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8896843" y="6553200"/>
            <a:ext cx="960519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+7 (495) 120-04-02</a:t>
            </a:r>
            <a:endParaRPr sz="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10109742" y="6553200"/>
            <a:ext cx="1890261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0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www.infosystems.ru     www.vipforum.ru</a:t>
            </a:r>
            <a:endParaRPr sz="700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>
            <p:ph idx="2" type="pic"/>
          </p:nvPr>
        </p:nvSpPr>
        <p:spPr>
          <a:xfrm>
            <a:off x="6633522" y="1563025"/>
            <a:ext cx="3895983" cy="3920486"/>
          </a:xfrm>
          <a:prstGeom prst="ellipse">
            <a:avLst/>
          </a:prstGeom>
          <a:gradFill>
            <a:gsLst>
              <a:gs pos="0">
                <a:srgbClr val="000000">
                  <a:alpha val="20000"/>
                </a:srgbClr>
              </a:gs>
              <a:gs pos="98000">
                <a:srgbClr val="000000">
                  <a:alpha val="4705"/>
                </a:srgbClr>
              </a:gs>
              <a:gs pos="100000">
                <a:srgbClr val="000000">
                  <a:alpha val="4705"/>
                </a:srgbClr>
              </a:gs>
            </a:gsLst>
            <a:lin ang="5400000" scaled="0"/>
          </a:gra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Заголовок и объект">
  <p:cSld name="1_Заголовок и объект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1514475" y="1122363"/>
            <a:ext cx="908685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63"/>
              <a:buFont typeface="Calibri"/>
              <a:buNone/>
              <a:defRPr sz="59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1514475" y="3602038"/>
            <a:ext cx="908685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385"/>
              <a:buNone/>
              <a:defRPr sz="2385"/>
            </a:lvl1pPr>
            <a:lvl2pPr lvl="1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None/>
              <a:defRPr sz="1987"/>
            </a:lvl2pPr>
            <a:lvl3pPr lvl="2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None/>
              <a:defRPr sz="1789"/>
            </a:lvl3pPr>
            <a:lvl4pPr lvl="3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4pPr>
            <a:lvl5pPr lvl="4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5pPr>
            <a:lvl6pPr lvl="5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6pPr>
            <a:lvl7pPr lvl="6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7pPr>
            <a:lvl8pPr lvl="7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8pPr>
            <a:lvl9pPr lvl="8" algn="ctr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sz="1590"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832961" y="365126"/>
            <a:ext cx="104498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2961" y="1825625"/>
            <a:ext cx="104498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826651" y="1709739"/>
            <a:ext cx="1044987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63"/>
              <a:buFont typeface="Calibri"/>
              <a:buNone/>
              <a:defRPr sz="59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826651" y="4589464"/>
            <a:ext cx="10449878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rgbClr val="888888"/>
              </a:buClr>
              <a:buSzPts val="2385"/>
              <a:buNone/>
              <a:defRPr sz="2385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988"/>
              <a:buNone/>
              <a:defRPr sz="1987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789"/>
              <a:buNone/>
              <a:defRPr sz="178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90"/>
              <a:buNone/>
              <a:defRPr sz="159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90"/>
              <a:buNone/>
              <a:defRPr sz="159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90"/>
              <a:buNone/>
              <a:defRPr sz="159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90"/>
              <a:buNone/>
              <a:defRPr sz="159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90"/>
              <a:buNone/>
              <a:defRPr sz="159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rgbClr val="888888"/>
              </a:buClr>
              <a:buSzPts val="1590"/>
              <a:buNone/>
              <a:defRPr sz="159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2961" y="365126"/>
            <a:ext cx="104498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2961" y="1825625"/>
            <a:ext cx="51492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6133624" y="1825625"/>
            <a:ext cx="514921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834539" y="365126"/>
            <a:ext cx="104498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834540" y="1681163"/>
            <a:ext cx="512555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385"/>
              <a:buNone/>
              <a:defRPr b="1" sz="2385"/>
            </a:lvl1pPr>
            <a:lvl2pPr indent="-2286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None/>
              <a:defRPr b="1" sz="1987"/>
            </a:lvl2pPr>
            <a:lvl3pPr indent="-2286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None/>
              <a:defRPr b="1" sz="1789"/>
            </a:lvl3pPr>
            <a:lvl4pPr indent="-2286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4pPr>
            <a:lvl5pPr indent="-2286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5pPr>
            <a:lvl6pPr indent="-2286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6pPr>
            <a:lvl7pPr indent="-2286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7pPr>
            <a:lvl8pPr indent="-2286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8pPr>
            <a:lvl9pPr indent="-2286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834540" y="2505075"/>
            <a:ext cx="512555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6133624" y="1681163"/>
            <a:ext cx="515079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385"/>
              <a:buNone/>
              <a:defRPr b="1" sz="2385"/>
            </a:lvl1pPr>
            <a:lvl2pPr indent="-2286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None/>
              <a:defRPr b="1" sz="1987"/>
            </a:lvl2pPr>
            <a:lvl3pPr indent="-2286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None/>
              <a:defRPr b="1" sz="1789"/>
            </a:lvl3pPr>
            <a:lvl4pPr indent="-2286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4pPr>
            <a:lvl5pPr indent="-2286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5pPr>
            <a:lvl6pPr indent="-2286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6pPr>
            <a:lvl7pPr indent="-2286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7pPr>
            <a:lvl8pPr indent="-2286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8pPr>
            <a:lvl9pPr indent="-2286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590"/>
              <a:buNone/>
              <a:defRPr b="1" sz="159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6133624" y="2505075"/>
            <a:ext cx="5150793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2961" y="365126"/>
            <a:ext cx="104498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2961" y="365126"/>
            <a:ext cx="104498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73"/>
              <a:buFont typeface="Calibri"/>
              <a:buNone/>
              <a:defRPr b="0" i="0" sz="43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2961" y="1825625"/>
            <a:ext cx="1044987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5320" lvl="0" marL="457200" marR="0" rtl="0" algn="l">
              <a:lnSpc>
                <a:spcPct val="90000"/>
              </a:lnSpc>
              <a:spcBef>
                <a:spcPts val="994"/>
              </a:spcBef>
              <a:spcAft>
                <a:spcPts val="0"/>
              </a:spcAft>
              <a:buClr>
                <a:schemeClr val="dk1"/>
              </a:buClr>
              <a:buSzPts val="2783"/>
              <a:buFont typeface="Arial"/>
              <a:buChar char="•"/>
              <a:defRPr b="0" i="0" sz="278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0047" lvl="1" marL="9144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2385"/>
              <a:buFont typeface="Arial"/>
              <a:buChar char="•"/>
              <a:defRPr b="0" i="0" sz="238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4838" lvl="2" marL="13716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988"/>
              <a:buFont typeface="Arial"/>
              <a:buChar char="•"/>
              <a:defRPr b="0" i="0" sz="19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201" lvl="3" marL="18288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Font typeface="Arial"/>
              <a:buChar char="•"/>
              <a:defRPr b="0" i="0" sz="17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201" lvl="4" marL="22860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Font typeface="Arial"/>
              <a:buChar char="•"/>
              <a:defRPr b="0" i="0" sz="17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201" lvl="5" marL="27432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Font typeface="Arial"/>
              <a:buChar char="•"/>
              <a:defRPr b="0" i="0" sz="17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201" lvl="6" marL="32004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Font typeface="Arial"/>
              <a:buChar char="•"/>
              <a:defRPr b="0" i="0" sz="17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201" lvl="7" marL="36576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Font typeface="Arial"/>
              <a:buChar char="•"/>
              <a:defRPr b="0" i="0" sz="17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201" lvl="8" marL="4114800" marR="0" rtl="0" algn="l">
              <a:lnSpc>
                <a:spcPct val="90000"/>
              </a:lnSpc>
              <a:spcBef>
                <a:spcPts val="497"/>
              </a:spcBef>
              <a:spcAft>
                <a:spcPts val="0"/>
              </a:spcAft>
              <a:buClr>
                <a:schemeClr val="dk1"/>
              </a:buClr>
              <a:buSzPts val="1789"/>
              <a:buFont typeface="Arial"/>
              <a:buChar char="•"/>
              <a:defRPr b="0" i="0" sz="178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2961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13359" y="6356351"/>
            <a:ext cx="4089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556784" y="6356351"/>
            <a:ext cx="27260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93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pythonworld.ru/osnovy/pep-8-rukovodstvo-po-napisaniyu-koda-na-python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python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hyperlink" Target="https://tyapk.ru/blog/post/the-zen-of-pyth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2100" y="1371600"/>
            <a:ext cx="1371600" cy="134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1638296" y="3200400"/>
            <a:ext cx="8839200" cy="1123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 Black"/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АКАДЕМИЯ</a:t>
            </a:r>
            <a:br>
              <a:rPr b="1" i="0" lang="ru-RU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i="0" lang="ru-RU" sz="36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ИНФОРМАЦИОННЫХ СИСТЕМ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 rot="-5400000">
            <a:off x="-1315099" y="2472828"/>
            <a:ext cx="313579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СМОТРИ В БУДУЩЕЕ. ИНВЕСТИРУЙ В ЗНАНИЯ.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24" name="Google Shape;224;p25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25" name="Google Shape;225;p25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26" name="Google Shape;22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" name="Google Shape;227;p25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Характеристики языка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679975" y="114505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Высокоуровнеый язык программрования общего назначения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Мультипарадигменный: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императивное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процедурное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структурное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объектно-ориентированное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метапрограммирование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функциональное программирование</a:t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35" name="Google Shape;235;p26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36" name="Google Shape;236;p26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7" name="Google Shape;237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8" name="Google Shape;238;p26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Характеристики языка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679975" y="114505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Типизация: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Динамическая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ru-RU" sz="2000"/>
              <a:t>Строгая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Автоматическое управление памятью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Интерпретируемый язык программрования. Программа преобразовывается в байт-код, который исполняется стековой виртуальной машиной.</a:t>
            </a:r>
            <a:endParaRPr b="1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46" name="Google Shape;246;p27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47" name="Google Shape;247;p27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8" name="Google Shape;248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9" name="Google Shape;249;p27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Hello world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79975" y="114505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-RU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'Hello, world'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Hello, world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2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-RU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f'Hello, 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ru-RU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ru-RU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Hello, Ivan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57" name="Google Shape;257;p28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58" name="Google Shape;258;p28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9" name="Google Shape;259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" name="Google Shape;260;p28"/>
          <p:cNvSpPr txBox="1"/>
          <p:nvPr/>
        </p:nvSpPr>
        <p:spPr>
          <a:xfrm>
            <a:off x="807729" y="307675"/>
            <a:ext cx="959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Общие принципы написания кода на Python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8"/>
          <p:cNvSpPr txBox="1"/>
          <p:nvPr/>
        </p:nvSpPr>
        <p:spPr>
          <a:xfrm>
            <a:off x="679975" y="114505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Обычно, скрипт начинается с импорта некоторых модулей, которые нужны для работы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директива </a:t>
            </a:r>
            <a:r>
              <a:rPr b="1" lang="ru-RU" sz="2000"/>
              <a:t>import </a:t>
            </a:r>
            <a:r>
              <a:rPr lang="ru-RU" sz="2000"/>
              <a:t>подключает файлы модуля, делая доступными для скрипта объекты, находящиеся внтури этого модуля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263" name="Google Shape;263;p28"/>
          <p:cNvSpPr txBox="1"/>
          <p:nvPr/>
        </p:nvSpPr>
        <p:spPr>
          <a:xfrm>
            <a:off x="730850" y="2765200"/>
            <a:ext cx="28092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os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os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-RU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environ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3540075" y="2765200"/>
            <a:ext cx="7775400" cy="40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environ{'SHELL': '/bin/bash',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'HOSTNAME': 'af25bafb86ab',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'LANGUAGE': 'en_US.UTF-8',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'NB_UID': '1000',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'PWD': '/home/apolyakov',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'HOME': '/home/apolyakov',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'LANG': 'en_US.UTF-8',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'NB_GID': '100',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'SHLVL': '0',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'CONDA_DIR': '/opt/conda',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'NB_USER': 'apolyakov',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'LC_ALL': 'en_US.UTF-8',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'PATH': '/opt/conda/bin:/usr/local/sbin:/usr/local/bin:/usr/sbin:/usr/bin:/sbin:/bin',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'DEBIAN_FRONTEND': 'noninteractive',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'PYDEVD_USE_FRAME_EVAL': 'NO',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'JPY_PARENT_PID': '7',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'TERM': 'xterm-color',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        'CLICOLOR': '1'}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70" name="Google Shape;270;p29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71" name="Google Shape;271;p29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2" name="Google Shape;27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3" name="Google Shape;273;p29"/>
          <p:cNvSpPr txBox="1"/>
          <p:nvPr/>
        </p:nvSpPr>
        <p:spPr>
          <a:xfrm>
            <a:off x="807729" y="307675"/>
            <a:ext cx="959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Общие принципы написания кода на Python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79975" y="106885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Также можно встретить следующую конструкцию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__name__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 sz="2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2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'__main__'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ru-RU" sz="2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код </a:t>
            </a:r>
            <a:endParaRPr i="1" sz="20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При импорте модуля его код начинает выполняться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Такое условие позволяет выполнять вложенный в </a:t>
            </a:r>
            <a:r>
              <a:rPr b="1" lang="ru-RU" sz="2000"/>
              <a:t>if </a:t>
            </a:r>
            <a:r>
              <a:rPr lang="ru-RU" sz="2000"/>
              <a:t>блок кода только в случае, если файл, содержащий код, был вызван напрямую, а не импортирован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 Mono"/>
              <a:buChar char="●"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python hello_world.py</a:t>
            </a:r>
            <a:br>
              <a:rPr lang="ru-RU" sz="2000"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hello world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81" name="Google Shape;281;p30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82" name="Google Shape;282;p30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3" name="Google Shape;283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0"/>
          <p:cNvSpPr txBox="1"/>
          <p:nvPr/>
        </p:nvSpPr>
        <p:spPr>
          <a:xfrm>
            <a:off x="807729" y="307675"/>
            <a:ext cx="95949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Основные правила написания кода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679975" y="106885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Для оформления кода и указания вложенности используются отступы (4 пробела)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Фигурные скобки (например в if-else, циклах) не используются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Круглые скобки в if-ах не используются, за исключением группировки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2000"/>
              <a:t>Признак окончания выражения - перевод строки, а не точка с запятой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hlink"/>
                </a:solidFill>
                <a:hlinkClick r:id="rId4"/>
              </a:rPr>
              <a:t>PEP 8 - руководство по написанию кода на Python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Rectangle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Blob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-RU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-RU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'black'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emphasis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highlight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ru-RU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emphasis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'strong'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highlight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raise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ValueError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-RU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"sorry, you lose"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and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'red'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                                  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emphasis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is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None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ru-RU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raise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ValueError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-RU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 don't think so -- values are %s, %s"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ru-RU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                     (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Blob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ru-RU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ru-RU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width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height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                     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emphasis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ru-RU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highlight</a:t>
            </a:r>
            <a:r>
              <a:rPr lang="ru-RU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/>
          <p:nvPr/>
        </p:nvSpPr>
        <p:spPr>
          <a:xfrm>
            <a:off x="3030631" y="507903"/>
            <a:ext cx="6019799" cy="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92" name="Google Shape;292;p31"/>
          <p:cNvGrpSpPr/>
          <p:nvPr/>
        </p:nvGrpSpPr>
        <p:grpSpPr>
          <a:xfrm>
            <a:off x="11315700" y="152400"/>
            <a:ext cx="626135" cy="617883"/>
            <a:chOff x="6030128" y="5478117"/>
            <a:chExt cx="1018372" cy="1004951"/>
          </a:xfrm>
        </p:grpSpPr>
        <p:sp>
          <p:nvSpPr>
            <p:cNvPr id="293" name="Google Shape;293;p31"/>
            <p:cNvSpPr/>
            <p:nvPr/>
          </p:nvSpPr>
          <p:spPr>
            <a:xfrm>
              <a:off x="6030128" y="5478117"/>
              <a:ext cx="1018372" cy="1004951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4" name="Google Shape;294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" name="Google Shape;295;p31"/>
          <p:cNvSpPr txBox="1"/>
          <p:nvPr/>
        </p:nvSpPr>
        <p:spPr>
          <a:xfrm>
            <a:off x="807719" y="307680"/>
            <a:ext cx="6019799" cy="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Практика</a:t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679987" y="275843"/>
            <a:ext cx="45719" cy="445829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1705425" y="1306175"/>
            <a:ext cx="92451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BD10F"/>
              </a:buClr>
              <a:buSzPts val="216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Подключение к ВМ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BD10F"/>
              </a:buClr>
              <a:buSzPts val="216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python3 и pip3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BD10F"/>
              </a:buClr>
              <a:buSzPts val="216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IDE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BD10F"/>
              </a:buClr>
              <a:buSzPts val="216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jupyter lab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BD10F"/>
              </a:buClr>
              <a:buSzPts val="216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Запуск jupyter lab, создание первого ноутбука</a:t>
            </a:r>
            <a:endParaRPr/>
          </a:p>
          <a:p>
            <a:pPr indent="-14859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BD10F"/>
              </a:buClr>
              <a:buSzPts val="216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679966" y="1382496"/>
            <a:ext cx="690300" cy="691800"/>
          </a:xfrm>
          <a:prstGeom prst="ellipse">
            <a:avLst/>
          </a:prstGeom>
          <a:solidFill>
            <a:srgbClr val="3DAF08"/>
          </a:solidFill>
          <a:ln>
            <a:noFill/>
          </a:ln>
        </p:spPr>
        <p:txBody>
          <a:bodyPr anchorCtr="0" anchor="ctr" bIns="45425" lIns="90850" spcFirstLastPara="1" rIns="90850" wrap="square" tIns="45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89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854842" y="1597091"/>
            <a:ext cx="340554" cy="303347"/>
          </a:xfrm>
          <a:custGeom>
            <a:rect b="b" l="l" r="r" t="t"/>
            <a:pathLst>
              <a:path extrusionOk="0" h="142" w="160">
                <a:moveTo>
                  <a:pt x="152" y="0"/>
                </a:moveTo>
                <a:cubicBezTo>
                  <a:pt x="8" y="0"/>
                  <a:pt x="8" y="0"/>
                  <a:pt x="8" y="0"/>
                </a:cubicBezTo>
                <a:cubicBezTo>
                  <a:pt x="3" y="0"/>
                  <a:pt x="0" y="3"/>
                  <a:pt x="0" y="8"/>
                </a:cubicBezTo>
                <a:cubicBezTo>
                  <a:pt x="0" y="11"/>
                  <a:pt x="0" y="100"/>
                  <a:pt x="0" y="103"/>
                </a:cubicBezTo>
                <a:cubicBezTo>
                  <a:pt x="0" y="107"/>
                  <a:pt x="3" y="111"/>
                  <a:pt x="8" y="111"/>
                </a:cubicBezTo>
                <a:cubicBezTo>
                  <a:pt x="72" y="111"/>
                  <a:pt x="72" y="111"/>
                  <a:pt x="72" y="111"/>
                </a:cubicBezTo>
                <a:cubicBezTo>
                  <a:pt x="72" y="126"/>
                  <a:pt x="72" y="126"/>
                  <a:pt x="72" y="126"/>
                </a:cubicBezTo>
                <a:cubicBezTo>
                  <a:pt x="52" y="126"/>
                  <a:pt x="52" y="126"/>
                  <a:pt x="52" y="126"/>
                </a:cubicBezTo>
                <a:cubicBezTo>
                  <a:pt x="48" y="126"/>
                  <a:pt x="44" y="130"/>
                  <a:pt x="44" y="134"/>
                </a:cubicBezTo>
                <a:cubicBezTo>
                  <a:pt x="44" y="139"/>
                  <a:pt x="48" y="142"/>
                  <a:pt x="52" y="142"/>
                </a:cubicBezTo>
                <a:cubicBezTo>
                  <a:pt x="108" y="142"/>
                  <a:pt x="108" y="142"/>
                  <a:pt x="108" y="142"/>
                </a:cubicBezTo>
                <a:cubicBezTo>
                  <a:pt x="112" y="142"/>
                  <a:pt x="116" y="139"/>
                  <a:pt x="116" y="134"/>
                </a:cubicBezTo>
                <a:cubicBezTo>
                  <a:pt x="116" y="130"/>
                  <a:pt x="112" y="126"/>
                  <a:pt x="108" y="126"/>
                </a:cubicBezTo>
                <a:cubicBezTo>
                  <a:pt x="88" y="126"/>
                  <a:pt x="88" y="126"/>
                  <a:pt x="88" y="126"/>
                </a:cubicBezTo>
                <a:cubicBezTo>
                  <a:pt x="88" y="111"/>
                  <a:pt x="88" y="111"/>
                  <a:pt x="88" y="111"/>
                </a:cubicBezTo>
                <a:cubicBezTo>
                  <a:pt x="152" y="111"/>
                  <a:pt x="152" y="111"/>
                  <a:pt x="152" y="111"/>
                </a:cubicBezTo>
                <a:cubicBezTo>
                  <a:pt x="157" y="111"/>
                  <a:pt x="160" y="107"/>
                  <a:pt x="160" y="103"/>
                </a:cubicBezTo>
                <a:cubicBezTo>
                  <a:pt x="160" y="100"/>
                  <a:pt x="160" y="11"/>
                  <a:pt x="160" y="8"/>
                </a:cubicBezTo>
                <a:cubicBezTo>
                  <a:pt x="160" y="3"/>
                  <a:pt x="157" y="0"/>
                  <a:pt x="152" y="0"/>
                </a:cubicBezTo>
                <a:close/>
                <a:moveTo>
                  <a:pt x="108" y="131"/>
                </a:moveTo>
                <a:cubicBezTo>
                  <a:pt x="110" y="131"/>
                  <a:pt x="111" y="133"/>
                  <a:pt x="111" y="134"/>
                </a:cubicBezTo>
                <a:cubicBezTo>
                  <a:pt x="111" y="136"/>
                  <a:pt x="110" y="137"/>
                  <a:pt x="108" y="137"/>
                </a:cubicBezTo>
                <a:cubicBezTo>
                  <a:pt x="52" y="137"/>
                  <a:pt x="52" y="137"/>
                  <a:pt x="52" y="137"/>
                </a:cubicBezTo>
                <a:cubicBezTo>
                  <a:pt x="50" y="137"/>
                  <a:pt x="49" y="136"/>
                  <a:pt x="49" y="134"/>
                </a:cubicBezTo>
                <a:cubicBezTo>
                  <a:pt x="49" y="133"/>
                  <a:pt x="50" y="131"/>
                  <a:pt x="52" y="131"/>
                </a:cubicBezTo>
                <a:cubicBezTo>
                  <a:pt x="75" y="131"/>
                  <a:pt x="75" y="131"/>
                  <a:pt x="75" y="131"/>
                </a:cubicBezTo>
                <a:cubicBezTo>
                  <a:pt x="76" y="131"/>
                  <a:pt x="77" y="130"/>
                  <a:pt x="77" y="129"/>
                </a:cubicBezTo>
                <a:cubicBezTo>
                  <a:pt x="77" y="111"/>
                  <a:pt x="77" y="111"/>
                  <a:pt x="77" y="111"/>
                </a:cubicBezTo>
                <a:cubicBezTo>
                  <a:pt x="83" y="111"/>
                  <a:pt x="83" y="111"/>
                  <a:pt x="83" y="111"/>
                </a:cubicBezTo>
                <a:cubicBezTo>
                  <a:pt x="83" y="129"/>
                  <a:pt x="83" y="129"/>
                  <a:pt x="83" y="129"/>
                </a:cubicBezTo>
                <a:cubicBezTo>
                  <a:pt x="83" y="130"/>
                  <a:pt x="84" y="131"/>
                  <a:pt x="85" y="131"/>
                </a:cubicBezTo>
                <a:lnTo>
                  <a:pt x="108" y="131"/>
                </a:lnTo>
                <a:close/>
                <a:moveTo>
                  <a:pt x="155" y="103"/>
                </a:moveTo>
                <a:cubicBezTo>
                  <a:pt x="155" y="105"/>
                  <a:pt x="154" y="106"/>
                  <a:pt x="152" y="106"/>
                </a:cubicBezTo>
                <a:cubicBezTo>
                  <a:pt x="85" y="106"/>
                  <a:pt x="85" y="106"/>
                  <a:pt x="85" y="106"/>
                </a:cubicBezTo>
                <a:cubicBezTo>
                  <a:pt x="75" y="106"/>
                  <a:pt x="75" y="106"/>
                  <a:pt x="75" y="106"/>
                </a:cubicBezTo>
                <a:cubicBezTo>
                  <a:pt x="8" y="106"/>
                  <a:pt x="8" y="106"/>
                  <a:pt x="8" y="106"/>
                </a:cubicBezTo>
                <a:cubicBezTo>
                  <a:pt x="6" y="106"/>
                  <a:pt x="5" y="105"/>
                  <a:pt x="5" y="103"/>
                </a:cubicBezTo>
                <a:cubicBezTo>
                  <a:pt x="5" y="92"/>
                  <a:pt x="5" y="92"/>
                  <a:pt x="5" y="92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8" y="92"/>
                  <a:pt x="139" y="91"/>
                  <a:pt x="139" y="90"/>
                </a:cubicBezTo>
                <a:cubicBezTo>
                  <a:pt x="139" y="89"/>
                  <a:pt x="138" y="88"/>
                  <a:pt x="137" y="88"/>
                </a:cubicBezTo>
                <a:cubicBezTo>
                  <a:pt x="5" y="88"/>
                  <a:pt x="5" y="88"/>
                  <a:pt x="5" y="88"/>
                </a:cubicBezTo>
                <a:cubicBezTo>
                  <a:pt x="5" y="8"/>
                  <a:pt x="5" y="8"/>
                  <a:pt x="5" y="8"/>
                </a:cubicBezTo>
                <a:cubicBezTo>
                  <a:pt x="5" y="6"/>
                  <a:pt x="6" y="5"/>
                  <a:pt x="8" y="5"/>
                </a:cubicBezTo>
                <a:cubicBezTo>
                  <a:pt x="152" y="5"/>
                  <a:pt x="152" y="5"/>
                  <a:pt x="152" y="5"/>
                </a:cubicBezTo>
                <a:cubicBezTo>
                  <a:pt x="154" y="5"/>
                  <a:pt x="155" y="6"/>
                  <a:pt x="155" y="8"/>
                </a:cubicBezTo>
                <a:cubicBezTo>
                  <a:pt x="155" y="88"/>
                  <a:pt x="155" y="88"/>
                  <a:pt x="155" y="88"/>
                </a:cubicBezTo>
                <a:cubicBezTo>
                  <a:pt x="145" y="88"/>
                  <a:pt x="145" y="88"/>
                  <a:pt x="145" y="88"/>
                </a:cubicBezTo>
                <a:cubicBezTo>
                  <a:pt x="144" y="88"/>
                  <a:pt x="143" y="89"/>
                  <a:pt x="143" y="90"/>
                </a:cubicBezTo>
                <a:cubicBezTo>
                  <a:pt x="143" y="91"/>
                  <a:pt x="144" y="92"/>
                  <a:pt x="145" y="92"/>
                </a:cubicBezTo>
                <a:cubicBezTo>
                  <a:pt x="155" y="92"/>
                  <a:pt x="155" y="92"/>
                  <a:pt x="155" y="92"/>
                </a:cubicBezTo>
                <a:cubicBezTo>
                  <a:pt x="155" y="103"/>
                  <a:pt x="155" y="103"/>
                  <a:pt x="155" y="103"/>
                </a:cubicBezTo>
                <a:close/>
                <a:moveTo>
                  <a:pt x="100" y="13"/>
                </a:moveTo>
                <a:cubicBezTo>
                  <a:pt x="97" y="13"/>
                  <a:pt x="25" y="13"/>
                  <a:pt x="15" y="13"/>
                </a:cubicBezTo>
                <a:cubicBezTo>
                  <a:pt x="14" y="13"/>
                  <a:pt x="13" y="14"/>
                  <a:pt x="13" y="16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78"/>
                  <a:pt x="13" y="78"/>
                  <a:pt x="13" y="78"/>
                </a:cubicBezTo>
                <a:cubicBezTo>
                  <a:pt x="13" y="79"/>
                  <a:pt x="14" y="80"/>
                  <a:pt x="15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2" y="79"/>
                  <a:pt x="102" y="78"/>
                </a:cubicBezTo>
                <a:cubicBezTo>
                  <a:pt x="102" y="44"/>
                  <a:pt x="102" y="44"/>
                  <a:pt x="102" y="44"/>
                </a:cubicBezTo>
                <a:cubicBezTo>
                  <a:pt x="102" y="42"/>
                  <a:pt x="101" y="41"/>
                  <a:pt x="100" y="41"/>
                </a:cubicBezTo>
                <a:cubicBezTo>
                  <a:pt x="98" y="41"/>
                  <a:pt x="97" y="42"/>
                  <a:pt x="97" y="44"/>
                </a:cubicBezTo>
                <a:cubicBezTo>
                  <a:pt x="97" y="75"/>
                  <a:pt x="97" y="75"/>
                  <a:pt x="97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8" y="29"/>
                  <a:pt x="18" y="29"/>
                  <a:pt x="18" y="29"/>
                </a:cubicBezTo>
                <a:cubicBezTo>
                  <a:pt x="21" y="29"/>
                  <a:pt x="94" y="29"/>
                  <a:pt x="97" y="29"/>
                </a:cubicBezTo>
                <a:cubicBezTo>
                  <a:pt x="97" y="36"/>
                  <a:pt x="97" y="36"/>
                  <a:pt x="97" y="36"/>
                </a:cubicBezTo>
                <a:cubicBezTo>
                  <a:pt x="97" y="37"/>
                  <a:pt x="98" y="38"/>
                  <a:pt x="100" y="38"/>
                </a:cubicBezTo>
                <a:cubicBezTo>
                  <a:pt x="101" y="38"/>
                  <a:pt x="102" y="37"/>
                  <a:pt x="102" y="36"/>
                </a:cubicBezTo>
                <a:cubicBezTo>
                  <a:pt x="102" y="34"/>
                  <a:pt x="102" y="18"/>
                  <a:pt x="102" y="16"/>
                </a:cubicBezTo>
                <a:cubicBezTo>
                  <a:pt x="102" y="14"/>
                  <a:pt x="101" y="13"/>
                  <a:pt x="100" y="13"/>
                </a:cubicBezTo>
                <a:close/>
                <a:moveTo>
                  <a:pt x="25" y="25"/>
                </a:moveTo>
                <a:cubicBezTo>
                  <a:pt x="18" y="25"/>
                  <a:pt x="18" y="25"/>
                  <a:pt x="18" y="25"/>
                </a:cubicBezTo>
                <a:cubicBezTo>
                  <a:pt x="18" y="18"/>
                  <a:pt x="18" y="18"/>
                  <a:pt x="18" y="18"/>
                </a:cubicBezTo>
                <a:cubicBezTo>
                  <a:pt x="25" y="18"/>
                  <a:pt x="25" y="18"/>
                  <a:pt x="25" y="18"/>
                </a:cubicBezTo>
                <a:lnTo>
                  <a:pt x="25" y="25"/>
                </a:lnTo>
                <a:close/>
                <a:moveTo>
                  <a:pt x="97" y="25"/>
                </a:move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18"/>
                  <a:pt x="30" y="18"/>
                  <a:pt x="30" y="18"/>
                </a:cubicBezTo>
                <a:cubicBezTo>
                  <a:pt x="97" y="18"/>
                  <a:pt x="97" y="18"/>
                  <a:pt x="97" y="18"/>
                </a:cubicBezTo>
                <a:lnTo>
                  <a:pt x="97" y="25"/>
                </a:lnTo>
                <a:close/>
                <a:moveTo>
                  <a:pt x="147" y="78"/>
                </a:moveTo>
                <a:cubicBezTo>
                  <a:pt x="147" y="77"/>
                  <a:pt x="147" y="16"/>
                  <a:pt x="147" y="16"/>
                </a:cubicBezTo>
                <a:cubicBezTo>
                  <a:pt x="147" y="14"/>
                  <a:pt x="146" y="13"/>
                  <a:pt x="145" y="13"/>
                </a:cubicBezTo>
                <a:cubicBezTo>
                  <a:pt x="111" y="13"/>
                  <a:pt x="111" y="13"/>
                  <a:pt x="111" y="13"/>
                </a:cubicBezTo>
                <a:cubicBezTo>
                  <a:pt x="109" y="13"/>
                  <a:pt x="108" y="14"/>
                  <a:pt x="108" y="16"/>
                </a:cubicBezTo>
                <a:cubicBezTo>
                  <a:pt x="108" y="16"/>
                  <a:pt x="108" y="61"/>
                  <a:pt x="108" y="62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9"/>
                  <a:pt x="109" y="80"/>
                  <a:pt x="111" y="80"/>
                </a:cubicBezTo>
                <a:cubicBezTo>
                  <a:pt x="145" y="80"/>
                  <a:pt x="145" y="80"/>
                  <a:pt x="145" y="80"/>
                </a:cubicBezTo>
                <a:cubicBezTo>
                  <a:pt x="146" y="80"/>
                  <a:pt x="147" y="79"/>
                  <a:pt x="147" y="78"/>
                </a:cubicBezTo>
                <a:close/>
                <a:moveTo>
                  <a:pt x="142" y="75"/>
                </a:moveTo>
                <a:cubicBezTo>
                  <a:pt x="113" y="75"/>
                  <a:pt x="113" y="75"/>
                  <a:pt x="113" y="75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142" y="64"/>
                  <a:pt x="142" y="64"/>
                  <a:pt x="142" y="64"/>
                </a:cubicBezTo>
                <a:lnTo>
                  <a:pt x="142" y="75"/>
                </a:lnTo>
                <a:close/>
                <a:moveTo>
                  <a:pt x="142" y="60"/>
                </a:moveTo>
                <a:cubicBezTo>
                  <a:pt x="113" y="60"/>
                  <a:pt x="113" y="60"/>
                  <a:pt x="113" y="60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42" y="29"/>
                  <a:pt x="142" y="29"/>
                  <a:pt x="142" y="29"/>
                </a:cubicBezTo>
                <a:lnTo>
                  <a:pt x="142" y="60"/>
                </a:lnTo>
                <a:close/>
                <a:moveTo>
                  <a:pt x="142" y="25"/>
                </a:moveTo>
                <a:cubicBezTo>
                  <a:pt x="113" y="25"/>
                  <a:pt x="113" y="25"/>
                  <a:pt x="113" y="25"/>
                </a:cubicBezTo>
                <a:cubicBezTo>
                  <a:pt x="113" y="18"/>
                  <a:pt x="113" y="18"/>
                  <a:pt x="113" y="18"/>
                </a:cubicBezTo>
                <a:cubicBezTo>
                  <a:pt x="142" y="18"/>
                  <a:pt x="142" y="18"/>
                  <a:pt x="142" y="18"/>
                </a:cubicBezTo>
                <a:lnTo>
                  <a:pt x="142" y="25"/>
                </a:lnTo>
                <a:close/>
                <a:moveTo>
                  <a:pt x="120" y="39"/>
                </a:moveTo>
                <a:cubicBezTo>
                  <a:pt x="134" y="39"/>
                  <a:pt x="134" y="39"/>
                  <a:pt x="134" y="39"/>
                </a:cubicBezTo>
                <a:cubicBezTo>
                  <a:pt x="135" y="39"/>
                  <a:pt x="136" y="38"/>
                  <a:pt x="136" y="36"/>
                </a:cubicBezTo>
                <a:cubicBezTo>
                  <a:pt x="136" y="35"/>
                  <a:pt x="135" y="34"/>
                  <a:pt x="134" y="34"/>
                </a:cubicBezTo>
                <a:cubicBezTo>
                  <a:pt x="120" y="34"/>
                  <a:pt x="120" y="34"/>
                  <a:pt x="120" y="34"/>
                </a:cubicBezTo>
                <a:cubicBezTo>
                  <a:pt x="119" y="34"/>
                  <a:pt x="118" y="35"/>
                  <a:pt x="118" y="36"/>
                </a:cubicBezTo>
                <a:cubicBezTo>
                  <a:pt x="118" y="38"/>
                  <a:pt x="119" y="39"/>
                  <a:pt x="120" y="39"/>
                </a:cubicBezTo>
                <a:close/>
                <a:moveTo>
                  <a:pt x="120" y="47"/>
                </a:moveTo>
                <a:cubicBezTo>
                  <a:pt x="134" y="47"/>
                  <a:pt x="134" y="47"/>
                  <a:pt x="134" y="47"/>
                </a:cubicBezTo>
                <a:cubicBezTo>
                  <a:pt x="135" y="47"/>
                  <a:pt x="136" y="46"/>
                  <a:pt x="136" y="45"/>
                </a:cubicBezTo>
                <a:cubicBezTo>
                  <a:pt x="136" y="43"/>
                  <a:pt x="135" y="42"/>
                  <a:pt x="134" y="42"/>
                </a:cubicBezTo>
                <a:cubicBezTo>
                  <a:pt x="120" y="42"/>
                  <a:pt x="120" y="42"/>
                  <a:pt x="120" y="42"/>
                </a:cubicBezTo>
                <a:cubicBezTo>
                  <a:pt x="119" y="42"/>
                  <a:pt x="118" y="43"/>
                  <a:pt x="118" y="45"/>
                </a:cubicBezTo>
                <a:cubicBezTo>
                  <a:pt x="118" y="46"/>
                  <a:pt x="119" y="47"/>
                  <a:pt x="120" y="47"/>
                </a:cubicBezTo>
                <a:close/>
                <a:moveTo>
                  <a:pt x="120" y="55"/>
                </a:moveTo>
                <a:cubicBezTo>
                  <a:pt x="134" y="55"/>
                  <a:pt x="134" y="55"/>
                  <a:pt x="134" y="55"/>
                </a:cubicBezTo>
                <a:cubicBezTo>
                  <a:pt x="135" y="55"/>
                  <a:pt x="136" y="54"/>
                  <a:pt x="136" y="53"/>
                </a:cubicBezTo>
                <a:cubicBezTo>
                  <a:pt x="136" y="52"/>
                  <a:pt x="135" y="51"/>
                  <a:pt x="134" y="51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119" y="51"/>
                  <a:pt x="118" y="52"/>
                  <a:pt x="118" y="53"/>
                </a:cubicBezTo>
                <a:cubicBezTo>
                  <a:pt x="118" y="54"/>
                  <a:pt x="119" y="55"/>
                  <a:pt x="120" y="5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2"/>
          <p:cNvPicPr preferRelativeResize="0"/>
          <p:nvPr/>
        </p:nvPicPr>
        <p:blipFill rotWithShape="1">
          <a:blip r:embed="rId4">
            <a:alphaModFix/>
          </a:blip>
          <a:srcRect b="14475" l="0" r="0" t="0"/>
          <a:stretch/>
        </p:blipFill>
        <p:spPr>
          <a:xfrm>
            <a:off x="-1228" y="1"/>
            <a:ext cx="12118256" cy="684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-4519" y="8530"/>
            <a:ext cx="12124838" cy="6840941"/>
          </a:xfrm>
          <a:prstGeom prst="rect">
            <a:avLst/>
          </a:prstGeom>
          <a:gradFill>
            <a:gsLst>
              <a:gs pos="0">
                <a:srgbClr val="98D219">
                  <a:alpha val="89803"/>
                </a:srgbClr>
              </a:gs>
              <a:gs pos="33000">
                <a:srgbClr val="98D219">
                  <a:alpha val="89803"/>
                </a:srgbClr>
              </a:gs>
              <a:gs pos="74000">
                <a:srgbClr val="34AC00">
                  <a:alpha val="81960"/>
                </a:srgbClr>
              </a:gs>
              <a:gs pos="97000">
                <a:srgbClr val="34AC00">
                  <a:alpha val="77647"/>
                </a:srgbClr>
              </a:gs>
              <a:gs pos="100000">
                <a:srgbClr val="34AC00">
                  <a:alpha val="77647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2588040" y="2073938"/>
            <a:ext cx="69397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СПАСИБО ЗА ВНИМАНИЕ!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9944100" y="6324600"/>
            <a:ext cx="16642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#аис #учисьваис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7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107" name="Google Shape;107;p17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" name="Google Shape;10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7"/>
          <p:cNvGrpSpPr/>
          <p:nvPr/>
        </p:nvGrpSpPr>
        <p:grpSpPr>
          <a:xfrm>
            <a:off x="4123403" y="1626219"/>
            <a:ext cx="1015596" cy="1015596"/>
            <a:chOff x="4284617" y="4460965"/>
            <a:chExt cx="1227900" cy="1227900"/>
          </a:xfrm>
        </p:grpSpPr>
        <p:sp>
          <p:nvSpPr>
            <p:cNvPr id="110" name="Google Shape;110;p17"/>
            <p:cNvSpPr/>
            <p:nvPr/>
          </p:nvSpPr>
          <p:spPr>
            <a:xfrm>
              <a:off x="4284617" y="4460965"/>
              <a:ext cx="1227900" cy="12279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0974" y="4717322"/>
              <a:ext cx="715192" cy="715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17"/>
          <p:cNvGrpSpPr/>
          <p:nvPr/>
        </p:nvGrpSpPr>
        <p:grpSpPr>
          <a:xfrm>
            <a:off x="4123403" y="2784919"/>
            <a:ext cx="1015596" cy="1015596"/>
            <a:chOff x="4284617" y="4460965"/>
            <a:chExt cx="1227900" cy="1227900"/>
          </a:xfrm>
        </p:grpSpPr>
        <p:sp>
          <p:nvSpPr>
            <p:cNvPr id="113" name="Google Shape;113;p17"/>
            <p:cNvSpPr/>
            <p:nvPr/>
          </p:nvSpPr>
          <p:spPr>
            <a:xfrm>
              <a:off x="4284617" y="4460965"/>
              <a:ext cx="1227900" cy="12279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4" name="Google Shape;114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0974" y="4717322"/>
              <a:ext cx="715192" cy="715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" name="Google Shape;115;p17"/>
          <p:cNvGrpSpPr/>
          <p:nvPr/>
        </p:nvGrpSpPr>
        <p:grpSpPr>
          <a:xfrm>
            <a:off x="4123403" y="3943619"/>
            <a:ext cx="1015596" cy="1015596"/>
            <a:chOff x="4284617" y="4460965"/>
            <a:chExt cx="1227900" cy="1227900"/>
          </a:xfrm>
        </p:grpSpPr>
        <p:sp>
          <p:nvSpPr>
            <p:cNvPr id="116" name="Google Shape;116;p17"/>
            <p:cNvSpPr/>
            <p:nvPr/>
          </p:nvSpPr>
          <p:spPr>
            <a:xfrm>
              <a:off x="4284617" y="4460965"/>
              <a:ext cx="1227900" cy="12279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0974" y="4717322"/>
              <a:ext cx="715192" cy="71519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" name="Google Shape;118;p17"/>
          <p:cNvGrpSpPr/>
          <p:nvPr/>
        </p:nvGrpSpPr>
        <p:grpSpPr>
          <a:xfrm>
            <a:off x="4123403" y="5102319"/>
            <a:ext cx="1015596" cy="1015596"/>
            <a:chOff x="4284617" y="4460965"/>
            <a:chExt cx="1227900" cy="1227900"/>
          </a:xfrm>
        </p:grpSpPr>
        <p:sp>
          <p:nvSpPr>
            <p:cNvPr id="119" name="Google Shape;119;p17"/>
            <p:cNvSpPr/>
            <p:nvPr/>
          </p:nvSpPr>
          <p:spPr>
            <a:xfrm>
              <a:off x="4284617" y="4460965"/>
              <a:ext cx="1227900" cy="1227900"/>
            </a:xfrm>
            <a:prstGeom prst="ellipse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0" name="Google Shape;120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40974" y="4717322"/>
              <a:ext cx="715192" cy="71519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1" name="Google Shape;121;p17"/>
          <p:cNvSpPr txBox="1"/>
          <p:nvPr/>
        </p:nvSpPr>
        <p:spPr>
          <a:xfrm>
            <a:off x="5351217" y="1809964"/>
            <a:ext cx="25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Синтаксис Python</a:t>
            </a:r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351228" y="2060600"/>
            <a:ext cx="371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Основы синтаксиса языка Python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5351216" y="2982867"/>
            <a:ext cx="22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и pip</a:t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5351216" y="3233514"/>
            <a:ext cx="27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python и pip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5351228" y="4155775"/>
            <a:ext cx="295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Характеристики языка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351216" y="4406417"/>
            <a:ext cx="271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Первая программа</a:t>
            </a:r>
            <a:endParaRPr/>
          </a:p>
        </p:txBody>
      </p:sp>
      <p:sp>
        <p:nvSpPr>
          <p:cNvPr id="127" name="Google Shape;127;p17"/>
          <p:cNvSpPr txBox="1"/>
          <p:nvPr/>
        </p:nvSpPr>
        <p:spPr>
          <a:xfrm>
            <a:off x="5351216" y="5328673"/>
            <a:ext cx="226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Jupyter Notebook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5351224" y="5579325"/>
            <a:ext cx="469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Установка и интерфейс Jupyter Notebook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3048001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BD10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BD10F"/>
                </a:solidFill>
                <a:latin typeface="Arial Black"/>
                <a:ea typeface="Arial Black"/>
                <a:cs typeface="Arial Black"/>
                <a:sym typeface="Arial Black"/>
              </a:rPr>
              <a:t>Введение в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3030631" y="507903"/>
            <a:ext cx="6019799" cy="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135" name="Google Shape;135;p18"/>
          <p:cNvGrpSpPr/>
          <p:nvPr/>
        </p:nvGrpSpPr>
        <p:grpSpPr>
          <a:xfrm>
            <a:off x="11315700" y="152400"/>
            <a:ext cx="626135" cy="617883"/>
            <a:chOff x="6030128" y="5478117"/>
            <a:chExt cx="1018372" cy="1004951"/>
          </a:xfrm>
        </p:grpSpPr>
        <p:sp>
          <p:nvSpPr>
            <p:cNvPr id="136" name="Google Shape;136;p18"/>
            <p:cNvSpPr/>
            <p:nvPr/>
          </p:nvSpPr>
          <p:spPr>
            <a:xfrm>
              <a:off x="6030128" y="5478117"/>
              <a:ext cx="1018372" cy="1004951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8"/>
          <p:cNvSpPr txBox="1"/>
          <p:nvPr/>
        </p:nvSpPr>
        <p:spPr>
          <a:xfrm>
            <a:off x="807719" y="307680"/>
            <a:ext cx="6019799" cy="38215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Python</a:t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679987" y="275843"/>
            <a:ext cx="45719" cy="445829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33296" y="1164156"/>
            <a:ext cx="121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7BD10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433295" y="2335458"/>
            <a:ext cx="121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3DAF08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433294" y="3735360"/>
            <a:ext cx="1212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6000">
                <a:solidFill>
                  <a:srgbClr val="7BD10F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1645964" y="1361997"/>
            <a:ext cx="2717400" cy="619947"/>
            <a:chOff x="1484610" y="2236156"/>
            <a:chExt cx="2717400" cy="619947"/>
          </a:xfrm>
        </p:grpSpPr>
        <p:sp>
          <p:nvSpPr>
            <p:cNvPr id="144" name="Google Shape;144;p18"/>
            <p:cNvSpPr txBox="1"/>
            <p:nvPr/>
          </p:nvSpPr>
          <p:spPr>
            <a:xfrm>
              <a:off x="1484610" y="2236156"/>
              <a:ext cx="226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Автор</a:t>
              </a:r>
              <a:endParaRPr/>
            </a:p>
          </p:txBody>
        </p:sp>
        <p:sp>
          <p:nvSpPr>
            <p:cNvPr id="145" name="Google Shape;145;p18"/>
            <p:cNvSpPr txBox="1"/>
            <p:nvPr/>
          </p:nvSpPr>
          <p:spPr>
            <a:xfrm>
              <a:off x="1484610" y="2486803"/>
              <a:ext cx="271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Гвидо ван Россум</a:t>
              </a:r>
              <a:endParaRPr/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1646054" y="2533297"/>
            <a:ext cx="5561974" cy="1174047"/>
            <a:chOff x="1484610" y="2236156"/>
            <a:chExt cx="2717400" cy="1174047"/>
          </a:xfrm>
        </p:grpSpPr>
        <p:sp>
          <p:nvSpPr>
            <p:cNvPr id="147" name="Google Shape;147;p18"/>
            <p:cNvSpPr txBox="1"/>
            <p:nvPr/>
          </p:nvSpPr>
          <p:spPr>
            <a:xfrm>
              <a:off x="1484610" y="2236156"/>
              <a:ext cx="2260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История</a:t>
              </a: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1484610" y="2486803"/>
              <a:ext cx="2717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●"/>
              </a:pPr>
              <a:r>
                <a:rPr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Разработка началась в конце 1989 года.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●"/>
              </a:pPr>
              <a:r>
                <a:rPr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 2 (2000-2008)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429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●"/>
              </a:pPr>
              <a:r>
                <a:rPr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 3 (2008-настоящее время)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" name="Google Shape;149;p18"/>
          <p:cNvGrpSpPr/>
          <p:nvPr/>
        </p:nvGrpSpPr>
        <p:grpSpPr>
          <a:xfrm>
            <a:off x="1646013" y="3933200"/>
            <a:ext cx="9669549" cy="1451250"/>
            <a:chOff x="1484610" y="2236153"/>
            <a:chExt cx="3693910" cy="1451250"/>
          </a:xfrm>
        </p:grpSpPr>
        <p:sp>
          <p:nvSpPr>
            <p:cNvPr id="150" name="Google Shape;150;p18"/>
            <p:cNvSpPr txBox="1"/>
            <p:nvPr/>
          </p:nvSpPr>
          <p:spPr>
            <a:xfrm>
              <a:off x="1484620" y="2236153"/>
              <a:ext cx="3693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Python 2 не совместим с Python 3</a:t>
              </a:r>
              <a:endParaRPr/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1484610" y="2486803"/>
              <a:ext cx="27174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Во многом, необходимость разработки Python 3 объяснялась наличием устаревшей функциональности, и различных изъянов (например, работа с unicode) от которой требовалось избавиться.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158" name="Google Shape;158;p19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Скачивание и установка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807725" y="1341300"/>
            <a:ext cx="9496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Для Windows: </a:t>
            </a:r>
            <a:r>
              <a:rPr lang="ru-RU" sz="2000" u="sng">
                <a:solidFill>
                  <a:schemeClr val="hlink"/>
                </a:solidFill>
                <a:hlinkClick r:id="rId4"/>
              </a:rPr>
              <a:t>https://www.python.org/</a:t>
            </a:r>
            <a:r>
              <a:rPr lang="ru-RU" sz="2000"/>
              <a:t>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Для Linux: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apt-get install python3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169" name="Google Shape;169;p20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0" name="Google Shape;17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0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PIP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807725" y="134130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pip </a:t>
            </a:r>
            <a:r>
              <a:rPr lang="ru-RU" sz="2000"/>
              <a:t>- Пакетный менеджер для Python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Для </a:t>
            </a:r>
            <a:r>
              <a:rPr b="1" lang="ru-RU" sz="2000"/>
              <a:t>Windows </a:t>
            </a:r>
            <a:r>
              <a:rPr lang="ru-RU" sz="2000"/>
              <a:t>поставляется вместе с Python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Для Linux: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apt-get install python3-pip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179" name="Google Shape;179;p21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180" name="Google Shape;180;p21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1" name="Google Shape;18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2" name="Google Shape;182;p21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Jupyter Notebook</a:t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807725" y="134130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Установка: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pip install notebook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Запуск: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/>
              <a:t>Linux: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jupyter notebook</a:t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191" name="Google Shape;191;p22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2" name="Google Shape;19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22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Jupyter Notebook</a:t>
            </a: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730850" y="981500"/>
            <a:ext cx="9496500" cy="52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/>
              <a:t>Запуск: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</a:rPr>
              <a:t>Windows: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latin typeface="Roboto Mono"/>
                <a:ea typeface="Roboto Mono"/>
                <a:cs typeface="Roboto Mono"/>
                <a:sym typeface="Roboto Mono"/>
              </a:rPr>
              <a:t>C:\Users\user&gt;python </a:t>
            </a:r>
            <a:r>
              <a:rPr lang="ru-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-m</a:t>
            </a:r>
            <a:r>
              <a:rPr lang="ru-RU" sz="1000">
                <a:latin typeface="Roboto Mono"/>
                <a:ea typeface="Roboto Mono"/>
                <a:cs typeface="Roboto Mono"/>
                <a:sym typeface="Roboto Mono"/>
              </a:rPr>
              <a:t> notebook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latin typeface="Roboto Mono"/>
                <a:ea typeface="Roboto Mono"/>
                <a:cs typeface="Roboto Mono"/>
                <a:sym typeface="Roboto Mono"/>
              </a:rPr>
              <a:t>  _   _          _      _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latin typeface="Roboto Mono"/>
                <a:ea typeface="Roboto Mono"/>
                <a:cs typeface="Roboto Mono"/>
                <a:sym typeface="Roboto Mono"/>
              </a:rPr>
              <a:t> | | | |_ __  __| |__ _| |_ ___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latin typeface="Roboto Mono"/>
                <a:ea typeface="Roboto Mono"/>
                <a:cs typeface="Roboto Mono"/>
                <a:sym typeface="Roboto Mono"/>
              </a:rPr>
              <a:t> | |_| | </a:t>
            </a: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'_ \/ _` / _` |  _/ -_)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\___/| .__/\__,_\__,_|\__\___|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     |_|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Read the migration plan to Notebook 7 to learn about the new features and the actions to take if you are using extensions.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https://jupyter-notebook.readthedocs.io/en/latest/migrate_to_notebook7.html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Please note that updating to Notebook 7 might break some of your extensions.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[I 23:07:01.914 NotebookApp] Serving notebooks from local directory: C:\Users\user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[I 23:07:01.914 NotebookApp] Jupyter Notebook 6.5.3 is running at: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[I 23:07:01.916 NotebookApp] http://localhost:8888/?token=b51d4d6fd5f184abf6c2702b7bf933ef66fb2da22c412fda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[I 23:07:01.917 NotebookApp]  or http://127.0.0.1:8888/?token=b51d4d6fd5f184abf6c2702b7bf933ef66fb2da22c412fda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[I 23:07:01.917 NotebookApp] Use Control-C to stop this server and shut down all kernels (twice to skip confirmation).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[C 23:07:01.984 NotebookApp]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  To access the notebook, open this file in a browser: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      file:///C:/Users/user/AppData/Roaming/jupyter/runtime/nbserver-4088-open.html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  Or copy and paste one of these URLs: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      http://localhost:8888/?token=b51d4d6fd5f184abf6c2702b7bf933ef66fb2da22c412fda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   or http://127.0.0.1:8888/?token=b51d4d6fd5f184abf6c2702b7bf933ef66fb2da22c412fda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01" name="Google Shape;201;p23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02" name="Google Shape;202;p23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3" name="Google Shape;203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23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IDE и редакторы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807725" y="134130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PyCharm (Community edition)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VisualStudio (Code)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IDLE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ru-RU" sz="2000"/>
              <a:t>other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/>
        </p:nvSpPr>
        <p:spPr>
          <a:xfrm>
            <a:off x="3030631" y="507903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ЗАГОЛОВОК</a:t>
            </a:r>
            <a:endParaRPr/>
          </a:p>
        </p:txBody>
      </p:sp>
      <p:grpSp>
        <p:nvGrpSpPr>
          <p:cNvPr id="212" name="Google Shape;212;p24"/>
          <p:cNvGrpSpPr/>
          <p:nvPr/>
        </p:nvGrpSpPr>
        <p:grpSpPr>
          <a:xfrm>
            <a:off x="11315464" y="152187"/>
            <a:ext cx="626174" cy="617874"/>
            <a:chOff x="6030128" y="5478117"/>
            <a:chExt cx="1018500" cy="1005000"/>
          </a:xfrm>
        </p:grpSpPr>
        <p:sp>
          <p:nvSpPr>
            <p:cNvPr id="213" name="Google Shape;213;p24"/>
            <p:cNvSpPr/>
            <p:nvPr/>
          </p:nvSpPr>
          <p:spPr>
            <a:xfrm>
              <a:off x="6030128" y="5478117"/>
              <a:ext cx="1018500" cy="1005000"/>
            </a:xfrm>
            <a:prstGeom prst="ellipse">
              <a:avLst/>
            </a:prstGeom>
            <a:solidFill>
              <a:srgbClr val="98D2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93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4" name="Google Shape;214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63517" y="5612342"/>
              <a:ext cx="751594" cy="736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24"/>
          <p:cNvSpPr txBox="1"/>
          <p:nvPr/>
        </p:nvSpPr>
        <p:spPr>
          <a:xfrm>
            <a:off x="807719" y="307680"/>
            <a:ext cx="60198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 Black"/>
              <a:buNone/>
            </a:pPr>
            <a:r>
              <a:rPr b="1" lang="ru-RU" sz="24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Zen of Python</a:t>
            </a:r>
            <a:endParaRPr b="1" sz="2400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79987" y="275843"/>
            <a:ext cx="50851" cy="445887"/>
          </a:xfrm>
          <a:custGeom>
            <a:rect b="b" l="l" r="r" t="t"/>
            <a:pathLst>
              <a:path extrusionOk="0" h="829558" w="6780170">
                <a:moveTo>
                  <a:pt x="6234666" y="0"/>
                </a:moveTo>
                <a:lnTo>
                  <a:pt x="6017935" y="0"/>
                </a:lnTo>
                <a:lnTo>
                  <a:pt x="738554" y="0"/>
                </a:lnTo>
                <a:lnTo>
                  <a:pt x="719839" y="0"/>
                </a:lnTo>
                <a:lnTo>
                  <a:pt x="369277" y="0"/>
                </a:lnTo>
                <a:cubicBezTo>
                  <a:pt x="165331" y="0"/>
                  <a:pt x="0" y="185354"/>
                  <a:pt x="0" y="414000"/>
                </a:cubicBezTo>
                <a:cubicBezTo>
                  <a:pt x="0" y="642646"/>
                  <a:pt x="165331" y="828000"/>
                  <a:pt x="369277" y="828000"/>
                </a:cubicBezTo>
                <a:lnTo>
                  <a:pt x="719839" y="828000"/>
                </a:lnTo>
                <a:lnTo>
                  <a:pt x="719839" y="829555"/>
                </a:lnTo>
                <a:lnTo>
                  <a:pt x="2627615" y="829555"/>
                </a:lnTo>
                <a:lnTo>
                  <a:pt x="2627615" y="829557"/>
                </a:lnTo>
                <a:lnTo>
                  <a:pt x="2802727" y="829557"/>
                </a:lnTo>
                <a:lnTo>
                  <a:pt x="2802727" y="829558"/>
                </a:lnTo>
                <a:lnTo>
                  <a:pt x="6060331" y="829558"/>
                </a:lnTo>
                <a:lnTo>
                  <a:pt x="6060331" y="829555"/>
                </a:lnTo>
                <a:lnTo>
                  <a:pt x="6234666" y="829555"/>
                </a:lnTo>
                <a:lnTo>
                  <a:pt x="6234666" y="828003"/>
                </a:lnTo>
                <a:lnTo>
                  <a:pt x="6410893" y="828003"/>
                </a:lnTo>
                <a:cubicBezTo>
                  <a:pt x="6614839" y="828003"/>
                  <a:pt x="6780170" y="642649"/>
                  <a:pt x="6780170" y="414003"/>
                </a:cubicBezTo>
                <a:cubicBezTo>
                  <a:pt x="6780170" y="185357"/>
                  <a:pt x="6614839" y="3"/>
                  <a:pt x="6410893" y="3"/>
                </a:cubicBezTo>
                <a:lnTo>
                  <a:pt x="6234666" y="3"/>
                </a:lnTo>
                <a:close/>
              </a:path>
            </a:pathLst>
          </a:custGeom>
          <a:gradFill>
            <a:gsLst>
              <a:gs pos="0">
                <a:srgbClr val="3DAF08"/>
              </a:gs>
              <a:gs pos="100000">
                <a:srgbClr val="7BC915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7725" y="1341300"/>
            <a:ext cx="9496500" cy="4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ru-RU" sz="2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-RU" sz="20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endParaRPr sz="20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The Zen of Python, by Tim Peters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Beautiful is better than ugly.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Explicit is better than implicit.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Simple is better than complex.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Complex is better than complicated.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Flat is better than nested.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Sparse is better than dense.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Readability counts.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Special cases aren't special enough to break the rules.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Although practicality beats purity.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Errors should never pass silently.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Unless explicitly silenced.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In the face of ambiguity, refuse the temptation to guess.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There should be one-- and preferably only one --obvious way to do it.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Although that way may not be obvious at first unless you're Dutch.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Now is better than never.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Although never is often better than *right* now.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If the implementation is hard to explain, it's a bad idea.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If the implementation is easy to explain, it may be a good idea.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Namespaces are one honking great idea -- let's do more of those!</a:t>
            </a:r>
            <a:endParaRPr b="1"/>
          </a:p>
        </p:txBody>
      </p:sp>
      <p:sp>
        <p:nvSpPr>
          <p:cNvPr id="218" name="Google Shape;218;p24"/>
          <p:cNvSpPr txBox="1"/>
          <p:nvPr/>
        </p:nvSpPr>
        <p:spPr>
          <a:xfrm>
            <a:off x="730850" y="915600"/>
            <a:ext cx="94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https://tyapk.ru/blog/post/the-zen-of-python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