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24" r:id="rId3"/>
    <p:sldId id="325" r:id="rId4"/>
    <p:sldId id="305" r:id="rId5"/>
    <p:sldId id="322" r:id="rId6"/>
    <p:sldId id="306" r:id="rId7"/>
    <p:sldId id="323" r:id="rId8"/>
    <p:sldId id="308" r:id="rId9"/>
    <p:sldId id="256" r:id="rId10"/>
    <p:sldId id="257" r:id="rId11"/>
    <p:sldId id="283" r:id="rId12"/>
    <p:sldId id="284" r:id="rId13"/>
    <p:sldId id="285" r:id="rId14"/>
    <p:sldId id="286" r:id="rId15"/>
    <p:sldId id="301" r:id="rId16"/>
    <p:sldId id="287" r:id="rId17"/>
    <p:sldId id="293" r:id="rId18"/>
    <p:sldId id="294" r:id="rId19"/>
    <p:sldId id="295" r:id="rId20"/>
    <p:sldId id="303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8" r:id="rId34"/>
    <p:sldId id="326" r:id="rId35"/>
    <p:sldId id="327" r:id="rId36"/>
    <p:sldId id="329" r:id="rId37"/>
    <p:sldId id="330" r:id="rId38"/>
    <p:sldId id="331" r:id="rId39"/>
    <p:sldId id="332" r:id="rId40"/>
    <p:sldId id="30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735F-41C1-BE44-420A-102E933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5628F-5168-E26F-510C-B624345AE001}"/>
              </a:ext>
            </a:extLst>
          </p:cNvPr>
          <p:cNvSpPr txBox="1">
            <a:spLocks/>
          </p:cNvSpPr>
          <p:nvPr/>
        </p:nvSpPr>
        <p:spPr>
          <a:xfrm>
            <a:off x="684211" y="110067"/>
            <a:ext cx="111363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dirty="0" err="1"/>
              <a:t>StreamFlix</a:t>
            </a:r>
            <a:r>
              <a:rPr lang="en-GB" sz="2800" b="1" dirty="0"/>
              <a:t> Data Pipeline – 4 Sources → 1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9A3B-4551-DD16-7CE3-4DCE071A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55" y="1568808"/>
            <a:ext cx="8116889" cy="29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62A6-8A2E-F50E-B183-D2355E31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We Answered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CAA9-CB53-2190-F756-35729E78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76400"/>
            <a:ext cx="5030788" cy="2624667"/>
          </a:xfrm>
        </p:spPr>
        <p:txBody>
          <a:bodyPr/>
          <a:lstStyle/>
          <a:p>
            <a:r>
              <a:rPr lang="en-GB" dirty="0"/>
              <a:t>1. Highest-rated movies</a:t>
            </a:r>
            <a:br>
              <a:rPr lang="en-GB" dirty="0"/>
            </a:br>
            <a:r>
              <a:rPr lang="en-GB" dirty="0"/>
              <a:t>2. Most-popular genres</a:t>
            </a:r>
            <a:br>
              <a:rPr lang="en-GB" dirty="0"/>
            </a:br>
            <a:r>
              <a:rPr lang="en-GB" dirty="0"/>
              <a:t>3. Age-group viewing</a:t>
            </a:r>
            <a:br>
              <a:rPr lang="en-GB" dirty="0"/>
            </a:br>
            <a:r>
              <a:rPr lang="en-GB" dirty="0"/>
              <a:t>4. Subscription split</a:t>
            </a:r>
            <a:br>
              <a:rPr lang="en-GB" dirty="0"/>
            </a:br>
            <a:r>
              <a:rPr lang="en-GB" dirty="0"/>
              <a:t>5. Viewer country footprint</a:t>
            </a:r>
            <a:br>
              <a:rPr lang="en-GB" dirty="0"/>
            </a:br>
            <a:r>
              <a:rPr lang="en-GB" dirty="0"/>
              <a:t>6. Device mix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B47D02-F020-7C07-9FB8-690DD4BF2C15}"/>
              </a:ext>
            </a:extLst>
          </p:cNvPr>
          <p:cNvSpPr txBox="1">
            <a:spLocks/>
          </p:cNvSpPr>
          <p:nvPr/>
        </p:nvSpPr>
        <p:spPr>
          <a:xfrm>
            <a:off x="5932487" y="990600"/>
            <a:ext cx="5907088" cy="3310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“bonus” insights:</a:t>
            </a:r>
            <a:br>
              <a:rPr lang="en-GB" dirty="0"/>
            </a:br>
            <a:r>
              <a:rPr lang="en-GB" dirty="0"/>
              <a:t> – Genre demand gap</a:t>
            </a:r>
            <a:br>
              <a:rPr lang="en-GB" dirty="0"/>
            </a:br>
            <a:r>
              <a:rPr lang="en-GB" dirty="0"/>
              <a:t> – User- Gender- imbalance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4D509-023D-12EE-079E-A03001AC75FF}"/>
              </a:ext>
            </a:extLst>
          </p:cNvPr>
          <p:cNvSpPr txBox="1">
            <a:spLocks/>
          </p:cNvSpPr>
          <p:nvPr/>
        </p:nvSpPr>
        <p:spPr>
          <a:xfrm>
            <a:off x="684212" y="30585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Six Core Questions</a:t>
            </a:r>
          </a:p>
        </p:txBody>
      </p:sp>
    </p:spTree>
    <p:extLst>
      <p:ext uri="{BB962C8B-B14F-4D97-AF65-F5344CB8AC3E}">
        <p14:creationId xmlns:p14="http://schemas.microsoft.com/office/powerpoint/2010/main" val="49378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6FB8-38F6-95DD-55EC-78EBAC3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5EF0-2394-215F-8D31-7B9D5171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63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D989-B173-163F-A632-B7178983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Supply vs Demand by 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C6E60-EEF1-85D8-A0B6-ADBFCE59B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303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3477-BBB9-29C2-368A-B8D6E2A70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 and Gender Mix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8B26E-2F4A-6622-1497-DF241341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27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C6D-F110-9DBF-4782-C4D311B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F176-9C96-39EF-4649-F594DF62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5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F35-4500-47EF-08FD-9561D13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Immediate moves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9CB9E-3F9B-8CE7-341F-1381FBC8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95449"/>
              </p:ext>
            </p:extLst>
          </p:nvPr>
        </p:nvGraphicFramePr>
        <p:xfrm>
          <a:off x="684212" y="1213008"/>
          <a:ext cx="10326687" cy="3092292"/>
        </p:xfrm>
        <a:graphic>
          <a:graphicData uri="http://schemas.openxmlformats.org/drawingml/2006/table">
            <a:tbl>
              <a:tblPr/>
              <a:tblGrid>
                <a:gridCol w="3442229">
                  <a:extLst>
                    <a:ext uri="{9D8B030D-6E8A-4147-A177-3AD203B41FA5}">
                      <a16:colId xmlns:a16="http://schemas.microsoft.com/office/drawing/2014/main" val="151935513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89912784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751823610"/>
                    </a:ext>
                  </a:extLst>
                </a:gridCol>
              </a:tblGrid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Rationale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32305"/>
                  </a:ext>
                </a:extLst>
              </a:tr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Acquire 20 Action/Sci-Fi titles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Meets +5 pp demand 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+4 % watch-minutes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46429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Retire least-watched Comedy/Drama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Cuts oversupply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save $X licensing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91220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Target Free mobile males with feature-gated upsell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Largest Free cohort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conversion uplift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5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63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81B-3809-E24B-017F-06FEEB7A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8508"/>
            <a:ext cx="8534400" cy="1507067"/>
          </a:xfrm>
        </p:spPr>
        <p:txBody>
          <a:bodyPr/>
          <a:lstStyle/>
          <a:p>
            <a:r>
              <a:rPr lang="en-GB" b="1" dirty="0"/>
              <a:t>Known Blockers and Mitigations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D7F33-80DF-E86A-4B31-62A6E863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69528"/>
              </p:ext>
            </p:extLst>
          </p:nvPr>
        </p:nvGraphicFramePr>
        <p:xfrm>
          <a:off x="684212" y="352425"/>
          <a:ext cx="10050462" cy="4841460"/>
        </p:xfrm>
        <a:graphic>
          <a:graphicData uri="http://schemas.openxmlformats.org/drawingml/2006/table">
            <a:tbl>
              <a:tblPr/>
              <a:tblGrid>
                <a:gridCol w="3350154">
                  <a:extLst>
                    <a:ext uri="{9D8B030D-6E8A-4147-A177-3AD203B41FA5}">
                      <a16:colId xmlns:a16="http://schemas.microsoft.com/office/drawing/2014/main" val="1007219458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244069115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144754381"/>
                    </a:ext>
                  </a:extLst>
                </a:gridCol>
              </a:tblGrid>
              <a:tr h="362166"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Blocker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/>
                        <a:t>Impact on current insights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Proposed mitigation / next-data request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955659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Country field is ambiguous (production country, licence territory, or viewer country?)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Territory-level insights risk being misleading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Treat field as production country for now; request separate Viewer-Country in the next extract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04713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No subscription tier or plan-name column (only Free vs Subscriber)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Cannot model ARPU or funnel depth; upsell ideas remain generic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Proceed with binary split; request Tier (Basic / Premium / Ad-supported / Trial) in next drop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45045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Watch-time column is uniform (identical minutes for many users/sessions)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Average-session &amp; device-engagement metrics may be inflated or flat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Flag as data quality issue; need raw session-level watch-time or unique-view duration per user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21452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Ratings table limited to 10 000 entries (subset of 3 883 titles)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Some high-view titles have no rating; skews Top-10 analysis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Request complete ratings dump or clearly mark unrated titles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943673"/>
                  </a:ext>
                </a:extLst>
              </a:tr>
              <a:tr h="672595">
                <a:tc>
                  <a:txBody>
                    <a:bodyPr/>
                    <a:lstStyle/>
                    <a:p>
                      <a:r>
                        <a:rPr lang="en-GB" sz="1200" b="1"/>
                        <a:t>Genre field inconsistencies fixed manually this sprint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Ongoing manual effort if new data arrives with typos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Agree on genre vocabulary (master list) and automated validation on ingestion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49849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Large combined dataset slows Power BI in DirectQuery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Long refresh time in live demo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Indexed SQL views + Import mode; refresh now 9 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0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90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5831-AEDD-806F-E25B-FC34418E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D82FF-0495-48B9-3248-EFDF12190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2310289"/>
          <a:ext cx="8534400" cy="36576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103696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08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D6822E-C4BE-E206-917A-8A3E9C144BD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761649"/>
          <a:ext cx="8534400" cy="146304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3502195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Contact list:</a:t>
                      </a:r>
                      <a:br>
                        <a:rPr lang="en-GB" dirty="0"/>
                      </a:br>
                      <a:r>
                        <a:rPr lang="en-GB" dirty="0"/>
                        <a:t>Alexei — Scrum Lead</a:t>
                      </a:r>
                      <a:br>
                        <a:rPr lang="en-GB" dirty="0"/>
                      </a:br>
                      <a:r>
                        <a:rPr lang="en-GB" dirty="0"/>
                        <a:t>Laura — Data Steward</a:t>
                      </a:r>
                      <a:br>
                        <a:rPr lang="en-GB" dirty="0"/>
                      </a:br>
                      <a:r>
                        <a:rPr lang="en-GB" dirty="0"/>
                        <a:t>Anisha — Power BI Lead</a:t>
                      </a:r>
                      <a:br>
                        <a:rPr lang="en-GB" dirty="0"/>
                      </a:br>
                      <a:r>
                        <a:rPr lang="en-GB" dirty="0"/>
                        <a:t>Sreelakshmi — Database Architect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3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31B96-95D7-7959-C67E-08F4810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5475"/>
            <a:ext cx="11896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6333-8A74-6356-A515-23A16D5E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523873"/>
            <a:ext cx="5935367" cy="553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32550-C888-0BFD-17FE-5581CD8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8" y="523874"/>
            <a:ext cx="526177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1027</TotalTime>
  <Words>1053</Words>
  <Application>Microsoft Office PowerPoint</Application>
  <PresentationFormat>Widescreen</PresentationFormat>
  <Paragraphs>129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Project Overview</vt:lpstr>
      <vt:lpstr>Objectives We Answered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Insights</vt:lpstr>
      <vt:lpstr>Supply vs Demand by Genre</vt:lpstr>
      <vt:lpstr>Subscription and Gender Mix</vt:lpstr>
      <vt:lpstr>Key Recommendations </vt:lpstr>
      <vt:lpstr>Three Immediate moves</vt:lpstr>
      <vt:lpstr>Known Blockers and Mitigations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Notanai</cp:lastModifiedBy>
  <cp:revision>88</cp:revision>
  <dcterms:created xsi:type="dcterms:W3CDTF">2025-06-09T03:15:22Z</dcterms:created>
  <dcterms:modified xsi:type="dcterms:W3CDTF">2025-06-10T13:00:02Z</dcterms:modified>
</cp:coreProperties>
</file>