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1" r:id="rId2"/>
    <p:sldId id="324" r:id="rId3"/>
    <p:sldId id="325" r:id="rId4"/>
    <p:sldId id="305" r:id="rId5"/>
    <p:sldId id="322" r:id="rId6"/>
    <p:sldId id="306" r:id="rId7"/>
    <p:sldId id="323" r:id="rId8"/>
    <p:sldId id="308" r:id="rId9"/>
    <p:sldId id="256" r:id="rId10"/>
    <p:sldId id="257" r:id="rId11"/>
    <p:sldId id="283" r:id="rId12"/>
    <p:sldId id="284" r:id="rId13"/>
    <p:sldId id="285" r:id="rId14"/>
    <p:sldId id="286" r:id="rId15"/>
    <p:sldId id="301" r:id="rId16"/>
    <p:sldId id="287" r:id="rId17"/>
    <p:sldId id="293" r:id="rId18"/>
    <p:sldId id="294" r:id="rId19"/>
    <p:sldId id="295" r:id="rId20"/>
    <p:sldId id="303" r:id="rId21"/>
    <p:sldId id="309" r:id="rId22"/>
    <p:sldId id="310" r:id="rId23"/>
    <p:sldId id="311" r:id="rId24"/>
    <p:sldId id="312" r:id="rId25"/>
    <p:sldId id="313" r:id="rId26"/>
    <p:sldId id="314" r:id="rId27"/>
    <p:sldId id="315" r:id="rId28"/>
    <p:sldId id="316" r:id="rId29"/>
    <p:sldId id="317" r:id="rId30"/>
    <p:sldId id="318" r:id="rId31"/>
    <p:sldId id="319" r:id="rId32"/>
    <p:sldId id="320" r:id="rId33"/>
    <p:sldId id="333" r:id="rId34"/>
    <p:sldId id="334" r:id="rId35"/>
    <p:sldId id="328" r:id="rId36"/>
    <p:sldId id="326" r:id="rId37"/>
    <p:sldId id="335" r:id="rId38"/>
    <p:sldId id="327" r:id="rId39"/>
    <p:sldId id="329" r:id="rId40"/>
    <p:sldId id="330" r:id="rId41"/>
    <p:sldId id="331" r:id="rId42"/>
    <p:sldId id="332" r:id="rId43"/>
    <p:sldId id="304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64E86E-6223-45A6-805B-793E441B2ADF}" v="1" dt="2025-06-10T22:56:15.4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i Brown" userId="854d37e01b05ea2c" providerId="LiveId" clId="{AC64E86E-6223-45A6-805B-793E441B2ADF}"/>
    <pc:docChg chg="undo custSel addSld modSld">
      <pc:chgData name="Alexei Brown" userId="854d37e01b05ea2c" providerId="LiveId" clId="{AC64E86E-6223-45A6-805B-793E441B2ADF}" dt="2025-06-10T23:05:02.334" v="19" actId="26606"/>
      <pc:docMkLst>
        <pc:docMk/>
      </pc:docMkLst>
      <pc:sldChg chg="addSp delSp modSp mod setBg setClrOvrMap">
        <pc:chgData name="Alexei Brown" userId="854d37e01b05ea2c" providerId="LiveId" clId="{AC64E86E-6223-45A6-805B-793E441B2ADF}" dt="2025-06-10T22:56:28.567" v="9" actId="26606"/>
        <pc:sldMkLst>
          <pc:docMk/>
          <pc:sldMk cId="4294303424" sldId="326"/>
        </pc:sldMkLst>
        <pc:spChg chg="mod">
          <ac:chgData name="Alexei Brown" userId="854d37e01b05ea2c" providerId="LiveId" clId="{AC64E86E-6223-45A6-805B-793E441B2ADF}" dt="2025-06-10T22:56:28.567" v="9" actId="26606"/>
          <ac:spMkLst>
            <pc:docMk/>
            <pc:sldMk cId="4294303424" sldId="326"/>
            <ac:spMk id="2" creationId="{28A5D989-B173-163F-A632-B717898371FC}"/>
          </ac:spMkLst>
        </pc:spChg>
        <pc:spChg chg="del">
          <ac:chgData name="Alexei Brown" userId="854d37e01b05ea2c" providerId="LiveId" clId="{AC64E86E-6223-45A6-805B-793E441B2ADF}" dt="2025-06-10T22:56:15.490" v="6"/>
          <ac:spMkLst>
            <pc:docMk/>
            <pc:sldMk cId="4294303424" sldId="326"/>
            <ac:spMk id="3" creationId="{DFBC6E60-EEF1-85D8-A0B6-ADBFCE59B09E}"/>
          </ac:spMkLst>
        </pc:spChg>
        <pc:spChg chg="add">
          <ac:chgData name="Alexei Brown" userId="854d37e01b05ea2c" providerId="LiveId" clId="{AC64E86E-6223-45A6-805B-793E441B2ADF}" dt="2025-06-10T22:56:28.567" v="9" actId="26606"/>
          <ac:spMkLst>
            <pc:docMk/>
            <pc:sldMk cId="4294303424" sldId="326"/>
            <ac:spMk id="8" creationId="{75658439-9645-A610-3FE5-AAD31FDFA203}"/>
          </ac:spMkLst>
        </pc:spChg>
        <pc:spChg chg="add">
          <ac:chgData name="Alexei Brown" userId="854d37e01b05ea2c" providerId="LiveId" clId="{AC64E86E-6223-45A6-805B-793E441B2ADF}" dt="2025-06-10T22:56:28.567" v="9" actId="26606"/>
          <ac:spMkLst>
            <pc:docMk/>
            <pc:sldMk cId="4294303424" sldId="326"/>
            <ac:spMk id="11" creationId="{D6F819BF-BEC4-454B-82CF-C7F1926407F9}"/>
          </ac:spMkLst>
        </pc:spChg>
        <pc:spChg chg="add">
          <ac:chgData name="Alexei Brown" userId="854d37e01b05ea2c" providerId="LiveId" clId="{AC64E86E-6223-45A6-805B-793E441B2ADF}" dt="2025-06-10T22:56:28.567" v="9" actId="26606"/>
          <ac:spMkLst>
            <pc:docMk/>
            <pc:sldMk cId="4294303424" sldId="326"/>
            <ac:spMk id="13" creationId="{79D5C3D0-88DD-405B-A549-4B5C3712E181}"/>
          </ac:spMkLst>
        </pc:spChg>
        <pc:grpChg chg="add">
          <ac:chgData name="Alexei Brown" userId="854d37e01b05ea2c" providerId="LiveId" clId="{AC64E86E-6223-45A6-805B-793E441B2ADF}" dt="2025-06-10T22:56:28.567" v="9" actId="26606"/>
          <ac:grpSpMkLst>
            <pc:docMk/>
            <pc:sldMk cId="4294303424" sldId="326"/>
            <ac:grpSpMk id="15" creationId="{B29E1950-A366-48B7-8DAB-726C0DE58072}"/>
          </ac:grpSpMkLst>
        </pc:grpChg>
        <pc:picChg chg="add mod">
          <ac:chgData name="Alexei Brown" userId="854d37e01b05ea2c" providerId="LiveId" clId="{AC64E86E-6223-45A6-805B-793E441B2ADF}" dt="2025-06-10T22:56:28.567" v="9" actId="26606"/>
          <ac:picMkLst>
            <pc:docMk/>
            <pc:sldMk cId="4294303424" sldId="326"/>
            <ac:picMk id="4" creationId="{7E405483-31AD-8A93-ED8F-11B5A8D83935}"/>
          </ac:picMkLst>
        </pc:picChg>
      </pc:sldChg>
      <pc:sldChg chg="addSp delSp modSp mod setBg setClrOvrMap">
        <pc:chgData name="Alexei Brown" userId="854d37e01b05ea2c" providerId="LiveId" clId="{AC64E86E-6223-45A6-805B-793E441B2ADF}" dt="2025-06-10T22:55:54.089" v="5" actId="26606"/>
        <pc:sldMkLst>
          <pc:docMk/>
          <pc:sldMk cId="2488127477" sldId="327"/>
        </pc:sldMkLst>
        <pc:spChg chg="mod">
          <ac:chgData name="Alexei Brown" userId="854d37e01b05ea2c" providerId="LiveId" clId="{AC64E86E-6223-45A6-805B-793E441B2ADF}" dt="2025-06-10T22:55:54.089" v="5" actId="26606"/>
          <ac:spMkLst>
            <pc:docMk/>
            <pc:sldMk cId="2488127477" sldId="327"/>
            <ac:spMk id="2" creationId="{90A33477-BBB9-29C2-368A-B8D6E2A708D0}"/>
          </ac:spMkLst>
        </pc:spChg>
        <pc:spChg chg="del">
          <ac:chgData name="Alexei Brown" userId="854d37e01b05ea2c" providerId="LiveId" clId="{AC64E86E-6223-45A6-805B-793E441B2ADF}" dt="2025-06-10T22:55:35.519" v="0" actId="22"/>
          <ac:spMkLst>
            <pc:docMk/>
            <pc:sldMk cId="2488127477" sldId="327"/>
            <ac:spMk id="3" creationId="{2C68B26E-2F4A-6622-1497-DF2413418D9C}"/>
          </ac:spMkLst>
        </pc:spChg>
        <pc:spChg chg="add del">
          <ac:chgData name="Alexei Brown" userId="854d37e01b05ea2c" providerId="LiveId" clId="{AC64E86E-6223-45A6-805B-793E441B2ADF}" dt="2025-06-10T22:55:54.079" v="4" actId="26606"/>
          <ac:spMkLst>
            <pc:docMk/>
            <pc:sldMk cId="2488127477" sldId="327"/>
            <ac:spMk id="9" creationId="{9FC28A37-23CB-E41A-6AEB-FF7BD646033B}"/>
          </ac:spMkLst>
        </pc:spChg>
        <pc:spChg chg="add">
          <ac:chgData name="Alexei Brown" userId="854d37e01b05ea2c" providerId="LiveId" clId="{AC64E86E-6223-45A6-805B-793E441B2ADF}" dt="2025-06-10T22:55:54.089" v="5" actId="26606"/>
          <ac:spMkLst>
            <pc:docMk/>
            <pc:sldMk cId="2488127477" sldId="327"/>
            <ac:spMk id="20" creationId="{124D9F5B-C72B-41EE-97C2-D3600B62717D}"/>
          </ac:spMkLst>
        </pc:spChg>
        <pc:spChg chg="add">
          <ac:chgData name="Alexei Brown" userId="854d37e01b05ea2c" providerId="LiveId" clId="{AC64E86E-6223-45A6-805B-793E441B2ADF}" dt="2025-06-10T22:55:54.089" v="5" actId="26606"/>
          <ac:spMkLst>
            <pc:docMk/>
            <pc:sldMk cId="2488127477" sldId="327"/>
            <ac:spMk id="21" creationId="{C16BAE1A-E475-44B5-9665-FAD701EFF2D7}"/>
          </ac:spMkLst>
        </pc:spChg>
        <pc:grpChg chg="add del">
          <ac:chgData name="Alexei Brown" userId="854d37e01b05ea2c" providerId="LiveId" clId="{AC64E86E-6223-45A6-805B-793E441B2ADF}" dt="2025-06-10T22:55:54.079" v="4" actId="26606"/>
          <ac:grpSpMkLst>
            <pc:docMk/>
            <pc:sldMk cId="2488127477" sldId="327"/>
            <ac:grpSpMk id="12" creationId="{6B975FEB-EB22-4265-87DB-98C8B1A03E61}"/>
          </ac:grpSpMkLst>
        </pc:grpChg>
        <pc:grpChg chg="add">
          <ac:chgData name="Alexei Brown" userId="854d37e01b05ea2c" providerId="LiveId" clId="{AC64E86E-6223-45A6-805B-793E441B2ADF}" dt="2025-06-10T22:55:54.089" v="5" actId="26606"/>
          <ac:grpSpMkLst>
            <pc:docMk/>
            <pc:sldMk cId="2488127477" sldId="327"/>
            <ac:grpSpMk id="14" creationId="{0180A64C-1862-4B1B-8953-FA96DEE4C44F}"/>
          </ac:grpSpMkLst>
        </pc:grpChg>
        <pc:picChg chg="add mod ord">
          <ac:chgData name="Alexei Brown" userId="854d37e01b05ea2c" providerId="LiveId" clId="{AC64E86E-6223-45A6-805B-793E441B2ADF}" dt="2025-06-10T22:55:54.089" v="5" actId="26606"/>
          <ac:picMkLst>
            <pc:docMk/>
            <pc:sldMk cId="2488127477" sldId="327"/>
            <ac:picMk id="5" creationId="{28314ED5-1FC2-FDEC-A009-FA1F2CC0A4E8}"/>
          </ac:picMkLst>
        </pc:picChg>
      </pc:sldChg>
      <pc:sldChg chg="addSp delSp modSp new mod setBg">
        <pc:chgData name="Alexei Brown" userId="854d37e01b05ea2c" providerId="LiveId" clId="{AC64E86E-6223-45A6-805B-793E441B2ADF}" dt="2025-06-10T23:05:02.334" v="19" actId="26606"/>
        <pc:sldMkLst>
          <pc:docMk/>
          <pc:sldMk cId="518342306" sldId="335"/>
        </pc:sldMkLst>
        <pc:spChg chg="add del">
          <ac:chgData name="Alexei Brown" userId="854d37e01b05ea2c" providerId="LiveId" clId="{AC64E86E-6223-45A6-805B-793E441B2ADF}" dt="2025-06-10T23:05:02.334" v="19" actId="26606"/>
          <ac:spMkLst>
            <pc:docMk/>
            <pc:sldMk cId="518342306" sldId="335"/>
            <ac:spMk id="2" creationId="{3CB53FD6-4983-1E20-0C8A-117C51761B30}"/>
          </ac:spMkLst>
        </pc:spChg>
        <pc:spChg chg="del">
          <ac:chgData name="Alexei Brown" userId="854d37e01b05ea2c" providerId="LiveId" clId="{AC64E86E-6223-45A6-805B-793E441B2ADF}" dt="2025-06-10T23:04:33.435" v="11" actId="22"/>
          <ac:spMkLst>
            <pc:docMk/>
            <pc:sldMk cId="518342306" sldId="335"/>
            <ac:spMk id="3" creationId="{E99CAFA5-7412-CCFD-0FA5-97967BC657AE}"/>
          </ac:spMkLst>
        </pc:spChg>
        <pc:spChg chg="add del">
          <ac:chgData name="Alexei Brown" userId="854d37e01b05ea2c" providerId="LiveId" clId="{AC64E86E-6223-45A6-805B-793E441B2ADF}" dt="2025-06-10T23:04:58.446" v="16" actId="26606"/>
          <ac:spMkLst>
            <pc:docMk/>
            <pc:sldMk cId="518342306" sldId="335"/>
            <ac:spMk id="17" creationId="{9A212F8F-D812-4A16-BE82-F3500DE32174}"/>
          </ac:spMkLst>
        </pc:spChg>
        <pc:spChg chg="add del">
          <ac:chgData name="Alexei Brown" userId="854d37e01b05ea2c" providerId="LiveId" clId="{AC64E86E-6223-45A6-805B-793E441B2ADF}" dt="2025-06-10T23:04:58.446" v="16" actId="26606"/>
          <ac:spMkLst>
            <pc:docMk/>
            <pc:sldMk cId="518342306" sldId="335"/>
            <ac:spMk id="19" creationId="{D2CF1D1B-04ED-443D-A9FE-68BF8859BDD6}"/>
          </ac:spMkLst>
        </pc:spChg>
        <pc:spChg chg="add">
          <ac:chgData name="Alexei Brown" userId="854d37e01b05ea2c" providerId="LiveId" clId="{AC64E86E-6223-45A6-805B-793E441B2ADF}" dt="2025-06-10T23:05:02.334" v="19" actId="26606"/>
          <ac:spMkLst>
            <pc:docMk/>
            <pc:sldMk cId="518342306" sldId="335"/>
            <ac:spMk id="24" creationId="{9A212F8F-D812-4A16-BE82-F3500DE32174}"/>
          </ac:spMkLst>
        </pc:spChg>
        <pc:spChg chg="add">
          <ac:chgData name="Alexei Brown" userId="854d37e01b05ea2c" providerId="LiveId" clId="{AC64E86E-6223-45A6-805B-793E441B2ADF}" dt="2025-06-10T23:05:02.334" v="19" actId="26606"/>
          <ac:spMkLst>
            <pc:docMk/>
            <pc:sldMk cId="518342306" sldId="335"/>
            <ac:spMk id="25" creationId="{D2CF1D1B-04ED-443D-A9FE-68BF8859BDD6}"/>
          </ac:spMkLst>
        </pc:spChg>
        <pc:grpChg chg="add del">
          <ac:chgData name="Alexei Brown" userId="854d37e01b05ea2c" providerId="LiveId" clId="{AC64E86E-6223-45A6-805B-793E441B2ADF}" dt="2025-06-10T23:04:58.446" v="16" actId="26606"/>
          <ac:grpSpMkLst>
            <pc:docMk/>
            <pc:sldMk cId="518342306" sldId="335"/>
            <ac:grpSpMk id="10" creationId="{2103B461-323C-4912-BFFD-C37582662085}"/>
          </ac:grpSpMkLst>
        </pc:grpChg>
        <pc:grpChg chg="add del">
          <ac:chgData name="Alexei Brown" userId="854d37e01b05ea2c" providerId="LiveId" clId="{AC64E86E-6223-45A6-805B-793E441B2ADF}" dt="2025-06-10T23:05:02.334" v="18" actId="26606"/>
          <ac:grpSpMkLst>
            <pc:docMk/>
            <pc:sldMk cId="518342306" sldId="335"/>
            <ac:grpSpMk id="21" creationId="{12D8CD66-6E34-4232-868C-F61EC84AFC0B}"/>
          </ac:grpSpMkLst>
        </pc:grpChg>
        <pc:grpChg chg="add">
          <ac:chgData name="Alexei Brown" userId="854d37e01b05ea2c" providerId="LiveId" clId="{AC64E86E-6223-45A6-805B-793E441B2ADF}" dt="2025-06-10T23:05:02.334" v="19" actId="26606"/>
          <ac:grpSpMkLst>
            <pc:docMk/>
            <pc:sldMk cId="518342306" sldId="335"/>
            <ac:grpSpMk id="23" creationId="{2103B461-323C-4912-BFFD-C37582662085}"/>
          </ac:grpSpMkLst>
        </pc:grpChg>
        <pc:picChg chg="add mod ord">
          <ac:chgData name="Alexei Brown" userId="854d37e01b05ea2c" providerId="LiveId" clId="{AC64E86E-6223-45A6-805B-793E441B2ADF}" dt="2025-06-10T23:05:02.334" v="19" actId="26606"/>
          <ac:picMkLst>
            <pc:docMk/>
            <pc:sldMk cId="518342306" sldId="335"/>
            <ac:picMk id="5" creationId="{E87B6F10-7650-464C-8465-13AB18B8E0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11/06/2025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93E-EB8A-0DB4-DF1C-04ADCD22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StreamFlix</a:t>
            </a:r>
            <a:r>
              <a:rPr lang="en-GB" b="1" dirty="0"/>
              <a:t> Global Viewer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6BB3-1FD8-C660-C905-A6255F6D8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8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735F-41C1-BE44-420A-102E933F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25628F-5168-E26F-510C-B624345AE001}"/>
              </a:ext>
            </a:extLst>
          </p:cNvPr>
          <p:cNvSpPr txBox="1">
            <a:spLocks/>
          </p:cNvSpPr>
          <p:nvPr/>
        </p:nvSpPr>
        <p:spPr>
          <a:xfrm>
            <a:off x="684211" y="110067"/>
            <a:ext cx="111363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800" b="1" dirty="0" err="1"/>
              <a:t>StreamFlix</a:t>
            </a:r>
            <a:r>
              <a:rPr lang="en-GB" sz="2800" b="1" dirty="0"/>
              <a:t> Data Pipeline – 4 Sources → 1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BA9A3B-4551-DD16-7CE3-4DCE071AC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555" y="1568808"/>
            <a:ext cx="8116889" cy="29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67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Users rate similarly regardless of subscription. Focus on maintaining quality over pricing.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62A6-8A2E-F50E-B183-D2355E31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 We Answered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1CAA9-CB53-2190-F756-35729E782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1676400"/>
            <a:ext cx="5030788" cy="2624667"/>
          </a:xfrm>
        </p:spPr>
        <p:txBody>
          <a:bodyPr/>
          <a:lstStyle/>
          <a:p>
            <a:r>
              <a:rPr lang="en-GB" dirty="0"/>
              <a:t>1. Highest-rated movies</a:t>
            </a:r>
            <a:br>
              <a:rPr lang="en-GB" dirty="0"/>
            </a:br>
            <a:r>
              <a:rPr lang="en-GB" dirty="0"/>
              <a:t>2. Most-popular genres</a:t>
            </a:r>
            <a:br>
              <a:rPr lang="en-GB" dirty="0"/>
            </a:br>
            <a:r>
              <a:rPr lang="en-GB" dirty="0"/>
              <a:t>3. Age-group viewing</a:t>
            </a:r>
            <a:br>
              <a:rPr lang="en-GB" dirty="0"/>
            </a:br>
            <a:r>
              <a:rPr lang="en-GB" dirty="0"/>
              <a:t>4. Subscription split</a:t>
            </a:r>
            <a:br>
              <a:rPr lang="en-GB" dirty="0"/>
            </a:br>
            <a:r>
              <a:rPr lang="en-GB" dirty="0"/>
              <a:t>5. Viewer country footprint</a:t>
            </a:r>
            <a:br>
              <a:rPr lang="en-GB" dirty="0"/>
            </a:br>
            <a:r>
              <a:rPr lang="en-GB" dirty="0"/>
              <a:t>6. Device mix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B47D02-F020-7C07-9FB8-690DD4BF2C15}"/>
              </a:ext>
            </a:extLst>
          </p:cNvPr>
          <p:cNvSpPr txBox="1">
            <a:spLocks/>
          </p:cNvSpPr>
          <p:nvPr/>
        </p:nvSpPr>
        <p:spPr>
          <a:xfrm>
            <a:off x="5932487" y="990600"/>
            <a:ext cx="5907088" cy="33104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two “bonus” insights:</a:t>
            </a:r>
            <a:br>
              <a:rPr lang="en-GB" dirty="0"/>
            </a:br>
            <a:r>
              <a:rPr lang="en-GB" dirty="0"/>
              <a:t> – Genre demand gap</a:t>
            </a:r>
            <a:br>
              <a:rPr lang="en-GB" dirty="0"/>
            </a:br>
            <a:r>
              <a:rPr lang="en-GB" dirty="0"/>
              <a:t> – User- Gender- imbalance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024D509-023D-12EE-079E-A03001AC75FF}"/>
              </a:ext>
            </a:extLst>
          </p:cNvPr>
          <p:cNvSpPr txBox="1">
            <a:spLocks/>
          </p:cNvSpPr>
          <p:nvPr/>
        </p:nvSpPr>
        <p:spPr>
          <a:xfrm>
            <a:off x="684212" y="305857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b="1" dirty="0"/>
              <a:t>Six Core Questions</a:t>
            </a:r>
          </a:p>
        </p:txBody>
      </p:sp>
    </p:spTree>
    <p:extLst>
      <p:ext uri="{BB962C8B-B14F-4D97-AF65-F5344CB8AC3E}">
        <p14:creationId xmlns:p14="http://schemas.microsoft.com/office/powerpoint/2010/main" val="4937831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B4522-F4A6-1B8B-4CDC-B5A27858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51EB45-FB5E-D407-AC9A-53858D90A306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1CE0E-8001-7497-EBE9-9E4F21F0CA74}"/>
              </a:ext>
            </a:extLst>
          </p:cNvPr>
          <p:cNvSpPr txBox="1"/>
          <p:nvPr/>
        </p:nvSpPr>
        <p:spPr>
          <a:xfrm>
            <a:off x="718458" y="566360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Opportunity to Scale Movie Streaming Globally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AD145A-1B44-3840-710C-731488185645}"/>
              </a:ext>
            </a:extLst>
          </p:cNvPr>
          <p:cNvSpPr txBox="1"/>
          <p:nvPr/>
        </p:nvSpPr>
        <p:spPr>
          <a:xfrm>
            <a:off x="718458" y="1355272"/>
            <a:ext cx="9593035" cy="3346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Currently operating in: </a:t>
            </a:r>
            <a:r>
              <a:rPr lang="en-AU" sz="2400" b="1" dirty="0"/>
              <a:t>Canada, USA, UK, France, Italy, India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Existing data shows strong </a:t>
            </a:r>
            <a:r>
              <a:rPr lang="en-US" sz="2400" b="1" dirty="0"/>
              <a:t>Free user engagement and watch time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Consistent patterns suggest potential in </a:t>
            </a:r>
            <a:r>
              <a:rPr lang="en-AU" sz="2400" b="1" dirty="0"/>
              <a:t>similar international markets</a:t>
            </a:r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431782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6CA03-C9B5-D12D-388A-0F04F62E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CEF2A96-1DBE-045E-DEE7-7EACE4FEF7B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3E65C-AC87-B5D8-E2F4-052E3505C784}"/>
              </a:ext>
            </a:extLst>
          </p:cNvPr>
          <p:cNvSpPr txBox="1"/>
          <p:nvPr/>
        </p:nvSpPr>
        <p:spPr>
          <a:xfrm>
            <a:off x="718458" y="566360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Opportunity to Scale Movie Streaming Globally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ED66B-6736-E5AC-8F69-D4544EDFD5CC}"/>
              </a:ext>
            </a:extLst>
          </p:cNvPr>
          <p:cNvSpPr txBox="1"/>
          <p:nvPr/>
        </p:nvSpPr>
        <p:spPr>
          <a:xfrm>
            <a:off x="791937" y="1375553"/>
            <a:ext cx="9593035" cy="53774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Key indicators for global readiness: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	High engagement from Free users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Mobile and tablet dominant usage</a:t>
            </a:r>
            <a:endParaRPr lang="en-US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Diverse viewing preferences across genres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Recommend exploring expansion via: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Pilot</a:t>
            </a:r>
            <a:r>
              <a:rPr lang="en-US" sz="2400" b="1" dirty="0"/>
              <a:t> programs in new regions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 err="1"/>
              <a:t>Localised</a:t>
            </a:r>
            <a:r>
              <a:rPr lang="en-US" sz="2400" b="1" dirty="0"/>
              <a:t> content and language support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Data-driven testing of recommendations and pricing</a:t>
            </a:r>
          </a:p>
          <a:p>
            <a:pPr>
              <a:lnSpc>
                <a:spcPct val="150000"/>
              </a:lnSpc>
            </a:pP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368297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16FB8-38F6-95DD-55EC-78EBAC33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Bonus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75EF0-2394-215F-8D31-7B9D5171B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206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A5D989-B173-163F-A632-B7178983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382941" cy="1142462"/>
          </a:xfrm>
        </p:spPr>
        <p:txBody>
          <a:bodyPr anchor="b">
            <a:normAutofit/>
          </a:bodyPr>
          <a:lstStyle/>
          <a:p>
            <a:r>
              <a:rPr lang="en-GB" sz="2400">
                <a:solidFill>
                  <a:srgbClr val="FFFFFF"/>
                </a:solidFill>
              </a:rPr>
              <a:t>Supply vs Demand by Genre</a:t>
            </a:r>
          </a:p>
        </p:txBody>
      </p:sp>
      <p:sp useBgFill="1">
        <p:nvSpPr>
          <p:cNvPr id="13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405483-31AD-8A93-ED8F-11B5A8D8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069" y="1097060"/>
            <a:ext cx="4897358" cy="4334162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658439-9645-A610-3FE5-AAD31FDFA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2922591"/>
          </a:xfrm>
        </p:spPr>
        <p:txBody>
          <a:bodyPr anchor="t">
            <a:normAutofit/>
          </a:bodyPr>
          <a:lstStyle/>
          <a:p>
            <a:endParaRPr lang="en-US" sz="1200" dirty="0">
              <a:solidFill>
                <a:srgbClr val="0F496F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943034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9A212F8F-D812-4A16-BE82-F3500DE3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4">
            <a:extLst>
              <a:ext uri="{FF2B5EF4-FFF2-40B4-BE49-F238E27FC236}">
                <a16:creationId xmlns:a16="http://schemas.microsoft.com/office/drawing/2014/main" id="{D2CF1D1B-04ED-443D-A9FE-68BF8859B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229" y="620722"/>
            <a:ext cx="10935543" cy="5286838"/>
          </a:xfrm>
          <a:prstGeom prst="snip2DiagRect">
            <a:avLst>
              <a:gd name="adj1" fmla="val 10787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7B6F10-7650-464C-8465-13AB18B8E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5195" y="786117"/>
            <a:ext cx="7261610" cy="4956048"/>
          </a:xfrm>
          <a:custGeom>
            <a:avLst/>
            <a:gdLst/>
            <a:ahLst/>
            <a:cxnLst/>
            <a:rect l="l" t="t" r="r" b="b"/>
            <a:pathLst>
              <a:path w="10607040" h="4956048">
                <a:moveTo>
                  <a:pt x="497480" y="0"/>
                </a:moveTo>
                <a:lnTo>
                  <a:pt x="10607040" y="0"/>
                </a:lnTo>
                <a:lnTo>
                  <a:pt x="10607040" y="4485407"/>
                </a:lnTo>
                <a:lnTo>
                  <a:pt x="10131692" y="4956048"/>
                </a:lnTo>
                <a:lnTo>
                  <a:pt x="0" y="4956048"/>
                </a:lnTo>
                <a:lnTo>
                  <a:pt x="0" y="49255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8342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124D9F5B-C72B-41EE-97C2-D3600B627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33477-BBB9-29C2-368A-B8D6E2A7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114" y="4487332"/>
            <a:ext cx="4205003" cy="1507067"/>
          </a:xfrm>
        </p:spPr>
        <p:txBody>
          <a:bodyPr>
            <a:normAutofit/>
          </a:bodyPr>
          <a:lstStyle/>
          <a:p>
            <a:r>
              <a:rPr lang="en-GB" sz="3200">
                <a:solidFill>
                  <a:srgbClr val="FFFFFF"/>
                </a:solidFill>
              </a:rPr>
              <a:t>Subscription and Gender Mix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314ED5-1FC2-FDEC-A009-FA1F2CC0A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82" y="643467"/>
            <a:ext cx="4481403" cy="5350931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1" name="Content Placeholder 8">
            <a:extLst>
              <a:ext uri="{FF2B5EF4-FFF2-40B4-BE49-F238E27FC236}">
                <a16:creationId xmlns:a16="http://schemas.microsoft.com/office/drawing/2014/main" id="{C16BAE1A-E475-44B5-9665-FAD701EFF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8" y="685800"/>
            <a:ext cx="4819653" cy="3615267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rgbClr val="0F496F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80A64C-1862-4B1B-8953-FA96DEE4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2859A51-B3CA-4126-956F-D0DCCBA21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CA05ED-FBC3-48F4-8E6D-AB89EC6081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EE24CC5-F080-45A3-B2B4-59A7BCA5A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EC6EC2-2351-427C-90C2-F10791573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24D87A-9540-4F77-B006-823176623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812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3C6D-F110-9DBF-4782-C4D311B9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Recommendations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CF176-9C96-39EF-4649-F594DF62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45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4509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Top 10 Movies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FF35-4500-47EF-08FD-9561D13B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Immediate moves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49CB9E-3F9B-8CE7-341F-1381FBC8C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3795449"/>
              </p:ext>
            </p:extLst>
          </p:nvPr>
        </p:nvGraphicFramePr>
        <p:xfrm>
          <a:off x="684212" y="1213008"/>
          <a:ext cx="10326687" cy="3092292"/>
        </p:xfrm>
        <a:graphic>
          <a:graphicData uri="http://schemas.openxmlformats.org/drawingml/2006/table">
            <a:tbl>
              <a:tblPr/>
              <a:tblGrid>
                <a:gridCol w="3442229">
                  <a:extLst>
                    <a:ext uri="{9D8B030D-6E8A-4147-A177-3AD203B41FA5}">
                      <a16:colId xmlns:a16="http://schemas.microsoft.com/office/drawing/2014/main" val="151935513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899127849"/>
                    </a:ext>
                  </a:extLst>
                </a:gridCol>
                <a:gridCol w="3442229">
                  <a:extLst>
                    <a:ext uri="{9D8B030D-6E8A-4147-A177-3AD203B41FA5}">
                      <a16:colId xmlns:a16="http://schemas.microsoft.com/office/drawing/2014/main" val="2751823610"/>
                    </a:ext>
                  </a:extLst>
                </a:gridCol>
              </a:tblGrid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Rationale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Impact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332305"/>
                  </a:ext>
                </a:extLst>
              </a:tr>
              <a:tr h="562235">
                <a:tc>
                  <a:txBody>
                    <a:bodyPr/>
                    <a:lstStyle/>
                    <a:p>
                      <a:r>
                        <a:rPr lang="en-GB"/>
                        <a:t>Acquire 20 Action/Sci-Fi titles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Meets +5 pp demand 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+4 % watch-minutes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346429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Retire least-watched Comedy/Drama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Cuts oversupply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save $X licensing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591220"/>
                  </a:ext>
                </a:extLst>
              </a:tr>
              <a:tr h="983911">
                <a:tc>
                  <a:txBody>
                    <a:bodyPr/>
                    <a:lstStyle/>
                    <a:p>
                      <a:r>
                        <a:rPr lang="en-GB"/>
                        <a:t>Target Free mobile males with feature-gated upsell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Largest Free cohort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conversion uplift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057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70639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5C81B-3809-E24B-017F-06FEEB7A7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998508"/>
            <a:ext cx="8534400" cy="1507067"/>
          </a:xfrm>
        </p:spPr>
        <p:txBody>
          <a:bodyPr/>
          <a:lstStyle/>
          <a:p>
            <a:r>
              <a:rPr lang="en-GB" b="1" dirty="0"/>
              <a:t>Known Blockers and Mitigations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4D7F33-80DF-E86A-4B31-62A6E8631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69528"/>
              </p:ext>
            </p:extLst>
          </p:nvPr>
        </p:nvGraphicFramePr>
        <p:xfrm>
          <a:off x="684212" y="352425"/>
          <a:ext cx="10050462" cy="4841460"/>
        </p:xfrm>
        <a:graphic>
          <a:graphicData uri="http://schemas.openxmlformats.org/drawingml/2006/table">
            <a:tbl>
              <a:tblPr/>
              <a:tblGrid>
                <a:gridCol w="3350154">
                  <a:extLst>
                    <a:ext uri="{9D8B030D-6E8A-4147-A177-3AD203B41FA5}">
                      <a16:colId xmlns:a16="http://schemas.microsoft.com/office/drawing/2014/main" val="1007219458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244069115"/>
                    </a:ext>
                  </a:extLst>
                </a:gridCol>
                <a:gridCol w="3350154">
                  <a:extLst>
                    <a:ext uri="{9D8B030D-6E8A-4147-A177-3AD203B41FA5}">
                      <a16:colId xmlns:a16="http://schemas.microsoft.com/office/drawing/2014/main" val="144754381"/>
                    </a:ext>
                  </a:extLst>
                </a:gridCol>
              </a:tblGrid>
              <a:tr h="362166"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Blocker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/>
                        <a:t>Impact on current insights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sng" dirty="0"/>
                        <a:t>Proposed mitigation / next-data request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955659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Country field is ambiguous (production country, licence territory, or viewer country?)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Territory-level insights risk being misleading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Treat field as production country for now; request separate Viewer-Country in the next extract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904713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No subscription tier or plan-name column (only Free vs Subscriber)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Cannot model ARPU or funnel depth; upsell ideas remain generic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Proceed with binary split; request Tier (Basic / Premium / Ad-supported / Trial) in next drop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545045"/>
                  </a:ext>
                </a:extLst>
              </a:tr>
              <a:tr h="827809">
                <a:tc>
                  <a:txBody>
                    <a:bodyPr/>
                    <a:lstStyle/>
                    <a:p>
                      <a:r>
                        <a:rPr lang="en-GB" sz="1200" b="1"/>
                        <a:t>Watch-time column is uniform (identical minutes for many users/sessions)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Average-session &amp; device-engagement metrics may be inflated or flat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Flag as data quality issue; need raw session-level watch-time or unique-view duration per user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421452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Ratings table limited to 10 000 entries (subset of 3 883 titles)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Some high-view titles have no rating; skews Top-10 analysis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Request complete ratings dump or clearly mark unrated titles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943673"/>
                  </a:ext>
                </a:extLst>
              </a:tr>
              <a:tr h="672595">
                <a:tc>
                  <a:txBody>
                    <a:bodyPr/>
                    <a:lstStyle/>
                    <a:p>
                      <a:r>
                        <a:rPr lang="en-GB" sz="1200" b="1"/>
                        <a:t>Genre field inconsistencies fixed manually this sprint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Ongoing manual effort if new data arrives with typos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Agree on genre vocabulary (master list) and automated validation on ingestion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3449849"/>
                  </a:ext>
                </a:extLst>
              </a:tr>
              <a:tr h="517381">
                <a:tc>
                  <a:txBody>
                    <a:bodyPr/>
                    <a:lstStyle/>
                    <a:p>
                      <a:r>
                        <a:rPr lang="en-GB" sz="1200" b="1"/>
                        <a:t>Large combined dataset slows Power BI in DirectQuery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/>
                        <a:t>Long refresh time in live demo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/>
                        <a:t>Indexed SQL views + Import mode; refresh now 9 s</a:t>
                      </a:r>
                    </a:p>
                  </a:txBody>
                  <a:tcPr marL="41077" marR="41077" marT="20538" marB="2053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7609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907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5831-AEDD-806F-E25B-FC34418E4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9D82FF-0495-48B9-3248-EFDF12190CE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4213" y="2310289"/>
          <a:ext cx="8534400" cy="36576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2103696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8086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D6822E-C4BE-E206-917A-8A3E9C144BDA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1761649"/>
          <a:ext cx="8534400" cy="1463040"/>
        </p:xfrm>
        <a:graphic>
          <a:graphicData uri="http://schemas.openxmlformats.org/drawingml/2006/table">
            <a:tbl>
              <a:tblPr/>
              <a:tblGrid>
                <a:gridCol w="8534400">
                  <a:extLst>
                    <a:ext uri="{9D8B030D-6E8A-4147-A177-3AD203B41FA5}">
                      <a16:colId xmlns:a16="http://schemas.microsoft.com/office/drawing/2014/main" val="3502195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Contact list:</a:t>
                      </a:r>
                      <a:br>
                        <a:rPr lang="en-GB" dirty="0"/>
                      </a:br>
                      <a:r>
                        <a:rPr lang="en-GB" dirty="0"/>
                        <a:t>Alexei — Scrum Lead</a:t>
                      </a:r>
                      <a:br>
                        <a:rPr lang="en-GB" dirty="0"/>
                      </a:br>
                      <a:r>
                        <a:rPr lang="en-GB" dirty="0"/>
                        <a:t>Laura — Data Steward</a:t>
                      </a:r>
                      <a:br>
                        <a:rPr lang="en-GB" dirty="0"/>
                      </a:br>
                      <a:r>
                        <a:rPr lang="en-GB" dirty="0"/>
                        <a:t>Anisha — Power BI Lead</a:t>
                      </a:r>
                      <a:br>
                        <a:rPr lang="en-GB" dirty="0"/>
                      </a:br>
                      <a:r>
                        <a:rPr lang="en-GB" dirty="0"/>
                        <a:t>Sreelakshmi — Database Architect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63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130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31B96-95D7-7959-C67E-08F48109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95475"/>
            <a:ext cx="11896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1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26333-8A74-6356-A515-23A16D5E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523873"/>
            <a:ext cx="5935367" cy="5534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32550-C888-0BFD-17FE-5581CD87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8" y="523874"/>
            <a:ext cx="526177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8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1140</TotalTime>
  <Words>1142</Words>
  <Application>Microsoft Office PowerPoint</Application>
  <PresentationFormat>Widescreen</PresentationFormat>
  <Paragraphs>143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Century Gothic</vt:lpstr>
      <vt:lpstr>Wingdings</vt:lpstr>
      <vt:lpstr>Wingdings 3</vt:lpstr>
      <vt:lpstr>Slice</vt:lpstr>
      <vt:lpstr>StreamFlix Global Viewer Insights</vt:lpstr>
      <vt:lpstr>Project Overview</vt:lpstr>
      <vt:lpstr>Objectives We Answered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Bonus Insights</vt:lpstr>
      <vt:lpstr>Supply vs Demand by Genre</vt:lpstr>
      <vt:lpstr>PowerPoint Presentation</vt:lpstr>
      <vt:lpstr>Subscription and Gender Mix</vt:lpstr>
      <vt:lpstr>Key Recommendations </vt:lpstr>
      <vt:lpstr>Three Immediate moves</vt:lpstr>
      <vt:lpstr>Known Blockers and Mitigations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Alexei Brown</cp:lastModifiedBy>
  <cp:revision>89</cp:revision>
  <dcterms:created xsi:type="dcterms:W3CDTF">2025-06-09T03:15:22Z</dcterms:created>
  <dcterms:modified xsi:type="dcterms:W3CDTF">2025-06-10T23:05:08Z</dcterms:modified>
</cp:coreProperties>
</file>