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301" r:id="rId8"/>
    <p:sldId id="287" r:id="rId9"/>
    <p:sldId id="293" r:id="rId10"/>
    <p:sldId id="294" r:id="rId11"/>
    <p:sldId id="295" r:id="rId12"/>
    <p:sldId id="303" r:id="rId13"/>
    <p:sldId id="30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mira Arulraj" initials="ZA" lastIdx="2" clrIdx="0">
    <p:extLst>
      <p:ext uri="{19B8F6BF-5375-455C-9EA6-DF929625EA0E}">
        <p15:presenceInfo xmlns:p15="http://schemas.microsoft.com/office/powerpoint/2012/main" userId="7a2fb450889c82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C7"/>
    <a:srgbClr val="0077B6"/>
    <a:srgbClr val="6CD5EA"/>
    <a:srgbClr val="48CAE4"/>
    <a:srgbClr val="90E0EF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43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10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05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05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0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3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06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1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5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0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2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05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1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6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3B9161-6D8B-43AD-8C72-E62FA32C91DD}" type="datetimeFigureOut">
              <a:rPr lang="en-AU" smtClean="0"/>
              <a:t>9/06/2025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50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F8F9D0-3807-34F8-0F00-8DB2E622438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 &amp; Device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929587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FCFD-BC59-B862-9E1E-63CC0E6AC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B7E0F-1010-7E89-FCFB-7B4E5664A962}"/>
              </a:ext>
            </a:extLst>
          </p:cNvPr>
          <p:cNvSpPr/>
          <p:nvPr/>
        </p:nvSpPr>
        <p:spPr>
          <a:xfrm>
            <a:off x="2104279" y="2254352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– Smart TV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F696D-6F01-2FBC-BE05-58690170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BD6CF8-AC7E-68CC-06C7-672FE4905AB2}"/>
              </a:ext>
            </a:extLst>
          </p:cNvPr>
          <p:cNvSpPr/>
          <p:nvPr/>
        </p:nvSpPr>
        <p:spPr>
          <a:xfrm>
            <a:off x="8830879" y="4132161"/>
            <a:ext cx="718233" cy="2421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067B0E-0D0F-747E-8477-51A06AB29512}"/>
              </a:ext>
            </a:extLst>
          </p:cNvPr>
          <p:cNvCxnSpPr>
            <a:cxnSpLocks/>
          </p:cNvCxnSpPr>
          <p:nvPr/>
        </p:nvCxnSpPr>
        <p:spPr>
          <a:xfrm flipH="1">
            <a:off x="9578360" y="3947571"/>
            <a:ext cx="509361" cy="26621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9A93-8078-F0B8-BD73-DD5543B5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D5DC17-BD83-4166-5757-573574D8808F}"/>
              </a:ext>
            </a:extLst>
          </p:cNvPr>
          <p:cNvSpPr/>
          <p:nvPr/>
        </p:nvSpPr>
        <p:spPr>
          <a:xfrm>
            <a:off x="191175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Tablet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9B4CA-4C56-E8DC-70F0-FE5229B6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686692-2973-E9B8-B330-62765CA46B24}"/>
              </a:ext>
            </a:extLst>
          </p:cNvPr>
          <p:cNvSpPr/>
          <p:nvPr/>
        </p:nvSpPr>
        <p:spPr>
          <a:xfrm>
            <a:off x="2238375" y="264662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502251-2794-7E69-D64E-9296FC5A6938}"/>
              </a:ext>
            </a:extLst>
          </p:cNvPr>
          <p:cNvCxnSpPr>
            <a:cxnSpLocks/>
          </p:cNvCxnSpPr>
          <p:nvPr/>
        </p:nvCxnSpPr>
        <p:spPr>
          <a:xfrm flipH="1">
            <a:off x="2854003" y="2314937"/>
            <a:ext cx="1331219" cy="47522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431EED-EBCB-F176-13FB-5FB77026101B}"/>
              </a:ext>
            </a:extLst>
          </p:cNvPr>
          <p:cNvSpPr/>
          <p:nvPr/>
        </p:nvSpPr>
        <p:spPr>
          <a:xfrm>
            <a:off x="7719709" y="1331088"/>
            <a:ext cx="542925" cy="1982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AE5FCB-38D3-23EB-C0A7-E4227796CFD4}"/>
              </a:ext>
            </a:extLst>
          </p:cNvPr>
          <p:cNvCxnSpPr>
            <a:cxnSpLocks/>
          </p:cNvCxnSpPr>
          <p:nvPr/>
        </p:nvCxnSpPr>
        <p:spPr>
          <a:xfrm>
            <a:off x="7351982" y="1052932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E405CB-F462-35B1-E0D4-634C59230F7D}"/>
              </a:ext>
            </a:extLst>
          </p:cNvPr>
          <p:cNvSpPr/>
          <p:nvPr/>
        </p:nvSpPr>
        <p:spPr>
          <a:xfrm>
            <a:off x="10258133" y="5681362"/>
            <a:ext cx="622070" cy="9162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986E6E-1E4E-BC74-B4D3-8E9BB922E1EC}"/>
              </a:ext>
            </a:extLst>
          </p:cNvPr>
          <p:cNvCxnSpPr>
            <a:cxnSpLocks/>
          </p:cNvCxnSpPr>
          <p:nvPr/>
        </p:nvCxnSpPr>
        <p:spPr>
          <a:xfrm>
            <a:off x="10569168" y="5246484"/>
            <a:ext cx="0" cy="43487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92131-B842-BA95-89BF-2C802DA2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4E2106-AFA6-518C-A657-B83D618F12C6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F1379-B8E0-C43D-6145-8F21269CCAFC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76DFB9-E06E-0909-8B8F-010B0BDD80EB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9B02DB-95F2-EF9B-1387-72A3083C0C06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5D148A-B47D-6650-8B43-2644138FEB1A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48E54C-78C4-B43D-F1A7-20F243C11A6C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77225A-C959-BFE8-0B25-B07DFB6C7085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893F45-0556-B3C0-CC58-2EF9A64EA982}"/>
              </a:ext>
            </a:extLst>
          </p:cNvPr>
          <p:cNvSpPr txBox="1"/>
          <p:nvPr/>
        </p:nvSpPr>
        <p:spPr>
          <a:xfrm>
            <a:off x="13511" y="1356360"/>
            <a:ext cx="10563161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Leverage Desktop Usage for Premium Features</a:t>
            </a:r>
            <a:endParaRPr lang="en-AU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multi-device streaming</a:t>
            </a:r>
            <a:r>
              <a:rPr lang="en-AU" sz="1600" dirty="0"/>
              <a:t> and </a:t>
            </a:r>
            <a:r>
              <a:rPr lang="en-AU" sz="1600" b="1" dirty="0"/>
              <a:t>premium video quality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feature comparisons</a:t>
            </a:r>
            <a:r>
              <a:rPr lang="en-AU" sz="1600" dirty="0"/>
              <a:t> between free vs. paid plans during desktop sessions.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Trigger upgrade prompts after users hit high view thresholds.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45433-B351-E4BE-189D-A46431DF7824}"/>
              </a:ext>
            </a:extLst>
          </p:cNvPr>
          <p:cNvSpPr txBox="1"/>
          <p:nvPr/>
        </p:nvSpPr>
        <p:spPr>
          <a:xfrm>
            <a:off x="-6921" y="2722880"/>
            <a:ext cx="10563161" cy="9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Enhance Smart TV Experience for Family Plans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Encourage paid plans with </a:t>
            </a:r>
            <a:r>
              <a:rPr lang="en-AU" sz="1600" b="1" dirty="0"/>
              <a:t>multi-profile access</a:t>
            </a:r>
            <a:r>
              <a:rPr lang="en-AU" sz="1600" dirty="0"/>
              <a:t>, </a:t>
            </a:r>
            <a:r>
              <a:rPr lang="en-AU" sz="1600" b="1" dirty="0"/>
              <a:t>parental controls</a:t>
            </a:r>
            <a:r>
              <a:rPr lang="en-AU" sz="1600" dirty="0"/>
              <a:t>, and </a:t>
            </a:r>
            <a:r>
              <a:rPr lang="en-AU" sz="1600" b="1" dirty="0"/>
              <a:t>exclusive content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Smart TV benefits during evening/weekend viewing hours.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9DA92-BF39-5EE3-AE80-48046FFC33B8}"/>
              </a:ext>
            </a:extLst>
          </p:cNvPr>
          <p:cNvSpPr txBox="1"/>
          <p:nvPr/>
        </p:nvSpPr>
        <p:spPr>
          <a:xfrm>
            <a:off x="-6921" y="0"/>
            <a:ext cx="10563161" cy="1282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Convert Mobile Viewers with Targeted Offers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Launch </a:t>
            </a:r>
            <a:r>
              <a:rPr lang="en-AU" sz="1600" b="1" dirty="0"/>
              <a:t>mobile-first upgrade campaigns</a:t>
            </a:r>
            <a:r>
              <a:rPr lang="en-AU" sz="1600" dirty="0"/>
              <a:t> for free users.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Use in-app prompts after binge sessions to suggest Premium.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mobile perks like </a:t>
            </a:r>
            <a:r>
              <a:rPr lang="en-AU" sz="1600" b="1" dirty="0"/>
              <a:t>offline downloads</a:t>
            </a:r>
            <a:r>
              <a:rPr lang="en-AU" sz="1600" dirty="0"/>
              <a:t>, </a:t>
            </a:r>
            <a:r>
              <a:rPr lang="en-AU" sz="1600" b="1" dirty="0"/>
              <a:t>ad-free streaming</a:t>
            </a:r>
            <a:r>
              <a:rPr lang="en-AU" sz="1600" dirty="0"/>
              <a:t>, and </a:t>
            </a:r>
            <a:r>
              <a:rPr lang="en-AU" sz="1600" b="1" dirty="0"/>
              <a:t>early access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A1CAE-3696-4B8B-740D-9BDB88F1AE45}"/>
              </a:ext>
            </a:extLst>
          </p:cNvPr>
          <p:cNvSpPr txBox="1"/>
          <p:nvPr/>
        </p:nvSpPr>
        <p:spPr>
          <a:xfrm>
            <a:off x="13399" y="407924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Boost Tablet Engagement Among Subscribers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long-form or immersive content on tablets (e.g., series, documentaries).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tablet-specific trials</a:t>
            </a:r>
            <a:r>
              <a:rPr lang="en-AU" sz="1600" dirty="0"/>
              <a:t> o rewards for consistent tablet viewers.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Improve UX and app performance if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7D691-41ED-04C9-2A42-6ED020F6BA87}"/>
              </a:ext>
            </a:extLst>
          </p:cNvPr>
          <p:cNvSpPr txBox="1"/>
          <p:nvPr/>
        </p:nvSpPr>
        <p:spPr>
          <a:xfrm>
            <a:off x="23559" y="547116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Use Personalized Messaging Across Devices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Show upgrade prompts like:</a:t>
            </a:r>
            <a:br>
              <a:rPr lang="en-AU" sz="1600" dirty="0"/>
            </a:br>
            <a:r>
              <a:rPr lang="en-AU" sz="1600" i="1" dirty="0"/>
              <a:t>“You’ve watched 5+ movies this week – unlock unlimited access!”</a:t>
            </a:r>
            <a:br>
              <a:rPr lang="en-AU" sz="1600" dirty="0"/>
            </a:br>
            <a:r>
              <a:rPr lang="en-AU" sz="1600" i="1" dirty="0"/>
              <a:t>“Your screen is perfect for Premium HD – Try it now.”</a:t>
            </a:r>
            <a:endParaRPr lang="en-AU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49148C-0288-0A79-3B7A-715D03D64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39756"/>
            <a:ext cx="1742599" cy="117941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BC14D1-B589-C58E-8C2A-5C81CBA3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431554"/>
            <a:ext cx="1767044" cy="12658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16E41C-80A4-11AC-C73E-938E697EE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2840938"/>
            <a:ext cx="1767044" cy="119252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633515-DDE7-3FD1-F155-4FDE57D92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125" y="4212538"/>
            <a:ext cx="1725822" cy="11537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42770A-E3A1-AD07-A479-9712C41E6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5530067"/>
            <a:ext cx="1767044" cy="12842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771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6356D-3B6C-0015-4CA2-10A6B8C8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E80A1-C46E-6390-DEE5-14076D08D20C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Thankyou !!!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166335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82375B-41CC-8B29-5785-12826F1AE95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Children (&lt;12)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B11A7-5209-BD83-B050-D872144C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9" y="0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50357D-1FD9-252E-5138-A125FA446554}"/>
              </a:ext>
            </a:extLst>
          </p:cNvPr>
          <p:cNvSpPr/>
          <p:nvPr/>
        </p:nvSpPr>
        <p:spPr>
          <a:xfrm>
            <a:off x="1060771" y="8178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C8F15-DFF0-F3C5-A391-E5893A70AB59}"/>
              </a:ext>
            </a:extLst>
          </p:cNvPr>
          <p:cNvCxnSpPr/>
          <p:nvPr/>
        </p:nvCxnSpPr>
        <p:spPr>
          <a:xfrm flipV="1">
            <a:off x="555946" y="1017850"/>
            <a:ext cx="447675" cy="238125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FBDF2E-0F50-3523-6CE4-0F7CD0F2E9A9}"/>
              </a:ext>
            </a:extLst>
          </p:cNvPr>
          <p:cNvSpPr/>
          <p:nvPr/>
        </p:nvSpPr>
        <p:spPr>
          <a:xfrm>
            <a:off x="1295763" y="426634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37C60B-736C-089E-9488-7AAA71916010}"/>
              </a:ext>
            </a:extLst>
          </p:cNvPr>
          <p:cNvCxnSpPr>
            <a:cxnSpLocks/>
          </p:cNvCxnSpPr>
          <p:nvPr/>
        </p:nvCxnSpPr>
        <p:spPr>
          <a:xfrm>
            <a:off x="765497" y="414337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6B80C2-8360-E448-CAB4-279C740DBEE1}"/>
              </a:ext>
            </a:extLst>
          </p:cNvPr>
          <p:cNvSpPr/>
          <p:nvPr/>
        </p:nvSpPr>
        <p:spPr>
          <a:xfrm>
            <a:off x="7554172" y="9702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FCE971-82EF-47B8-1B3B-C6DB836F340E}"/>
              </a:ext>
            </a:extLst>
          </p:cNvPr>
          <p:cNvCxnSpPr>
            <a:cxnSpLocks/>
          </p:cNvCxnSpPr>
          <p:nvPr/>
        </p:nvCxnSpPr>
        <p:spPr>
          <a:xfrm flipH="1">
            <a:off x="8125672" y="81782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60B82A-669A-BBD2-C560-2916C3646993}"/>
              </a:ext>
            </a:extLst>
          </p:cNvPr>
          <p:cNvSpPr/>
          <p:nvPr/>
        </p:nvSpPr>
        <p:spPr>
          <a:xfrm>
            <a:off x="6315915" y="4568025"/>
            <a:ext cx="5191125" cy="2476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34481-48E2-86A4-0A6D-C2850ED48658}"/>
              </a:ext>
            </a:extLst>
          </p:cNvPr>
          <p:cNvCxnSpPr>
            <a:cxnSpLocks/>
          </p:cNvCxnSpPr>
          <p:nvPr/>
        </p:nvCxnSpPr>
        <p:spPr>
          <a:xfrm>
            <a:off x="7001715" y="3986999"/>
            <a:ext cx="228600" cy="533402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00922-7837-6F49-C818-C32A566F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FCD393-BBBB-C716-E6D8-FFC876DC0808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Teenagers (13 - 19)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3B020-75E5-B7C4-8A9A-B0580B05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2A95F1-D4BA-8931-A286-1713D8C7EDC9}"/>
              </a:ext>
            </a:extLst>
          </p:cNvPr>
          <p:cNvSpPr/>
          <p:nvPr/>
        </p:nvSpPr>
        <p:spPr>
          <a:xfrm>
            <a:off x="2079342" y="104931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ABA73-1518-864B-6E53-B545604C6312}"/>
              </a:ext>
            </a:extLst>
          </p:cNvPr>
          <p:cNvCxnSpPr>
            <a:cxnSpLocks/>
          </p:cNvCxnSpPr>
          <p:nvPr/>
        </p:nvCxnSpPr>
        <p:spPr>
          <a:xfrm flipV="1">
            <a:off x="555946" y="1215342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2A1C6D-09C5-B097-FCF6-DABEAB11DAEC}"/>
              </a:ext>
            </a:extLst>
          </p:cNvPr>
          <p:cNvSpPr/>
          <p:nvPr/>
        </p:nvSpPr>
        <p:spPr>
          <a:xfrm>
            <a:off x="2244886" y="43820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B00A9-A8B1-E094-4441-CFD579F3A820}"/>
              </a:ext>
            </a:extLst>
          </p:cNvPr>
          <p:cNvCxnSpPr>
            <a:cxnSpLocks/>
          </p:cNvCxnSpPr>
          <p:nvPr/>
        </p:nvCxnSpPr>
        <p:spPr>
          <a:xfrm>
            <a:off x="1714620" y="42591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BE17C0-915F-39D2-DC7D-50395396A4DA}"/>
              </a:ext>
            </a:extLst>
          </p:cNvPr>
          <p:cNvSpPr/>
          <p:nvPr/>
        </p:nvSpPr>
        <p:spPr>
          <a:xfrm>
            <a:off x="8607464" y="1352189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31BE6-0CCA-F314-6B50-3A20564DE049}"/>
              </a:ext>
            </a:extLst>
          </p:cNvPr>
          <p:cNvCxnSpPr>
            <a:cxnSpLocks/>
          </p:cNvCxnSpPr>
          <p:nvPr/>
        </p:nvCxnSpPr>
        <p:spPr>
          <a:xfrm flipH="1">
            <a:off x="9178964" y="685800"/>
            <a:ext cx="1053056" cy="66638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CC80DD-B0BA-505A-F22C-974A9B73B9BB}"/>
              </a:ext>
            </a:extLst>
          </p:cNvPr>
          <p:cNvSpPr/>
          <p:nvPr/>
        </p:nvSpPr>
        <p:spPr>
          <a:xfrm>
            <a:off x="2069696" y="2671704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685C72-A3EB-CFBE-5428-9F71AF2C5EDD}"/>
              </a:ext>
            </a:extLst>
          </p:cNvPr>
          <p:cNvCxnSpPr>
            <a:cxnSpLocks/>
          </p:cNvCxnSpPr>
          <p:nvPr/>
        </p:nvCxnSpPr>
        <p:spPr>
          <a:xfrm flipV="1">
            <a:off x="1284790" y="2912481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A7B1C8-4D1F-AF0A-A6EB-DBDB09DF55E3}"/>
              </a:ext>
            </a:extLst>
          </p:cNvPr>
          <p:cNvSpPr/>
          <p:nvPr/>
        </p:nvSpPr>
        <p:spPr>
          <a:xfrm>
            <a:off x="10744078" y="13594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A2AB31-2F33-E0E1-08A5-B1E0D04AA8C0}"/>
              </a:ext>
            </a:extLst>
          </p:cNvPr>
          <p:cNvCxnSpPr>
            <a:cxnSpLocks/>
          </p:cNvCxnSpPr>
          <p:nvPr/>
        </p:nvCxnSpPr>
        <p:spPr>
          <a:xfrm flipH="1">
            <a:off x="11027165" y="685800"/>
            <a:ext cx="89854" cy="56426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D4C4-5777-9B81-517C-0D493DEE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723D8B-9B4E-C21A-AD67-A16EEC320727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Young Adult (20 - 35)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1C7C14-3E39-C921-5671-4878B49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AA87DF-75DD-C9B1-8EF3-3985AE5F4ADD}"/>
              </a:ext>
            </a:extLst>
          </p:cNvPr>
          <p:cNvSpPr/>
          <p:nvPr/>
        </p:nvSpPr>
        <p:spPr>
          <a:xfrm>
            <a:off x="3109488" y="1651201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20EE62-DA1B-4C23-65AB-994120709869}"/>
              </a:ext>
            </a:extLst>
          </p:cNvPr>
          <p:cNvCxnSpPr>
            <a:cxnSpLocks/>
          </p:cNvCxnSpPr>
          <p:nvPr/>
        </p:nvCxnSpPr>
        <p:spPr>
          <a:xfrm flipV="1">
            <a:off x="1586092" y="1817225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68AB48-A2D6-39A5-AFC6-23E43D38B1FB}"/>
              </a:ext>
            </a:extLst>
          </p:cNvPr>
          <p:cNvSpPr/>
          <p:nvPr/>
        </p:nvSpPr>
        <p:spPr>
          <a:xfrm>
            <a:off x="3101416" y="44283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D55D35-6A51-4DDB-62BB-AE7B6A27F75F}"/>
              </a:ext>
            </a:extLst>
          </p:cNvPr>
          <p:cNvCxnSpPr>
            <a:cxnSpLocks/>
          </p:cNvCxnSpPr>
          <p:nvPr/>
        </p:nvCxnSpPr>
        <p:spPr>
          <a:xfrm>
            <a:off x="2571150" y="43054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31D41C-CB8F-E6DC-799A-97F151F819FA}"/>
              </a:ext>
            </a:extLst>
          </p:cNvPr>
          <p:cNvSpPr/>
          <p:nvPr/>
        </p:nvSpPr>
        <p:spPr>
          <a:xfrm>
            <a:off x="9650872" y="173747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89BE15-FCC3-1C07-6675-62ACB3B00354}"/>
              </a:ext>
            </a:extLst>
          </p:cNvPr>
          <p:cNvCxnSpPr>
            <a:cxnSpLocks/>
          </p:cNvCxnSpPr>
          <p:nvPr/>
        </p:nvCxnSpPr>
        <p:spPr>
          <a:xfrm>
            <a:off x="9921434" y="552006"/>
            <a:ext cx="0" cy="109286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B00B15-9F4C-016F-E087-2D86D0956CFE}"/>
              </a:ext>
            </a:extLst>
          </p:cNvPr>
          <p:cNvSpPr/>
          <p:nvPr/>
        </p:nvSpPr>
        <p:spPr>
          <a:xfrm>
            <a:off x="3122991" y="231288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7FA130-27A4-D4C3-599E-899722973E2A}"/>
              </a:ext>
            </a:extLst>
          </p:cNvPr>
          <p:cNvCxnSpPr>
            <a:cxnSpLocks/>
          </p:cNvCxnSpPr>
          <p:nvPr/>
        </p:nvCxnSpPr>
        <p:spPr>
          <a:xfrm flipV="1">
            <a:off x="2338085" y="2553665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1ACB4-7BAF-1166-84F7-AFC488F1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6258E2B-89A2-0CDB-22C7-F4E547E01FD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Adult (36 - 55)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69BFA-3499-9CC4-E7FA-96061364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163380-5A70-AA82-5D20-B3C45CE832D8}"/>
              </a:ext>
            </a:extLst>
          </p:cNvPr>
          <p:cNvSpPr/>
          <p:nvPr/>
        </p:nvSpPr>
        <p:spPr>
          <a:xfrm>
            <a:off x="4159241" y="268766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0287C4-4D0D-6C58-6416-B179DB656AFB}"/>
              </a:ext>
            </a:extLst>
          </p:cNvPr>
          <p:cNvCxnSpPr>
            <a:cxnSpLocks/>
          </p:cNvCxnSpPr>
          <p:nvPr/>
        </p:nvCxnSpPr>
        <p:spPr>
          <a:xfrm flipV="1">
            <a:off x="3238985" y="2853684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3AE90F-1BEF-86F6-95E2-9903C9DE2855}"/>
              </a:ext>
            </a:extLst>
          </p:cNvPr>
          <p:cNvSpPr/>
          <p:nvPr/>
        </p:nvSpPr>
        <p:spPr>
          <a:xfrm>
            <a:off x="3503654" y="4336620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A040C-45DC-02D5-A5A4-36B215620181}"/>
              </a:ext>
            </a:extLst>
          </p:cNvPr>
          <p:cNvCxnSpPr>
            <a:cxnSpLocks/>
          </p:cNvCxnSpPr>
          <p:nvPr/>
        </p:nvCxnSpPr>
        <p:spPr>
          <a:xfrm>
            <a:off x="2973388" y="4213654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962EAE-3337-B909-3691-1A2F4D6D5E39}"/>
              </a:ext>
            </a:extLst>
          </p:cNvPr>
          <p:cNvSpPr/>
          <p:nvPr/>
        </p:nvSpPr>
        <p:spPr>
          <a:xfrm>
            <a:off x="8574427" y="2119437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B7FC01-449F-74B4-FCEC-905775E782EE}"/>
              </a:ext>
            </a:extLst>
          </p:cNvPr>
          <p:cNvCxnSpPr>
            <a:cxnSpLocks/>
          </p:cNvCxnSpPr>
          <p:nvPr/>
        </p:nvCxnSpPr>
        <p:spPr>
          <a:xfrm flipV="1">
            <a:off x="8218026" y="2512974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3BB61B-38B4-8CAA-4763-E01386C12F1E}"/>
              </a:ext>
            </a:extLst>
          </p:cNvPr>
          <p:cNvSpPr/>
          <p:nvPr/>
        </p:nvSpPr>
        <p:spPr>
          <a:xfrm>
            <a:off x="6329803" y="5438143"/>
            <a:ext cx="5279605" cy="2618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F3A5A-1CC7-CC2E-92AD-6441165055DA}"/>
              </a:ext>
            </a:extLst>
          </p:cNvPr>
          <p:cNvCxnSpPr>
            <a:cxnSpLocks/>
          </p:cNvCxnSpPr>
          <p:nvPr/>
        </p:nvCxnSpPr>
        <p:spPr>
          <a:xfrm>
            <a:off x="5799537" y="5315177"/>
            <a:ext cx="427643" cy="26183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00982-FDAA-B599-3BF8-76FA91788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30838-6699-B07A-672E-7606BADF771E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Senior (&gt;55)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C1299-62D3-4D93-DD11-E4972D89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D8042F-213D-63FC-BCB6-47A9E0D253E3}"/>
              </a:ext>
            </a:extLst>
          </p:cNvPr>
          <p:cNvSpPr/>
          <p:nvPr/>
        </p:nvSpPr>
        <p:spPr>
          <a:xfrm>
            <a:off x="5235683" y="168066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2D7CB5-0DB4-A8CA-0DEA-78E32D5970E0}"/>
              </a:ext>
            </a:extLst>
          </p:cNvPr>
          <p:cNvCxnSpPr>
            <a:cxnSpLocks/>
          </p:cNvCxnSpPr>
          <p:nvPr/>
        </p:nvCxnSpPr>
        <p:spPr>
          <a:xfrm flipV="1">
            <a:off x="4315427" y="1846690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D6949-CA64-F328-9866-61A2839209A0}"/>
              </a:ext>
            </a:extLst>
          </p:cNvPr>
          <p:cNvSpPr/>
          <p:nvPr/>
        </p:nvSpPr>
        <p:spPr>
          <a:xfrm>
            <a:off x="4452777" y="422087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7D7E9-A3F3-F92F-3EDC-F7CDC4226D68}"/>
              </a:ext>
            </a:extLst>
          </p:cNvPr>
          <p:cNvCxnSpPr>
            <a:cxnSpLocks/>
          </p:cNvCxnSpPr>
          <p:nvPr/>
        </p:nvCxnSpPr>
        <p:spPr>
          <a:xfrm>
            <a:off x="3922511" y="409790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40BDF3-4390-E095-7E3A-B23F36FD61C9}"/>
              </a:ext>
            </a:extLst>
          </p:cNvPr>
          <p:cNvSpPr/>
          <p:nvPr/>
        </p:nvSpPr>
        <p:spPr>
          <a:xfrm>
            <a:off x="8562852" y="2489823"/>
            <a:ext cx="1680743" cy="393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DF1231-8D27-2CA5-A9F1-62E8C2CEB253}"/>
              </a:ext>
            </a:extLst>
          </p:cNvPr>
          <p:cNvCxnSpPr>
            <a:cxnSpLocks/>
          </p:cNvCxnSpPr>
          <p:nvPr/>
        </p:nvCxnSpPr>
        <p:spPr>
          <a:xfrm flipV="1">
            <a:off x="8218026" y="2918085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B0F65-B881-EF09-6C9D-A01F8EC4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139ADD-9A62-E357-7D58-789C4724D4E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BF757-67DA-9B96-F1D9-4EB5D2DB9A6E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46B943-E8EE-F151-D6AD-D4FF97EE08A4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40FC43-6F6A-9021-82E6-E0C6E44C27DD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762B72-08AE-0AD8-5FFC-6A00026E0065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5CE991-0CC9-6EE1-6C5C-C84BF2D0B651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06DEA9-35B9-FDA7-E6A3-B229F2256D69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E66461-2E99-6B3B-E632-35918EFDCEAD}"/>
              </a:ext>
            </a:extLst>
          </p:cNvPr>
          <p:cNvSpPr txBox="1"/>
          <p:nvPr/>
        </p:nvSpPr>
        <p:spPr>
          <a:xfrm>
            <a:off x="23559" y="13563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Teenagers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Deprioritize </a:t>
            </a:r>
            <a:r>
              <a:rPr lang="en-AU" sz="1600" b="1" dirty="0"/>
              <a:t>action content</a:t>
            </a:r>
            <a:r>
              <a:rPr lang="en-AU" sz="1600" dirty="0"/>
              <a:t> in their recommendations; focus more on </a:t>
            </a:r>
            <a:r>
              <a:rPr lang="en-AU" sz="1600" b="1" dirty="0"/>
              <a:t>romance and drama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Optimize </a:t>
            </a:r>
            <a:r>
              <a:rPr lang="en-AU" sz="1600" b="1" dirty="0"/>
              <a:t>mobile/tablet streaming experience</a:t>
            </a:r>
            <a:r>
              <a:rPr lang="en-AU" sz="1600" dirty="0"/>
              <a:t> (e.g., UI design, quick access).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binge-worthy series or short-form content formats.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3124A-29AA-9213-2AF8-0623963CBDA6}"/>
              </a:ext>
            </a:extLst>
          </p:cNvPr>
          <p:cNvSpPr txBox="1"/>
          <p:nvPr/>
        </p:nvSpPr>
        <p:spPr>
          <a:xfrm>
            <a:off x="-6921" y="272288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Young Adult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Strengthen the library of </a:t>
            </a:r>
            <a:r>
              <a:rPr lang="en-AU" sz="1600" b="1" dirty="0"/>
              <a:t>comedy and drama</a:t>
            </a:r>
            <a:r>
              <a:rPr lang="en-AU" sz="1600" dirty="0"/>
              <a:t>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Consider features that enhance </a:t>
            </a:r>
            <a:r>
              <a:rPr lang="en-AU" sz="1600" b="1" dirty="0"/>
              <a:t>Smart TV user experience</a:t>
            </a:r>
            <a:r>
              <a:rPr lang="en-AU" sz="1600" dirty="0"/>
              <a:t> like personalized watchlists, shared viewing features, or watch parties.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Highlight trending comedies for this segment.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42385-4604-5806-6AF4-B5E92D3696A5}"/>
              </a:ext>
            </a:extLst>
          </p:cNvPr>
          <p:cNvSpPr txBox="1"/>
          <p:nvPr/>
        </p:nvSpPr>
        <p:spPr>
          <a:xfrm>
            <a:off x="-6921" y="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Children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animation content</a:t>
            </a:r>
            <a:r>
              <a:rPr lang="en-AU" sz="1600" dirty="0"/>
              <a:t> more in the home page and recommendations.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Even though thriller is watched more, animation emotionally resonates better.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Develop a </a:t>
            </a:r>
            <a:r>
              <a:rPr lang="en-AU" sz="1600" b="1" dirty="0"/>
              <a:t>child-friendly desktop interface</a:t>
            </a:r>
            <a:r>
              <a:rPr lang="en-AU" sz="1600" dirty="0"/>
              <a:t> with </a:t>
            </a:r>
            <a:r>
              <a:rPr lang="en-AU" sz="1600" b="1" dirty="0"/>
              <a:t>parental controls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F115D-F4EC-450A-7956-FC271F16D534}"/>
              </a:ext>
            </a:extLst>
          </p:cNvPr>
          <p:cNvSpPr txBox="1"/>
          <p:nvPr/>
        </p:nvSpPr>
        <p:spPr>
          <a:xfrm>
            <a:off x="13399" y="407924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000" b="1" dirty="0"/>
              <a:t>Adults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They are heavy viewers compared to other age group, so target them by continue investing in </a:t>
            </a:r>
            <a:r>
              <a:rPr lang="en-AU" sz="1600" b="1" dirty="0"/>
              <a:t>drama and action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Target this group with mobile-friendly content and </a:t>
            </a:r>
            <a:r>
              <a:rPr lang="en-AU" sz="1600" b="1" dirty="0"/>
              <a:t>offline viewing options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Use in-app notifications or personalized suggestions to retain high engagement.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FB02D-F7B9-FC28-EC4F-78782010AEC5}"/>
              </a:ext>
            </a:extLst>
          </p:cNvPr>
          <p:cNvSpPr txBox="1"/>
          <p:nvPr/>
        </p:nvSpPr>
        <p:spPr>
          <a:xfrm>
            <a:off x="23559" y="54711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Seniors</a:t>
            </a:r>
            <a:endParaRPr lang="en-AU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Reinforce </a:t>
            </a:r>
            <a:r>
              <a:rPr lang="en-AU" sz="1600" b="1" dirty="0"/>
              <a:t>drama and western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Simplify navigation for mobile and TV users; ensure accessibility (e.g., subtitles, large fonts).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nostalgic or classic content for emotional engagement.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CE383-16B7-674D-F60E-1C2E84A20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15" y="60453"/>
            <a:ext cx="1411786" cy="12279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795FE9-C43E-54A4-51C8-EF3C69E4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01"/>
          <a:stretch>
            <a:fillRect/>
          </a:stretch>
        </p:blipFill>
        <p:spPr>
          <a:xfrm>
            <a:off x="10794484" y="4166323"/>
            <a:ext cx="1366675" cy="12108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4A203D-249D-E791-0477-560E59BC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9"/>
          <a:stretch>
            <a:fillRect/>
          </a:stretch>
        </p:blipFill>
        <p:spPr>
          <a:xfrm>
            <a:off x="10714625" y="1432054"/>
            <a:ext cx="1500936" cy="12145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D12411-E550-4DC1-9842-6D52190DF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3"/>
          <a:stretch>
            <a:fillRect/>
          </a:stretch>
        </p:blipFill>
        <p:spPr>
          <a:xfrm>
            <a:off x="10766815" y="2821714"/>
            <a:ext cx="1394344" cy="1214570"/>
          </a:xfrm>
          <a:prstGeom prst="ellipse">
            <a:avLst/>
          </a:prstGeom>
          <a:ln w="3175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D7E2EE-584F-16EE-1B34-3738AF373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48" y="5535196"/>
            <a:ext cx="1421077" cy="12623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63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6F34E-AB04-BA27-BEF7-57C10537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02FD3F-EFDD-6FDF-C65A-E1597726B478}"/>
              </a:ext>
            </a:extLst>
          </p:cNvPr>
          <p:cNvSpPr/>
          <p:nvPr/>
        </p:nvSpPr>
        <p:spPr>
          <a:xfrm>
            <a:off x="226749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Mobile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0BF3E-7B88-BCEE-309B-DEF9810C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9292FB-9C3B-0C4A-A393-929840FC9875}"/>
              </a:ext>
            </a:extLst>
          </p:cNvPr>
          <p:cNvSpPr/>
          <p:nvPr/>
        </p:nvSpPr>
        <p:spPr>
          <a:xfrm>
            <a:off x="1428146" y="2172063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6C22A3-BDBC-4443-1B96-A036AB202421}"/>
              </a:ext>
            </a:extLst>
          </p:cNvPr>
          <p:cNvCxnSpPr>
            <a:cxnSpLocks/>
          </p:cNvCxnSpPr>
          <p:nvPr/>
        </p:nvCxnSpPr>
        <p:spPr>
          <a:xfrm>
            <a:off x="1134318" y="1637313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96A582-A6EE-3EF2-50BA-F0DFCDDBAA1D}"/>
              </a:ext>
            </a:extLst>
          </p:cNvPr>
          <p:cNvSpPr/>
          <p:nvPr/>
        </p:nvSpPr>
        <p:spPr>
          <a:xfrm>
            <a:off x="6180278" y="562440"/>
            <a:ext cx="542925" cy="27508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79EC93-3363-D36E-1F5F-F3A5FEE6CF70}"/>
              </a:ext>
            </a:extLst>
          </p:cNvPr>
          <p:cNvCxnSpPr>
            <a:cxnSpLocks/>
          </p:cNvCxnSpPr>
          <p:nvPr/>
        </p:nvCxnSpPr>
        <p:spPr>
          <a:xfrm>
            <a:off x="5650012" y="439474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A9C97F-E49C-B859-D2CB-142942F9D2EF}"/>
              </a:ext>
            </a:extLst>
          </p:cNvPr>
          <p:cNvSpPr/>
          <p:nvPr/>
        </p:nvSpPr>
        <p:spPr>
          <a:xfrm>
            <a:off x="7526508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599662-E3B8-E410-0990-42F9D8691C1D}"/>
              </a:ext>
            </a:extLst>
          </p:cNvPr>
          <p:cNvCxnSpPr>
            <a:cxnSpLocks/>
          </p:cNvCxnSpPr>
          <p:nvPr/>
        </p:nvCxnSpPr>
        <p:spPr>
          <a:xfrm flipH="1">
            <a:off x="8069433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2FBE5-1360-3B65-7159-DD4BB321B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0610D6-CD6E-1787-A477-5F14B554CF04}"/>
              </a:ext>
            </a:extLst>
          </p:cNvPr>
          <p:cNvSpPr/>
          <p:nvPr/>
        </p:nvSpPr>
        <p:spPr>
          <a:xfrm>
            <a:off x="2213190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24D27-FFB0-D68A-EE83-0E8F81AB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DFB74F-18FB-17BD-5A28-DF1B53606C89}"/>
              </a:ext>
            </a:extLst>
          </p:cNvPr>
          <p:cNvSpPr/>
          <p:nvPr/>
        </p:nvSpPr>
        <p:spPr>
          <a:xfrm>
            <a:off x="775505" y="4429125"/>
            <a:ext cx="1091394" cy="247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55FC5A-5116-3E4E-8CF3-03DF26CD446D}"/>
              </a:ext>
            </a:extLst>
          </p:cNvPr>
          <p:cNvCxnSpPr>
            <a:cxnSpLocks/>
          </p:cNvCxnSpPr>
          <p:nvPr/>
        </p:nvCxnSpPr>
        <p:spPr>
          <a:xfrm>
            <a:off x="1030145" y="3894375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B8B743-4694-299B-9EFB-3693459A81EF}"/>
              </a:ext>
            </a:extLst>
          </p:cNvPr>
          <p:cNvSpPr/>
          <p:nvPr/>
        </p:nvSpPr>
        <p:spPr>
          <a:xfrm>
            <a:off x="10705983" y="2257062"/>
            <a:ext cx="542925" cy="10561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3B880-D036-F305-CFFB-56D0B505CDD6}"/>
              </a:ext>
            </a:extLst>
          </p:cNvPr>
          <p:cNvCxnSpPr>
            <a:cxnSpLocks/>
          </p:cNvCxnSpPr>
          <p:nvPr/>
        </p:nvCxnSpPr>
        <p:spPr>
          <a:xfrm>
            <a:off x="10259995" y="1978906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57D81A-7469-2B2C-96E4-4E04E5299983}"/>
              </a:ext>
            </a:extLst>
          </p:cNvPr>
          <p:cNvSpPr/>
          <p:nvPr/>
        </p:nvSpPr>
        <p:spPr>
          <a:xfrm>
            <a:off x="6125976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D82930-5106-F405-86C0-7F5E91D223F9}"/>
              </a:ext>
            </a:extLst>
          </p:cNvPr>
          <p:cNvCxnSpPr>
            <a:cxnSpLocks/>
          </p:cNvCxnSpPr>
          <p:nvPr/>
        </p:nvCxnSpPr>
        <p:spPr>
          <a:xfrm flipH="1">
            <a:off x="6697476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6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812</TotalTime>
  <Words>437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Zemira Arulraj</dc:creator>
  <cp:lastModifiedBy>Zemira Arulraj</cp:lastModifiedBy>
  <cp:revision>82</cp:revision>
  <dcterms:created xsi:type="dcterms:W3CDTF">2025-06-09T03:15:22Z</dcterms:created>
  <dcterms:modified xsi:type="dcterms:W3CDTF">2025-06-09T16:48:05Z</dcterms:modified>
</cp:coreProperties>
</file>