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5" r:id="rId2"/>
    <p:sldId id="306" r:id="rId3"/>
    <p:sldId id="307" r:id="rId4"/>
    <p:sldId id="308" r:id="rId5"/>
    <p:sldId id="310" r:id="rId6"/>
    <p:sldId id="309" r:id="rId7"/>
    <p:sldId id="311" r:id="rId8"/>
    <p:sldId id="312" r:id="rId9"/>
    <p:sldId id="313" r:id="rId10"/>
    <p:sldId id="314" r:id="rId11"/>
    <p:sldId id="315" r:id="rId12"/>
    <p:sldId id="31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mira Arulraj" initials="ZA" lastIdx="2" clrIdx="0">
    <p:extLst>
      <p:ext uri="{19B8F6BF-5375-455C-9EA6-DF929625EA0E}">
        <p15:presenceInfo xmlns:p15="http://schemas.microsoft.com/office/powerpoint/2012/main" userId="7a2fb450889c82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C7"/>
    <a:srgbClr val="0077B6"/>
    <a:srgbClr val="6CD5EA"/>
    <a:srgbClr val="48CAE4"/>
    <a:srgbClr val="90E0EF"/>
    <a:srgbClr val="00B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8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43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10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05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05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90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73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06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1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755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30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04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2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1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05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1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56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050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88483-12E4-991B-5C90-FC6E59E1F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60743C-132D-D179-861A-7719774897AD}"/>
              </a:ext>
            </a:extLst>
          </p:cNvPr>
          <p:cNvSpPr/>
          <p:nvPr/>
        </p:nvSpPr>
        <p:spPr>
          <a:xfrm>
            <a:off x="1821425" y="913708"/>
            <a:ext cx="8368496" cy="1862842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dirty="0"/>
              <a:t>Subscription Status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58876-7C5E-E3F2-5D73-00066A819D7F}"/>
              </a:ext>
            </a:extLst>
          </p:cNvPr>
          <p:cNvSpPr txBox="1"/>
          <p:nvPr/>
        </p:nvSpPr>
        <p:spPr>
          <a:xfrm>
            <a:off x="2352155" y="3250454"/>
            <a:ext cx="7307036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3600" dirty="0"/>
              <a:t>Free vs. Subscribed Users</a:t>
            </a:r>
          </a:p>
        </p:txBody>
      </p:sp>
    </p:spTree>
    <p:extLst>
      <p:ext uri="{BB962C8B-B14F-4D97-AF65-F5344CB8AC3E}">
        <p14:creationId xmlns:p14="http://schemas.microsoft.com/office/powerpoint/2010/main" val="150090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4D7E3-8688-4361-7C9E-B34EA7FEC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3EAC117-3810-3B4C-B208-30EF4103E99D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Free users in France show highest watch time.</a:t>
            </a:r>
            <a:br>
              <a:rPr lang="en-US" sz="2400" dirty="0"/>
            </a:br>
            <a:r>
              <a:rPr lang="en-US" sz="2400" dirty="0"/>
              <a:t>Watch time is fairly consistent across subscription tiers.</a:t>
            </a:r>
            <a:endParaRPr lang="en-AU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05FC1-C5CE-53CA-8001-F48F096C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6" y="942976"/>
            <a:ext cx="6143624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6D9BB-647C-C506-A6F6-FA592265D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62E561-2DF7-8554-A058-A23808DECD6E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Mobile and tablet dominate across all countries.</a:t>
            </a:r>
            <a:br>
              <a:rPr lang="en-US" sz="2400" dirty="0"/>
            </a:br>
            <a:r>
              <a:rPr lang="en-US" sz="2400" dirty="0"/>
              <a:t>Tailor subscription prompts to device usage patterns.</a:t>
            </a:r>
            <a:endParaRPr lang="en-A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FEF37-2C42-F133-BDFB-125E9A0A9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94" y="1363884"/>
            <a:ext cx="5896155" cy="31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9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772E-0966-FB3E-EB0B-12DB3B167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5EE890B-191C-BB90-B080-65DDEB36F46C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99797-B798-DB54-88A2-45A4CCF42C84}"/>
              </a:ext>
            </a:extLst>
          </p:cNvPr>
          <p:cNvSpPr txBox="1"/>
          <p:nvPr/>
        </p:nvSpPr>
        <p:spPr>
          <a:xfrm>
            <a:off x="628651" y="501046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Key Insights &amp; Recommendations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C4CE1-7674-BA76-66F8-BB52CD28407F}"/>
              </a:ext>
            </a:extLst>
          </p:cNvPr>
          <p:cNvSpPr txBox="1"/>
          <p:nvPr/>
        </p:nvSpPr>
        <p:spPr>
          <a:xfrm>
            <a:off x="628651" y="1885951"/>
            <a:ext cx="8525554" cy="223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Target France for Free-to-Subscriber conversion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Optimise</a:t>
            </a:r>
            <a:r>
              <a:rPr lang="en-US" sz="2400" dirty="0"/>
              <a:t> UI for mobile-first countries subscriptions.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Reinforce value in high-subscription regions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Geo-personalised engagement</a:t>
            </a:r>
          </a:p>
        </p:txBody>
      </p:sp>
    </p:spTree>
    <p:extLst>
      <p:ext uri="{BB962C8B-B14F-4D97-AF65-F5344CB8AC3E}">
        <p14:creationId xmlns:p14="http://schemas.microsoft.com/office/powerpoint/2010/main" val="414127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48C59C4-DE8A-EBE0-942B-A104BF1C25CB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nearly even split:- opportunity to convert Free users with targeted upsell campaigns.</a:t>
            </a:r>
            <a:endParaRPr lang="en-AU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EAC109-A859-FA8F-5C8E-FF1C0F682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39" y="482338"/>
            <a:ext cx="5252585" cy="449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6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149B7-0CE8-D8CA-8486-0D33BA640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213382E-1348-0005-811C-A08638B2BA2A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Watch time is almost identical across both groups. Content is engaging even in the free tier.</a:t>
            </a:r>
            <a:endParaRPr lang="en-A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35FFC-46FF-BC6C-96D8-0607F3B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66" y="825239"/>
            <a:ext cx="5440133" cy="37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915CC3-F2FF-A7BD-FBA5-FE64B23A4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4105F-FF5D-C824-2765-701CA8E4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41" y="776331"/>
            <a:ext cx="4887466" cy="363740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B8E831-4713-6C96-AE09-167D5A9B9F32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944DD91-DD59-73ED-70EB-53C6CA75D00A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Users rate similarly regardless of subscription. Focus on maintaining quality over pricing.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79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34322-8070-236D-C6BA-EEF1EDB86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F560111-217A-55B5-B659-23731C62149B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A4FCE-FE4A-9467-8AF6-299E8BB24C19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Mobile is the top device among Free users, a smart place to prompt subscription upgrades.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5519A-9A0D-8769-1E62-2F899F83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90" y="685800"/>
            <a:ext cx="5847201" cy="36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BA9B0-030D-FDE8-1D25-1712A3BD2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0C711DB-3C3A-D092-F30A-88FD884980E3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5491D-76A8-C8EB-A034-60FEACF87284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Drama and Comedy lead across both groups. </a:t>
            </a:r>
            <a:r>
              <a:rPr lang="en-US" sz="2400" dirty="0" err="1"/>
              <a:t>Prioritise</a:t>
            </a:r>
            <a:r>
              <a:rPr lang="en-US" sz="2400" dirty="0"/>
              <a:t> these in content and marketing placement.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6062A-B189-62F3-01B5-7A8A607FD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6" y="1265464"/>
            <a:ext cx="5334462" cy="322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9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B8A3E-2DFC-4A52-4989-DFD4AA23D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6EEAC21-015B-A819-7AF9-F38D401E91A4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C888C-0426-FE63-96F1-0C858157D8A3}"/>
              </a:ext>
            </a:extLst>
          </p:cNvPr>
          <p:cNvSpPr txBox="1"/>
          <p:nvPr/>
        </p:nvSpPr>
        <p:spPr>
          <a:xfrm>
            <a:off x="442232" y="605272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Recommendations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EDACE-B11F-EC40-325B-9143BC8505CD}"/>
              </a:ext>
            </a:extLst>
          </p:cNvPr>
          <p:cNvSpPr txBox="1"/>
          <p:nvPr/>
        </p:nvSpPr>
        <p:spPr>
          <a:xfrm>
            <a:off x="628651" y="1885951"/>
            <a:ext cx="8525554" cy="390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Focus push notifications on </a:t>
            </a:r>
            <a:r>
              <a:rPr lang="en-US" sz="2400" b="1" dirty="0"/>
              <a:t>mobile free users</a:t>
            </a:r>
            <a:r>
              <a:rPr lang="en-US" sz="2400" dirty="0"/>
              <a:t> with premium previews.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Drama &amp; Comedy</a:t>
            </a:r>
            <a:r>
              <a:rPr lang="en-US" sz="2400" dirty="0"/>
              <a:t> content to promote subscriptions.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Since </a:t>
            </a:r>
            <a:r>
              <a:rPr lang="en-US" sz="2400" b="1" dirty="0"/>
              <a:t>watch time and ratings</a:t>
            </a:r>
            <a:r>
              <a:rPr lang="en-US" sz="2400" dirty="0"/>
              <a:t> are nearly equal, pricing nudges and exclusive features might convert better than content gating.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669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5D081-1A5C-6A8F-F10A-2EC0B9225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71A120-8EA5-C134-A19B-EDADB084A3C9}"/>
              </a:ext>
            </a:extLst>
          </p:cNvPr>
          <p:cNvSpPr/>
          <p:nvPr/>
        </p:nvSpPr>
        <p:spPr>
          <a:xfrm>
            <a:off x="1821425" y="913708"/>
            <a:ext cx="8368496" cy="1862842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/>
              <a:t>Subscription Analysis by Country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83C70-DC0E-97AA-3FD5-AFDE43F4FCD4}"/>
              </a:ext>
            </a:extLst>
          </p:cNvPr>
          <p:cNvSpPr txBox="1"/>
          <p:nvPr/>
        </p:nvSpPr>
        <p:spPr>
          <a:xfrm>
            <a:off x="2352155" y="3250454"/>
            <a:ext cx="7307036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800" dirty="0"/>
              <a:t>Comparing user </a:t>
            </a:r>
            <a:r>
              <a:rPr lang="en-US" sz="2800" dirty="0" err="1"/>
              <a:t>behaviour</a:t>
            </a:r>
            <a:r>
              <a:rPr lang="en-US" sz="2800" dirty="0"/>
              <a:t> and engagement across countries, by Subscription Status.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8546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C8D38-42F6-36EC-1391-2FF813AF4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7F195A-E43A-85AA-07FA-6C1B31152DC2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Canada, USA, and India lead in user count.</a:t>
            </a:r>
            <a:br>
              <a:rPr lang="en-US" sz="2400" dirty="0"/>
            </a:br>
            <a:r>
              <a:rPr lang="en-US" sz="2400" dirty="0"/>
              <a:t>High Free user base in India and Italy signals opportunity for growth.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9165C-9FD2-9ABA-EA92-EFCD93906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59" y="924360"/>
            <a:ext cx="5574533" cy="339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5884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949</TotalTime>
  <Words>230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Zemira Arulraj</dc:creator>
  <cp:lastModifiedBy>Sreelakshmi Sudey</cp:lastModifiedBy>
  <cp:revision>85</cp:revision>
  <dcterms:created xsi:type="dcterms:W3CDTF">2025-06-09T03:15:22Z</dcterms:created>
  <dcterms:modified xsi:type="dcterms:W3CDTF">2025-06-10T03:26:48Z</dcterms:modified>
</cp:coreProperties>
</file>