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21" r:id="rId2"/>
    <p:sldId id="305" r:id="rId3"/>
    <p:sldId id="322" r:id="rId4"/>
    <p:sldId id="306" r:id="rId5"/>
    <p:sldId id="323" r:id="rId6"/>
    <p:sldId id="308" r:id="rId7"/>
    <p:sldId id="256" r:id="rId8"/>
    <p:sldId id="257" r:id="rId9"/>
    <p:sldId id="283" r:id="rId10"/>
    <p:sldId id="284" r:id="rId11"/>
    <p:sldId id="285" r:id="rId12"/>
    <p:sldId id="286" r:id="rId13"/>
    <p:sldId id="301" r:id="rId14"/>
    <p:sldId id="287" r:id="rId15"/>
    <p:sldId id="293" r:id="rId16"/>
    <p:sldId id="294" r:id="rId17"/>
    <p:sldId id="295" r:id="rId18"/>
    <p:sldId id="303" r:id="rId19"/>
    <p:sldId id="309" r:id="rId20"/>
    <p:sldId id="310" r:id="rId21"/>
    <p:sldId id="311" r:id="rId22"/>
    <p:sldId id="312" r:id="rId23"/>
    <p:sldId id="313" r:id="rId24"/>
    <p:sldId id="314" r:id="rId25"/>
    <p:sldId id="315" r:id="rId26"/>
    <p:sldId id="316" r:id="rId27"/>
    <p:sldId id="317" r:id="rId28"/>
    <p:sldId id="318" r:id="rId29"/>
    <p:sldId id="319" r:id="rId30"/>
    <p:sldId id="320" r:id="rId31"/>
    <p:sldId id="304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emira Arulraj" initials="ZA" lastIdx="2" clrIdx="0">
    <p:extLst>
      <p:ext uri="{19B8F6BF-5375-455C-9EA6-DF929625EA0E}">
        <p15:presenceInfo xmlns:p15="http://schemas.microsoft.com/office/powerpoint/2012/main" userId="7a2fb450889c825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6C7"/>
    <a:srgbClr val="0077B6"/>
    <a:srgbClr val="6CD5EA"/>
    <a:srgbClr val="48CAE4"/>
    <a:srgbClr val="90E0EF"/>
    <a:srgbClr val="00B4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3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2487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73433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9401071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3005545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210598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29089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367334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600630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2194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97553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87305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36048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99200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98112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2054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06181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125648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2000">
              <a:schemeClr val="bg2">
                <a:tint val="97000"/>
                <a:hueMod val="92000"/>
                <a:satMod val="169000"/>
                <a:lumMod val="164000"/>
              </a:schemeClr>
            </a:gs>
            <a:gs pos="100000">
              <a:schemeClr val="bg2">
                <a:shade val="96000"/>
                <a:satMod val="120000"/>
                <a:lumMod val="90000"/>
              </a:schemeClr>
            </a:gs>
          </a:gsLst>
          <a:lin ang="36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A3B9161-6D8B-43AD-8C72-E62FA32C91DD}" type="datetimeFigureOut">
              <a:rPr lang="en-AU" smtClean="0"/>
              <a:t>10/06/2025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BF53461-4D94-4414-A460-1F79623E7C4F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670500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C393E-EB8A-0DB4-DF1C-04ADCD2236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b="1" dirty="0" err="1"/>
              <a:t>StreamFlix</a:t>
            </a:r>
            <a:r>
              <a:rPr lang="en-GB" b="1" dirty="0"/>
              <a:t> Global Viewer Insights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D26BB3-1FD8-C660-C905-A6255F6D84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Alexander Brown</a:t>
            </a:r>
            <a:br>
              <a:rPr lang="en-GB" dirty="0"/>
            </a:br>
            <a:r>
              <a:rPr lang="en-GB" dirty="0"/>
              <a:t>Anisha Issac</a:t>
            </a:r>
            <a:br>
              <a:rPr lang="en-GB" dirty="0"/>
            </a:br>
            <a:r>
              <a:rPr lang="en-GB" dirty="0"/>
              <a:t>Laura Vuong</a:t>
            </a:r>
            <a:br>
              <a:rPr lang="en-GB" dirty="0"/>
            </a:br>
            <a:r>
              <a:rPr lang="en-GB" dirty="0"/>
              <a:t>Sreelakshmi </a:t>
            </a:r>
            <a:r>
              <a:rPr lang="en-GB" dirty="0" err="1"/>
              <a:t>Sudey</a:t>
            </a:r>
            <a:endParaRPr lang="en-gb" dirty="0">
              <a:solidFill>
                <a:schemeClr val="tx1"/>
              </a:solidFill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48079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A5D4C4-5777-9B81-517C-0D493DEE5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0723D8B-9B4E-C21A-AD67-A16EEC320727}"/>
              </a:ext>
            </a:extLst>
          </p:cNvPr>
          <p:cNvSpPr/>
          <p:nvPr/>
        </p:nvSpPr>
        <p:spPr>
          <a:xfrm>
            <a:off x="2131667" y="2235629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Age Group</a:t>
            </a:r>
          </a:p>
          <a:p>
            <a:pPr algn="ctr"/>
            <a:r>
              <a:rPr lang="en-AU" sz="5000" dirty="0"/>
              <a:t>Young Adult (20 - 35)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01C7C14-3E39-C921-5671-4878B492CC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23525"/>
            <a:ext cx="11866221" cy="6801138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AAA87DF-75DD-C9B1-8EF3-3985AE5F4ADD}"/>
              </a:ext>
            </a:extLst>
          </p:cNvPr>
          <p:cNvSpPr/>
          <p:nvPr/>
        </p:nvSpPr>
        <p:spPr>
          <a:xfrm>
            <a:off x="3109488" y="1651201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3520EE62-DA1B-4C23-65AB-994120709869}"/>
              </a:ext>
            </a:extLst>
          </p:cNvPr>
          <p:cNvCxnSpPr>
            <a:cxnSpLocks/>
          </p:cNvCxnSpPr>
          <p:nvPr/>
        </p:nvCxnSpPr>
        <p:spPr>
          <a:xfrm flipV="1">
            <a:off x="1586092" y="1817225"/>
            <a:ext cx="1353877" cy="86933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4D68AB48-A2D6-39A5-AFC6-23E43D38B1FB}"/>
              </a:ext>
            </a:extLst>
          </p:cNvPr>
          <p:cNvSpPr/>
          <p:nvPr/>
        </p:nvSpPr>
        <p:spPr>
          <a:xfrm>
            <a:off x="3101416" y="4428392"/>
            <a:ext cx="447675" cy="23812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8D55D35-6A51-4DDB-62BB-AE7B6A27F75F}"/>
              </a:ext>
            </a:extLst>
          </p:cNvPr>
          <p:cNvCxnSpPr>
            <a:cxnSpLocks/>
          </p:cNvCxnSpPr>
          <p:nvPr/>
        </p:nvCxnSpPr>
        <p:spPr>
          <a:xfrm>
            <a:off x="2571150" y="4305426"/>
            <a:ext cx="523875" cy="114299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D31D41C-CB8F-E6DC-799A-97F151F819FA}"/>
              </a:ext>
            </a:extLst>
          </p:cNvPr>
          <p:cNvSpPr/>
          <p:nvPr/>
        </p:nvSpPr>
        <p:spPr>
          <a:xfrm>
            <a:off x="9650872" y="1737470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189BE15-FCC3-1C07-6675-62ACB3B00354}"/>
              </a:ext>
            </a:extLst>
          </p:cNvPr>
          <p:cNvCxnSpPr>
            <a:cxnSpLocks/>
          </p:cNvCxnSpPr>
          <p:nvPr/>
        </p:nvCxnSpPr>
        <p:spPr>
          <a:xfrm>
            <a:off x="9921434" y="552006"/>
            <a:ext cx="0" cy="1092866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6B00B15-9F4C-016F-E087-2D86D0956CFE}"/>
              </a:ext>
            </a:extLst>
          </p:cNvPr>
          <p:cNvSpPr/>
          <p:nvPr/>
        </p:nvSpPr>
        <p:spPr>
          <a:xfrm>
            <a:off x="3122991" y="2312888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77FA130-27A4-D4C3-599E-899722973E2A}"/>
              </a:ext>
            </a:extLst>
          </p:cNvPr>
          <p:cNvCxnSpPr>
            <a:cxnSpLocks/>
          </p:cNvCxnSpPr>
          <p:nvPr/>
        </p:nvCxnSpPr>
        <p:spPr>
          <a:xfrm flipV="1">
            <a:off x="2338085" y="2553665"/>
            <a:ext cx="694482" cy="351580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6268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7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C1ACB4-7BAF-1166-84F7-AFC488F1D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6258E2B-89A2-0CDB-22C7-F4E547E01FD4}"/>
              </a:ext>
            </a:extLst>
          </p:cNvPr>
          <p:cNvSpPr/>
          <p:nvPr/>
        </p:nvSpPr>
        <p:spPr>
          <a:xfrm>
            <a:off x="2131667" y="2235629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Age Group</a:t>
            </a:r>
          </a:p>
          <a:p>
            <a:pPr algn="ctr"/>
            <a:r>
              <a:rPr lang="en-AU" sz="5000" dirty="0"/>
              <a:t>Adult (36 - 55)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2F69BFA-3499-9CC4-E7FA-960613641F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23525"/>
            <a:ext cx="11866221" cy="6801138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D163380-5A70-AA82-5D20-B3C45CE832D8}"/>
              </a:ext>
            </a:extLst>
          </p:cNvPr>
          <p:cNvSpPr/>
          <p:nvPr/>
        </p:nvSpPr>
        <p:spPr>
          <a:xfrm>
            <a:off x="4159241" y="2687660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B0287C4-4D0D-6C58-6416-B179DB656AFB}"/>
              </a:ext>
            </a:extLst>
          </p:cNvPr>
          <p:cNvCxnSpPr>
            <a:cxnSpLocks/>
          </p:cNvCxnSpPr>
          <p:nvPr/>
        </p:nvCxnSpPr>
        <p:spPr>
          <a:xfrm flipV="1">
            <a:off x="3238985" y="2853684"/>
            <a:ext cx="750737" cy="369597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23AE90F-1BEF-86F6-95E2-9903C9DE2855}"/>
              </a:ext>
            </a:extLst>
          </p:cNvPr>
          <p:cNvSpPr/>
          <p:nvPr/>
        </p:nvSpPr>
        <p:spPr>
          <a:xfrm>
            <a:off x="3503654" y="4336620"/>
            <a:ext cx="447675" cy="23812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1A5A040C-45DC-02D5-A5A4-36B215620181}"/>
              </a:ext>
            </a:extLst>
          </p:cNvPr>
          <p:cNvCxnSpPr>
            <a:cxnSpLocks/>
          </p:cNvCxnSpPr>
          <p:nvPr/>
        </p:nvCxnSpPr>
        <p:spPr>
          <a:xfrm>
            <a:off x="2973388" y="4213654"/>
            <a:ext cx="523875" cy="114299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A2962EAE-3337-B909-3691-1A2F4D6D5E39}"/>
              </a:ext>
            </a:extLst>
          </p:cNvPr>
          <p:cNvSpPr/>
          <p:nvPr/>
        </p:nvSpPr>
        <p:spPr>
          <a:xfrm>
            <a:off x="8574427" y="2119437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3B7FC01-449F-74B4-FCEC-905775E782EE}"/>
              </a:ext>
            </a:extLst>
          </p:cNvPr>
          <p:cNvCxnSpPr>
            <a:cxnSpLocks/>
          </p:cNvCxnSpPr>
          <p:nvPr/>
        </p:nvCxnSpPr>
        <p:spPr>
          <a:xfrm flipV="1">
            <a:off x="8218026" y="2512974"/>
            <a:ext cx="488067" cy="994196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603BB61B-38B4-8CAA-4763-E01386C12F1E}"/>
              </a:ext>
            </a:extLst>
          </p:cNvPr>
          <p:cNvSpPr/>
          <p:nvPr/>
        </p:nvSpPr>
        <p:spPr>
          <a:xfrm>
            <a:off x="6329803" y="5438143"/>
            <a:ext cx="5279605" cy="26183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40F3A5A-1CC7-CC2E-92AD-6441165055DA}"/>
              </a:ext>
            </a:extLst>
          </p:cNvPr>
          <p:cNvCxnSpPr>
            <a:cxnSpLocks/>
          </p:cNvCxnSpPr>
          <p:nvPr/>
        </p:nvCxnSpPr>
        <p:spPr>
          <a:xfrm>
            <a:off x="5799537" y="5315177"/>
            <a:ext cx="427643" cy="261836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386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7" grpId="0" animBg="1"/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A00982-FDAA-B599-3BF8-76FA917882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6130838-6699-B07A-672E-7606BADF771E}"/>
              </a:ext>
            </a:extLst>
          </p:cNvPr>
          <p:cNvSpPr/>
          <p:nvPr/>
        </p:nvSpPr>
        <p:spPr>
          <a:xfrm>
            <a:off x="2131667" y="2235629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Age Group</a:t>
            </a:r>
          </a:p>
          <a:p>
            <a:pPr algn="ctr"/>
            <a:r>
              <a:rPr lang="en-AU" sz="5000" dirty="0"/>
              <a:t>Senior (&gt;55)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9C1299-62D3-4D93-DD11-E4972D895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23525"/>
            <a:ext cx="11866221" cy="6801138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33D8042F-213D-63FC-BCB6-47A9E0D253E3}"/>
              </a:ext>
            </a:extLst>
          </p:cNvPr>
          <p:cNvSpPr/>
          <p:nvPr/>
        </p:nvSpPr>
        <p:spPr>
          <a:xfrm>
            <a:off x="5235683" y="1680666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D2D7CB5-0DB4-A8CA-0DEA-78E32D5970E0}"/>
              </a:ext>
            </a:extLst>
          </p:cNvPr>
          <p:cNvCxnSpPr>
            <a:cxnSpLocks/>
          </p:cNvCxnSpPr>
          <p:nvPr/>
        </p:nvCxnSpPr>
        <p:spPr>
          <a:xfrm flipV="1">
            <a:off x="4315427" y="1846690"/>
            <a:ext cx="750737" cy="369597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41D6949-CA64-F328-9866-61A2839209A0}"/>
              </a:ext>
            </a:extLst>
          </p:cNvPr>
          <p:cNvSpPr/>
          <p:nvPr/>
        </p:nvSpPr>
        <p:spPr>
          <a:xfrm>
            <a:off x="4452777" y="4220872"/>
            <a:ext cx="447675" cy="23812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A87D7E9-A3F3-F92F-3EDC-F7CDC4226D68}"/>
              </a:ext>
            </a:extLst>
          </p:cNvPr>
          <p:cNvCxnSpPr>
            <a:cxnSpLocks/>
          </p:cNvCxnSpPr>
          <p:nvPr/>
        </p:nvCxnSpPr>
        <p:spPr>
          <a:xfrm>
            <a:off x="3922511" y="4097906"/>
            <a:ext cx="523875" cy="114299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040BDF3-4390-E095-7E3A-B23F36FD61C9}"/>
              </a:ext>
            </a:extLst>
          </p:cNvPr>
          <p:cNvSpPr/>
          <p:nvPr/>
        </p:nvSpPr>
        <p:spPr>
          <a:xfrm>
            <a:off x="8562852" y="2489823"/>
            <a:ext cx="1680743" cy="39353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4DF1231-8D27-2CA5-A9F1-62E8C2CEB253}"/>
              </a:ext>
            </a:extLst>
          </p:cNvPr>
          <p:cNvCxnSpPr>
            <a:cxnSpLocks/>
          </p:cNvCxnSpPr>
          <p:nvPr/>
        </p:nvCxnSpPr>
        <p:spPr>
          <a:xfrm flipV="1">
            <a:off x="8218026" y="2918085"/>
            <a:ext cx="488067" cy="994196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0923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AB0F65-B881-EF09-6C9D-A01F8EC4BB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F139ADD-9A62-E357-7D58-789C4724D4E1}"/>
              </a:ext>
            </a:extLst>
          </p:cNvPr>
          <p:cNvSpPr/>
          <p:nvPr/>
        </p:nvSpPr>
        <p:spPr>
          <a:xfrm>
            <a:off x="2131667" y="2235629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Age Group</a:t>
            </a:r>
          </a:p>
          <a:p>
            <a:pPr algn="ctr"/>
            <a:r>
              <a:rPr lang="en-AU" sz="6000" dirty="0"/>
              <a:t>Recommendation</a:t>
            </a:r>
            <a:endParaRPr lang="en-AU" sz="5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07BF757-67DA-9B96-F1D9-4EB5D2DB9A6E}"/>
              </a:ext>
            </a:extLst>
          </p:cNvPr>
          <p:cNvGrpSpPr/>
          <p:nvPr/>
        </p:nvGrpSpPr>
        <p:grpSpPr>
          <a:xfrm>
            <a:off x="0" y="0"/>
            <a:ext cx="12192001" cy="6858000"/>
            <a:chOff x="0" y="0"/>
            <a:chExt cx="12192001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9F46B943-E8EE-F151-D6AD-D4FF97EE08A4}"/>
                </a:ext>
              </a:extLst>
            </p:cNvPr>
            <p:cNvSpPr/>
            <p:nvPr/>
          </p:nvSpPr>
          <p:spPr>
            <a:xfrm rot="5400000">
              <a:off x="5410201" y="-4038601"/>
              <a:ext cx="1371600" cy="12192001"/>
            </a:xfrm>
            <a:prstGeom prst="rect">
              <a:avLst/>
            </a:prstGeom>
            <a:solidFill>
              <a:srgbClr val="0096C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2C40FC43-6F6A-9021-82E6-E0C6E44C27DD}"/>
                </a:ext>
              </a:extLst>
            </p:cNvPr>
            <p:cNvSpPr/>
            <p:nvPr/>
          </p:nvSpPr>
          <p:spPr>
            <a:xfrm rot="5400000">
              <a:off x="5410201" y="-2667001"/>
              <a:ext cx="1371600" cy="12192001"/>
            </a:xfrm>
            <a:prstGeom prst="rect">
              <a:avLst/>
            </a:prstGeom>
            <a:solidFill>
              <a:srgbClr val="00B4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F8762B72-08AE-0AD8-5FFC-6A00026E0065}"/>
                </a:ext>
              </a:extLst>
            </p:cNvPr>
            <p:cNvSpPr/>
            <p:nvPr/>
          </p:nvSpPr>
          <p:spPr>
            <a:xfrm rot="5400000">
              <a:off x="5410201" y="-1295401"/>
              <a:ext cx="1371600" cy="12192001"/>
            </a:xfrm>
            <a:prstGeom prst="rect">
              <a:avLst/>
            </a:prstGeom>
            <a:solidFill>
              <a:srgbClr val="48CAE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85CE991-0CC9-6EE1-6C5C-C84BF2D0B651}"/>
                </a:ext>
              </a:extLst>
            </p:cNvPr>
            <p:cNvSpPr/>
            <p:nvPr/>
          </p:nvSpPr>
          <p:spPr>
            <a:xfrm rot="5400000">
              <a:off x="5410201" y="76199"/>
              <a:ext cx="1371600" cy="12192001"/>
            </a:xfrm>
            <a:prstGeom prst="rect">
              <a:avLst/>
            </a:prstGeom>
            <a:solidFill>
              <a:srgbClr val="6CD5E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B06DEA9-35B9-FDA7-E6A3-B229F2256D69}"/>
                </a:ext>
              </a:extLst>
            </p:cNvPr>
            <p:cNvSpPr/>
            <p:nvPr/>
          </p:nvSpPr>
          <p:spPr>
            <a:xfrm rot="5400000">
              <a:off x="5410201" y="-5410201"/>
              <a:ext cx="1371600" cy="12192001"/>
            </a:xfrm>
            <a:prstGeom prst="rect">
              <a:avLst/>
            </a:prstGeom>
            <a:solidFill>
              <a:srgbClr val="0077B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BE66461-2E99-6B3B-E632-35918EFDCEAD}"/>
              </a:ext>
            </a:extLst>
          </p:cNvPr>
          <p:cNvSpPr txBox="1"/>
          <p:nvPr/>
        </p:nvSpPr>
        <p:spPr>
          <a:xfrm>
            <a:off x="23559" y="1356360"/>
            <a:ext cx="1056316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Teenagers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Deprioritize </a:t>
            </a:r>
            <a:r>
              <a:rPr lang="en-AU" sz="1600" b="1" dirty="0"/>
              <a:t>action content</a:t>
            </a:r>
            <a:r>
              <a:rPr lang="en-AU" sz="1600" dirty="0"/>
              <a:t> in their recommendations; focus more on </a:t>
            </a:r>
            <a:r>
              <a:rPr lang="en-AU" sz="1600" b="1" dirty="0"/>
              <a:t>romance and drama</a:t>
            </a:r>
            <a:r>
              <a:rPr lang="en-AU" sz="16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Optimize </a:t>
            </a:r>
            <a:r>
              <a:rPr lang="en-AU" sz="1600" b="1" dirty="0"/>
              <a:t>mobile/tablet streaming experience</a:t>
            </a:r>
            <a:r>
              <a:rPr lang="en-AU" sz="1600" dirty="0"/>
              <a:t> (e.g., UI design, quick access).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Recommend binge-worthy series or short-form content formats.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F3124A-29AA-9213-2AF8-0623963CBDA6}"/>
              </a:ext>
            </a:extLst>
          </p:cNvPr>
          <p:cNvSpPr txBox="1"/>
          <p:nvPr/>
        </p:nvSpPr>
        <p:spPr>
          <a:xfrm>
            <a:off x="-6921" y="2722880"/>
            <a:ext cx="105631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Young Adult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Strengthen the library of </a:t>
            </a:r>
            <a:r>
              <a:rPr lang="en-AU" sz="1600" b="1" dirty="0"/>
              <a:t>comedy and drama</a:t>
            </a:r>
            <a:r>
              <a:rPr lang="en-AU" sz="1600" dirty="0"/>
              <a:t> content.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Consider features that enhance </a:t>
            </a:r>
            <a:r>
              <a:rPr lang="en-AU" sz="1600" b="1" dirty="0"/>
              <a:t>Smart TV user experience</a:t>
            </a:r>
            <a:r>
              <a:rPr lang="en-AU" sz="1600" dirty="0"/>
              <a:t> like personalized watchlists, shared viewing features, or watch parties.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Highlight trending comedies for this segment.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542385-4604-5806-6AF4-B5E92D3696A5}"/>
              </a:ext>
            </a:extLst>
          </p:cNvPr>
          <p:cNvSpPr txBox="1"/>
          <p:nvPr/>
        </p:nvSpPr>
        <p:spPr>
          <a:xfrm>
            <a:off x="-6921" y="0"/>
            <a:ext cx="1056316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b="1" dirty="0"/>
              <a:t>Children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Promote </a:t>
            </a:r>
            <a:r>
              <a:rPr lang="en-AU" sz="1600" b="1" dirty="0"/>
              <a:t>animation content</a:t>
            </a:r>
            <a:r>
              <a:rPr lang="en-AU" sz="1600" dirty="0"/>
              <a:t> more in the home page and recommendations.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Even though thriller is watched more, animation emotionally resonates better.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Develop a </a:t>
            </a:r>
            <a:r>
              <a:rPr lang="en-AU" sz="1600" b="1" dirty="0"/>
              <a:t>child-friendly desktop interface</a:t>
            </a:r>
            <a:r>
              <a:rPr lang="en-AU" sz="1600" dirty="0"/>
              <a:t> with </a:t>
            </a:r>
            <a:r>
              <a:rPr lang="en-AU" sz="1600" b="1" dirty="0"/>
              <a:t>parental controls</a:t>
            </a:r>
            <a:r>
              <a:rPr lang="en-AU" sz="16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DF115D-F4EC-450A-7956-FC271F16D534}"/>
              </a:ext>
            </a:extLst>
          </p:cNvPr>
          <p:cNvSpPr txBox="1"/>
          <p:nvPr/>
        </p:nvSpPr>
        <p:spPr>
          <a:xfrm>
            <a:off x="13399" y="4079240"/>
            <a:ext cx="1056316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AU" sz="2000" b="1" dirty="0"/>
              <a:t>Adults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They are heavy viewers compared to other age group, so target them by continue investing in </a:t>
            </a:r>
            <a:r>
              <a:rPr lang="en-AU" sz="1600" b="1" dirty="0"/>
              <a:t>drama and action genres</a:t>
            </a:r>
            <a:r>
              <a:rPr lang="en-AU" sz="16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Target this group with mobile-friendly content and </a:t>
            </a:r>
            <a:r>
              <a:rPr lang="en-AU" sz="1600" b="1" dirty="0"/>
              <a:t>offline viewing options</a:t>
            </a:r>
            <a:r>
              <a:rPr lang="en-AU" sz="16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Use in-app notifications or personalized suggestions to retain high engagement.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2FB02D-F7B9-FC28-EC4F-78782010AEC5}"/>
              </a:ext>
            </a:extLst>
          </p:cNvPr>
          <p:cNvSpPr txBox="1"/>
          <p:nvPr/>
        </p:nvSpPr>
        <p:spPr>
          <a:xfrm>
            <a:off x="23559" y="5471160"/>
            <a:ext cx="1056316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Seniors</a:t>
            </a:r>
            <a:endParaRPr lang="en-AU" sz="2000" b="1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Reinforce </a:t>
            </a:r>
            <a:r>
              <a:rPr lang="en-AU" sz="1600" b="1" dirty="0"/>
              <a:t>drama and western genres</a:t>
            </a:r>
            <a:r>
              <a:rPr lang="en-AU" sz="16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Simplify navigation for mobile and TV users; ensure accessibility (e.g., subtitles, large fonts).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Recommend nostalgic or classic content for emotional engagement.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30CE383-16B7-674D-F60E-1C2E84A208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66815" y="60453"/>
            <a:ext cx="1411786" cy="1227967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2795FE9-C43E-54A4-51C8-EF3C69E413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801"/>
          <a:stretch>
            <a:fillRect/>
          </a:stretch>
        </p:blipFill>
        <p:spPr>
          <a:xfrm>
            <a:off x="10794484" y="4166323"/>
            <a:ext cx="1366675" cy="1210828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74A203D-249D-E791-0477-560E59BCB7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299"/>
          <a:stretch>
            <a:fillRect/>
          </a:stretch>
        </p:blipFill>
        <p:spPr>
          <a:xfrm>
            <a:off x="10714625" y="1432054"/>
            <a:ext cx="1500936" cy="121457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8D12411-E550-4DC1-9842-6D52190DF5B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1173"/>
          <a:stretch>
            <a:fillRect/>
          </a:stretch>
        </p:blipFill>
        <p:spPr>
          <a:xfrm>
            <a:off x="10766815" y="2821714"/>
            <a:ext cx="1394344" cy="1214570"/>
          </a:xfrm>
          <a:prstGeom prst="ellipse">
            <a:avLst/>
          </a:prstGeom>
          <a:ln w="3175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4D7E2EE-584F-16EE-1B34-3738AF373A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3448" y="5535196"/>
            <a:ext cx="1421077" cy="1262351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86365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5" grpId="0"/>
      <p:bldP spid="7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16F34E-AB04-BA27-BEF7-57C1053725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902FD3F-EFDD-6FDF-C65A-E1597726B478}"/>
              </a:ext>
            </a:extLst>
          </p:cNvPr>
          <p:cNvSpPr/>
          <p:nvPr/>
        </p:nvSpPr>
        <p:spPr>
          <a:xfrm>
            <a:off x="2267492" y="2234153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Device - Mobile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80BF3E-7B88-BCEE-309B-DEF9810C37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02" y="7235"/>
            <a:ext cx="11619596" cy="6883929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999292FB-9C3B-0C4A-A393-929840FC9875}"/>
              </a:ext>
            </a:extLst>
          </p:cNvPr>
          <p:cNvSpPr/>
          <p:nvPr/>
        </p:nvSpPr>
        <p:spPr>
          <a:xfrm>
            <a:off x="1428146" y="2172063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36C22A3-BDBC-4443-1B96-A036AB202421}"/>
              </a:ext>
            </a:extLst>
          </p:cNvPr>
          <p:cNvCxnSpPr>
            <a:cxnSpLocks/>
          </p:cNvCxnSpPr>
          <p:nvPr/>
        </p:nvCxnSpPr>
        <p:spPr>
          <a:xfrm>
            <a:off x="1134318" y="1637313"/>
            <a:ext cx="270678" cy="511600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9B96A582-A6EE-3EF2-50BA-F0DFCDDBAA1D}"/>
              </a:ext>
            </a:extLst>
          </p:cNvPr>
          <p:cNvSpPr/>
          <p:nvPr/>
        </p:nvSpPr>
        <p:spPr>
          <a:xfrm>
            <a:off x="6180278" y="562440"/>
            <a:ext cx="542925" cy="27508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C79EC93-3363-D36E-1F5F-F3A5FEE6CF70}"/>
              </a:ext>
            </a:extLst>
          </p:cNvPr>
          <p:cNvCxnSpPr>
            <a:cxnSpLocks/>
          </p:cNvCxnSpPr>
          <p:nvPr/>
        </p:nvCxnSpPr>
        <p:spPr>
          <a:xfrm>
            <a:off x="5650012" y="439474"/>
            <a:ext cx="445988" cy="278156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7A9C97F-E49C-B859-D2CB-142942F9D2EF}"/>
              </a:ext>
            </a:extLst>
          </p:cNvPr>
          <p:cNvSpPr/>
          <p:nvPr/>
        </p:nvSpPr>
        <p:spPr>
          <a:xfrm>
            <a:off x="7526508" y="4257675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4599662-E3B8-E410-0990-42F9D8691C1D}"/>
              </a:ext>
            </a:extLst>
          </p:cNvPr>
          <p:cNvCxnSpPr>
            <a:cxnSpLocks/>
          </p:cNvCxnSpPr>
          <p:nvPr/>
        </p:nvCxnSpPr>
        <p:spPr>
          <a:xfrm flipH="1">
            <a:off x="8069433" y="4105275"/>
            <a:ext cx="542925" cy="152400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3963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42FBE5-1360-3B65-7159-DD4BB321B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60610D6-CD6E-1787-A477-5F14B554CF04}"/>
              </a:ext>
            </a:extLst>
          </p:cNvPr>
          <p:cNvSpPr/>
          <p:nvPr/>
        </p:nvSpPr>
        <p:spPr>
          <a:xfrm>
            <a:off x="2213190" y="2234153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Device - Desktop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424D27-FFB0-D68A-EE83-0E8F81AB13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02" y="7235"/>
            <a:ext cx="11619596" cy="6883929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D4DFB74F-18FB-17BD-5A28-DF1B53606C89}"/>
              </a:ext>
            </a:extLst>
          </p:cNvPr>
          <p:cNvSpPr/>
          <p:nvPr/>
        </p:nvSpPr>
        <p:spPr>
          <a:xfrm>
            <a:off x="775505" y="4429125"/>
            <a:ext cx="1091394" cy="24704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155FC5A-5116-3E4E-8CF3-03DF26CD446D}"/>
              </a:ext>
            </a:extLst>
          </p:cNvPr>
          <p:cNvCxnSpPr>
            <a:cxnSpLocks/>
          </p:cNvCxnSpPr>
          <p:nvPr/>
        </p:nvCxnSpPr>
        <p:spPr>
          <a:xfrm>
            <a:off x="1030145" y="3894375"/>
            <a:ext cx="270678" cy="511600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0B8B743-4694-299B-9EFB-3693459A81EF}"/>
              </a:ext>
            </a:extLst>
          </p:cNvPr>
          <p:cNvSpPr/>
          <p:nvPr/>
        </p:nvSpPr>
        <p:spPr>
          <a:xfrm>
            <a:off x="10705983" y="2257062"/>
            <a:ext cx="542925" cy="1056187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B33B880-D036-F305-CFFB-56D0B505CDD6}"/>
              </a:ext>
            </a:extLst>
          </p:cNvPr>
          <p:cNvCxnSpPr>
            <a:cxnSpLocks/>
          </p:cNvCxnSpPr>
          <p:nvPr/>
        </p:nvCxnSpPr>
        <p:spPr>
          <a:xfrm>
            <a:off x="10259995" y="1978906"/>
            <a:ext cx="445988" cy="278156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C157D81A-7469-2B2C-96E4-4E04E5299983}"/>
              </a:ext>
            </a:extLst>
          </p:cNvPr>
          <p:cNvSpPr/>
          <p:nvPr/>
        </p:nvSpPr>
        <p:spPr>
          <a:xfrm>
            <a:off x="6125976" y="4257675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CD82930-5106-F405-86C0-7F5E91D223F9}"/>
              </a:ext>
            </a:extLst>
          </p:cNvPr>
          <p:cNvCxnSpPr>
            <a:cxnSpLocks/>
          </p:cNvCxnSpPr>
          <p:nvPr/>
        </p:nvCxnSpPr>
        <p:spPr>
          <a:xfrm flipH="1">
            <a:off x="6697476" y="4105275"/>
            <a:ext cx="542925" cy="152400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2560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28FCFD-BC59-B862-9E1E-63CC0E6AC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DC2B7E0F-1010-7E89-FCFB-7B4E5664A962}"/>
              </a:ext>
            </a:extLst>
          </p:cNvPr>
          <p:cNvSpPr/>
          <p:nvPr/>
        </p:nvSpPr>
        <p:spPr>
          <a:xfrm>
            <a:off x="2104279" y="2254352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Device – Smart TV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BFF696D-6F01-2FBC-BE05-58690170E6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02" y="7235"/>
            <a:ext cx="11619596" cy="6883929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7BD6CF8-AC7E-68CC-06C7-672FE4905AB2}"/>
              </a:ext>
            </a:extLst>
          </p:cNvPr>
          <p:cNvSpPr/>
          <p:nvPr/>
        </p:nvSpPr>
        <p:spPr>
          <a:xfrm>
            <a:off x="8830879" y="4132161"/>
            <a:ext cx="718233" cy="242199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067B0E-0D0F-747E-8477-51A06AB29512}"/>
              </a:ext>
            </a:extLst>
          </p:cNvPr>
          <p:cNvCxnSpPr>
            <a:cxnSpLocks/>
          </p:cNvCxnSpPr>
          <p:nvPr/>
        </p:nvCxnSpPr>
        <p:spPr>
          <a:xfrm flipH="1">
            <a:off x="9578360" y="3947571"/>
            <a:ext cx="509361" cy="266218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4754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E79A93-8078-F0B8-BD73-DD5543B50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6D5DC17-BD83-4166-5757-573574D8808F}"/>
              </a:ext>
            </a:extLst>
          </p:cNvPr>
          <p:cNvSpPr/>
          <p:nvPr/>
        </p:nvSpPr>
        <p:spPr>
          <a:xfrm>
            <a:off x="1911752" y="2234153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Device - Tablet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D9B4CA-4C56-E8DC-70F0-FE5229B66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202" y="7235"/>
            <a:ext cx="11619596" cy="6883929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D686692-2973-E9B8-B330-62765CA46B24}"/>
              </a:ext>
            </a:extLst>
          </p:cNvPr>
          <p:cNvSpPr/>
          <p:nvPr/>
        </p:nvSpPr>
        <p:spPr>
          <a:xfrm>
            <a:off x="2238375" y="2646626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4502251-2794-7E69-D64E-9296FC5A6938}"/>
              </a:ext>
            </a:extLst>
          </p:cNvPr>
          <p:cNvCxnSpPr>
            <a:cxnSpLocks/>
          </p:cNvCxnSpPr>
          <p:nvPr/>
        </p:nvCxnSpPr>
        <p:spPr>
          <a:xfrm flipH="1">
            <a:off x="2854003" y="2314937"/>
            <a:ext cx="1331219" cy="475226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31431EED-EBCB-F176-13FB-5FB77026101B}"/>
              </a:ext>
            </a:extLst>
          </p:cNvPr>
          <p:cNvSpPr/>
          <p:nvPr/>
        </p:nvSpPr>
        <p:spPr>
          <a:xfrm>
            <a:off x="7719709" y="1331088"/>
            <a:ext cx="542925" cy="1982161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6AE5FCB-38D3-23EB-C0A7-E4227796CFD4}"/>
              </a:ext>
            </a:extLst>
          </p:cNvPr>
          <p:cNvCxnSpPr>
            <a:cxnSpLocks/>
          </p:cNvCxnSpPr>
          <p:nvPr/>
        </p:nvCxnSpPr>
        <p:spPr>
          <a:xfrm>
            <a:off x="7351982" y="1052932"/>
            <a:ext cx="445988" cy="278156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CE405CB-F462-35B1-E0D4-634C59230F7D}"/>
              </a:ext>
            </a:extLst>
          </p:cNvPr>
          <p:cNvSpPr/>
          <p:nvPr/>
        </p:nvSpPr>
        <p:spPr>
          <a:xfrm>
            <a:off x="10258133" y="5681362"/>
            <a:ext cx="622070" cy="91620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9986E6E-1E4E-BC74-B4D3-8E9BB922E1EC}"/>
              </a:ext>
            </a:extLst>
          </p:cNvPr>
          <p:cNvCxnSpPr>
            <a:cxnSpLocks/>
          </p:cNvCxnSpPr>
          <p:nvPr/>
        </p:nvCxnSpPr>
        <p:spPr>
          <a:xfrm>
            <a:off x="10569168" y="5246484"/>
            <a:ext cx="0" cy="434878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3463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7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692131-B842-BA95-89BF-2C802DA28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5D4E2106-AFA6-518C-A657-B83D618F12C6}"/>
              </a:ext>
            </a:extLst>
          </p:cNvPr>
          <p:cNvSpPr/>
          <p:nvPr/>
        </p:nvSpPr>
        <p:spPr>
          <a:xfrm>
            <a:off x="2131667" y="2235629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Device</a:t>
            </a:r>
          </a:p>
          <a:p>
            <a:pPr algn="ctr"/>
            <a:r>
              <a:rPr lang="en-AU" sz="6000" dirty="0"/>
              <a:t>Recommendation</a:t>
            </a:r>
            <a:endParaRPr lang="en-AU" sz="5000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50F1379-B8E0-C43D-6145-8F21269CCAFC}"/>
              </a:ext>
            </a:extLst>
          </p:cNvPr>
          <p:cNvGrpSpPr/>
          <p:nvPr/>
        </p:nvGrpSpPr>
        <p:grpSpPr>
          <a:xfrm>
            <a:off x="0" y="0"/>
            <a:ext cx="12192001" cy="6858000"/>
            <a:chOff x="0" y="0"/>
            <a:chExt cx="12192001" cy="6858000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276DFB9-E06E-0909-8B8F-010B0BDD80EB}"/>
                </a:ext>
              </a:extLst>
            </p:cNvPr>
            <p:cNvSpPr/>
            <p:nvPr/>
          </p:nvSpPr>
          <p:spPr>
            <a:xfrm rot="5400000">
              <a:off x="5410201" y="-4038601"/>
              <a:ext cx="1371600" cy="12192001"/>
            </a:xfrm>
            <a:prstGeom prst="rect">
              <a:avLst/>
            </a:prstGeom>
            <a:solidFill>
              <a:srgbClr val="0096C7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709B02DB-95F2-EF9B-1387-72A3083C0C06}"/>
                </a:ext>
              </a:extLst>
            </p:cNvPr>
            <p:cNvSpPr/>
            <p:nvPr/>
          </p:nvSpPr>
          <p:spPr>
            <a:xfrm rot="5400000">
              <a:off x="5410201" y="-2667001"/>
              <a:ext cx="1371600" cy="12192001"/>
            </a:xfrm>
            <a:prstGeom prst="rect">
              <a:avLst/>
            </a:prstGeom>
            <a:solidFill>
              <a:srgbClr val="00B4D8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C15D148A-B47D-6650-8B43-2644138FEB1A}"/>
                </a:ext>
              </a:extLst>
            </p:cNvPr>
            <p:cNvSpPr/>
            <p:nvPr/>
          </p:nvSpPr>
          <p:spPr>
            <a:xfrm rot="5400000">
              <a:off x="5410201" y="-1295401"/>
              <a:ext cx="1371600" cy="12192001"/>
            </a:xfrm>
            <a:prstGeom prst="rect">
              <a:avLst/>
            </a:prstGeom>
            <a:solidFill>
              <a:srgbClr val="48CAE4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F48E54C-78C4-B43D-F1A7-20F243C11A6C}"/>
                </a:ext>
              </a:extLst>
            </p:cNvPr>
            <p:cNvSpPr/>
            <p:nvPr/>
          </p:nvSpPr>
          <p:spPr>
            <a:xfrm rot="5400000">
              <a:off x="5410201" y="76199"/>
              <a:ext cx="1371600" cy="12192001"/>
            </a:xfrm>
            <a:prstGeom prst="rect">
              <a:avLst/>
            </a:prstGeom>
            <a:solidFill>
              <a:srgbClr val="6CD5EA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A77225A-C959-BFE8-0B25-B07DFB6C7085}"/>
                </a:ext>
              </a:extLst>
            </p:cNvPr>
            <p:cNvSpPr/>
            <p:nvPr/>
          </p:nvSpPr>
          <p:spPr>
            <a:xfrm rot="5400000">
              <a:off x="5410201" y="-5410201"/>
              <a:ext cx="1371600" cy="12192001"/>
            </a:xfrm>
            <a:prstGeom prst="rect">
              <a:avLst/>
            </a:prstGeom>
            <a:solidFill>
              <a:srgbClr val="0077B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AU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6893F45-0556-B3C0-CC58-2EF9A64EA982}"/>
              </a:ext>
            </a:extLst>
          </p:cNvPr>
          <p:cNvSpPr txBox="1"/>
          <p:nvPr/>
        </p:nvSpPr>
        <p:spPr>
          <a:xfrm>
            <a:off x="13511" y="1356360"/>
            <a:ext cx="10563161" cy="12827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AU" b="1" dirty="0"/>
              <a:t>Leverage Desktop Usage for Premium Features</a:t>
            </a:r>
            <a:endParaRPr lang="en-AU" sz="1600" b="1" dirty="0"/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AU" sz="1600" dirty="0"/>
              <a:t>Promote </a:t>
            </a:r>
            <a:r>
              <a:rPr lang="en-AU" sz="1600" b="1" dirty="0"/>
              <a:t>multi-device streaming</a:t>
            </a:r>
            <a:r>
              <a:rPr lang="en-AU" sz="1600" dirty="0"/>
              <a:t> and </a:t>
            </a:r>
            <a:r>
              <a:rPr lang="en-AU" sz="1600" b="1" dirty="0"/>
              <a:t>premium video quality</a:t>
            </a:r>
            <a:r>
              <a:rPr lang="en-AU" sz="1600" dirty="0"/>
              <a:t>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AU" sz="1600" dirty="0"/>
              <a:t>Offer </a:t>
            </a:r>
            <a:r>
              <a:rPr lang="en-AU" sz="1600" b="1" dirty="0"/>
              <a:t>feature comparisons</a:t>
            </a:r>
            <a:r>
              <a:rPr lang="en-AU" sz="1600" dirty="0"/>
              <a:t> between free vs. paid plans during desktop sessions.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AU" sz="1600" dirty="0"/>
              <a:t>Trigger upgrade prompts after users hit high view thresholds.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945433-B351-E4BE-189D-A46431DF7824}"/>
              </a:ext>
            </a:extLst>
          </p:cNvPr>
          <p:cNvSpPr txBox="1"/>
          <p:nvPr/>
        </p:nvSpPr>
        <p:spPr>
          <a:xfrm>
            <a:off x="-6921" y="2722880"/>
            <a:ext cx="10563161" cy="9837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AU" b="1" dirty="0"/>
              <a:t>Enhance Smart TV Experience for Family Plans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AU" sz="1600" dirty="0"/>
              <a:t>Encourage paid plans with </a:t>
            </a:r>
            <a:r>
              <a:rPr lang="en-AU" sz="1600" b="1" dirty="0"/>
              <a:t>multi-profile access</a:t>
            </a:r>
            <a:r>
              <a:rPr lang="en-AU" sz="1600" dirty="0"/>
              <a:t>, </a:t>
            </a:r>
            <a:r>
              <a:rPr lang="en-AU" sz="1600" b="1" dirty="0"/>
              <a:t>parental controls</a:t>
            </a:r>
            <a:r>
              <a:rPr lang="en-AU" sz="1600" dirty="0"/>
              <a:t>, and </a:t>
            </a:r>
            <a:r>
              <a:rPr lang="en-AU" sz="1600" b="1" dirty="0"/>
              <a:t>exclusive content</a:t>
            </a:r>
            <a:r>
              <a:rPr lang="en-AU" sz="1600" dirty="0"/>
              <a:t>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AU" sz="1600" dirty="0"/>
              <a:t>Highlight Smart TV benefits during evening/weekend viewing hours.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59DA92-BF39-5EE3-AE80-48046FFC33B8}"/>
              </a:ext>
            </a:extLst>
          </p:cNvPr>
          <p:cNvSpPr txBox="1"/>
          <p:nvPr/>
        </p:nvSpPr>
        <p:spPr>
          <a:xfrm>
            <a:off x="-6921" y="0"/>
            <a:ext cx="10563161" cy="1282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en-AU" b="1" dirty="0"/>
              <a:t>Convert Mobile Viewers with Targeted Offers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AU" sz="1600" dirty="0"/>
              <a:t>Launch </a:t>
            </a:r>
            <a:r>
              <a:rPr lang="en-AU" sz="1600" b="1" dirty="0"/>
              <a:t>mobile-first upgrade campaigns</a:t>
            </a:r>
            <a:r>
              <a:rPr lang="en-AU" sz="1600" dirty="0"/>
              <a:t> for free users.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AU" sz="1600" dirty="0"/>
              <a:t>Use in-app prompts after binge sessions to suggest Premium.</a:t>
            </a:r>
          </a:p>
          <a:p>
            <a:pPr marL="285750" indent="-285750">
              <a:lnSpc>
                <a:spcPct val="120000"/>
              </a:lnSpc>
              <a:buFont typeface="Wingdings" panose="05000000000000000000" pitchFamily="2" charset="2"/>
              <a:buChar char="Ø"/>
            </a:pPr>
            <a:r>
              <a:rPr lang="en-AU" sz="1600" dirty="0"/>
              <a:t>Highlight mobile perks like </a:t>
            </a:r>
            <a:r>
              <a:rPr lang="en-AU" sz="1600" b="1" dirty="0"/>
              <a:t>offline downloads</a:t>
            </a:r>
            <a:r>
              <a:rPr lang="en-AU" sz="1600" dirty="0"/>
              <a:t>, </a:t>
            </a:r>
            <a:r>
              <a:rPr lang="en-AU" sz="1600" b="1" dirty="0"/>
              <a:t>ad-free streaming</a:t>
            </a:r>
            <a:r>
              <a:rPr lang="en-AU" sz="1600" dirty="0"/>
              <a:t>, and </a:t>
            </a:r>
            <a:r>
              <a:rPr lang="en-AU" sz="1600" b="1" dirty="0"/>
              <a:t>early access</a:t>
            </a:r>
            <a:r>
              <a:rPr lang="en-AU" sz="1600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78A1CAE-3696-4B8B-740D-9BDB88F1AE45}"/>
              </a:ext>
            </a:extLst>
          </p:cNvPr>
          <p:cNvSpPr txBox="1"/>
          <p:nvPr/>
        </p:nvSpPr>
        <p:spPr>
          <a:xfrm>
            <a:off x="13399" y="4079240"/>
            <a:ext cx="105631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Boost Tablet Engagement Among Subscribers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Promote long-form or immersive content on tablets (e.g., series, documentaries).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Offer </a:t>
            </a:r>
            <a:r>
              <a:rPr lang="en-AU" sz="1600" b="1" dirty="0"/>
              <a:t>tablet-specific trials</a:t>
            </a:r>
            <a:r>
              <a:rPr lang="en-AU" sz="1600" dirty="0"/>
              <a:t> o rewards for consistent tablet viewers.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Improve UX and app performance if needed.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E7D691-41ED-04C9-2A42-6ED020F6BA87}"/>
              </a:ext>
            </a:extLst>
          </p:cNvPr>
          <p:cNvSpPr txBox="1"/>
          <p:nvPr/>
        </p:nvSpPr>
        <p:spPr>
          <a:xfrm>
            <a:off x="23559" y="5471160"/>
            <a:ext cx="1056316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b="1" dirty="0"/>
              <a:t>Use Personalized Messaging Across Devices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AU" sz="1600" dirty="0"/>
              <a:t>Show upgrade prompts like:</a:t>
            </a:r>
            <a:br>
              <a:rPr lang="en-AU" sz="1600" dirty="0"/>
            </a:br>
            <a:r>
              <a:rPr lang="en-AU" sz="1600" i="1" dirty="0"/>
              <a:t>“You’ve watched 5+ movies this week – unlock unlimited access!”</a:t>
            </a:r>
            <a:br>
              <a:rPr lang="en-AU" sz="1600" dirty="0"/>
            </a:br>
            <a:r>
              <a:rPr lang="en-AU" sz="1600" i="1" dirty="0"/>
              <a:t>“Your screen is perfect for Premium HD – Try it now.”</a:t>
            </a:r>
            <a:endParaRPr lang="en-AU" sz="1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349148C-0288-0A79-3B7A-715D03D646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680" y="139756"/>
            <a:ext cx="1742599" cy="1179419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FCBC14D1-B589-C58E-8C2A-5C81CBA38C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680" y="1431554"/>
            <a:ext cx="1767044" cy="1265866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616E41C-80A4-11AC-C73E-938E697EE61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680" y="2840938"/>
            <a:ext cx="1767044" cy="1192523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9D633515-DDE7-3FD1-F155-4FDE57D92C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8125" y="4212538"/>
            <a:ext cx="1725822" cy="1153775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1642770A-E3A1-AD07-A479-9712C41E6D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3680" y="5530067"/>
            <a:ext cx="1767044" cy="1284266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977164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5" grpId="0"/>
      <p:bldP spid="7" grpId="0"/>
      <p:bldP spid="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488483-12E4-991B-5C90-FC6E59E1F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C60743C-132D-D179-861A-7719774897AD}"/>
              </a:ext>
            </a:extLst>
          </p:cNvPr>
          <p:cNvSpPr/>
          <p:nvPr/>
        </p:nvSpPr>
        <p:spPr>
          <a:xfrm>
            <a:off x="1821425" y="913708"/>
            <a:ext cx="8368496" cy="1862842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800" dirty="0"/>
              <a:t>Subscription Status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58876-7C5E-E3F2-5D73-00066A819D7F}"/>
              </a:ext>
            </a:extLst>
          </p:cNvPr>
          <p:cNvSpPr txBox="1"/>
          <p:nvPr/>
        </p:nvSpPr>
        <p:spPr>
          <a:xfrm>
            <a:off x="2352155" y="3250454"/>
            <a:ext cx="7307036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48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AU" sz="3600" dirty="0"/>
              <a:t>Free vs. Subscribed Users</a:t>
            </a:r>
          </a:p>
        </p:txBody>
      </p:sp>
    </p:spTree>
    <p:extLst>
      <p:ext uri="{BB962C8B-B14F-4D97-AF65-F5344CB8AC3E}">
        <p14:creationId xmlns:p14="http://schemas.microsoft.com/office/powerpoint/2010/main" val="1500903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EC370D-644D-5043-2625-29C0468D0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245093"/>
            <a:ext cx="8534400" cy="3614738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Top 10 Movies</a:t>
            </a:r>
            <a:endParaRPr lang="en-AU" sz="5000" dirty="0"/>
          </a:p>
        </p:txBody>
      </p:sp>
    </p:spTree>
    <p:extLst>
      <p:ext uri="{BB962C8B-B14F-4D97-AF65-F5344CB8AC3E}">
        <p14:creationId xmlns:p14="http://schemas.microsoft.com/office/powerpoint/2010/main" val="34361684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248C59C4-DE8A-EBE0-942B-A104BF1C25CB}"/>
              </a:ext>
            </a:extLst>
          </p:cNvPr>
          <p:cNvSpPr txBox="1"/>
          <p:nvPr/>
        </p:nvSpPr>
        <p:spPr>
          <a:xfrm>
            <a:off x="589190" y="5201765"/>
            <a:ext cx="10197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 nearly even split:- opportunity to convert Free users with targeted upsell campaigns.</a:t>
            </a:r>
            <a:endParaRPr lang="en-AU" sz="2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9EAC109-A859-FA8F-5C8E-FF1C0F682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39" y="482338"/>
            <a:ext cx="5252585" cy="449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067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A149B7-0CE8-D8CA-8486-0D33BA640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F213382E-1348-0005-811C-A08638B2BA2A}"/>
              </a:ext>
            </a:extLst>
          </p:cNvPr>
          <p:cNvSpPr txBox="1"/>
          <p:nvPr/>
        </p:nvSpPr>
        <p:spPr>
          <a:xfrm>
            <a:off x="589190" y="5201765"/>
            <a:ext cx="10197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Watch time is almost identical across both groups. Content is engaging even in the free tier.</a:t>
            </a:r>
            <a:endParaRPr lang="en-AU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A35FFC-46FF-BC6C-96D8-0607F3B66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866" y="825239"/>
            <a:ext cx="5440133" cy="3705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83427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915CC3-F2FF-A7BD-FBA5-FE64B23A42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1D4105F-FF5D-C824-2765-701CA8E42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541" y="776331"/>
            <a:ext cx="4887466" cy="3637403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1B8E831-4713-6C96-AE09-167D5A9B9F32}"/>
              </a:ext>
            </a:extLst>
          </p:cNvPr>
          <p:cNvSpPr txBox="1"/>
          <p:nvPr/>
        </p:nvSpPr>
        <p:spPr>
          <a:xfrm>
            <a:off x="6095998" y="685800"/>
            <a:ext cx="4819653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dirty="0">
              <a:solidFill>
                <a:srgbClr val="0F496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44DD91-DD59-73ED-70EB-53C6CA75D00A}"/>
              </a:ext>
            </a:extLst>
          </p:cNvPr>
          <p:cNvSpPr txBox="1"/>
          <p:nvPr/>
        </p:nvSpPr>
        <p:spPr>
          <a:xfrm>
            <a:off x="589190" y="5201765"/>
            <a:ext cx="10197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Users rate similarly regardless of subscription. Focus on maintaining quality over pricing.</a:t>
            </a:r>
            <a:endParaRPr lang="en-AU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84792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334322-8070-236D-C6BA-EEF1EDB86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6F560111-217A-55B5-B659-23731C62149B}"/>
              </a:ext>
            </a:extLst>
          </p:cNvPr>
          <p:cNvSpPr txBox="1"/>
          <p:nvPr/>
        </p:nvSpPr>
        <p:spPr>
          <a:xfrm>
            <a:off x="6095998" y="685800"/>
            <a:ext cx="4819653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dirty="0">
              <a:solidFill>
                <a:srgbClr val="0F496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00A4FCE-FE4A-9467-8AF6-299E8BB24C19}"/>
              </a:ext>
            </a:extLst>
          </p:cNvPr>
          <p:cNvSpPr txBox="1"/>
          <p:nvPr/>
        </p:nvSpPr>
        <p:spPr>
          <a:xfrm>
            <a:off x="589190" y="5201765"/>
            <a:ext cx="10197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Mobile is the top device among Free users, a smart place to prompt subscription upgrades.</a:t>
            </a:r>
            <a:endParaRPr lang="en-AU" sz="2400" dirty="0">
              <a:solidFill>
                <a:schemeClr val="bg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135519A-9A0D-8769-1E62-2F899F833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190" y="685800"/>
            <a:ext cx="5847201" cy="3615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98864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EBA9B0-030D-FDE8-1D25-1712A3BD2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0C711DB-3C3A-D092-F30A-88FD884980E3}"/>
              </a:ext>
            </a:extLst>
          </p:cNvPr>
          <p:cNvSpPr txBox="1"/>
          <p:nvPr/>
        </p:nvSpPr>
        <p:spPr>
          <a:xfrm>
            <a:off x="6095998" y="685800"/>
            <a:ext cx="4819653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dirty="0">
              <a:solidFill>
                <a:srgbClr val="0F496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3D5491D-76A8-C8EB-A034-60FEACF87284}"/>
              </a:ext>
            </a:extLst>
          </p:cNvPr>
          <p:cNvSpPr txBox="1"/>
          <p:nvPr/>
        </p:nvSpPr>
        <p:spPr>
          <a:xfrm>
            <a:off x="589190" y="5201765"/>
            <a:ext cx="10197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Drama and Comedy lead across both groups. </a:t>
            </a:r>
            <a:r>
              <a:rPr lang="en-US" sz="2400" dirty="0" err="1"/>
              <a:t>Prioritise</a:t>
            </a:r>
            <a:r>
              <a:rPr lang="en-US" sz="2400" dirty="0"/>
              <a:t> these in content and marketing placement.</a:t>
            </a:r>
            <a:endParaRPr lang="en-AU" sz="2400" dirty="0">
              <a:solidFill>
                <a:schemeClr val="bg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76062A-B189-62F3-01B5-7A8A607FD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536" y="1265464"/>
            <a:ext cx="5334462" cy="3222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7943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4B8A3E-2DFC-4A52-4989-DFD4AA23D5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A6EEAC21-015B-A819-7AF9-F38D401E91A4}"/>
              </a:ext>
            </a:extLst>
          </p:cNvPr>
          <p:cNvSpPr txBox="1"/>
          <p:nvPr/>
        </p:nvSpPr>
        <p:spPr>
          <a:xfrm>
            <a:off x="6095998" y="685800"/>
            <a:ext cx="4819653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dirty="0">
              <a:solidFill>
                <a:srgbClr val="0F496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CC888C-0426-FE63-96F1-0C858157D8A3}"/>
              </a:ext>
            </a:extLst>
          </p:cNvPr>
          <p:cNvSpPr txBox="1"/>
          <p:nvPr/>
        </p:nvSpPr>
        <p:spPr>
          <a:xfrm>
            <a:off x="442232" y="605272"/>
            <a:ext cx="10197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Recommendations</a:t>
            </a:r>
            <a:endParaRPr lang="en-AU" sz="28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7EDACE-B11F-EC40-325B-9143BC8505CD}"/>
              </a:ext>
            </a:extLst>
          </p:cNvPr>
          <p:cNvSpPr txBox="1"/>
          <p:nvPr/>
        </p:nvSpPr>
        <p:spPr>
          <a:xfrm>
            <a:off x="628651" y="1885951"/>
            <a:ext cx="8525554" cy="3900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Focus push notifications on </a:t>
            </a:r>
            <a:r>
              <a:rPr lang="en-US" sz="2400" b="1" dirty="0"/>
              <a:t>mobile free users</a:t>
            </a:r>
            <a:r>
              <a:rPr lang="en-US" sz="2400" dirty="0"/>
              <a:t> with premium previews.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Use </a:t>
            </a:r>
            <a:r>
              <a:rPr lang="en-US" sz="2400" b="1" dirty="0"/>
              <a:t>Drama &amp; Comedy</a:t>
            </a:r>
            <a:r>
              <a:rPr lang="en-US" sz="2400" dirty="0"/>
              <a:t> content to promote subscriptions.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Since </a:t>
            </a:r>
            <a:r>
              <a:rPr lang="en-US" sz="2400" b="1" dirty="0"/>
              <a:t>watch time and ratings</a:t>
            </a:r>
            <a:r>
              <a:rPr lang="en-US" sz="2400" dirty="0"/>
              <a:t> are nearly equal, pricing nudges and exclusive features might convert better than content gating.</a:t>
            </a:r>
            <a:endParaRPr lang="en-AU" sz="2400" dirty="0"/>
          </a:p>
        </p:txBody>
      </p:sp>
    </p:spTree>
    <p:extLst>
      <p:ext uri="{BB962C8B-B14F-4D97-AF65-F5344CB8AC3E}">
        <p14:creationId xmlns:p14="http://schemas.microsoft.com/office/powerpoint/2010/main" val="29066924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05D081-1A5C-6A8F-F10A-2EC0B92253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F71A120-8EA5-C134-A19B-EDADB084A3C9}"/>
              </a:ext>
            </a:extLst>
          </p:cNvPr>
          <p:cNvSpPr/>
          <p:nvPr/>
        </p:nvSpPr>
        <p:spPr>
          <a:xfrm>
            <a:off x="1821425" y="913708"/>
            <a:ext cx="8368496" cy="1862842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4000" dirty="0"/>
              <a:t>Subscription Analysis by Country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B883C70-DC0E-97AA-3FD5-AFDE43F4FCD4}"/>
              </a:ext>
            </a:extLst>
          </p:cNvPr>
          <p:cNvSpPr txBox="1"/>
          <p:nvPr/>
        </p:nvSpPr>
        <p:spPr>
          <a:xfrm>
            <a:off x="2352155" y="3250454"/>
            <a:ext cx="7307036" cy="8309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en-US"/>
            </a:defPPr>
            <a:lvl1pPr algn="ctr">
              <a:defRPr sz="4800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sz="2800" dirty="0"/>
              <a:t>Comparing user </a:t>
            </a:r>
            <a:r>
              <a:rPr lang="en-US" sz="2800" dirty="0" err="1"/>
              <a:t>behaviour</a:t>
            </a:r>
            <a:r>
              <a:rPr lang="en-US" sz="2800" dirty="0"/>
              <a:t> and engagement across countries, by Subscription Status.</a:t>
            </a:r>
            <a:endParaRPr lang="en-AU" sz="2800" dirty="0"/>
          </a:p>
        </p:txBody>
      </p:sp>
    </p:spTree>
    <p:extLst>
      <p:ext uri="{BB962C8B-B14F-4D97-AF65-F5344CB8AC3E}">
        <p14:creationId xmlns:p14="http://schemas.microsoft.com/office/powerpoint/2010/main" val="32854691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3C8D38-42F6-36EC-1391-2FF813AF44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87F195A-E43A-85AA-07FA-6C1B31152DC2}"/>
              </a:ext>
            </a:extLst>
          </p:cNvPr>
          <p:cNvSpPr txBox="1"/>
          <p:nvPr/>
        </p:nvSpPr>
        <p:spPr>
          <a:xfrm>
            <a:off x="589190" y="5201765"/>
            <a:ext cx="10197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Canada, USA, and India lead in user count.</a:t>
            </a:r>
            <a:br>
              <a:rPr lang="en-US" sz="2400" dirty="0"/>
            </a:br>
            <a:r>
              <a:rPr lang="en-US" sz="2400" dirty="0"/>
              <a:t>High Free user base in India and Italy signals opportunity for growth.</a:t>
            </a:r>
            <a:endParaRPr lang="en-AU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019165C-9FD2-9ABA-EA92-EFCD93906E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659" y="924360"/>
            <a:ext cx="5574533" cy="3394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4588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4D7E3-8688-4361-7C9E-B34EA7FECA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53EAC117-3810-3B4C-B208-30EF4103E99D}"/>
              </a:ext>
            </a:extLst>
          </p:cNvPr>
          <p:cNvSpPr txBox="1"/>
          <p:nvPr/>
        </p:nvSpPr>
        <p:spPr>
          <a:xfrm>
            <a:off x="589190" y="5201765"/>
            <a:ext cx="10197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Free users in France show highest watch time.</a:t>
            </a:r>
            <a:br>
              <a:rPr lang="en-US" sz="2400" dirty="0"/>
            </a:br>
            <a:r>
              <a:rPr lang="en-US" sz="2400" dirty="0"/>
              <a:t>Watch time is fairly consistent across subscription tiers.</a:t>
            </a:r>
            <a:endParaRPr lang="en-AU" sz="2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A05FC1-C5CE-53CA-8001-F48F096C45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5326" y="942976"/>
            <a:ext cx="6143624" cy="3238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681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6D9BB-647C-C506-A6F6-FA592265D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7862E561-2DF7-8554-A058-A23808DECD6E}"/>
              </a:ext>
            </a:extLst>
          </p:cNvPr>
          <p:cNvSpPr txBox="1"/>
          <p:nvPr/>
        </p:nvSpPr>
        <p:spPr>
          <a:xfrm>
            <a:off x="589190" y="5201765"/>
            <a:ext cx="1019719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Mobile and tablet dominate across all countries.</a:t>
            </a:r>
            <a:br>
              <a:rPr lang="en-US" sz="2400" dirty="0"/>
            </a:br>
            <a:r>
              <a:rPr lang="en-US" sz="2400" dirty="0"/>
              <a:t>Tailor subscription prompts to device usage patterns.</a:t>
            </a:r>
            <a:endParaRPr lang="en-AU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AFEF37-2C42-F133-BDFB-125E9A0A9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294" y="1363884"/>
            <a:ext cx="5896155" cy="31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8928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8B31B96-95D7-7959-C67E-08F4810927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637" y="1895475"/>
            <a:ext cx="11896725" cy="3067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0819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4E772E-0966-FB3E-EB0B-12DB3B1674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45EE890B-191C-BB90-B080-65DDEB36F46C}"/>
              </a:ext>
            </a:extLst>
          </p:cNvPr>
          <p:cNvSpPr txBox="1"/>
          <p:nvPr/>
        </p:nvSpPr>
        <p:spPr>
          <a:xfrm>
            <a:off x="6095998" y="685800"/>
            <a:ext cx="4819653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</a:pPr>
            <a:endParaRPr lang="en-US" dirty="0">
              <a:solidFill>
                <a:srgbClr val="0F496F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FC99797-B798-DB54-88A2-45A4CCF42C84}"/>
              </a:ext>
            </a:extLst>
          </p:cNvPr>
          <p:cNvSpPr txBox="1"/>
          <p:nvPr/>
        </p:nvSpPr>
        <p:spPr>
          <a:xfrm>
            <a:off x="628651" y="501046"/>
            <a:ext cx="101971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800" b="1" dirty="0"/>
              <a:t>Key Insights &amp; Recommendations</a:t>
            </a:r>
            <a:endParaRPr lang="en-AU" sz="2800" b="1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EC4CE1-7674-BA76-66F8-BB52CD28407F}"/>
              </a:ext>
            </a:extLst>
          </p:cNvPr>
          <p:cNvSpPr txBox="1"/>
          <p:nvPr/>
        </p:nvSpPr>
        <p:spPr>
          <a:xfrm>
            <a:off x="628651" y="1885951"/>
            <a:ext cx="8525554" cy="22381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Target France for Free-to-Subscriber conversion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 err="1"/>
              <a:t>Optimise</a:t>
            </a:r>
            <a:r>
              <a:rPr lang="en-US" sz="2400" dirty="0"/>
              <a:t> UI for mobile-first countries subscriptions.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Reinforce value in high-subscription regions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AU" sz="2400" dirty="0"/>
              <a:t>Geo-personalised engagement</a:t>
            </a:r>
          </a:p>
        </p:txBody>
      </p:sp>
    </p:spTree>
    <p:extLst>
      <p:ext uri="{BB962C8B-B14F-4D97-AF65-F5344CB8AC3E}">
        <p14:creationId xmlns:p14="http://schemas.microsoft.com/office/powerpoint/2010/main" val="41412766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C6356D-3B6C-0015-4CA2-10A6B8C8CE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59E80A1-C46E-6390-DEE5-14076D08D20C}"/>
              </a:ext>
            </a:extLst>
          </p:cNvPr>
          <p:cNvSpPr/>
          <p:nvPr/>
        </p:nvSpPr>
        <p:spPr>
          <a:xfrm>
            <a:off x="2131667" y="2235629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Thankyou !!!</a:t>
            </a:r>
            <a:endParaRPr lang="en-AU" sz="5000" dirty="0"/>
          </a:p>
        </p:txBody>
      </p:sp>
    </p:spTree>
    <p:extLst>
      <p:ext uri="{BB962C8B-B14F-4D97-AF65-F5344CB8AC3E}">
        <p14:creationId xmlns:p14="http://schemas.microsoft.com/office/powerpoint/2010/main" val="16633523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AA674328-6D10-8372-DAB1-ACCEF681CF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0" y="1511423"/>
            <a:ext cx="8534400" cy="3614738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Most Popular Genres</a:t>
            </a:r>
            <a:endParaRPr lang="en-AU" sz="5000" dirty="0"/>
          </a:p>
        </p:txBody>
      </p:sp>
    </p:spTree>
    <p:extLst>
      <p:ext uri="{BB962C8B-B14F-4D97-AF65-F5344CB8AC3E}">
        <p14:creationId xmlns:p14="http://schemas.microsoft.com/office/powerpoint/2010/main" val="3387287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9526333-8A74-6356-A515-23A16D5EB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5975" y="523873"/>
            <a:ext cx="5935367" cy="553402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E32550-C888-0BFD-17FE-5581CD87B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58" y="523874"/>
            <a:ext cx="5261771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9218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056520-DD4A-6A63-874E-A1D300731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65B2E-AC90-CBFF-E503-2F94093B81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A7E189-9E44-AC0C-FA6F-29D734BF2E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10" y="0"/>
            <a:ext cx="119063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6947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5F8F9D0-3807-34F8-0F00-8DB2E6224384}"/>
              </a:ext>
            </a:extLst>
          </p:cNvPr>
          <p:cNvSpPr/>
          <p:nvPr/>
        </p:nvSpPr>
        <p:spPr>
          <a:xfrm>
            <a:off x="2131667" y="2235629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Age Group &amp; Device</a:t>
            </a:r>
            <a:endParaRPr lang="en-AU" sz="5000" dirty="0"/>
          </a:p>
        </p:txBody>
      </p:sp>
    </p:spTree>
    <p:extLst>
      <p:ext uri="{BB962C8B-B14F-4D97-AF65-F5344CB8AC3E}">
        <p14:creationId xmlns:p14="http://schemas.microsoft.com/office/powerpoint/2010/main" val="9295877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182375B-41CC-8B29-5785-12826F1AE951}"/>
              </a:ext>
            </a:extLst>
          </p:cNvPr>
          <p:cNvSpPr/>
          <p:nvPr/>
        </p:nvSpPr>
        <p:spPr>
          <a:xfrm>
            <a:off x="2131667" y="2235629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Age Group</a:t>
            </a:r>
          </a:p>
          <a:p>
            <a:pPr algn="ctr"/>
            <a:r>
              <a:rPr lang="en-AU" sz="5000" dirty="0"/>
              <a:t>Children (&lt;12)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D5B11A7-5209-BD83-B050-D872144CF1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89" y="0"/>
            <a:ext cx="11866221" cy="6801138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A50357D-1FD9-252E-5138-A125FA446554}"/>
              </a:ext>
            </a:extLst>
          </p:cNvPr>
          <p:cNvSpPr/>
          <p:nvPr/>
        </p:nvSpPr>
        <p:spPr>
          <a:xfrm>
            <a:off x="1060771" y="817825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D5C8F15-DFF0-F3C5-A391-E5893A70AB59}"/>
              </a:ext>
            </a:extLst>
          </p:cNvPr>
          <p:cNvCxnSpPr/>
          <p:nvPr/>
        </p:nvCxnSpPr>
        <p:spPr>
          <a:xfrm flipV="1">
            <a:off x="555946" y="1017850"/>
            <a:ext cx="447675" cy="238125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6FBDF2E-0F50-3523-6CE4-0F7CD0F2E9A9}"/>
              </a:ext>
            </a:extLst>
          </p:cNvPr>
          <p:cNvSpPr/>
          <p:nvPr/>
        </p:nvSpPr>
        <p:spPr>
          <a:xfrm>
            <a:off x="1295763" y="4266342"/>
            <a:ext cx="447675" cy="23812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237C60B-736C-089E-9488-7AAA71916010}"/>
              </a:ext>
            </a:extLst>
          </p:cNvPr>
          <p:cNvCxnSpPr>
            <a:cxnSpLocks/>
          </p:cNvCxnSpPr>
          <p:nvPr/>
        </p:nvCxnSpPr>
        <p:spPr>
          <a:xfrm>
            <a:off x="765497" y="4143376"/>
            <a:ext cx="523875" cy="114299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06B80C2-8360-E448-CAB4-279C740DBEE1}"/>
              </a:ext>
            </a:extLst>
          </p:cNvPr>
          <p:cNvSpPr/>
          <p:nvPr/>
        </p:nvSpPr>
        <p:spPr>
          <a:xfrm>
            <a:off x="7554172" y="970225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0FCE971-82EF-47B8-1B3B-C6DB836F340E}"/>
              </a:ext>
            </a:extLst>
          </p:cNvPr>
          <p:cNvCxnSpPr>
            <a:cxnSpLocks/>
          </p:cNvCxnSpPr>
          <p:nvPr/>
        </p:nvCxnSpPr>
        <p:spPr>
          <a:xfrm flipH="1">
            <a:off x="8125672" y="817825"/>
            <a:ext cx="542925" cy="152400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9B60B82A-669A-BBD2-C560-2916C3646993}"/>
              </a:ext>
            </a:extLst>
          </p:cNvPr>
          <p:cNvSpPr/>
          <p:nvPr/>
        </p:nvSpPr>
        <p:spPr>
          <a:xfrm>
            <a:off x="6315915" y="4568025"/>
            <a:ext cx="5191125" cy="247649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DF34481-48E2-86A4-0A6D-C2850ED48658}"/>
              </a:ext>
            </a:extLst>
          </p:cNvPr>
          <p:cNvCxnSpPr>
            <a:cxnSpLocks/>
          </p:cNvCxnSpPr>
          <p:nvPr/>
        </p:nvCxnSpPr>
        <p:spPr>
          <a:xfrm>
            <a:off x="7001715" y="3986999"/>
            <a:ext cx="228600" cy="533402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850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7" grpId="0" animBg="1"/>
      <p:bldP spid="1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400922-7837-6F49-C818-C32A566F66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28FCD393-BBBB-C716-E6D8-FFC876DC0808}"/>
              </a:ext>
            </a:extLst>
          </p:cNvPr>
          <p:cNvSpPr/>
          <p:nvPr/>
        </p:nvSpPr>
        <p:spPr>
          <a:xfrm>
            <a:off x="2131667" y="2235629"/>
            <a:ext cx="8368496" cy="2389693"/>
          </a:xfrm>
          <a:prstGeom prst="roundRect">
            <a:avLst/>
          </a:prstGeom>
          <a:solidFill>
            <a:srgbClr val="48CAE4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sz="6000" dirty="0"/>
              <a:t>Age Group</a:t>
            </a:r>
          </a:p>
          <a:p>
            <a:pPr algn="ctr"/>
            <a:r>
              <a:rPr lang="en-AU" sz="5000" dirty="0"/>
              <a:t>Teenagers (13 - 19)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C23B020-75E5-B7C4-8A9A-B0580B0549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" y="23525"/>
            <a:ext cx="11866221" cy="6801138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E2A95F1-D4BA-8931-A286-1713D8C7EDC9}"/>
              </a:ext>
            </a:extLst>
          </p:cNvPr>
          <p:cNvSpPr/>
          <p:nvPr/>
        </p:nvSpPr>
        <p:spPr>
          <a:xfrm>
            <a:off x="2079342" y="1049318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2EABA73-1518-864B-6E53-B545604C6312}"/>
              </a:ext>
            </a:extLst>
          </p:cNvPr>
          <p:cNvCxnSpPr>
            <a:cxnSpLocks/>
          </p:cNvCxnSpPr>
          <p:nvPr/>
        </p:nvCxnSpPr>
        <p:spPr>
          <a:xfrm flipV="1">
            <a:off x="555946" y="1215342"/>
            <a:ext cx="1353877" cy="86933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F2A1C6D-09C5-B097-FCF6-DABEAB11DAEC}"/>
              </a:ext>
            </a:extLst>
          </p:cNvPr>
          <p:cNvSpPr/>
          <p:nvPr/>
        </p:nvSpPr>
        <p:spPr>
          <a:xfrm>
            <a:off x="2244886" y="4382092"/>
            <a:ext cx="447675" cy="23812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04B00A9-A8B1-E094-4441-CFD579F3A820}"/>
              </a:ext>
            </a:extLst>
          </p:cNvPr>
          <p:cNvCxnSpPr>
            <a:cxnSpLocks/>
          </p:cNvCxnSpPr>
          <p:nvPr/>
        </p:nvCxnSpPr>
        <p:spPr>
          <a:xfrm>
            <a:off x="1714620" y="4259126"/>
            <a:ext cx="523875" cy="114299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83BE17C0-915F-39D2-DC7D-50395396A4DA}"/>
              </a:ext>
            </a:extLst>
          </p:cNvPr>
          <p:cNvSpPr/>
          <p:nvPr/>
        </p:nvSpPr>
        <p:spPr>
          <a:xfrm>
            <a:off x="8607464" y="1352189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9D31BE6-0CCA-F314-6B50-3A20564DE049}"/>
              </a:ext>
            </a:extLst>
          </p:cNvPr>
          <p:cNvCxnSpPr>
            <a:cxnSpLocks/>
          </p:cNvCxnSpPr>
          <p:nvPr/>
        </p:nvCxnSpPr>
        <p:spPr>
          <a:xfrm flipH="1">
            <a:off x="9178964" y="685800"/>
            <a:ext cx="1053056" cy="666389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DCC80DD-B0BA-505A-F22C-974A9B73B9BB}"/>
              </a:ext>
            </a:extLst>
          </p:cNvPr>
          <p:cNvSpPr/>
          <p:nvPr/>
        </p:nvSpPr>
        <p:spPr>
          <a:xfrm>
            <a:off x="2069696" y="2671704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E685C72-A3EB-CFBE-5428-9F71AF2C5EDD}"/>
              </a:ext>
            </a:extLst>
          </p:cNvPr>
          <p:cNvCxnSpPr>
            <a:cxnSpLocks/>
          </p:cNvCxnSpPr>
          <p:nvPr/>
        </p:nvCxnSpPr>
        <p:spPr>
          <a:xfrm flipV="1">
            <a:off x="1284790" y="2912481"/>
            <a:ext cx="694482" cy="351580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F8A7B1C8-4D1F-AF0A-A6EB-DBDB09DF55E3}"/>
              </a:ext>
            </a:extLst>
          </p:cNvPr>
          <p:cNvSpPr/>
          <p:nvPr/>
        </p:nvSpPr>
        <p:spPr>
          <a:xfrm>
            <a:off x="10744078" y="1359425"/>
            <a:ext cx="542925" cy="33337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FA2AB31-2F33-E0E1-08A5-B1E0D04AA8C0}"/>
              </a:ext>
            </a:extLst>
          </p:cNvPr>
          <p:cNvCxnSpPr>
            <a:cxnSpLocks/>
          </p:cNvCxnSpPr>
          <p:nvPr/>
        </p:nvCxnSpPr>
        <p:spPr>
          <a:xfrm flipH="1">
            <a:off x="11027165" y="685800"/>
            <a:ext cx="89854" cy="564267"/>
          </a:xfrm>
          <a:prstGeom prst="straightConnector1">
            <a:avLst/>
          </a:prstGeom>
          <a:ln w="28575">
            <a:solidFill>
              <a:srgbClr val="FF0000">
                <a:alpha val="60000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787919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  <p:bldP spid="17" grpId="0" animBg="1"/>
      <p:bldP spid="5" grpId="0" animBg="1"/>
      <p:bldP spid="24" grpId="0" animBg="1"/>
    </p:bld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979</TotalTime>
  <Words>688</Words>
  <Application>Microsoft Office PowerPoint</Application>
  <PresentationFormat>Widescreen</PresentationFormat>
  <Paragraphs>82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Century Gothic</vt:lpstr>
      <vt:lpstr>Wingdings</vt:lpstr>
      <vt:lpstr>Wingdings 3</vt:lpstr>
      <vt:lpstr>Slice</vt:lpstr>
      <vt:lpstr>StreamFlix Global Viewer Insights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Zemira Arulraj</dc:creator>
  <cp:lastModifiedBy>Notanai</cp:lastModifiedBy>
  <cp:revision>87</cp:revision>
  <dcterms:created xsi:type="dcterms:W3CDTF">2025-06-09T03:15:22Z</dcterms:created>
  <dcterms:modified xsi:type="dcterms:W3CDTF">2025-06-10T12:12:22Z</dcterms:modified>
</cp:coreProperties>
</file>