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07200" cy="99393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굴림"/>
              </a:rPr>
              <a:t>메모 서식을 편집하려면 클릭하십시오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5841DAE-CD9D-42E6-B556-3C280EBCA521}" type="slidenum">
              <a:rPr b="0" lang="en-US" sz="1400" spc="-1" strike="noStrike">
                <a:latin typeface="바탕"/>
              </a:rPr>
              <a:t>1</a:t>
            </a:fld>
            <a:endParaRPr b="0" lang="en-US" sz="14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54520" y="9439560"/>
            <a:ext cx="2950560" cy="49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1800" rIns="91800" tIns="45000" bIns="45000" anchor="b"/>
          <a:p>
            <a:pPr algn="r">
              <a:lnSpc>
                <a:spcPct val="100000"/>
              </a:lnSpc>
            </a:pPr>
            <a:fld id="{0CD9A7D5-CD09-4156-9ACC-B9A59F9DDED9}" type="slidenum">
              <a:rPr b="0" lang="en-US" sz="1400" spc="-1" strike="noStrike">
                <a:latin typeface="굴림"/>
                <a:ea typeface="굴림"/>
              </a:rPr>
              <a:t>1</a:t>
            </a:fld>
            <a:endParaRPr b="0" lang="en-US" sz="1400" spc="-1" strike="noStrike">
              <a:latin typeface="굴림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0040" y="4722120"/>
            <a:ext cx="5446800" cy="4471920"/>
          </a:xfrm>
          <a:prstGeom prst="rect">
            <a:avLst/>
          </a:prstGeom>
        </p:spPr>
        <p:txBody>
          <a:bodyPr lIns="91800" rIns="91800" tIns="0" bIns="0"/>
          <a:p>
            <a:endParaRPr b="0" lang="en-US" sz="2000" spc="-1" strike="noStrike">
              <a:latin typeface="굴림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0040" y="4722120"/>
            <a:ext cx="5446800" cy="4471920"/>
          </a:xfrm>
          <a:prstGeom prst="rect">
            <a:avLst/>
          </a:prstGeom>
        </p:spPr>
        <p:txBody>
          <a:bodyPr lIns="91800" rIns="91800" tIns="0" bIns="0"/>
          <a:p>
            <a:endParaRPr b="0" lang="en-US" sz="2000" spc="-1" strike="noStrike">
              <a:latin typeface="굴림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854520" y="9439560"/>
            <a:ext cx="2950560" cy="49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1800" rIns="91800" tIns="45000" bIns="45000" anchor="b"/>
          <a:p>
            <a:pPr algn="r">
              <a:lnSpc>
                <a:spcPct val="100000"/>
              </a:lnSpc>
            </a:pPr>
            <a:fld id="{2DF0ADE8-03B8-4F83-BC20-B376FFC1878A}" type="slidenum">
              <a:rPr b="0" lang="en-US" sz="1400" spc="-1" strike="noStrike">
                <a:latin typeface="굴림"/>
                <a:ea typeface="굴림"/>
              </a:rPr>
              <a:t>1</a:t>
            </a:fld>
            <a:endParaRPr b="0" lang="en-US" sz="1400" spc="-1" strike="noStrike">
              <a:latin typeface="굴림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0040" y="4722120"/>
            <a:ext cx="5446800" cy="4471920"/>
          </a:xfrm>
          <a:prstGeom prst="rect">
            <a:avLst/>
          </a:prstGeom>
        </p:spPr>
        <p:txBody>
          <a:bodyPr lIns="91800" rIns="91800" tIns="0" bIns="0"/>
          <a:p>
            <a:endParaRPr b="0" lang="en-US" sz="2000" spc="-1" strike="noStrike">
              <a:latin typeface="굴림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854520" y="9439560"/>
            <a:ext cx="2950560" cy="49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1800" rIns="91800" tIns="45000" bIns="45000" anchor="b"/>
          <a:p>
            <a:pPr algn="r">
              <a:lnSpc>
                <a:spcPct val="100000"/>
              </a:lnSpc>
            </a:pPr>
            <a:fld id="{3C538245-97F5-43ED-95AF-6F795F250E9C}" type="slidenum">
              <a:rPr b="0" lang="en-US" sz="1400" spc="-1" strike="noStrike">
                <a:latin typeface="굴림"/>
                <a:ea typeface="굴림"/>
              </a:rPr>
              <a:t>1</a:t>
            </a:fld>
            <a:endParaRPr b="0" lang="en-US" sz="1400" spc="-1" strike="noStrike">
              <a:latin typeface="굴림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0040" y="4722120"/>
            <a:ext cx="5446800" cy="4471920"/>
          </a:xfrm>
          <a:prstGeom prst="rect">
            <a:avLst/>
          </a:prstGeom>
        </p:spPr>
        <p:txBody>
          <a:bodyPr lIns="91800" rIns="91800" tIns="0" bIns="0"/>
          <a:p>
            <a:endParaRPr b="0" lang="en-US" sz="2000" spc="-1" strike="noStrike">
              <a:latin typeface="굴림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854520" y="9439560"/>
            <a:ext cx="2950560" cy="49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1800" rIns="91800" tIns="45000" bIns="45000" anchor="b"/>
          <a:p>
            <a:pPr algn="r">
              <a:lnSpc>
                <a:spcPct val="100000"/>
              </a:lnSpc>
            </a:pPr>
            <a:fld id="{38B8C649-02E4-40D1-A9F5-E0BD902B1AAB}" type="slidenum">
              <a:rPr b="0" lang="en-US" sz="1400" spc="-1" strike="noStrike">
                <a:latin typeface="굴림"/>
                <a:ea typeface="굴림"/>
              </a:rPr>
              <a:t>1</a:t>
            </a:fld>
            <a:endParaRPr b="0" lang="en-US" sz="1400" spc="-1" strike="noStrike">
              <a:latin typeface="굴림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0040" y="4722120"/>
            <a:ext cx="5446800" cy="4471920"/>
          </a:xfrm>
          <a:prstGeom prst="rect">
            <a:avLst/>
          </a:prstGeom>
        </p:spPr>
        <p:txBody>
          <a:bodyPr lIns="91800" rIns="91800" tIns="0" bIns="0"/>
          <a:p>
            <a:endParaRPr b="0" lang="en-US" sz="2000" spc="-1" strike="noStrike">
              <a:latin typeface="굴림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54520" y="9439560"/>
            <a:ext cx="2950560" cy="49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1800" rIns="91800" tIns="45000" bIns="45000" anchor="b"/>
          <a:p>
            <a:pPr algn="r">
              <a:lnSpc>
                <a:spcPct val="100000"/>
              </a:lnSpc>
            </a:pPr>
            <a:fld id="{CEF70152-BCEF-452C-8311-0B63E8811A0C}" type="slidenum">
              <a:rPr b="0" lang="en-US" sz="1400" spc="-1" strike="noStrike">
                <a:latin typeface="굴림"/>
                <a:ea typeface="굴림"/>
              </a:rPr>
              <a:t>&lt;숫자&gt;</a:t>
            </a:fld>
            <a:endParaRPr b="0" lang="en-US" sz="1400" spc="-1" strike="noStrike">
              <a:latin typeface="굴림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80040" y="4722120"/>
            <a:ext cx="5446800" cy="4471920"/>
          </a:xfrm>
          <a:prstGeom prst="rect">
            <a:avLst/>
          </a:prstGeom>
        </p:spPr>
        <p:txBody>
          <a:bodyPr lIns="91800" rIns="91800" tIns="0" bIns="0"/>
          <a:p>
            <a:endParaRPr b="0" lang="en-US" sz="2000" spc="-1" strike="noStrike">
              <a:latin typeface="굴림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54520" y="9439560"/>
            <a:ext cx="2950560" cy="49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1800" rIns="91800" tIns="45000" bIns="45000" anchor="b"/>
          <a:p>
            <a:pPr algn="r">
              <a:lnSpc>
                <a:spcPct val="100000"/>
              </a:lnSpc>
            </a:pPr>
            <a:fld id="{279B1FEE-5FA2-4985-B28E-91EF183E0F7A}" type="slidenum">
              <a:rPr b="0" lang="en-US" sz="1400" spc="-1" strike="noStrike">
                <a:latin typeface="굴림"/>
                <a:ea typeface="굴림"/>
              </a:rPr>
              <a:t>&lt;숫자&gt;</a:t>
            </a:fld>
            <a:endParaRPr b="0" lang="en-US" sz="1400" spc="-1" strike="noStrike">
              <a:latin typeface="굴림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5105520"/>
            <a:ext cx="9143280" cy="175176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280" cy="510480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3768480"/>
            <a:ext cx="9143280" cy="228528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1600200"/>
            <a:ext cx="9143280" cy="510480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3866760"/>
            <a:ext cx="9143280" cy="299052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9143280" cy="386604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2652480"/>
            <a:ext cx="9143280" cy="228528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0" y="1600200"/>
            <a:ext cx="9143280" cy="5104800"/>
          </a:xfrm>
          <a:prstGeom prst="ellipse">
            <a:avLst/>
          </a:prstGeom>
          <a:gradFill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8880" cy="1167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굴림"/>
              </a:rPr>
              <a:t>제목 텍스트의 서식을 편집하려면 클릭하십시오</a:t>
            </a:r>
            <a:r>
              <a:rPr b="0" lang="en-US" sz="1800" spc="-1" strike="noStrike">
                <a:latin typeface="굴림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5105520"/>
            <a:ext cx="9143280" cy="175176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0" y="0"/>
            <a:ext cx="9143280" cy="510480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0" y="3768480"/>
            <a:ext cx="9143280" cy="228528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0" y="1600200"/>
            <a:ext cx="9143280" cy="510480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5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4580280"/>
          </a:xfrm>
          <a:prstGeom prst="rect">
            <a:avLst/>
          </a:prstGeom>
          <a:ln w="9360"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539640" y="2061000"/>
            <a:ext cx="813636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latin typeface="굴림"/>
                <a:ea typeface="굴림"/>
              </a:rPr>
              <a:t>Object Detection Project</a:t>
            </a:r>
            <a:endParaRPr b="0" lang="en-US" sz="5000" spc="-1" strike="noStrike">
              <a:latin typeface="굴림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-324720" y="3965400"/>
            <a:ext cx="9432360" cy="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굴림"/>
                <a:ea typeface="굴림"/>
              </a:rPr>
              <a:t>- Detection System based on YOLOv5 -</a:t>
            </a:r>
            <a:endParaRPr b="0" lang="en-US" sz="3400" spc="-1" strike="noStrike">
              <a:latin typeface="굴림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3360" y="548640"/>
            <a:ext cx="8987040" cy="626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107640" y="-27360"/>
            <a:ext cx="8942760" cy="63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7030a0"/>
                </a:solidFill>
                <a:latin typeface="굴림"/>
                <a:ea typeface="굴림"/>
              </a:rPr>
              <a:t>Teaming</a:t>
            </a:r>
            <a:endParaRPr b="0" lang="en-US" sz="2200" spc="-1" strike="noStrike">
              <a:latin typeface="굴림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07640" y="692640"/>
            <a:ext cx="88563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팀원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오정상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김민수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김형근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손미란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경주 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107640" y="1475640"/>
            <a:ext cx="88563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R&amp;R: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전체 공동</a:t>
            </a:r>
            <a:endParaRPr b="0" lang="en-US" sz="2000" spc="-1" strike="noStrike">
              <a:latin typeface="굴림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600" y="548640"/>
            <a:ext cx="8987040" cy="626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107640" y="-27360"/>
            <a:ext cx="8942760" cy="63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7030a0"/>
                </a:solidFill>
                <a:latin typeface="굴림"/>
                <a:ea typeface="굴림"/>
              </a:rPr>
              <a:t>Dataset</a:t>
            </a:r>
            <a:endParaRPr b="0" lang="en-US" sz="2200" spc="-1" strike="noStrike">
              <a:latin typeface="굴림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107640" y="692640"/>
            <a:ext cx="88563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출처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김형근 소관 자료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107640" y="1475640"/>
            <a:ext cx="8856360" cy="54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구성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: train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디렉토리와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valid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디렉토리로 구성되며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, train/images, train/labels,  valid/images,  valid/labels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서브디렉토리로 이루어져 있음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.   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또한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detection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대상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class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개수는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개이며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, </a:t>
            </a:r>
            <a:endParaRPr b="0" lang="en-US" sz="2000" spc="-1" strike="noStrike">
              <a:latin typeface="굴림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train image 300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장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, valid image 50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장으로 구성됨</a:t>
            </a:r>
            <a:endParaRPr b="0" lang="en-US" sz="2000" spc="-1" strike="noStrike">
              <a:latin typeface="굴림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 </a:t>
            </a:r>
            <a:endParaRPr b="0" lang="en-US" sz="2000" spc="-1" strike="noStrike">
              <a:latin typeface="굴림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class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구성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개</a:t>
            </a:r>
            <a:endParaRPr b="0" lang="en-US" sz="2000" spc="-1" strike="noStrike">
              <a:latin typeface="굴림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Genesis</a:t>
            </a:r>
            <a:endParaRPr b="0" lang="en-US" sz="2000" spc="-1" strike="noStrike">
              <a:latin typeface="굴림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Grandeur</a:t>
            </a:r>
            <a:endParaRPr b="0" lang="en-US" sz="2000" spc="-1" strike="noStrike">
              <a:latin typeface="굴림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K7</a:t>
            </a:r>
            <a:endParaRPr b="0" lang="en-US" sz="2000" spc="-1" strike="noStrike">
              <a:latin typeface="굴림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Rexton</a:t>
            </a:r>
            <a:endParaRPr b="0" lang="en-US" sz="2000" spc="-1" strike="noStrike">
              <a:latin typeface="굴림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Sonata</a:t>
            </a:r>
            <a:endParaRPr b="0" lang="en-US" sz="2000" spc="-1" strike="noStrike">
              <a:latin typeface="굴림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 </a:t>
            </a:r>
            <a:endParaRPr b="0" lang="en-US" sz="2000" spc="-1" strike="noStrike">
              <a:latin typeface="굴림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3360" y="548640"/>
            <a:ext cx="8987040" cy="626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107640" y="-27360"/>
            <a:ext cx="8942760" cy="63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7030a0"/>
                </a:solidFill>
                <a:latin typeface="굴림"/>
                <a:ea typeface="굴림"/>
              </a:rPr>
              <a:t>Development</a:t>
            </a:r>
            <a:endParaRPr b="0" lang="en-US" sz="2200" spc="-1" strike="noStrike">
              <a:latin typeface="굴림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07640" y="620640"/>
            <a:ext cx="88563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목표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: Object Detection Process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이해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데이터 셋 구축 능력 향상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,... 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107640" y="2440800"/>
            <a:ext cx="88563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개발환경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: Colab (python, numpy, yolo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등의 버전 확인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)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107640" y="3382560"/>
            <a:ext cx="8856360" cy="26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개발 단계별 수행 방법 및 소요시간</a:t>
            </a:r>
            <a:endParaRPr b="0" lang="en-US" sz="2000" spc="-1" strike="noStrike">
              <a:latin typeface="굴림"/>
            </a:endParaRPr>
          </a:p>
          <a:p>
            <a:pPr lvl="1" marL="800280" indent="-34236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데이터 전처리 및 학습 데이터 생성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2 hr </a:t>
            </a:r>
            <a:endParaRPr b="0" lang="en-US" sz="2000" spc="-1" strike="noStrike">
              <a:latin typeface="굴림"/>
            </a:endParaRPr>
          </a:p>
          <a:p>
            <a:pPr lvl="1" marL="800280" indent="-34236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아키텍처 설계 및 학습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30m </a:t>
            </a:r>
            <a:endParaRPr b="0" lang="en-US" sz="2000" spc="-1" strike="noStrike">
              <a:latin typeface="굴림"/>
            </a:endParaRPr>
          </a:p>
          <a:p>
            <a:pPr lvl="1" marL="800280" indent="-34236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문제점 분석 및 해결방안 논의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30m</a:t>
            </a:r>
            <a:endParaRPr b="0" lang="en-US" sz="2000" spc="-1" strike="noStrike">
              <a:latin typeface="굴림"/>
            </a:endParaRPr>
          </a:p>
          <a:p>
            <a:pPr lvl="1" marL="800280" indent="-34236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Document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작성 및 수정시간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30m</a:t>
            </a:r>
            <a:endParaRPr b="0" lang="en-US" sz="2000" spc="-1" strike="noStrike">
              <a:latin typeface="굴림"/>
            </a:endParaRPr>
          </a:p>
          <a:p>
            <a:pPr lvl="1" marL="800280" indent="-34236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.....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107640" y="1708200"/>
            <a:ext cx="88563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프로젝트 소스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:  Detection_YOLOv5_OJS.ipython</a:t>
            </a:r>
            <a:endParaRPr b="0" lang="en-US" sz="2000" spc="-1" strike="noStrike">
              <a:latin typeface="굴림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3360" y="548640"/>
            <a:ext cx="8987040" cy="626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107640" y="-27360"/>
            <a:ext cx="8942760" cy="63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7030a0"/>
                </a:solidFill>
                <a:latin typeface="굴림"/>
                <a:ea typeface="굴림"/>
              </a:rPr>
              <a:t>Development</a:t>
            </a:r>
            <a:endParaRPr b="0" lang="en-US" sz="2200" spc="-1" strike="noStrike">
              <a:latin typeface="굴림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07640" y="548640"/>
            <a:ext cx="88563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모델 아키텍처 및 선정 이유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=&gt; YOLOv5 →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오브젝트 디텍션의 기본 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07640" y="3090960"/>
            <a:ext cx="88563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프로젝트 결과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차량 데이터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1200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장을 돌리기에 시스템이 문제가 있었음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3360" y="548640"/>
            <a:ext cx="8987040" cy="626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107640" y="-27360"/>
            <a:ext cx="8942760" cy="63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7030a0"/>
                </a:solidFill>
                <a:latin typeface="굴림"/>
                <a:ea typeface="굴림"/>
              </a:rPr>
              <a:t>Development</a:t>
            </a:r>
            <a:endParaRPr b="0" lang="en-US" sz="2200" spc="-1" strike="noStrike">
              <a:latin typeface="굴림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12320" y="646200"/>
            <a:ext cx="88563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프로젝트 개선 사항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데이터 축소 필요 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107640" y="3675240"/>
            <a:ext cx="88563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프로젝트 진행 시 시행착오 및 문제점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시스템 간과 문제</a:t>
            </a:r>
            <a:r>
              <a:rPr b="0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..</a:t>
            </a:r>
            <a:endParaRPr b="0" lang="en-US" sz="2000" spc="-1" strike="noStrike">
              <a:latin typeface="굴림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23225</TotalTime>
  <Application>LibreOffice/5.4.2.2$Windows_x86 LibreOffice_project/22b09f6418e8c2d508a9eaf86b2399209b0990f4</Application>
  <Words>161</Words>
  <Paragraphs>30</Paragraphs>
  <Company>kipa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2009-09-22T06:36:24Z</dcterms:created>
  <dc:creator>user</dc:creator>
  <dc:description/>
  <dc:language>ko</dc:language>
  <cp:lastModifiedBy/>
  <cp:lastPrinted>2015-03-04T00:41:30Z</cp:lastPrinted>
  <dcterms:modified xsi:type="dcterms:W3CDTF">2022-11-27T16:00:53Z</dcterms:modified>
  <cp:revision>3046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kipa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화면 슬라이드 쇼(4:3)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