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  <p:sldMasterId id="2147483688" r:id="rId3"/>
    <p:sldMasterId id="2147483751" r:id="rId4"/>
    <p:sldMasterId id="2147483763" r:id="rId5"/>
    <p:sldMasterId id="2147483775" r:id="rId6"/>
    <p:sldMasterId id="2147483787" r:id="rId7"/>
    <p:sldMasterId id="2147483799" r:id="rId8"/>
  </p:sldMasterIdLst>
  <p:notesMasterIdLst>
    <p:notesMasterId r:id="rId104"/>
  </p:notesMasterIdLst>
  <p:handoutMasterIdLst>
    <p:handoutMasterId r:id="rId105"/>
  </p:handoutMasterIdLst>
  <p:sldIdLst>
    <p:sldId id="1217" r:id="rId9"/>
    <p:sldId id="1264" r:id="rId10"/>
    <p:sldId id="1266" r:id="rId11"/>
    <p:sldId id="1267" r:id="rId12"/>
    <p:sldId id="1268" r:id="rId13"/>
    <p:sldId id="1269" r:id="rId14"/>
    <p:sldId id="1270" r:id="rId15"/>
    <p:sldId id="1271" r:id="rId16"/>
    <p:sldId id="1272" r:id="rId17"/>
    <p:sldId id="1273" r:id="rId18"/>
    <p:sldId id="1274" r:id="rId19"/>
    <p:sldId id="1275" r:id="rId20"/>
    <p:sldId id="1276" r:id="rId21"/>
    <p:sldId id="1277" r:id="rId22"/>
    <p:sldId id="1278" r:id="rId23"/>
    <p:sldId id="1279" r:id="rId24"/>
    <p:sldId id="1280" r:id="rId25"/>
    <p:sldId id="1281" r:id="rId26"/>
    <p:sldId id="1218" r:id="rId27"/>
    <p:sldId id="1254" r:id="rId28"/>
    <p:sldId id="1282" r:id="rId29"/>
    <p:sldId id="1283" r:id="rId30"/>
    <p:sldId id="1284" r:id="rId31"/>
    <p:sldId id="1285" r:id="rId32"/>
    <p:sldId id="1286" r:id="rId33"/>
    <p:sldId id="1288" r:id="rId34"/>
    <p:sldId id="1287" r:id="rId35"/>
    <p:sldId id="1289" r:id="rId36"/>
    <p:sldId id="1302" r:id="rId37"/>
    <p:sldId id="1303" r:id="rId38"/>
    <p:sldId id="1304" r:id="rId39"/>
    <p:sldId id="1305" r:id="rId40"/>
    <p:sldId id="1306" r:id="rId41"/>
    <p:sldId id="1307" r:id="rId42"/>
    <p:sldId id="1308" r:id="rId43"/>
    <p:sldId id="1309" r:id="rId44"/>
    <p:sldId id="1310" r:id="rId45"/>
    <p:sldId id="1311" r:id="rId46"/>
    <p:sldId id="1312" r:id="rId47"/>
    <p:sldId id="1313" r:id="rId48"/>
    <p:sldId id="1314" r:id="rId49"/>
    <p:sldId id="1315" r:id="rId50"/>
    <p:sldId id="1318" r:id="rId51"/>
    <p:sldId id="1319" r:id="rId52"/>
    <p:sldId id="1321" r:id="rId53"/>
    <p:sldId id="1322" r:id="rId54"/>
    <p:sldId id="1323" r:id="rId55"/>
    <p:sldId id="1324" r:id="rId56"/>
    <p:sldId id="1325" r:id="rId57"/>
    <p:sldId id="1328" r:id="rId58"/>
    <p:sldId id="1329" r:id="rId59"/>
    <p:sldId id="1330" r:id="rId60"/>
    <p:sldId id="1332" r:id="rId61"/>
    <p:sldId id="1333" r:id="rId62"/>
    <p:sldId id="1334" r:id="rId63"/>
    <p:sldId id="1335" r:id="rId64"/>
    <p:sldId id="1340" r:id="rId65"/>
    <p:sldId id="1341" r:id="rId66"/>
    <p:sldId id="1342" r:id="rId67"/>
    <p:sldId id="1343" r:id="rId68"/>
    <p:sldId id="1344" r:id="rId69"/>
    <p:sldId id="1345" r:id="rId70"/>
    <p:sldId id="1346" r:id="rId71"/>
    <p:sldId id="1257" r:id="rId72"/>
    <p:sldId id="1353" r:id="rId73"/>
    <p:sldId id="1354" r:id="rId74"/>
    <p:sldId id="1355" r:id="rId75"/>
    <p:sldId id="1356" r:id="rId76"/>
    <p:sldId id="1357" r:id="rId77"/>
    <p:sldId id="1358" r:id="rId78"/>
    <p:sldId id="1359" r:id="rId79"/>
    <p:sldId id="1361" r:id="rId80"/>
    <p:sldId id="1362" r:id="rId81"/>
    <p:sldId id="1360" r:id="rId82"/>
    <p:sldId id="1363" r:id="rId83"/>
    <p:sldId id="1364" r:id="rId84"/>
    <p:sldId id="1258" r:id="rId85"/>
    <p:sldId id="1367" r:id="rId86"/>
    <p:sldId id="1368" r:id="rId87"/>
    <p:sldId id="1365" r:id="rId88"/>
    <p:sldId id="1366" r:id="rId89"/>
    <p:sldId id="1369" r:id="rId90"/>
    <p:sldId id="1262" r:id="rId91"/>
    <p:sldId id="1348" r:id="rId92"/>
    <p:sldId id="1349" r:id="rId93"/>
    <p:sldId id="1350" r:id="rId94"/>
    <p:sldId id="1351" r:id="rId95"/>
    <p:sldId id="1352" r:id="rId96"/>
    <p:sldId id="1263" r:id="rId97"/>
    <p:sldId id="1370" r:id="rId98"/>
    <p:sldId id="1371" r:id="rId99"/>
    <p:sldId id="1372" r:id="rId100"/>
    <p:sldId id="1373" r:id="rId101"/>
    <p:sldId id="1374" r:id="rId102"/>
    <p:sldId id="1253" r:id="rId103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屏" id="{28C4A975-D810-491E-8A9F-F2152DECD46E}">
          <p14:sldIdLst>
            <p14:sldId id="1217"/>
          </p14:sldIdLst>
        </p14:section>
        <p14:section name="语言特性" id="{4151C057-B649-407F-B892-D87C13110DED}">
          <p14:sldIdLst>
            <p14:sldId id="1264"/>
            <p14:sldId id="1266"/>
            <p14:sldId id="1267"/>
            <p14:sldId id="1268"/>
            <p14:sldId id="1269"/>
            <p14:sldId id="1270"/>
            <p14:sldId id="1271"/>
            <p14:sldId id="1272"/>
            <p14:sldId id="1273"/>
            <p14:sldId id="1274"/>
            <p14:sldId id="1275"/>
            <p14:sldId id="1276"/>
            <p14:sldId id="1277"/>
            <p14:sldId id="1278"/>
            <p14:sldId id="1279"/>
            <p14:sldId id="1280"/>
            <p14:sldId id="1281"/>
            <p14:sldId id="1218"/>
            <p14:sldId id="1254"/>
            <p14:sldId id="1282"/>
            <p14:sldId id="1283"/>
            <p14:sldId id="1284"/>
            <p14:sldId id="1285"/>
            <p14:sldId id="1286"/>
            <p14:sldId id="1288"/>
            <p14:sldId id="1287"/>
            <p14:sldId id="1289"/>
          </p14:sldIdLst>
        </p14:section>
        <p14:section name="代码注释" id="{849199C1-969F-4205-9A77-C39918E494E3}">
          <p14:sldIdLst>
            <p14:sldId id="1302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313"/>
          </p14:sldIdLst>
        </p14:section>
        <p14:section name="编码规范" id="{EF34A0D6-54B1-4A92-9177-52E962109B4F}">
          <p14:sldIdLst>
            <p14:sldId id="1314"/>
            <p14:sldId id="1315"/>
            <p14:sldId id="1318"/>
            <p14:sldId id="1319"/>
            <p14:sldId id="1321"/>
            <p14:sldId id="1322"/>
            <p14:sldId id="1323"/>
            <p14:sldId id="1324"/>
            <p14:sldId id="1325"/>
            <p14:sldId id="1328"/>
            <p14:sldId id="1329"/>
            <p14:sldId id="1330"/>
            <p14:sldId id="1332"/>
            <p14:sldId id="1333"/>
            <p14:sldId id="1334"/>
            <p14:sldId id="1335"/>
            <p14:sldId id="1340"/>
            <p14:sldId id="1341"/>
            <p14:sldId id="1342"/>
            <p14:sldId id="1343"/>
            <p14:sldId id="1344"/>
            <p14:sldId id="1345"/>
            <p14:sldId id="1346"/>
          </p14:sldIdLst>
        </p14:section>
        <p14:section name="模块化" id="{16854B88-E387-402C-A3DE-8C4D1179A4A2}">
          <p14:sldIdLst>
            <p14:sldId id="1257"/>
            <p14:sldId id="1353"/>
            <p14:sldId id="1354"/>
            <p14:sldId id="1355"/>
            <p14:sldId id="1356"/>
            <p14:sldId id="1357"/>
            <p14:sldId id="1358"/>
            <p14:sldId id="1359"/>
            <p14:sldId id="1361"/>
            <p14:sldId id="1362"/>
            <p14:sldId id="1360"/>
            <p14:sldId id="1363"/>
            <p14:sldId id="1364"/>
          </p14:sldIdLst>
        </p14:section>
        <p14:section name="工程化工具" id="{A550494C-06BF-4F5E-B404-812B7804891B}">
          <p14:sldIdLst>
            <p14:sldId id="1258"/>
            <p14:sldId id="1367"/>
            <p14:sldId id="1368"/>
            <p14:sldId id="1365"/>
            <p14:sldId id="1366"/>
            <p14:sldId id="1369"/>
          </p14:sldIdLst>
        </p14:section>
        <p14:section name="CSS盒子模型" id="{D44F3F96-A3BD-4F6E-BE9C-EBB4DA5B987C}">
          <p14:sldIdLst>
            <p14:sldId id="1262"/>
            <p14:sldId id="1348"/>
            <p14:sldId id="1349"/>
            <p14:sldId id="1350"/>
            <p14:sldId id="1351"/>
            <p14:sldId id="1352"/>
          </p14:sldIdLst>
        </p14:section>
        <p14:section name="Class命名技巧" id="{5A368014-B8A5-493D-AC6B-7334FAF66D6F}">
          <p14:sldIdLst>
            <p14:sldId id="1263"/>
            <p14:sldId id="1370"/>
            <p14:sldId id="1371"/>
            <p14:sldId id="1372"/>
            <p14:sldId id="1373"/>
            <p14:sldId id="1374"/>
          </p14:sldIdLst>
        </p14:section>
        <p14:section name="结束语" id="{43FEF385-3DB6-4329-9A3B-45114676F468}">
          <p14:sldIdLst>
            <p14:sldId id="12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C2F"/>
    <a:srgbClr val="FF7C80"/>
    <a:srgbClr val="FF9999"/>
    <a:srgbClr val="FF99CC"/>
    <a:srgbClr val="FFB844"/>
    <a:srgbClr val="0070C0"/>
    <a:srgbClr val="F5DA55"/>
    <a:srgbClr val="29B6F6"/>
    <a:srgbClr val="FF7337"/>
    <a:srgbClr val="489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0679" autoAdjust="0"/>
  </p:normalViewPr>
  <p:slideViewPr>
    <p:cSldViewPr>
      <p:cViewPr varScale="1">
        <p:scale>
          <a:sx n="106" d="100"/>
          <a:sy n="106" d="100"/>
        </p:scale>
        <p:origin x="136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07" Type="http://schemas.openxmlformats.org/officeDocument/2006/relationships/viewProps" Target="viewProps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08" Type="http://schemas.openxmlformats.org/officeDocument/2006/relationships/theme" Target="theme/theme1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6" Type="http://schemas.openxmlformats.org/officeDocument/2006/relationships/presProps" Target="pres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tableStyles" Target="tableStyles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624C-4A15-4DCA-B817-D2A1761DB23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27AB-2D21-41F8-8197-24B00045E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7A76B-E30C-4416-AC32-F3863B48F4EA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A5F2D-777A-4ED0-BE13-CE83CAF5F5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2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FF35-F3BA-413F-80FE-2D52F14E0219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00FA-E246-47AE-B22F-A20EC7E97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61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0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6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21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592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1349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4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48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7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62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5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0960" y="0"/>
            <a:ext cx="11201440" cy="857232"/>
          </a:xfrm>
        </p:spPr>
        <p:txBody>
          <a:bodyPr/>
          <a:lstStyle>
            <a:lvl1pPr algn="l">
              <a:defRPr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614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3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FF35-F3BA-413F-80FE-2D52F14E0219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00FA-E246-47AE-B22F-A20EC7E97C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2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939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640" y="208073"/>
            <a:ext cx="11425269" cy="6206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527381" y="6405332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6E613C-065C-4479-BC5E-6AC26D77573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582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9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5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312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349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C5C5C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F3F3F">
                    <a:lumMod val="60000"/>
                    <a:lumOff val="40000"/>
                  </a:srgbClr>
                </a:solidFill>
                <a:latin typeface="Lato"/>
              </a:rPr>
              <a:t>Plus Presentation Template</a:t>
            </a:r>
            <a:endParaRPr lang="en-GB" sz="1400">
              <a:solidFill>
                <a:srgbClr val="3F3F3F">
                  <a:lumMod val="60000"/>
                  <a:lumOff val="40000"/>
                </a:srgbClr>
              </a:solidFill>
              <a:latin typeface="Lato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5" y="274638"/>
            <a:ext cx="106701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285" y="1628775"/>
            <a:ext cx="10672233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2417233" y="6188076"/>
            <a:ext cx="2844800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12284" y="6173788"/>
            <a:ext cx="17272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084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8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52737"/>
            <a:ext cx="109728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FF35-F3BA-413F-80FE-2D52F14E0219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00FA-E246-47AE-B22F-A20EC7E97C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908720"/>
            <a:ext cx="11568608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1" y="6428184"/>
            <a:ext cx="1217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3" r:id="rId3"/>
    <p:sldLayoutId id="2147483680" r:id="rId4"/>
    <p:sldLayoutId id="2147483687" r:id="rId5"/>
    <p:sldLayoutId id="2147483700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新品牌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91552" y="6092825"/>
            <a:ext cx="316864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30" name="AutoShape 6"/>
          <p:cNvSpPr>
            <a:spLocks noChangeArrowheads="1"/>
          </p:cNvSpPr>
          <p:nvPr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2B66256A-EF9D-4B1D-B8EB-403F7FEA318A}" type="slidenum"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en-US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49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4"/>
        </a:buBlip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4"/>
        </a:buBlip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9320"/>
          <a:stretch>
            <a:fillRect/>
          </a:stretch>
        </p:blipFill>
        <p:spPr bwMode="auto">
          <a:xfrm>
            <a:off x="0" y="0"/>
            <a:ext cx="12192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052" name="矩形 8"/>
          <p:cNvSpPr>
            <a:spLocks noChangeArrowheads="1"/>
          </p:cNvSpPr>
          <p:nvPr userDrawn="1"/>
        </p:nvSpPr>
        <p:spPr bwMode="auto">
          <a:xfrm>
            <a:off x="0" y="4087813"/>
            <a:ext cx="121920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053" name="圆角矩形 9"/>
          <p:cNvSpPr>
            <a:spLocks noChangeAspect="1" noChangeArrowheads="1"/>
          </p:cNvSpPr>
          <p:nvPr userDrawn="1"/>
        </p:nvSpPr>
        <p:spPr bwMode="auto">
          <a:xfrm>
            <a:off x="5556250" y="3586163"/>
            <a:ext cx="1079500" cy="107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05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smtClean="0"/>
              <a:t>单击此处编辑母版标题样式</a:t>
            </a:r>
          </a:p>
        </p:txBody>
      </p:sp>
      <p:sp>
        <p:nvSpPr>
          <p:cNvPr id="205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smtClean="0"/>
              <a:t>单击此处编辑母版文本样式</a:t>
            </a:r>
          </a:p>
          <a:p>
            <a:pPr lvl="1"/>
            <a:r>
              <a:rPr lang="zh-TW" altLang="zh-CN" smtClean="0"/>
              <a:t>第二级</a:t>
            </a:r>
          </a:p>
          <a:p>
            <a:pPr lvl="2"/>
            <a:r>
              <a:rPr lang="zh-TW" altLang="zh-CN" smtClean="0"/>
              <a:t>第三级</a:t>
            </a:r>
          </a:p>
          <a:p>
            <a:pPr lvl="3"/>
            <a:r>
              <a:rPr lang="zh-TW" altLang="zh-CN" smtClean="0"/>
              <a:t>第四级</a:t>
            </a:r>
          </a:p>
          <a:p>
            <a:pPr lvl="4"/>
            <a:r>
              <a:rPr lang="zh-TW" altLang="zh-CN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20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6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7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7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23/10/2019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lang.cn/docs/handbook/decorators.html#method-decorators" TargetMode="External"/><Relationship Id="rId2" Type="http://schemas.openxmlformats.org/officeDocument/2006/relationships/hyperlink" Target="https://www.tslang.cn/docs/handbook/decorators.html#class-decorator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slang.cn/docs/handbook/decorators.html#parameter-decorators" TargetMode="External"/><Relationship Id="rId5" Type="http://schemas.openxmlformats.org/officeDocument/2006/relationships/hyperlink" Target="https://www.tslang.cn/docs/handbook/decorators.html#property-decorators" TargetMode="External"/><Relationship Id="rId4" Type="http://schemas.openxmlformats.org/officeDocument/2006/relationships/hyperlink" Target="https://www.tslang.cn/docs/handbook/decorators.html#accessor-decorator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 txBox="1">
            <a:spLocks/>
          </p:cNvSpPr>
          <p:nvPr/>
        </p:nvSpPr>
        <p:spPr bwMode="auto">
          <a:xfrm>
            <a:off x="838200" y="4800600"/>
            <a:ext cx="105124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6600" dirty="0" smtClean="0">
                <a:solidFill>
                  <a:schemeClr val="accent2"/>
                </a:solidFill>
                <a:latin typeface="+mn-ea"/>
                <a:ea typeface="+mn-ea"/>
              </a:rPr>
              <a:t>前端开发最佳实践</a:t>
            </a:r>
          </a:p>
        </p:txBody>
      </p:sp>
      <p:pic>
        <p:nvPicPr>
          <p:cNvPr id="2052" name="Picture 4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12" y="2209800"/>
            <a:ext cx="49152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对象解构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10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6096000" y="914400"/>
            <a:ext cx="6096000" cy="5523122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6" name="Rectangle 8"/>
          <p:cNvSpPr/>
          <p:nvPr/>
        </p:nvSpPr>
        <p:spPr>
          <a:xfrm>
            <a:off x="457200" y="1340788"/>
            <a:ext cx="511769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解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构也可以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用于对象。对象的解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构，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变量必须与属性同名，才能取到正确的值。</a:t>
            </a:r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如果变量名与属性名不一致，必须写成下面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这样。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与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数组一样，解构也可以用于嵌套结构的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对象。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264000" y="1221633"/>
            <a:ext cx="5760000" cy="108357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foo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"aaa"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"bbb"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"aaa"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bar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"bbb"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baz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"aaa"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"bbb"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baz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undefined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264000" y="2825681"/>
            <a:ext cx="5760000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baz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'aaa'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'bbb'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baz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"aaa"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obj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first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'hello'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last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'world'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first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last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obj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'hello'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'world'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264000" y="4583619"/>
            <a:ext cx="5760000" cy="169913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obj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'Hello'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  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'World'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obj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"Hello"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"World"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91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对象解构</a:t>
            </a: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11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096000" y="914400"/>
            <a:ext cx="6096000" cy="5522166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457200" y="1340788"/>
            <a:ext cx="51176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此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代码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有三次解构赋值，分别是对</a:t>
            </a:r>
            <a:r>
              <a:rPr lang="en-US" altLang="zh-CN" sz="1400" dirty="0" err="1">
                <a:solidFill>
                  <a:srgbClr val="5C5C5C"/>
                </a:solidFill>
                <a:latin typeface="微软雅黑"/>
                <a:ea typeface="微软雅黑"/>
              </a:rPr>
              <a:t>loc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、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start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、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line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三个属性的解构赋值。注意，最后一次对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line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属性的解构赋值之中，只有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line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是变量，</a:t>
            </a:r>
            <a:r>
              <a:rPr lang="en-US" altLang="zh-CN" sz="1400" dirty="0" err="1">
                <a:solidFill>
                  <a:srgbClr val="5C5C5C"/>
                </a:solidFill>
                <a:latin typeface="微软雅黑"/>
                <a:ea typeface="微软雅黑"/>
              </a:rPr>
              <a:t>loc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和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start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都是模式，不是变量。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对象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的解构赋值，可以很方便地将现有对象的方法，赋值到某个变量。。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64000" y="1340788"/>
            <a:ext cx="5760000" cy="231468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const node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loc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start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    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line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    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column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5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  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loc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loc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start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loc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start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line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node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line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loc 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Object {start: Object}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start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Object {line: 1, column: 5}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264000" y="3918857"/>
            <a:ext cx="5760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log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sin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cos 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Math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80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83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默认值</a:t>
            </a:r>
          </a:p>
        </p:txBody>
      </p:sp>
      <p:sp>
        <p:nvSpPr>
          <p:cNvPr id="23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12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6096000" y="914400"/>
            <a:ext cx="6096000" cy="55626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457200" y="1340788"/>
            <a:ext cx="511769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解构赋值允许指定默认值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en-US" altLang="zh-CN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ES6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内部使用严格相等运算符（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===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），判断一个位置是否有值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。只有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当一个数组成员严格等于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undefined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，默认值才会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生效。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默认值可以引用解构赋值的其他变量，但该变量必须已经声明。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227315" y="1340788"/>
            <a:ext cx="5760000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true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true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'b'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'a'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x='a', y='b'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'b'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'a'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undefined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x='a', y='b'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227314" y="3144725"/>
            <a:ext cx="5760000" cy="92969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undefined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null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null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227314" y="4486997"/>
            <a:ext cx="5760000" cy="185302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x=1; y=1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x=2; y=2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x=1; y=2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ReferenceError: y is not defined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019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默认值</a:t>
            </a: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13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096000" y="914400"/>
            <a:ext cx="6096000" cy="55626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457200" y="1340788"/>
            <a:ext cx="511769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对象的解构也可以指定默认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值。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默认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值生效的条件是，对象的属性值严格等于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undefined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64000" y="1334469"/>
            <a:ext cx="5760000" cy="2468574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3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5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5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3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5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5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message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msg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'Something went wrong'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msg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"Something went wrong"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264000" y="4079412"/>
            <a:ext cx="5760000" cy="92969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undefined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3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null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null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837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字符串解构</a:t>
            </a: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14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096000" y="914400"/>
            <a:ext cx="6096000" cy="55626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457200" y="1340788"/>
            <a:ext cx="51176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字符串解构，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字符串被转换成了一个类似数组的对象。</a:t>
            </a:r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类似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数组的对象都有一个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length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属性，因此还可以对这个属性解构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赋值。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64000" y="1218623"/>
            <a:ext cx="5760000" cy="108357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const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c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'hello'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"h"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"e"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"l"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d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"l"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e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"o"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264000" y="2639816"/>
            <a:ext cx="5760000" cy="46802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length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len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'hello'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len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5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856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数值与布尔解</a:t>
            </a:r>
            <a:r>
              <a:rPr lang="zh-CN" altLang="en-US" dirty="0" smtClean="0"/>
              <a:t>构</a:t>
            </a:r>
            <a:endParaRPr lang="zh-CN" altLang="en-US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15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096000" y="914400"/>
            <a:ext cx="6096000" cy="55626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457200" y="1340788"/>
            <a:ext cx="51176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解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构赋值的规则是，只要等号右边的值不是对象或数组，就先将其转为对象。由于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undefined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和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null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无法转为对象，所以对它们进行解构赋值，都会报错。</a:t>
            </a:r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63999" y="1340788"/>
            <a:ext cx="5760000" cy="92969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toString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123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s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===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Number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prototype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toString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true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toString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true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s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===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Boolean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prototype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toString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true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263998" y="2680637"/>
            <a:ext cx="5760000" cy="46802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prop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undefined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TypeError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prop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null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TypeError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57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函数参数解构</a:t>
            </a:r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16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096000" y="914400"/>
            <a:ext cx="6096000" cy="5503643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457200" y="26547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000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457200" y="1340788"/>
            <a:ext cx="511769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函数的参数也可以使用解构赋值。</a:t>
            </a:r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函数参数的解构也可以使用默认值。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下面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的写法会得到不一样的结果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263998" y="1364513"/>
            <a:ext cx="5760000" cy="92969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add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]){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return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+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add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3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263999" y="2578848"/>
            <a:ext cx="5760000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{})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return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8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[3, 8]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[3, 0]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({});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[0, 0]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[0, 0]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263998" y="4254848"/>
            <a:ext cx="5760000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0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endParaRPr lang="en-US" altLang="zh-CN" sz="1000" dirty="0" smtClean="0">
              <a:solidFill>
                <a:srgbClr val="F8F8F2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return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8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[3, 8]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[3, undefined]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({});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[undefined, undefined]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move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[0, 0]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656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解构用途</a:t>
            </a:r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17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096000" y="914400"/>
            <a:ext cx="6096000" cy="55626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457200" y="1340788"/>
            <a:ext cx="51176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交换变量的值。</a:t>
            </a:r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从函数返回多个值。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函数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参数的定义。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264000" y="1340788"/>
            <a:ext cx="5760000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263999" y="2349882"/>
            <a:ext cx="5760000" cy="185302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example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return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c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example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返回一个对象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example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return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bar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example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();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263999" y="4590082"/>
            <a:ext cx="5760000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参数是一组有次序的值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z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...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参数是一组无次序的值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z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...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z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});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779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解构用途</a:t>
            </a: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18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096000" y="857232"/>
            <a:ext cx="6096000" cy="5746536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457200" y="1340788"/>
            <a:ext cx="51176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提取 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JSON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数据。</a:t>
            </a:r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遍历 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Map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结构。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输入模块的指定方法。</a:t>
            </a: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263998" y="973357"/>
            <a:ext cx="5760000" cy="1545244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jsonData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id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42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status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"OK"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data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867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5309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id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status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data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: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number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jsonData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console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log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id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status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number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42, "OK", [867, 5309]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263998" y="2727253"/>
            <a:ext cx="5760000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const map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new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Map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map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set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'first'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'hello'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map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set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'second'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'world'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for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key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value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of map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endParaRPr lang="en-US" altLang="zh-CN" sz="1000" dirty="0" smtClean="0">
              <a:solidFill>
                <a:srgbClr val="F8F8F2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console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log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key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+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 is "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+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value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first is hello // second is world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263998" y="4256676"/>
            <a:ext cx="5760000" cy="1545244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获取键名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for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key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of map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endParaRPr lang="en-US" altLang="zh-CN" sz="1000" dirty="0" smtClean="0">
              <a:solidFill>
                <a:srgbClr val="F8F8F2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...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获取键值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for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value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of map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endParaRPr lang="en-US" altLang="zh-CN" sz="1000" dirty="0" smtClean="0">
              <a:solidFill>
                <a:srgbClr val="F8F8F2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...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263998" y="5951943"/>
            <a:ext cx="5760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const 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SourceMapConsumer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SourceNode 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require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"source-map"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);</a:t>
            </a:r>
            <a:r>
              <a:rPr lang="zh-CN" altLang="zh-CN" sz="80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87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609600" y="-193596"/>
            <a:ext cx="3806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600" b="1" dirty="0" err="1" smtClean="0">
                <a:solidFill>
                  <a:srgbClr val="0070C0"/>
                </a:solidFill>
                <a:latin typeface="Segoe UI Light" panose="020B0502040204020203" pitchFamily="34" charset="0"/>
              </a:rPr>
              <a:t>Type</a:t>
            </a:r>
            <a:r>
              <a:rPr lang="en-US" altLang="zh-CN" sz="6600" dirty="0" err="1" smtClean="0">
                <a:solidFill>
                  <a:srgbClr val="0070C0"/>
                </a:solidFill>
                <a:latin typeface="Segoe UI Light" panose="020B0502040204020203" pitchFamily="34" charset="0"/>
              </a:rPr>
              <a:t>Script</a:t>
            </a:r>
            <a:endParaRPr lang="zh-CN" altLang="en-US" sz="6600" dirty="0">
              <a:solidFill>
                <a:srgbClr val="0070C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11" y="1787106"/>
            <a:ext cx="4332789" cy="4332789"/>
          </a:xfrm>
          <a:prstGeom prst="rect">
            <a:avLst/>
          </a:prstGeom>
        </p:spPr>
      </p:pic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358524" y="1205724"/>
            <a:ext cx="10512425" cy="50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2400" dirty="0" err="1" smtClean="0">
                <a:solidFill>
                  <a:srgbClr val="0070C0"/>
                </a:solidFill>
              </a:rPr>
              <a:t>TypeScript</a:t>
            </a:r>
            <a:r>
              <a:rPr lang="en-US" altLang="zh-CN" sz="2400" dirty="0" smtClean="0">
                <a:solidFill>
                  <a:srgbClr val="0070C0"/>
                </a:solidFill>
              </a:rPr>
              <a:t> is a typed superset of JavaScript that compiles to plain JavaScript.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358524" y="2615989"/>
            <a:ext cx="717324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zh-CN" sz="2400" dirty="0" err="1" smtClean="0">
                <a:solidFill>
                  <a:srgbClr val="0F6FC6"/>
                </a:solidFill>
              </a:rPr>
              <a:t>TypeScript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是一种由微软开发的自由和开源的编程语言。它是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JavaScript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的一个超集，</a:t>
            </a:r>
            <a:r>
              <a:rPr lang="zh-CN" altLang="en-US" sz="2400" dirty="0" smtClean="0">
                <a:solidFill>
                  <a:srgbClr val="00B050"/>
                </a:solidFill>
              </a:rPr>
              <a:t>安德斯</a:t>
            </a:r>
            <a:r>
              <a:rPr lang="en-US" altLang="zh-CN" sz="2400" dirty="0" smtClean="0">
                <a:solidFill>
                  <a:srgbClr val="00B050"/>
                </a:solidFill>
              </a:rPr>
              <a:t>·</a:t>
            </a:r>
            <a:r>
              <a:rPr lang="zh-CN" altLang="en-US" sz="2400" dirty="0" smtClean="0">
                <a:solidFill>
                  <a:srgbClr val="00B050"/>
                </a:solidFill>
              </a:rPr>
              <a:t>海尔斯伯格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，</a:t>
            </a:r>
            <a:r>
              <a:rPr lang="en-US" altLang="zh-CN" sz="2400" dirty="0" smtClean="0">
                <a:solidFill>
                  <a:srgbClr val="00B050"/>
                </a:solidFill>
              </a:rPr>
              <a:t>C#</a:t>
            </a:r>
            <a:r>
              <a:rPr lang="zh-CN" altLang="en-US" sz="2400" dirty="0" smtClean="0">
                <a:solidFill>
                  <a:srgbClr val="00B050"/>
                </a:solidFill>
              </a:rPr>
              <a:t>的首席架构师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，已工作于</a:t>
            </a:r>
            <a:r>
              <a:rPr lang="en-US" altLang="zh-CN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TypeScript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的开发。</a:t>
            </a:r>
            <a:r>
              <a:rPr lang="en-US" altLang="zh-CN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TypeScript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是为</a:t>
            </a:r>
            <a:r>
              <a:rPr lang="zh-CN" altLang="en-US" sz="2400" dirty="0" smtClean="0">
                <a:solidFill>
                  <a:srgbClr val="FF0000"/>
                </a:solidFill>
              </a:rPr>
              <a:t>大型应用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之开发而设计，而</a:t>
            </a:r>
            <a:r>
              <a:rPr lang="zh-CN" altLang="en-US" sz="2400" dirty="0" smtClean="0">
                <a:solidFill>
                  <a:srgbClr val="F79646">
                    <a:lumMod val="75000"/>
                  </a:srgbClr>
                </a:solidFill>
              </a:rPr>
              <a:t>编译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时它产生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JavaScript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以确保兼容性。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rgbClr val="F5D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songyunseop.github.io/images/cover/e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69342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公共，私有与受保护的修饰符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315" y="990922"/>
            <a:ext cx="11520000" cy="1300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1527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默认为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1527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C#要求必须明确地使用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指定成员是可见的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在TypeScript里，成员都默认为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。你也可以明确的将一个成员标记成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4465" y="2461736"/>
            <a:ext cx="7505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Animal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.name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distanceInMeters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`${this.name} moved ${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distanceInMeters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}m.`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0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公共，私有与受保护的修饰符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0125" y="962715"/>
            <a:ext cx="11520000" cy="1300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1527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理解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1527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600" dirty="0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使用的是结构性类型系统。 当我们比较两种不同的类型时，并不在乎它们从何处而来，如果所有成员的类型都是兼容的，我们就认为它们的类型是兼容的</a:t>
            </a:r>
            <a:r>
              <a:rPr lang="zh-CN" altLang="en-US" sz="1600" dirty="0" smtClean="0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0125" y="2369403"/>
            <a:ext cx="115200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然而，当我们比较带有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成员的类型的时候，情况就不同了。 如果其中一个类型里包含一个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成员，那么只有当另外一个类型中也存在这样一个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成员， 并且它们都是来自同一处声明时，我们才认为这两个类型是兼容的。 对于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成员也使用这个规则。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250125" y="3352800"/>
            <a:ext cx="38456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Animal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.name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endParaRPr lang="en-US" altLang="zh-CN" sz="1600" dirty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Rhino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Animal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"Rhino"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endParaRPr lang="en-US" altLang="zh-CN" sz="1600" dirty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650" y="335381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Employee { </a:t>
            </a: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.name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  <a:endParaRPr lang="en-US" altLang="zh-CN" sz="1600" dirty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animal =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Animal(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"Goat"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rhino =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Rhino();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employee =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Employee(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"Bob"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animal = rhino; </a:t>
            </a:r>
          </a:p>
          <a:p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animal = employee;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Animal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不兼容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eadonly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971303"/>
            <a:ext cx="9227526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你可以使用 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关键字将属性设置为只读的。 只读属性必须在声明时或构造函数里被初始化。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2952750" y="164107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Octopus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numberOfLegs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8;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.name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theName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dad =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Octopus(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"Man with the 8 strong legs"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dad.name = 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"Man with the 3-piece suit"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name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是只读的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2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参数属性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999" y="1143000"/>
            <a:ext cx="11520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1600" b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参数属性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可以方便地让我们在一个地方定义并初始化一个成员。 下面的例子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Animal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使用了参数属性：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2943224" y="1849172"/>
            <a:ext cx="6305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Animal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}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move(</a:t>
            </a:r>
            <a:r>
              <a:rPr lang="en-US" altLang="zh-CN" sz="1600" dirty="0" err="1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distanceInMeters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`${this.name} moved ${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distanceInMeters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}m.`</a:t>
            </a: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600" dirty="0" smtClean="0">
              <a:solidFill>
                <a:srgbClr val="2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99" y="4642278"/>
            <a:ext cx="115200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参数属性通过给构造函数参数添加一个访问限定符来声明。 使用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限定一个参数属性会声明并初始化一个私有成员；对于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来说也是一样。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6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装饰器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1631" y="1143000"/>
            <a:ext cx="1098009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是一种特殊类型的声明，它能够被附加到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类声明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方法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访问符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属性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参数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上。 装饰器使用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@expression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这种形式，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F4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求值后必须为一个函数，它会在运行时被调用，被装饰的声明信息做为参数传入。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72336" y="2165683"/>
            <a:ext cx="5791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Menlo"/>
              </a:rPr>
              <a:t>@sealed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Menlo"/>
              </a:rPr>
              <a:t>class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Greeter {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greeting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Menlo"/>
              </a:rPr>
              <a:t>string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;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Menlo"/>
              </a:rPr>
              <a:t>constructor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(message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Menlo"/>
              </a:rPr>
              <a:t>string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) {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Menlo"/>
              </a:rPr>
              <a:t>this</a:t>
            </a:r>
            <a:r>
              <a:rPr lang="en-US" altLang="zh-CN" dirty="0" err="1" smtClean="0">
                <a:solidFill>
                  <a:srgbClr val="2F4F4F"/>
                </a:solidFill>
                <a:latin typeface="Menlo"/>
              </a:rPr>
              <a:t>.greeting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= message;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}</a:t>
            </a: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greet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() {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Menlo"/>
              </a:rPr>
              <a:t>return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Menlo"/>
              </a:rPr>
              <a:t>"Hello, "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 + </a:t>
            </a:r>
            <a:r>
              <a:rPr lang="en-US" altLang="zh-CN" dirty="0" err="1">
                <a:solidFill>
                  <a:srgbClr val="0000FF"/>
                </a:solidFill>
                <a:latin typeface="Menlo"/>
              </a:rPr>
              <a:t>this</a:t>
            </a:r>
            <a:r>
              <a:rPr lang="en-US" altLang="zh-CN" dirty="0" err="1">
                <a:solidFill>
                  <a:srgbClr val="2F4F4F"/>
                </a:solidFill>
                <a:latin typeface="Menlo"/>
              </a:rPr>
              <a:t>.greeting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;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} </a:t>
            </a:r>
          </a:p>
          <a:p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48400" y="2286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 Greeter {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greeting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Menlo"/>
              </a:rPr>
              <a:t>string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;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Menlo"/>
              </a:rPr>
              <a:t>constructor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(message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Menlo"/>
              </a:rPr>
              <a:t>string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) {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Menlo"/>
              </a:rPr>
              <a:t>this</a:t>
            </a:r>
            <a:r>
              <a:rPr lang="en-US" altLang="zh-CN" dirty="0" err="1" smtClean="0">
                <a:solidFill>
                  <a:srgbClr val="2F4F4F"/>
                </a:solidFill>
                <a:latin typeface="Menlo"/>
              </a:rPr>
              <a:t>.greeting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= message;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}</a:t>
            </a: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B91AF"/>
                </a:solidFill>
                <a:latin typeface="Menlo"/>
              </a:rPr>
              <a:t>@</a:t>
            </a:r>
            <a:r>
              <a:rPr lang="en-US" altLang="zh-CN" dirty="0">
                <a:solidFill>
                  <a:srgbClr val="2B91AF"/>
                </a:solidFill>
                <a:latin typeface="Menlo"/>
              </a:rPr>
              <a:t>enumerable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Menlo"/>
              </a:rPr>
              <a:t>false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)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greet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() {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Menlo"/>
              </a:rPr>
              <a:t>return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Menlo"/>
              </a:rPr>
              <a:t>"Hello, "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 + </a:t>
            </a:r>
            <a:r>
              <a:rPr lang="en-US" altLang="zh-CN" dirty="0" err="1">
                <a:solidFill>
                  <a:srgbClr val="0000FF"/>
                </a:solidFill>
                <a:latin typeface="Menlo"/>
              </a:rPr>
              <a:t>this</a:t>
            </a:r>
            <a:r>
              <a:rPr lang="en-US" altLang="zh-CN" dirty="0" err="1">
                <a:solidFill>
                  <a:srgbClr val="2F4F4F"/>
                </a:solidFill>
                <a:latin typeface="Menlo"/>
              </a:rPr>
              <a:t>.greeting</a:t>
            </a:r>
            <a:r>
              <a:rPr lang="en-US" altLang="zh-CN" dirty="0">
                <a:solidFill>
                  <a:srgbClr val="2F4F4F"/>
                </a:solidFill>
                <a:latin typeface="Menlo"/>
              </a:rPr>
              <a:t>; </a:t>
            </a:r>
            <a:endParaRPr lang="en-US" altLang="zh-CN" dirty="0" smtClean="0">
              <a:solidFill>
                <a:srgbClr val="2F4F4F"/>
              </a:solidFill>
              <a:latin typeface="Menlo"/>
            </a:endParaRPr>
          </a:p>
          <a:p>
            <a:r>
              <a:rPr lang="en-US" altLang="zh-CN" dirty="0">
                <a:solidFill>
                  <a:srgbClr val="2F4F4F"/>
                </a:solidFill>
                <a:latin typeface="Menlo"/>
              </a:rPr>
              <a:t>	</a:t>
            </a:r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} </a:t>
            </a:r>
          </a:p>
          <a:p>
            <a:r>
              <a:rPr lang="en-US" altLang="zh-CN" dirty="0" smtClean="0">
                <a:solidFill>
                  <a:srgbClr val="2F4F4F"/>
                </a:solidFill>
                <a:latin typeface="Menlo"/>
              </a:rPr>
              <a:t>}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963536" y="1993015"/>
            <a:ext cx="0" cy="4114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</a:t>
            </a:r>
            <a:r>
              <a:rPr lang="zh-CN" altLang="en-US" dirty="0" smtClean="0"/>
              <a:t>器应用场景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011365"/>
            <a:ext cx="11520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使用属性装饰器构造实体类。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13" y="1752600"/>
            <a:ext cx="533333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11201440" cy="857232"/>
          </a:xfrm>
        </p:spPr>
        <p:txBody>
          <a:bodyPr/>
          <a:lstStyle/>
          <a:p>
            <a:r>
              <a:rPr lang="zh-CN" altLang="en-US" dirty="0"/>
              <a:t>装饰</a:t>
            </a:r>
            <a:r>
              <a:rPr lang="zh-CN" altLang="en-US" dirty="0" smtClean="0"/>
              <a:t>器应用场景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011365"/>
            <a:ext cx="11520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使用属性装饰器构造实体类。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752600" y="2209800"/>
            <a:ext cx="2146840" cy="2341140"/>
            <a:chOff x="380960" y="1725030"/>
            <a:chExt cx="2146840" cy="2341140"/>
          </a:xfrm>
        </p:grpSpPr>
        <p:sp>
          <p:nvSpPr>
            <p:cNvPr id="3" name="矩形 2"/>
            <p:cNvSpPr/>
            <p:nvPr/>
          </p:nvSpPr>
          <p:spPr>
            <a:xfrm>
              <a:off x="380960" y="1725030"/>
              <a:ext cx="1080000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447800" y="2643600"/>
              <a:ext cx="1080000" cy="540000"/>
              <a:chOff x="1447800" y="2643600"/>
              <a:chExt cx="1080000" cy="54000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447800" y="2895600"/>
                <a:ext cx="1080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属性名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47800" y="2643600"/>
                <a:ext cx="1080000" cy="252000"/>
              </a:xfrm>
              <a:prstGeom prst="rect">
                <a:avLst/>
              </a:prstGeom>
              <a:solidFill>
                <a:srgbClr val="FFB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@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装饰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447800" y="3526170"/>
              <a:ext cx="1080000" cy="540000"/>
              <a:chOff x="1447800" y="2643600"/>
              <a:chExt cx="1080000" cy="540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447800" y="2895600"/>
                <a:ext cx="1080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属性名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47800" y="2643600"/>
                <a:ext cx="1080000" cy="252000"/>
              </a:xfrm>
              <a:prstGeom prst="rect">
                <a:avLst/>
              </a:prstGeom>
              <a:solidFill>
                <a:srgbClr val="FFB8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@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装饰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" name="肘形连接符 13"/>
            <p:cNvCxnSpPr>
              <a:stCxn id="3" idx="2"/>
              <a:endCxn id="7" idx="1"/>
            </p:cNvCxnSpPr>
            <p:nvPr/>
          </p:nvCxnSpPr>
          <p:spPr>
            <a:xfrm rot="16200000" flipH="1">
              <a:off x="779095" y="2370895"/>
              <a:ext cx="810570" cy="526840"/>
            </a:xfrm>
            <a:prstGeom prst="bentConnector2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 rot="16200000" flipH="1">
              <a:off x="779095" y="3190750"/>
              <a:ext cx="810570" cy="526840"/>
            </a:xfrm>
            <a:prstGeom prst="bentConnector2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724400" y="2204453"/>
            <a:ext cx="2160000" cy="2351835"/>
            <a:chOff x="3505200" y="2057400"/>
            <a:chExt cx="2160000" cy="2351835"/>
          </a:xfrm>
        </p:grpSpPr>
        <p:sp>
          <p:nvSpPr>
            <p:cNvPr id="20" name="矩形 19"/>
            <p:cNvSpPr/>
            <p:nvPr/>
          </p:nvSpPr>
          <p:spPr>
            <a:xfrm>
              <a:off x="3505200" y="2057400"/>
              <a:ext cx="1080000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肘形连接符 22"/>
            <p:cNvCxnSpPr>
              <a:stCxn id="20" idx="2"/>
              <a:endCxn id="27" idx="1"/>
            </p:cNvCxnSpPr>
            <p:nvPr/>
          </p:nvCxnSpPr>
          <p:spPr>
            <a:xfrm rot="16200000" flipH="1">
              <a:off x="3903335" y="2703265"/>
              <a:ext cx="810570" cy="526840"/>
            </a:xfrm>
            <a:prstGeom prst="bentConnector2">
              <a:avLst/>
            </a:prstGeom>
            <a:ln w="19050">
              <a:solidFill>
                <a:srgbClr val="FFB84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 rot="16200000" flipH="1">
              <a:off x="3903335" y="3523120"/>
              <a:ext cx="810570" cy="526840"/>
            </a:xfrm>
            <a:prstGeom prst="bentConnector2">
              <a:avLst/>
            </a:prstGeom>
            <a:ln w="19050">
              <a:solidFill>
                <a:srgbClr val="FFB84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585200" y="3101970"/>
              <a:ext cx="1080000" cy="504000"/>
            </a:xfrm>
            <a:prstGeom prst="rect">
              <a:avLst/>
            </a:prstGeom>
            <a:solidFill>
              <a:srgbClr val="FFB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585200" y="3905235"/>
              <a:ext cx="1080000" cy="504000"/>
            </a:xfrm>
            <a:prstGeom prst="rect">
              <a:avLst/>
            </a:prstGeom>
            <a:solidFill>
              <a:srgbClr val="FFB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683040" y="2204453"/>
            <a:ext cx="3683960" cy="2351835"/>
            <a:chOff x="6463840" y="2018130"/>
            <a:chExt cx="3683960" cy="2351835"/>
          </a:xfrm>
        </p:grpSpPr>
        <p:sp>
          <p:nvSpPr>
            <p:cNvPr id="34" name="矩形 33"/>
            <p:cNvSpPr/>
            <p:nvPr/>
          </p:nvSpPr>
          <p:spPr>
            <a:xfrm>
              <a:off x="6463840" y="2018130"/>
              <a:ext cx="1080000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肘形连接符 34"/>
            <p:cNvCxnSpPr>
              <a:stCxn id="34" idx="2"/>
            </p:cNvCxnSpPr>
            <p:nvPr/>
          </p:nvCxnSpPr>
          <p:spPr>
            <a:xfrm rot="16200000" flipH="1">
              <a:off x="6861975" y="2663995"/>
              <a:ext cx="810570" cy="526840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rot="16200000" flipH="1">
              <a:off x="6861975" y="3483850"/>
              <a:ext cx="810570" cy="526840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7543840" y="3067230"/>
              <a:ext cx="1080000" cy="50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543840" y="3865965"/>
              <a:ext cx="1080000" cy="50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67800" y="2696791"/>
              <a:ext cx="1080000" cy="252000"/>
            </a:xfrm>
            <a:prstGeom prst="rect">
              <a:avLst/>
            </a:prstGeom>
            <a:solidFill>
              <a:srgbClr val="FFB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约束扩展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067800" y="3193230"/>
              <a:ext cx="1080000" cy="252000"/>
            </a:xfrm>
            <a:prstGeom prst="rect">
              <a:avLst/>
            </a:prstGeom>
            <a:solidFill>
              <a:srgbClr val="FFB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约束扩展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67800" y="3653235"/>
              <a:ext cx="1080000" cy="252000"/>
            </a:xfrm>
            <a:prstGeom prst="rect">
              <a:avLst/>
            </a:prstGeom>
            <a:solidFill>
              <a:srgbClr val="FFB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>
              <a:stCxn id="37" idx="3"/>
              <a:endCxn id="39" idx="1"/>
            </p:cNvCxnSpPr>
            <p:nvPr/>
          </p:nvCxnSpPr>
          <p:spPr>
            <a:xfrm flipV="1">
              <a:off x="8623840" y="2822791"/>
              <a:ext cx="443960" cy="496439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7" idx="3"/>
              <a:endCxn id="40" idx="1"/>
            </p:cNvCxnSpPr>
            <p:nvPr/>
          </p:nvCxnSpPr>
          <p:spPr>
            <a:xfrm>
              <a:off x="8623840" y="3319230"/>
              <a:ext cx="443960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7" idx="3"/>
              <a:endCxn id="41" idx="1"/>
            </p:cNvCxnSpPr>
            <p:nvPr/>
          </p:nvCxnSpPr>
          <p:spPr>
            <a:xfrm>
              <a:off x="8623840" y="3319230"/>
              <a:ext cx="443960" cy="460005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标题 1"/>
          <p:cNvSpPr txBox="1">
            <a:spLocks/>
          </p:cNvSpPr>
          <p:nvPr/>
        </p:nvSpPr>
        <p:spPr>
          <a:xfrm>
            <a:off x="1249612" y="4954365"/>
            <a:ext cx="2085975" cy="450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 smtClean="0"/>
              <a:t>源代码</a:t>
            </a:r>
            <a:endParaRPr lang="zh-CN" altLang="en-US" sz="2000" dirty="0"/>
          </a:p>
        </p:txBody>
      </p:sp>
      <p:sp>
        <p:nvSpPr>
          <p:cNvPr id="66" name="标题 1"/>
          <p:cNvSpPr txBox="1">
            <a:spLocks/>
          </p:cNvSpPr>
          <p:nvPr/>
        </p:nvSpPr>
        <p:spPr>
          <a:xfrm>
            <a:off x="8760075" y="4954365"/>
            <a:ext cx="2085975" cy="450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对象</a:t>
            </a:r>
            <a:endParaRPr lang="zh-CN" altLang="en-US" sz="2000" dirty="0"/>
          </a:p>
        </p:txBody>
      </p:sp>
      <p:sp>
        <p:nvSpPr>
          <p:cNvPr id="67" name="右箭头 66"/>
          <p:cNvSpPr/>
          <p:nvPr/>
        </p:nvSpPr>
        <p:spPr>
          <a:xfrm>
            <a:off x="5527820" y="4913010"/>
            <a:ext cx="7620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</a:t>
            </a:r>
            <a:r>
              <a:rPr lang="zh-CN" altLang="en-US" dirty="0" smtClean="0"/>
              <a:t>器应用场景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27163"/>
            <a:ext cx="8914286" cy="457142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011365"/>
            <a:ext cx="11520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定于属性装饰器构造函数，在宿主的</a:t>
            </a:r>
            <a:r>
              <a:rPr lang="en-US" altLang="zh-CN" sz="1600" dirty="0">
                <a:solidFill>
                  <a:srgbClr val="BF4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上存储元数据信息。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7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</a:t>
            </a:r>
            <a:r>
              <a:rPr lang="zh-CN" altLang="en-US" dirty="0" smtClean="0"/>
              <a:t>器应用场景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011365"/>
            <a:ext cx="11520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rgbClr val="BF4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中初始化实体对象。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27" y="1598588"/>
            <a:ext cx="8161905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-1" y="4654451"/>
            <a:ext cx="12192001" cy="14287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8" name="Group 6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GrpSpPr/>
          <p:nvPr/>
        </p:nvGrpSpPr>
        <p:grpSpPr>
          <a:xfrm rot="20675447">
            <a:off x="-282382" y="2794156"/>
            <a:ext cx="5329268" cy="2628261"/>
            <a:chOff x="812493" y="1298947"/>
            <a:chExt cx="6862137" cy="3384233"/>
          </a:xfrm>
        </p:grpSpPr>
        <p:sp>
          <p:nvSpPr>
            <p:cNvPr id="109" name="Freeform 13"/>
            <p:cNvSpPr>
              <a:spLocks noEditPoints="1"/>
            </p:cNvSpPr>
            <p:nvPr/>
          </p:nvSpPr>
          <p:spPr bwMode="auto">
            <a:xfrm rot="1715850">
              <a:off x="812493" y="3764350"/>
              <a:ext cx="3665024" cy="918830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grpSp>
          <p:nvGrpSpPr>
            <p:cNvPr id="110" name="Group 64"/>
            <p:cNvGrpSpPr/>
            <p:nvPr/>
          </p:nvGrpSpPr>
          <p:grpSpPr>
            <a:xfrm>
              <a:off x="4378607" y="1298947"/>
              <a:ext cx="3296023" cy="3382760"/>
              <a:chOff x="4516324" y="1568450"/>
              <a:chExt cx="3559176" cy="3652838"/>
            </a:xfrm>
          </p:grpSpPr>
          <p:sp>
            <p:nvSpPr>
              <p:cNvPr id="111" name="Freeform 18"/>
              <p:cNvSpPr>
                <a:spLocks/>
              </p:cNvSpPr>
              <p:nvPr/>
            </p:nvSpPr>
            <p:spPr bwMode="auto">
              <a:xfrm>
                <a:off x="7670687" y="1568450"/>
                <a:ext cx="404813" cy="365125"/>
              </a:xfrm>
              <a:custGeom>
                <a:avLst/>
                <a:gdLst>
                  <a:gd name="T0" fmla="*/ 0 w 71"/>
                  <a:gd name="T1" fmla="*/ 18 h 64"/>
                  <a:gd name="T2" fmla="*/ 26 w 71"/>
                  <a:gd name="T3" fmla="*/ 2 h 64"/>
                  <a:gd name="T4" fmla="*/ 55 w 71"/>
                  <a:gd name="T5" fmla="*/ 11 h 64"/>
                  <a:gd name="T6" fmla="*/ 65 w 71"/>
                  <a:gd name="T7" fmla="*/ 40 h 64"/>
                  <a:gd name="T8" fmla="*/ 52 w 71"/>
                  <a:gd name="T9" fmla="*/ 64 h 64"/>
                  <a:gd name="T10" fmla="*/ 0 w 71"/>
                  <a:gd name="T11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64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DB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2" name="Freeform 19"/>
              <p:cNvSpPr>
                <a:spLocks/>
              </p:cNvSpPr>
              <p:nvPr/>
            </p:nvSpPr>
            <p:spPr bwMode="auto">
              <a:xfrm>
                <a:off x="7899287" y="1636713"/>
                <a:ext cx="153988" cy="268288"/>
              </a:xfrm>
              <a:custGeom>
                <a:avLst/>
                <a:gdLst>
                  <a:gd name="T0" fmla="*/ 0 w 27"/>
                  <a:gd name="T1" fmla="*/ 19 h 47"/>
                  <a:gd name="T2" fmla="*/ 14 w 27"/>
                  <a:gd name="T3" fmla="*/ 0 h 47"/>
                  <a:gd name="T4" fmla="*/ 25 w 27"/>
                  <a:gd name="T5" fmla="*/ 22 h 47"/>
                  <a:gd name="T6" fmla="*/ 13 w 27"/>
                  <a:gd name="T7" fmla="*/ 46 h 47"/>
                  <a:gd name="T8" fmla="*/ 0 w 27"/>
                  <a:gd name="T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DD7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3" name="Freeform 20"/>
              <p:cNvSpPr>
                <a:spLocks/>
              </p:cNvSpPr>
              <p:nvPr/>
            </p:nvSpPr>
            <p:spPr bwMode="auto">
              <a:xfrm>
                <a:off x="7597662" y="1665288"/>
                <a:ext cx="398463" cy="314325"/>
              </a:xfrm>
              <a:custGeom>
                <a:avLst/>
                <a:gdLst>
                  <a:gd name="T0" fmla="*/ 64 w 70"/>
                  <a:gd name="T1" fmla="*/ 35 h 55"/>
                  <a:gd name="T2" fmla="*/ 18 w 70"/>
                  <a:gd name="T3" fmla="*/ 1 h 55"/>
                  <a:gd name="T4" fmla="*/ 0 w 70"/>
                  <a:gd name="T5" fmla="*/ 10 h 55"/>
                  <a:gd name="T6" fmla="*/ 60 w 70"/>
                  <a:gd name="T7" fmla="*/ 55 h 55"/>
                  <a:gd name="T8" fmla="*/ 64 w 70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5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rgbClr val="AF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4" name="Freeform 21"/>
              <p:cNvSpPr>
                <a:spLocks/>
              </p:cNvSpPr>
              <p:nvPr/>
            </p:nvSpPr>
            <p:spPr bwMode="auto">
              <a:xfrm>
                <a:off x="7859599" y="1797050"/>
                <a:ext cx="125413" cy="182563"/>
              </a:xfrm>
              <a:custGeom>
                <a:avLst/>
                <a:gdLst>
                  <a:gd name="T0" fmla="*/ 11 w 22"/>
                  <a:gd name="T1" fmla="*/ 0 h 32"/>
                  <a:gd name="T2" fmla="*/ 6 w 22"/>
                  <a:gd name="T3" fmla="*/ 7 h 32"/>
                  <a:gd name="T4" fmla="*/ 0 w 22"/>
                  <a:gd name="T5" fmla="*/ 22 h 32"/>
                  <a:gd name="T6" fmla="*/ 14 w 22"/>
                  <a:gd name="T7" fmla="*/ 32 h 32"/>
                  <a:gd name="T8" fmla="*/ 18 w 22"/>
                  <a:gd name="T9" fmla="*/ 27 h 32"/>
                  <a:gd name="T10" fmla="*/ 11 w 2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5" name="Freeform 22"/>
              <p:cNvSpPr>
                <a:spLocks/>
              </p:cNvSpPr>
              <p:nvPr/>
            </p:nvSpPr>
            <p:spPr bwMode="auto">
              <a:xfrm>
                <a:off x="5090999" y="1643063"/>
                <a:ext cx="2847975" cy="2911475"/>
              </a:xfrm>
              <a:custGeom>
                <a:avLst/>
                <a:gdLst>
                  <a:gd name="T0" fmla="*/ 0 w 500"/>
                  <a:gd name="T1" fmla="*/ 338 h 511"/>
                  <a:gd name="T2" fmla="*/ 440 w 500"/>
                  <a:gd name="T3" fmla="*/ 14 h 511"/>
                  <a:gd name="T4" fmla="*/ 500 w 500"/>
                  <a:gd name="T5" fmla="*/ 59 h 511"/>
                  <a:gd name="T6" fmla="*/ 227 w 500"/>
                  <a:gd name="T7" fmla="*/ 511 h 511"/>
                  <a:gd name="T8" fmla="*/ 0 w 500"/>
                  <a:gd name="T9" fmla="*/ 33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11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AF434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6" name="Freeform 23"/>
              <p:cNvSpPr>
                <a:spLocks/>
              </p:cNvSpPr>
              <p:nvPr/>
            </p:nvSpPr>
            <p:spPr bwMode="auto">
              <a:xfrm>
                <a:off x="6195899" y="1836738"/>
                <a:ext cx="1743075" cy="2717800"/>
              </a:xfrm>
              <a:custGeom>
                <a:avLst/>
                <a:gdLst>
                  <a:gd name="T0" fmla="*/ 0 w 306"/>
                  <a:gd name="T1" fmla="*/ 414 h 477"/>
                  <a:gd name="T2" fmla="*/ 12 w 306"/>
                  <a:gd name="T3" fmla="*/ 461 h 477"/>
                  <a:gd name="T4" fmla="*/ 33 w 306"/>
                  <a:gd name="T5" fmla="*/ 477 h 477"/>
                  <a:gd name="T6" fmla="*/ 306 w 306"/>
                  <a:gd name="T7" fmla="*/ 25 h 477"/>
                  <a:gd name="T8" fmla="*/ 298 w 306"/>
                  <a:gd name="T9" fmla="*/ 0 h 477"/>
                  <a:gd name="T10" fmla="*/ 0 w 306"/>
                  <a:gd name="T11" fmla="*/ 41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477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DD7A5B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7" name="Freeform 24"/>
              <p:cNvSpPr>
                <a:spLocks/>
              </p:cNvSpPr>
              <p:nvPr/>
            </p:nvSpPr>
            <p:spPr bwMode="auto">
              <a:xfrm>
                <a:off x="5090999" y="1693863"/>
                <a:ext cx="2693988" cy="2092325"/>
              </a:xfrm>
              <a:custGeom>
                <a:avLst/>
                <a:gdLst>
                  <a:gd name="T0" fmla="*/ 473 w 473"/>
                  <a:gd name="T1" fmla="*/ 8 h 367"/>
                  <a:gd name="T2" fmla="*/ 440 w 473"/>
                  <a:gd name="T3" fmla="*/ 5 h 367"/>
                  <a:gd name="T4" fmla="*/ 0 w 473"/>
                  <a:gd name="T5" fmla="*/ 329 h 367"/>
                  <a:gd name="T6" fmla="*/ 51 w 473"/>
                  <a:gd name="T7" fmla="*/ 367 h 367"/>
                  <a:gd name="T8" fmla="*/ 114 w 473"/>
                  <a:gd name="T9" fmla="*/ 355 h 367"/>
                  <a:gd name="T10" fmla="*/ 473 w 473"/>
                  <a:gd name="T1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3" h="367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rgbClr val="EDBD6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8" name="Freeform 25"/>
              <p:cNvSpPr>
                <a:spLocks/>
              </p:cNvSpPr>
              <p:nvPr/>
            </p:nvSpPr>
            <p:spPr bwMode="auto">
              <a:xfrm>
                <a:off x="4822712" y="3335338"/>
                <a:ext cx="1560513" cy="1549400"/>
              </a:xfrm>
              <a:custGeom>
                <a:avLst/>
                <a:gdLst>
                  <a:gd name="T0" fmla="*/ 0 w 274"/>
                  <a:gd name="T1" fmla="*/ 156 h 272"/>
                  <a:gd name="T2" fmla="*/ 47 w 274"/>
                  <a:gd name="T3" fmla="*/ 41 h 272"/>
                  <a:gd name="T4" fmla="*/ 161 w 274"/>
                  <a:gd name="T5" fmla="*/ 67 h 272"/>
                  <a:gd name="T6" fmla="*/ 241 w 274"/>
                  <a:gd name="T7" fmla="*/ 151 h 272"/>
                  <a:gd name="T8" fmla="*/ 274 w 274"/>
                  <a:gd name="T9" fmla="*/ 214 h 272"/>
                  <a:gd name="T10" fmla="*/ 146 w 274"/>
                  <a:gd name="T11" fmla="*/ 272 h 272"/>
                  <a:gd name="T12" fmla="*/ 0 w 274"/>
                  <a:gd name="T13" fmla="*/ 1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2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9" name="Freeform 26"/>
              <p:cNvSpPr>
                <a:spLocks/>
              </p:cNvSpPr>
              <p:nvPr/>
            </p:nvSpPr>
            <p:spPr bwMode="auto">
              <a:xfrm>
                <a:off x="4862399" y="3414713"/>
                <a:ext cx="838200" cy="860425"/>
              </a:xfrm>
              <a:custGeom>
                <a:avLst/>
                <a:gdLst>
                  <a:gd name="T0" fmla="*/ 47 w 147"/>
                  <a:gd name="T1" fmla="*/ 31 h 151"/>
                  <a:gd name="T2" fmla="*/ 147 w 147"/>
                  <a:gd name="T3" fmla="*/ 57 h 151"/>
                  <a:gd name="T4" fmla="*/ 63 w 147"/>
                  <a:gd name="T5" fmla="*/ 151 h 151"/>
                  <a:gd name="T6" fmla="*/ 0 w 147"/>
                  <a:gd name="T7" fmla="*/ 141 h 151"/>
                  <a:gd name="T8" fmla="*/ 47 w 147"/>
                  <a:gd name="T9" fmla="*/ 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1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0" name="Freeform 27"/>
              <p:cNvSpPr>
                <a:spLocks/>
              </p:cNvSpPr>
              <p:nvPr/>
            </p:nvSpPr>
            <p:spPr bwMode="auto">
              <a:xfrm>
                <a:off x="5511687" y="4217988"/>
                <a:ext cx="849313" cy="666750"/>
              </a:xfrm>
              <a:custGeom>
                <a:avLst/>
                <a:gdLst>
                  <a:gd name="T0" fmla="*/ 116 w 149"/>
                  <a:gd name="T1" fmla="*/ 0 h 117"/>
                  <a:gd name="T2" fmla="*/ 145 w 149"/>
                  <a:gd name="T3" fmla="*/ 63 h 117"/>
                  <a:gd name="T4" fmla="*/ 25 w 149"/>
                  <a:gd name="T5" fmla="*/ 117 h 117"/>
                  <a:gd name="T6" fmla="*/ 0 w 149"/>
                  <a:gd name="T7" fmla="*/ 54 h 117"/>
                  <a:gd name="T8" fmla="*/ 116 w 14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7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1" name="Freeform 28"/>
              <p:cNvSpPr>
                <a:spLocks/>
              </p:cNvSpPr>
              <p:nvPr/>
            </p:nvSpPr>
            <p:spPr bwMode="auto">
              <a:xfrm>
                <a:off x="4516324" y="4081463"/>
                <a:ext cx="1138238" cy="1139825"/>
              </a:xfrm>
              <a:custGeom>
                <a:avLst/>
                <a:gdLst>
                  <a:gd name="T0" fmla="*/ 0 w 200"/>
                  <a:gd name="T1" fmla="*/ 200 h 200"/>
                  <a:gd name="T2" fmla="*/ 200 w 200"/>
                  <a:gd name="T3" fmla="*/ 141 h 200"/>
                  <a:gd name="T4" fmla="*/ 54 w 200"/>
                  <a:gd name="T5" fmla="*/ 25 h 200"/>
                  <a:gd name="T6" fmla="*/ 0 w 200"/>
                  <a:gd name="T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0" h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2" name="Freeform 29"/>
              <p:cNvSpPr>
                <a:spLocks/>
              </p:cNvSpPr>
              <p:nvPr/>
            </p:nvSpPr>
            <p:spPr bwMode="auto">
              <a:xfrm>
                <a:off x="4571887" y="4206875"/>
                <a:ext cx="655638" cy="912813"/>
              </a:xfrm>
              <a:custGeom>
                <a:avLst/>
                <a:gdLst>
                  <a:gd name="T0" fmla="*/ 115 w 115"/>
                  <a:gd name="T1" fmla="*/ 12 h 160"/>
                  <a:gd name="T2" fmla="*/ 115 w 115"/>
                  <a:gd name="T3" fmla="*/ 12 h 160"/>
                  <a:gd name="T4" fmla="*/ 51 w 115"/>
                  <a:gd name="T5" fmla="*/ 2 h 160"/>
                  <a:gd name="T6" fmla="*/ 0 w 115"/>
                  <a:gd name="T7" fmla="*/ 160 h 160"/>
                  <a:gd name="T8" fmla="*/ 115 w 115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60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3" name="Freeform 30"/>
              <p:cNvSpPr>
                <a:spLocks/>
              </p:cNvSpPr>
              <p:nvPr/>
            </p:nvSpPr>
            <p:spPr bwMode="auto">
              <a:xfrm>
                <a:off x="5711712" y="1739899"/>
                <a:ext cx="2073275" cy="1976438"/>
              </a:xfrm>
              <a:custGeom>
                <a:avLst/>
                <a:gdLst>
                  <a:gd name="T0" fmla="*/ 1306 w 1306"/>
                  <a:gd name="T1" fmla="*/ 0 h 1245"/>
                  <a:gd name="T2" fmla="*/ 18 w 1306"/>
                  <a:gd name="T3" fmla="*/ 1245 h 1245"/>
                  <a:gd name="T4" fmla="*/ 0 w 1306"/>
                  <a:gd name="T5" fmla="*/ 1220 h 1245"/>
                  <a:gd name="T6" fmla="*/ 1306 w 130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6" h="1245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>
                <a:off x="6195899" y="1836738"/>
                <a:ext cx="1697038" cy="2359025"/>
              </a:xfrm>
              <a:custGeom>
                <a:avLst/>
                <a:gdLst>
                  <a:gd name="T0" fmla="*/ 1069 w 1069"/>
                  <a:gd name="T1" fmla="*/ 0 h 1486"/>
                  <a:gd name="T2" fmla="*/ 0 w 1069"/>
                  <a:gd name="T3" fmla="*/ 1486 h 1486"/>
                  <a:gd name="T4" fmla="*/ 4 w 1069"/>
                  <a:gd name="T5" fmla="*/ 1450 h 1486"/>
                  <a:gd name="T6" fmla="*/ 1069 w 1069"/>
                  <a:gd name="T7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1486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5" name="Freeform 32"/>
              <p:cNvSpPr>
                <a:spLocks/>
              </p:cNvSpPr>
              <p:nvPr/>
            </p:nvSpPr>
            <p:spPr bwMode="auto">
              <a:xfrm>
                <a:off x="5090999" y="1722438"/>
                <a:ext cx="2506663" cy="1846263"/>
              </a:xfrm>
              <a:custGeom>
                <a:avLst/>
                <a:gdLst>
                  <a:gd name="T0" fmla="*/ 1579 w 1579"/>
                  <a:gd name="T1" fmla="*/ 0 h 1163"/>
                  <a:gd name="T2" fmla="*/ 0 w 1579"/>
                  <a:gd name="T3" fmla="*/ 1163 h 1163"/>
                  <a:gd name="T4" fmla="*/ 57 w 1579"/>
                  <a:gd name="T5" fmla="*/ 1138 h 1163"/>
                  <a:gd name="T6" fmla="*/ 1579 w 1579"/>
                  <a:gd name="T7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9" h="1163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 sz="135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</p:grpSp>
      <p:sp>
        <p:nvSpPr>
          <p:cNvPr id="128" name="Isosceles Triangle 10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 rot="5400000">
            <a:off x="5246298" y="2164973"/>
            <a:ext cx="248983" cy="214642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5587040" y="1993282"/>
            <a:ext cx="2850377" cy="433828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文件注释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Isosceles Triangle 10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 rot="5400000">
            <a:off x="8543469" y="2164973"/>
            <a:ext cx="248983" cy="214642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矩形 13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884211" y="1993282"/>
            <a:ext cx="2850377" cy="433828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变量注释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Isosceles Triangle 10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 rot="5400000">
            <a:off x="5281234" y="3337036"/>
            <a:ext cx="248983" cy="21464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矩形 13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5621976" y="3165345"/>
            <a:ext cx="2850377" cy="433828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类注释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Isosceles Triangle 10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 rot="5400000">
            <a:off x="8578405" y="3337036"/>
            <a:ext cx="248983" cy="21464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矩形 13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919147" y="3165345"/>
            <a:ext cx="2850377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方法与函数注释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6946231" y="417094"/>
            <a:ext cx="4716379" cy="4033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" name="文本框 5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 txBox="1"/>
          <p:nvPr/>
        </p:nvSpPr>
        <p:spPr>
          <a:xfrm>
            <a:off x="8245643" y="456325"/>
            <a:ext cx="119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编码风格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 txBox="1"/>
          <p:nvPr/>
        </p:nvSpPr>
        <p:spPr>
          <a:xfrm>
            <a:off x="9384630" y="456325"/>
            <a:ext cx="119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 txBox="1"/>
          <p:nvPr/>
        </p:nvSpPr>
        <p:spPr>
          <a:xfrm>
            <a:off x="10451433" y="456325"/>
            <a:ext cx="119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47" name="任意多边形 4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6946231" y="417092"/>
            <a:ext cx="1299413" cy="403375"/>
          </a:xfrm>
          <a:custGeom>
            <a:avLst/>
            <a:gdLst>
              <a:gd name="connsiteX0" fmla="*/ 0 w 1299413"/>
              <a:gd name="connsiteY0" fmla="*/ 201687 h 403375"/>
              <a:gd name="connsiteX1" fmla="*/ 0 w 1299413"/>
              <a:gd name="connsiteY1" fmla="*/ 201688 h 403375"/>
              <a:gd name="connsiteX2" fmla="*/ 0 w 1299413"/>
              <a:gd name="connsiteY2" fmla="*/ 201688 h 403375"/>
              <a:gd name="connsiteX3" fmla="*/ 201688 w 1299413"/>
              <a:gd name="connsiteY3" fmla="*/ 0 h 403375"/>
              <a:gd name="connsiteX4" fmla="*/ 1299413 w 1299413"/>
              <a:gd name="connsiteY4" fmla="*/ 0 h 403375"/>
              <a:gd name="connsiteX5" fmla="*/ 1299413 w 1299413"/>
              <a:gd name="connsiteY5" fmla="*/ 403375 h 403375"/>
              <a:gd name="connsiteX6" fmla="*/ 201688 w 1299413"/>
              <a:gd name="connsiteY6" fmla="*/ 403375 h 403375"/>
              <a:gd name="connsiteX7" fmla="*/ 15850 w 1299413"/>
              <a:gd name="connsiteY7" fmla="*/ 280193 h 403375"/>
              <a:gd name="connsiteX8" fmla="*/ 0 w 1299413"/>
              <a:gd name="connsiteY8" fmla="*/ 201688 h 403375"/>
              <a:gd name="connsiteX9" fmla="*/ 15850 w 1299413"/>
              <a:gd name="connsiteY9" fmla="*/ 123182 h 403375"/>
              <a:gd name="connsiteX10" fmla="*/ 201688 w 1299413"/>
              <a:gd name="connsiteY10" fmla="*/ 0 h 40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9413" h="403375">
                <a:moveTo>
                  <a:pt x="0" y="201687"/>
                </a:moveTo>
                <a:lnTo>
                  <a:pt x="0" y="201688"/>
                </a:lnTo>
                <a:lnTo>
                  <a:pt x="0" y="201688"/>
                </a:lnTo>
                <a:close/>
                <a:moveTo>
                  <a:pt x="201688" y="0"/>
                </a:moveTo>
                <a:lnTo>
                  <a:pt x="1299413" y="0"/>
                </a:lnTo>
                <a:lnTo>
                  <a:pt x="1299413" y="403375"/>
                </a:lnTo>
                <a:lnTo>
                  <a:pt x="201688" y="403375"/>
                </a:lnTo>
                <a:cubicBezTo>
                  <a:pt x="118147" y="403375"/>
                  <a:pt x="46468" y="352582"/>
                  <a:pt x="15850" y="280193"/>
                </a:cubicBezTo>
                <a:lnTo>
                  <a:pt x="0" y="201688"/>
                </a:lnTo>
                <a:lnTo>
                  <a:pt x="15850" y="123182"/>
                </a:lnTo>
                <a:cubicBezTo>
                  <a:pt x="46468" y="50793"/>
                  <a:pt x="118147" y="0"/>
                  <a:pt x="201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文本框 5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 txBox="1"/>
          <p:nvPr/>
        </p:nvSpPr>
        <p:spPr>
          <a:xfrm>
            <a:off x="7178841" y="456325"/>
            <a:ext cx="119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代码注释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0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et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3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096000" y="914400"/>
            <a:ext cx="6096000" cy="5522166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457200" y="1276190"/>
            <a:ext cx="511769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</a:t>
            </a:r>
            <a:r>
              <a:rPr lang="zh-CN" altLang="en-US" sz="1400" b="1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b="1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循环有</a:t>
            </a:r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一个特别之处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</a:t>
            </a:r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循环变量的那部分是一个父作用域，而循环体内部是一个单独的子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作用域。</a:t>
            </a:r>
            <a:endParaRPr lang="en-US" altLang="zh-CN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err="1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b="1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声明一个只读的常量。一旦声明，常量的值就不能改变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261561" y="1276190"/>
            <a:ext cx="5760000" cy="242240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66D9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400" dirty="0" smtClean="0">
                <a:solidFill>
                  <a:srgbClr val="66D9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AE8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AE8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 smtClean="0">
                <a:solidFill>
                  <a:srgbClr val="66D9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'abc'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abc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abc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abc</a:t>
            </a:r>
            <a:r>
              <a:rPr lang="zh-CN" altLang="zh-CN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261561" y="4239469"/>
            <a:ext cx="5760000" cy="1776077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PI 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AE8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3.1415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3.1415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 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AE8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TypeError: Assignment to constant variable.</a:t>
            </a:r>
            <a:r>
              <a:rPr lang="zh-CN" altLang="zh-CN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8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53" name="圆角矩形 5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5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5" name="文本框 5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Content Placeholder 4"/>
          <p:cNvSpPr>
            <a:spLocks noGrp="1"/>
          </p:cNvSpPr>
          <p:nvPr/>
        </p:nvSpPr>
        <p:spPr>
          <a:xfrm>
            <a:off x="1208816" y="2016785"/>
            <a:ext cx="7632756" cy="380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 * @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fileoverview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处理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Text Area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的工具类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 * @author chenshj@inspur.com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 </a:t>
            </a:r>
            <a:r>
              <a:rPr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*/</a:t>
            </a:r>
            <a:endParaRPr altLang="zh-CN" sz="1600" dirty="0">
              <a:solidFill>
                <a:prstClr val="black">
                  <a:lumMod val="75000"/>
                  <a:lumOff val="25000"/>
                </a:prstClr>
              </a:solidFill>
              <a:cs typeface="SimSun"/>
            </a:endParaRPr>
          </a:p>
        </p:txBody>
      </p:sp>
      <p:sp>
        <p:nvSpPr>
          <p:cNvPr id="48" name="Content Placeholder 4"/>
          <p:cNvSpPr txBox="1">
            <a:spLocks/>
          </p:cNvSpPr>
          <p:nvPr/>
        </p:nvSpPr>
        <p:spPr>
          <a:xfrm>
            <a:off x="1105785" y="1037283"/>
            <a:ext cx="9980430" cy="90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文件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注释用于告诉不熟悉这段代码的读者这个文件中包含哪些东西。应该提供文件的大体内容，它的作者，依赖关系和兼容性信息。 如下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: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17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文件注释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2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/>
        </p:nvSpPr>
        <p:spPr>
          <a:xfrm>
            <a:off x="1435105" y="2653033"/>
            <a:ext cx="7632756" cy="2103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消息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@type {string}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messageId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messageId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435105" y="1398916"/>
            <a:ext cx="7632756" cy="1678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代码中的变量要有必要的注释，用来说明变量的类型以及变量的意义。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42771"/>
            <a:chOff x="1069643" y="1984242"/>
            <a:chExt cx="3249898" cy="442771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1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57367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标记变量类型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0" name="圆角矩形 1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文本框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7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变量注释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5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2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标记私有变量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Content Placeholder 4"/>
          <p:cNvSpPr>
            <a:spLocks noGrp="1"/>
          </p:cNvSpPr>
          <p:nvPr/>
        </p:nvSpPr>
        <p:spPr>
          <a:xfrm>
            <a:off x="1435105" y="2706263"/>
            <a:ext cx="7632756" cy="2408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日志监听对象。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@type Array.&lt;Function&gt;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@private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this.handlers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_ = [];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8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变量注释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3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定义枚举值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Content Placeholder 4"/>
          <p:cNvSpPr>
            <a:spLocks noGrp="1"/>
          </p:cNvSpPr>
          <p:nvPr/>
        </p:nvSpPr>
        <p:spPr>
          <a:xfrm>
            <a:off x="1435105" y="2635087"/>
            <a:ext cx="7632756" cy="3645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状态值枚举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enum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{number}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project.TriState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TRUE: 1,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FALSE: -1,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MAYBE: 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8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变量注释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87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4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定义常量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Content Placeholder 4"/>
          <p:cNvSpPr>
            <a:spLocks noGrp="1"/>
          </p:cNvSpPr>
          <p:nvPr/>
        </p:nvSpPr>
        <p:spPr>
          <a:xfrm>
            <a:off x="1435105" y="2627727"/>
            <a:ext cx="7632756" cy="2614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最喜欢的啤酒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@type {string}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mynamespace.MY_BEER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'stout';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8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变量注释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3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1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标记构造函数</a:t>
              </a:r>
            </a:p>
          </p:txBody>
        </p:sp>
      </p:grpSp>
      <p:sp>
        <p:nvSpPr>
          <p:cNvPr id="20" name="Content Placeholder 4"/>
          <p:cNvSpPr txBox="1">
            <a:spLocks/>
          </p:cNvSpPr>
          <p:nvPr/>
        </p:nvSpPr>
        <p:spPr>
          <a:xfrm>
            <a:off x="1363653" y="1195528"/>
            <a:ext cx="10057704" cy="1678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每个类的定义都要附带一份注释，描述类的功能和用法。也需要说明构造器参数，如果该类继承自其它类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应该使用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@extends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标记。如果该类是对接口的实现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应该使用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@implements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标记。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Content Placeholder 4"/>
          <p:cNvSpPr>
            <a:spLocks noGrp="1"/>
          </p:cNvSpPr>
          <p:nvPr/>
        </p:nvSpPr>
        <p:spPr>
          <a:xfrm>
            <a:off x="1435105" y="2574033"/>
            <a:ext cx="7632756" cy="2795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矩形区域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@constructor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Rect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9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588308" y="1703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类注释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1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2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标记类继承</a:t>
              </a:r>
            </a:p>
          </p:txBody>
        </p:sp>
      </p:grpSp>
      <p:sp>
        <p:nvSpPr>
          <p:cNvPr id="19" name="Content Placeholder 4"/>
          <p:cNvSpPr>
            <a:spLocks noGrp="1"/>
          </p:cNvSpPr>
          <p:nvPr/>
        </p:nvSpPr>
        <p:spPr>
          <a:xfrm>
            <a:off x="1435105" y="2691599"/>
            <a:ext cx="7632756" cy="320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空节点列表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@constructor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@extends 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BasicNodeList</a:t>
            </a:r>
            <a:endParaRPr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EmptyNodeList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8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588308" y="1703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类注释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2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1264765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3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标记实现接口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Content Placeholder 4"/>
          <p:cNvSpPr>
            <a:spLocks noGrp="1"/>
          </p:cNvSpPr>
          <p:nvPr/>
        </p:nvSpPr>
        <p:spPr>
          <a:xfrm>
            <a:off x="2425003" y="1674603"/>
            <a:ext cx="7632756" cy="467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图形接口</a:t>
            </a: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@interface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Shape() {};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Shape.prototype.draw</a:t>
            </a: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function() {};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@constructor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@implements {Shape}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Square() {};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Square.prototype.draw</a:t>
            </a: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function() {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...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8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588308" y="1703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类注释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1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变量注释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Content Placeholder 4"/>
          <p:cNvSpPr>
            <a:spLocks noGrp="1"/>
          </p:cNvSpPr>
          <p:nvPr/>
        </p:nvSpPr>
        <p:spPr>
          <a:xfrm>
            <a:off x="1435105" y="2704590"/>
            <a:ext cx="7632756" cy="311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查询项目信息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@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param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{number}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分组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param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{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string|number|null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项目名称或者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ID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，传入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null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值查询全部项目。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query (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groupNum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term)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363653" y="1273813"/>
            <a:ext cx="10057704" cy="391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方法与函数的注释应提供参数的说明，使用完整的句子，并用第三人称来书写方法说明。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2" name="圆角矩形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9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588308" y="17039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方法与函数注释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2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方法返回值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Content Placeholder 4"/>
          <p:cNvSpPr>
            <a:spLocks noGrp="1"/>
          </p:cNvSpPr>
          <p:nvPr/>
        </p:nvSpPr>
        <p:spPr>
          <a:xfrm>
            <a:off x="1435105" y="2547220"/>
            <a:ext cx="7632756" cy="320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@return {string}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最后一个项目的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ID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getLastId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return id;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8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588308" y="17039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方法与函数注释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0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et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4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096000" y="914400"/>
            <a:ext cx="6096000" cy="5522166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276190"/>
            <a:ext cx="5117690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b="1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err="1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声明的变量不得改变值，这意味着，</a:t>
            </a:r>
            <a:r>
              <a:rPr lang="en-US" altLang="zh-CN" sz="14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一旦声明变量，就必须立即初始化，不能留到以后赋值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err="1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的作用域与</a:t>
            </a:r>
            <a:r>
              <a:rPr lang="en-US" altLang="zh-CN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命令相同：只在声明所在的块级作用域内有效。</a:t>
            </a:r>
            <a:endParaRPr lang="en-US" altLang="zh-CN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61560" y="1276190"/>
            <a:ext cx="5760000" cy="80658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 foo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SyntaxError: Missing initializer in const declaration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261560" y="2540961"/>
            <a:ext cx="5760000" cy="1776077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 MAX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Uncaught ReferenceError: MAX is not defined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6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172" y="2010493"/>
            <a:ext cx="3249898" cy="409838"/>
            <a:chOff x="1069643" y="1984242"/>
            <a:chExt cx="3249898" cy="409838"/>
          </a:xfrm>
        </p:grpSpPr>
        <p:grpSp>
          <p:nvGrpSpPr>
            <p:cNvPr id="15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17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3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16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标记保护方法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Content Placeholder 4"/>
          <p:cNvSpPr>
            <a:spLocks noGrp="1"/>
          </p:cNvSpPr>
          <p:nvPr/>
        </p:nvSpPr>
        <p:spPr>
          <a:xfrm>
            <a:off x="1435105" y="2579304"/>
            <a:ext cx="7632756" cy="320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*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设置组件的根元素。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@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param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{Element}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组件根元素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 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@protected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</a:t>
            </a: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setElementInternal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(element)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46231" y="230312"/>
            <a:ext cx="4716379" cy="403377"/>
            <a:chOff x="6946231" y="417092"/>
            <a:chExt cx="4716379" cy="403377"/>
          </a:xfrm>
        </p:grpSpPr>
        <p:sp>
          <p:nvSpPr>
            <p:cNvPr id="21" name="圆角矩形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2"/>
              <a:ext cx="1299413" cy="403375"/>
            </a:xfrm>
            <a:custGeom>
              <a:avLst/>
              <a:gdLst>
                <a:gd name="connsiteX0" fmla="*/ 0 w 1299413"/>
                <a:gd name="connsiteY0" fmla="*/ 201687 h 403375"/>
                <a:gd name="connsiteX1" fmla="*/ 0 w 1299413"/>
                <a:gd name="connsiteY1" fmla="*/ 201688 h 403375"/>
                <a:gd name="connsiteX2" fmla="*/ 0 w 1299413"/>
                <a:gd name="connsiteY2" fmla="*/ 201688 h 403375"/>
                <a:gd name="connsiteX3" fmla="*/ 201688 w 1299413"/>
                <a:gd name="connsiteY3" fmla="*/ 0 h 403375"/>
                <a:gd name="connsiteX4" fmla="*/ 1299413 w 1299413"/>
                <a:gd name="connsiteY4" fmla="*/ 0 h 403375"/>
                <a:gd name="connsiteX5" fmla="*/ 1299413 w 1299413"/>
                <a:gd name="connsiteY5" fmla="*/ 403375 h 403375"/>
                <a:gd name="connsiteX6" fmla="*/ 201688 w 1299413"/>
                <a:gd name="connsiteY6" fmla="*/ 403375 h 403375"/>
                <a:gd name="connsiteX7" fmla="*/ 15850 w 1299413"/>
                <a:gd name="connsiteY7" fmla="*/ 280193 h 403375"/>
                <a:gd name="connsiteX8" fmla="*/ 0 w 1299413"/>
                <a:gd name="connsiteY8" fmla="*/ 201688 h 403375"/>
                <a:gd name="connsiteX9" fmla="*/ 15850 w 1299413"/>
                <a:gd name="connsiteY9" fmla="*/ 123182 h 403375"/>
                <a:gd name="connsiteX10" fmla="*/ 201688 w 1299413"/>
                <a:gd name="connsiteY10" fmla="*/ 0 h 40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9413" h="403375">
                  <a:moveTo>
                    <a:pt x="0" y="201687"/>
                  </a:moveTo>
                  <a:lnTo>
                    <a:pt x="0" y="201688"/>
                  </a:lnTo>
                  <a:lnTo>
                    <a:pt x="0" y="201688"/>
                  </a:lnTo>
                  <a:close/>
                  <a:moveTo>
                    <a:pt x="201688" y="0"/>
                  </a:moveTo>
                  <a:lnTo>
                    <a:pt x="1299413" y="0"/>
                  </a:lnTo>
                  <a:lnTo>
                    <a:pt x="1299413" y="403375"/>
                  </a:lnTo>
                  <a:lnTo>
                    <a:pt x="201688" y="403375"/>
                  </a:lnTo>
                  <a:cubicBezTo>
                    <a:pt x="118147" y="403375"/>
                    <a:pt x="46468" y="352582"/>
                    <a:pt x="15850" y="280193"/>
                  </a:cubicBezTo>
                  <a:lnTo>
                    <a:pt x="0" y="201688"/>
                  </a:lnTo>
                  <a:lnTo>
                    <a:pt x="15850" y="123182"/>
                  </a:lnTo>
                  <a:cubicBezTo>
                    <a:pt x="46468" y="50793"/>
                    <a:pt x="118147" y="0"/>
                    <a:pt x="20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8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588308" y="17039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方法与函数注释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6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6231" y="416852"/>
            <a:ext cx="4716379" cy="403617"/>
            <a:chOff x="6946231" y="416852"/>
            <a:chExt cx="4716379" cy="403617"/>
          </a:xfrm>
        </p:grpSpPr>
        <p:sp>
          <p:nvSpPr>
            <p:cNvPr id="53" name="圆角矩形 5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8191898" y="416852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5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GrpSpPr/>
          <p:nvPr/>
        </p:nvGrpSpPr>
        <p:grpSpPr>
          <a:xfrm>
            <a:off x="4127583" y="2604805"/>
            <a:ext cx="4134100" cy="4253195"/>
            <a:chOff x="3662363" y="1925638"/>
            <a:chExt cx="4794250" cy="4932362"/>
          </a:xfrm>
        </p:grpSpPr>
        <p:sp>
          <p:nvSpPr>
            <p:cNvPr id="22" name="AutoShape 2"/>
            <p:cNvSpPr>
              <a:spLocks/>
            </p:cNvSpPr>
            <p:nvPr/>
          </p:nvSpPr>
          <p:spPr bwMode="auto">
            <a:xfrm>
              <a:off x="4421188" y="2533650"/>
              <a:ext cx="3225800" cy="4324350"/>
            </a:xfrm>
            <a:custGeom>
              <a:avLst/>
              <a:gdLst>
                <a:gd name="T0" fmla="*/ 1314450 w 20607"/>
                <a:gd name="T1" fmla="*/ 1805588 h 21337"/>
                <a:gd name="T2" fmla="*/ 1314450 w 20607"/>
                <a:gd name="T3" fmla="*/ 1805588 h 21337"/>
                <a:gd name="T4" fmla="*/ 1314450 w 20607"/>
                <a:gd name="T5" fmla="*/ 1805588 h 21337"/>
                <a:gd name="T6" fmla="*/ 1314450 w 20607"/>
                <a:gd name="T7" fmla="*/ 1805588 h 21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07" h="21337">
                  <a:moveTo>
                    <a:pt x="7457" y="21337"/>
                  </a:moveTo>
                  <a:cubicBezTo>
                    <a:pt x="7457" y="21337"/>
                    <a:pt x="10109" y="14324"/>
                    <a:pt x="8063" y="12640"/>
                  </a:cubicBezTo>
                  <a:cubicBezTo>
                    <a:pt x="4425" y="9779"/>
                    <a:pt x="-425" y="9050"/>
                    <a:pt x="29" y="8938"/>
                  </a:cubicBezTo>
                  <a:cubicBezTo>
                    <a:pt x="2909" y="8377"/>
                    <a:pt x="7532" y="11238"/>
                    <a:pt x="8745" y="10452"/>
                  </a:cubicBezTo>
                  <a:cubicBezTo>
                    <a:pt x="9730" y="9835"/>
                    <a:pt x="9882" y="6301"/>
                    <a:pt x="9124" y="4954"/>
                  </a:cubicBezTo>
                  <a:cubicBezTo>
                    <a:pt x="7684" y="2317"/>
                    <a:pt x="4122" y="1364"/>
                    <a:pt x="5334" y="1364"/>
                  </a:cubicBezTo>
                  <a:cubicBezTo>
                    <a:pt x="7002" y="1364"/>
                    <a:pt x="9276" y="3439"/>
                    <a:pt x="9579" y="3159"/>
                  </a:cubicBezTo>
                  <a:cubicBezTo>
                    <a:pt x="9958" y="2934"/>
                    <a:pt x="12004" y="-263"/>
                    <a:pt x="12762" y="17"/>
                  </a:cubicBezTo>
                  <a:cubicBezTo>
                    <a:pt x="12989" y="129"/>
                    <a:pt x="10867" y="1756"/>
                    <a:pt x="10867" y="4169"/>
                  </a:cubicBezTo>
                  <a:cubicBezTo>
                    <a:pt x="10867" y="6525"/>
                    <a:pt x="11246" y="11294"/>
                    <a:pt x="12534" y="10733"/>
                  </a:cubicBezTo>
                  <a:cubicBezTo>
                    <a:pt x="14732" y="9723"/>
                    <a:pt x="19052" y="7984"/>
                    <a:pt x="20568" y="8096"/>
                  </a:cubicBezTo>
                  <a:cubicBezTo>
                    <a:pt x="21175" y="8152"/>
                    <a:pt x="14429" y="10116"/>
                    <a:pt x="12989" y="12528"/>
                  </a:cubicBezTo>
                  <a:cubicBezTo>
                    <a:pt x="11777" y="14548"/>
                    <a:pt x="12459" y="20663"/>
                    <a:pt x="13065" y="21337"/>
                  </a:cubicBezTo>
                  <a:lnTo>
                    <a:pt x="7457" y="213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6470650" y="3957638"/>
              <a:ext cx="309563" cy="442912"/>
            </a:xfrm>
            <a:custGeom>
              <a:avLst/>
              <a:gdLst>
                <a:gd name="T0" fmla="*/ 125992 w 9894"/>
                <a:gd name="T1" fmla="*/ 180655 h 21600"/>
                <a:gd name="T2" fmla="*/ 125992 w 9894"/>
                <a:gd name="T3" fmla="*/ 180655 h 21600"/>
                <a:gd name="T4" fmla="*/ 125992 w 9894"/>
                <a:gd name="T5" fmla="*/ 180655 h 21600"/>
                <a:gd name="T6" fmla="*/ 125992 w 9894"/>
                <a:gd name="T7" fmla="*/ 18065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94" h="21600">
                  <a:moveTo>
                    <a:pt x="5448" y="21599"/>
                  </a:moveTo>
                  <a:cubicBezTo>
                    <a:pt x="5448" y="21599"/>
                    <a:pt x="-4783" y="19938"/>
                    <a:pt x="2795" y="0"/>
                  </a:cubicBezTo>
                  <a:cubicBezTo>
                    <a:pt x="2795" y="0"/>
                    <a:pt x="16817" y="14399"/>
                    <a:pt x="5448" y="21599"/>
                  </a:cubicBezTo>
                  <a:close/>
                </a:path>
              </a:pathLst>
            </a:custGeom>
            <a:solidFill>
              <a:srgbClr val="DD7A5B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AutoShape 4"/>
            <p:cNvSpPr>
              <a:spLocks/>
            </p:cNvSpPr>
            <p:nvPr/>
          </p:nvSpPr>
          <p:spPr bwMode="auto">
            <a:xfrm>
              <a:off x="6994525" y="3711575"/>
              <a:ext cx="292100" cy="455613"/>
            </a:xfrm>
            <a:custGeom>
              <a:avLst/>
              <a:gdLst>
                <a:gd name="T0" fmla="*/ 118869 w 9611"/>
                <a:gd name="T1" fmla="*/ 185673 h 21600"/>
                <a:gd name="T2" fmla="*/ 118869 w 9611"/>
                <a:gd name="T3" fmla="*/ 185673 h 21600"/>
                <a:gd name="T4" fmla="*/ 118869 w 9611"/>
                <a:gd name="T5" fmla="*/ 185673 h 21600"/>
                <a:gd name="T6" fmla="*/ 118869 w 9611"/>
                <a:gd name="T7" fmla="*/ 18567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11" h="21600">
                  <a:moveTo>
                    <a:pt x="3586" y="21599"/>
                  </a:moveTo>
                  <a:cubicBezTo>
                    <a:pt x="3586" y="21599"/>
                    <a:pt x="-5446" y="17280"/>
                    <a:pt x="5157" y="0"/>
                  </a:cubicBezTo>
                  <a:cubicBezTo>
                    <a:pt x="5157" y="0"/>
                    <a:pt x="16153" y="18900"/>
                    <a:pt x="3586" y="21599"/>
                  </a:cubicBezTo>
                  <a:close/>
                </a:path>
              </a:pathLst>
            </a:custGeom>
            <a:solidFill>
              <a:srgbClr val="EBD48E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AutoShape 5"/>
            <p:cNvSpPr>
              <a:spLocks/>
            </p:cNvSpPr>
            <p:nvPr/>
          </p:nvSpPr>
          <p:spPr bwMode="auto">
            <a:xfrm>
              <a:off x="7412038" y="3502025"/>
              <a:ext cx="342900" cy="534988"/>
            </a:xfrm>
            <a:custGeom>
              <a:avLst/>
              <a:gdLst>
                <a:gd name="T0" fmla="*/ 139912 w 10585"/>
                <a:gd name="T1" fmla="*/ 218292 h 21600"/>
                <a:gd name="T2" fmla="*/ 139912 w 10585"/>
                <a:gd name="T3" fmla="*/ 218292 h 21600"/>
                <a:gd name="T4" fmla="*/ 139912 w 10585"/>
                <a:gd name="T5" fmla="*/ 218292 h 21600"/>
                <a:gd name="T6" fmla="*/ 139912 w 10585"/>
                <a:gd name="T7" fmla="*/ 2182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85" h="21600">
                  <a:moveTo>
                    <a:pt x="2210" y="21599"/>
                  </a:moveTo>
                  <a:cubicBezTo>
                    <a:pt x="2210" y="21599"/>
                    <a:pt x="-5844" y="11489"/>
                    <a:pt x="8800" y="0"/>
                  </a:cubicBezTo>
                  <a:cubicBezTo>
                    <a:pt x="8800" y="0"/>
                    <a:pt x="15756" y="19761"/>
                    <a:pt x="2210" y="21599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AutoShape 6"/>
            <p:cNvSpPr>
              <a:spLocks/>
            </p:cNvSpPr>
            <p:nvPr/>
          </p:nvSpPr>
          <p:spPr bwMode="auto">
            <a:xfrm>
              <a:off x="7897813" y="3735388"/>
              <a:ext cx="558800" cy="301625"/>
            </a:xfrm>
            <a:custGeom>
              <a:avLst/>
              <a:gdLst>
                <a:gd name="T0" fmla="*/ 227263 w 19937"/>
                <a:gd name="T1" fmla="*/ 192776 h 14258"/>
                <a:gd name="T2" fmla="*/ 227263 w 19937"/>
                <a:gd name="T3" fmla="*/ 192776 h 14258"/>
                <a:gd name="T4" fmla="*/ 227263 w 19937"/>
                <a:gd name="T5" fmla="*/ 192776 h 14258"/>
                <a:gd name="T6" fmla="*/ 227263 w 19937"/>
                <a:gd name="T7" fmla="*/ 192776 h 142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7" h="14258">
                  <a:moveTo>
                    <a:pt x="31" y="8876"/>
                  </a:moveTo>
                  <a:cubicBezTo>
                    <a:pt x="31" y="8876"/>
                    <a:pt x="-1663" y="-4084"/>
                    <a:pt x="19936" y="1316"/>
                  </a:cubicBezTo>
                  <a:cubicBezTo>
                    <a:pt x="19936" y="1316"/>
                    <a:pt x="17819" y="4016"/>
                    <a:pt x="14854" y="9416"/>
                  </a:cubicBezTo>
                  <a:cubicBezTo>
                    <a:pt x="11889" y="14276"/>
                    <a:pt x="2995" y="17515"/>
                    <a:pt x="31" y="8876"/>
                  </a:cubicBezTo>
                  <a:close/>
                </a:path>
              </a:pathLst>
            </a:custGeom>
            <a:solidFill>
              <a:srgbClr val="DD7A5B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AutoShape 7"/>
            <p:cNvSpPr>
              <a:spLocks/>
            </p:cNvSpPr>
            <p:nvPr/>
          </p:nvSpPr>
          <p:spPr bwMode="auto">
            <a:xfrm>
              <a:off x="7718425" y="4252913"/>
              <a:ext cx="481013" cy="276225"/>
            </a:xfrm>
            <a:custGeom>
              <a:avLst/>
              <a:gdLst>
                <a:gd name="T0" fmla="*/ 195655 w 19438"/>
                <a:gd name="T1" fmla="*/ 112138 h 16645"/>
                <a:gd name="T2" fmla="*/ 195655 w 19438"/>
                <a:gd name="T3" fmla="*/ 112138 h 16645"/>
                <a:gd name="T4" fmla="*/ 195655 w 19438"/>
                <a:gd name="T5" fmla="*/ 112138 h 16645"/>
                <a:gd name="T6" fmla="*/ 195655 w 19438"/>
                <a:gd name="T7" fmla="*/ 112138 h 166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38" h="16645">
                  <a:moveTo>
                    <a:pt x="4557" y="0"/>
                  </a:moveTo>
                  <a:cubicBezTo>
                    <a:pt x="4557" y="0"/>
                    <a:pt x="17038" y="2090"/>
                    <a:pt x="19438" y="13935"/>
                  </a:cubicBezTo>
                  <a:cubicBezTo>
                    <a:pt x="19438" y="13935"/>
                    <a:pt x="11277" y="21599"/>
                    <a:pt x="2157" y="11148"/>
                  </a:cubicBezTo>
                  <a:cubicBezTo>
                    <a:pt x="-2162" y="5574"/>
                    <a:pt x="717" y="696"/>
                    <a:pt x="4557" y="0"/>
                  </a:cubicBezTo>
                  <a:close/>
                </a:path>
              </a:pathLst>
            </a:custGeom>
            <a:solidFill>
              <a:srgbClr val="EBD48E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AutoShape 8"/>
            <p:cNvSpPr>
              <a:spLocks/>
            </p:cNvSpPr>
            <p:nvPr/>
          </p:nvSpPr>
          <p:spPr bwMode="auto">
            <a:xfrm>
              <a:off x="7386638" y="4497388"/>
              <a:ext cx="395287" cy="371475"/>
            </a:xfrm>
            <a:custGeom>
              <a:avLst/>
              <a:gdLst>
                <a:gd name="T0" fmla="*/ 160461 w 20049"/>
                <a:gd name="T1" fmla="*/ 199618 h 18650"/>
                <a:gd name="T2" fmla="*/ 160461 w 20049"/>
                <a:gd name="T3" fmla="*/ 199618 h 18650"/>
                <a:gd name="T4" fmla="*/ 160461 w 20049"/>
                <a:gd name="T5" fmla="*/ 199618 h 18650"/>
                <a:gd name="T6" fmla="*/ 160461 w 20049"/>
                <a:gd name="T7" fmla="*/ 199618 h 18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49" h="18650">
                  <a:moveTo>
                    <a:pt x="2048" y="1597"/>
                  </a:moveTo>
                  <a:cubicBezTo>
                    <a:pt x="2048" y="1597"/>
                    <a:pt x="8649" y="-2950"/>
                    <a:pt x="14648" y="3302"/>
                  </a:cubicBezTo>
                  <a:cubicBezTo>
                    <a:pt x="20049" y="8986"/>
                    <a:pt x="18848" y="15807"/>
                    <a:pt x="20049" y="18649"/>
                  </a:cubicBezTo>
                  <a:cubicBezTo>
                    <a:pt x="20049" y="18649"/>
                    <a:pt x="6848" y="16944"/>
                    <a:pt x="1448" y="10123"/>
                  </a:cubicBezTo>
                  <a:cubicBezTo>
                    <a:pt x="-1551" y="6144"/>
                    <a:pt x="848" y="3302"/>
                    <a:pt x="2048" y="1597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AutoShape 9"/>
            <p:cNvSpPr>
              <a:spLocks/>
            </p:cNvSpPr>
            <p:nvPr/>
          </p:nvSpPr>
          <p:spPr bwMode="auto">
            <a:xfrm>
              <a:off x="7043738" y="4741863"/>
              <a:ext cx="415925" cy="352425"/>
            </a:xfrm>
            <a:custGeom>
              <a:avLst/>
              <a:gdLst>
                <a:gd name="T0" fmla="*/ 169489 w 16064"/>
                <a:gd name="T1" fmla="*/ 180436 h 17680"/>
                <a:gd name="T2" fmla="*/ 169489 w 16064"/>
                <a:gd name="T3" fmla="*/ 180436 h 17680"/>
                <a:gd name="T4" fmla="*/ 169489 w 16064"/>
                <a:gd name="T5" fmla="*/ 180436 h 17680"/>
                <a:gd name="T6" fmla="*/ 169489 w 16064"/>
                <a:gd name="T7" fmla="*/ 180436 h 176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64" h="17680">
                  <a:moveTo>
                    <a:pt x="1357" y="587"/>
                  </a:moveTo>
                  <a:cubicBezTo>
                    <a:pt x="1357" y="587"/>
                    <a:pt x="8710" y="-2255"/>
                    <a:pt x="12387" y="4566"/>
                  </a:cubicBezTo>
                  <a:cubicBezTo>
                    <a:pt x="16063" y="10818"/>
                    <a:pt x="14685" y="15366"/>
                    <a:pt x="16063" y="17639"/>
                  </a:cubicBezTo>
                  <a:cubicBezTo>
                    <a:pt x="16063" y="17639"/>
                    <a:pt x="-5536" y="19345"/>
                    <a:pt x="1357" y="587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AutoShape 10"/>
            <p:cNvSpPr>
              <a:spLocks/>
            </p:cNvSpPr>
            <p:nvPr/>
          </p:nvSpPr>
          <p:spPr bwMode="auto">
            <a:xfrm>
              <a:off x="5040313" y="3957638"/>
              <a:ext cx="292100" cy="409575"/>
            </a:xfrm>
            <a:custGeom>
              <a:avLst/>
              <a:gdLst>
                <a:gd name="T0" fmla="*/ 118756 w 12554"/>
                <a:gd name="T1" fmla="*/ 167089 h 19439"/>
                <a:gd name="T2" fmla="*/ 118756 w 12554"/>
                <a:gd name="T3" fmla="*/ 167089 h 19439"/>
                <a:gd name="T4" fmla="*/ 118756 w 12554"/>
                <a:gd name="T5" fmla="*/ 167089 h 19439"/>
                <a:gd name="T6" fmla="*/ 118756 w 12554"/>
                <a:gd name="T7" fmla="*/ 167089 h 194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54" h="19439">
                  <a:moveTo>
                    <a:pt x="3104" y="18900"/>
                  </a:moveTo>
                  <a:cubicBezTo>
                    <a:pt x="3104" y="18900"/>
                    <a:pt x="-8210" y="10260"/>
                    <a:pt x="12361" y="0"/>
                  </a:cubicBezTo>
                  <a:cubicBezTo>
                    <a:pt x="12361" y="0"/>
                    <a:pt x="11847" y="4320"/>
                    <a:pt x="12361" y="9180"/>
                  </a:cubicBezTo>
                  <a:cubicBezTo>
                    <a:pt x="13389" y="13500"/>
                    <a:pt x="10304" y="21599"/>
                    <a:pt x="3104" y="18900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AutoShape 11"/>
            <p:cNvSpPr>
              <a:spLocks/>
            </p:cNvSpPr>
            <p:nvPr/>
          </p:nvSpPr>
          <p:spPr bwMode="auto">
            <a:xfrm>
              <a:off x="4676775" y="3754438"/>
              <a:ext cx="290513" cy="465137"/>
            </a:xfrm>
            <a:custGeom>
              <a:avLst/>
              <a:gdLst>
                <a:gd name="T0" fmla="*/ 118304 w 13741"/>
                <a:gd name="T1" fmla="*/ 189584 h 20925"/>
                <a:gd name="T2" fmla="*/ 118304 w 13741"/>
                <a:gd name="T3" fmla="*/ 189584 h 20925"/>
                <a:gd name="T4" fmla="*/ 118304 w 13741"/>
                <a:gd name="T5" fmla="*/ 189584 h 20925"/>
                <a:gd name="T6" fmla="*/ 118304 w 13741"/>
                <a:gd name="T7" fmla="*/ 189584 h 209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741" h="20925">
                  <a:moveTo>
                    <a:pt x="1989" y="18514"/>
                  </a:moveTo>
                  <a:cubicBezTo>
                    <a:pt x="1989" y="18514"/>
                    <a:pt x="-4263" y="10800"/>
                    <a:pt x="5400" y="3085"/>
                  </a:cubicBezTo>
                  <a:cubicBezTo>
                    <a:pt x="7673" y="1542"/>
                    <a:pt x="11652" y="0"/>
                    <a:pt x="11652" y="0"/>
                  </a:cubicBezTo>
                  <a:cubicBezTo>
                    <a:pt x="11652" y="0"/>
                    <a:pt x="17337" y="15942"/>
                    <a:pt x="9947" y="20057"/>
                  </a:cubicBezTo>
                  <a:cubicBezTo>
                    <a:pt x="7105" y="21599"/>
                    <a:pt x="3694" y="21085"/>
                    <a:pt x="1989" y="18514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AutoShape 12"/>
            <p:cNvSpPr>
              <a:spLocks/>
            </p:cNvSpPr>
            <p:nvPr/>
          </p:nvSpPr>
          <p:spPr bwMode="auto">
            <a:xfrm>
              <a:off x="4198938" y="3686175"/>
              <a:ext cx="303212" cy="476250"/>
            </a:xfrm>
            <a:custGeom>
              <a:avLst/>
              <a:gdLst>
                <a:gd name="T0" fmla="*/ 123193 w 14722"/>
                <a:gd name="T1" fmla="*/ 193849 h 21125"/>
                <a:gd name="T2" fmla="*/ 123193 w 14722"/>
                <a:gd name="T3" fmla="*/ 193849 h 21125"/>
                <a:gd name="T4" fmla="*/ 123193 w 14722"/>
                <a:gd name="T5" fmla="*/ 193849 h 21125"/>
                <a:gd name="T6" fmla="*/ 123193 w 14722"/>
                <a:gd name="T7" fmla="*/ 193849 h 21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722" h="21125">
                  <a:moveTo>
                    <a:pt x="7999" y="21097"/>
                  </a:moveTo>
                  <a:cubicBezTo>
                    <a:pt x="2162" y="21600"/>
                    <a:pt x="-3092" y="15069"/>
                    <a:pt x="2162" y="7534"/>
                  </a:cubicBezTo>
                  <a:cubicBezTo>
                    <a:pt x="6832" y="0"/>
                    <a:pt x="6832" y="0"/>
                    <a:pt x="6832" y="0"/>
                  </a:cubicBezTo>
                  <a:cubicBezTo>
                    <a:pt x="6832" y="0"/>
                    <a:pt x="9167" y="3516"/>
                    <a:pt x="10918" y="5525"/>
                  </a:cubicBezTo>
                  <a:cubicBezTo>
                    <a:pt x="14421" y="10046"/>
                    <a:pt x="18507" y="21097"/>
                    <a:pt x="7999" y="21097"/>
                  </a:cubicBezTo>
                  <a:close/>
                </a:path>
              </a:pathLst>
            </a:custGeom>
            <a:solidFill>
              <a:srgbClr val="DD7A5B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AutoShape 14"/>
            <p:cNvSpPr>
              <a:spLocks/>
            </p:cNvSpPr>
            <p:nvPr/>
          </p:nvSpPr>
          <p:spPr bwMode="auto">
            <a:xfrm>
              <a:off x="4103688" y="4478338"/>
              <a:ext cx="454025" cy="415925"/>
            </a:xfrm>
            <a:custGeom>
              <a:avLst/>
              <a:gdLst>
                <a:gd name="T0" fmla="*/ 185224 w 20364"/>
                <a:gd name="T1" fmla="*/ 177136 h 21100"/>
                <a:gd name="T2" fmla="*/ 185224 w 20364"/>
                <a:gd name="T3" fmla="*/ 177136 h 21100"/>
                <a:gd name="T4" fmla="*/ 185224 w 20364"/>
                <a:gd name="T5" fmla="*/ 177136 h 21100"/>
                <a:gd name="T6" fmla="*/ 185224 w 20364"/>
                <a:gd name="T7" fmla="*/ 177136 h 21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364" h="21100">
                  <a:moveTo>
                    <a:pt x="14751" y="83"/>
                  </a:moveTo>
                  <a:cubicBezTo>
                    <a:pt x="12117" y="83"/>
                    <a:pt x="4214" y="2418"/>
                    <a:pt x="3687" y="10591"/>
                  </a:cubicBezTo>
                  <a:cubicBezTo>
                    <a:pt x="2634" y="18181"/>
                    <a:pt x="0" y="21099"/>
                    <a:pt x="0" y="21099"/>
                  </a:cubicBezTo>
                  <a:cubicBezTo>
                    <a:pt x="0" y="21099"/>
                    <a:pt x="18439" y="19932"/>
                    <a:pt x="20019" y="11175"/>
                  </a:cubicBezTo>
                  <a:cubicBezTo>
                    <a:pt x="21599" y="1835"/>
                    <a:pt x="17385" y="-500"/>
                    <a:pt x="14751" y="83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AutoShape 15"/>
            <p:cNvSpPr>
              <a:spLocks/>
            </p:cNvSpPr>
            <p:nvPr/>
          </p:nvSpPr>
          <p:spPr bwMode="auto">
            <a:xfrm>
              <a:off x="4625975" y="4699000"/>
              <a:ext cx="392113" cy="441325"/>
            </a:xfrm>
            <a:custGeom>
              <a:avLst/>
              <a:gdLst>
                <a:gd name="T0" fmla="*/ 159678 w 11653"/>
                <a:gd name="T1" fmla="*/ 226667 h 19110"/>
                <a:gd name="T2" fmla="*/ 159678 w 11653"/>
                <a:gd name="T3" fmla="*/ 226667 h 19110"/>
                <a:gd name="T4" fmla="*/ 159678 w 11653"/>
                <a:gd name="T5" fmla="*/ 226667 h 19110"/>
                <a:gd name="T6" fmla="*/ 159678 w 11653"/>
                <a:gd name="T7" fmla="*/ 226667 h 191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53" h="19110">
                  <a:moveTo>
                    <a:pt x="8112" y="946"/>
                  </a:moveTo>
                  <a:cubicBezTo>
                    <a:pt x="3863" y="-2490"/>
                    <a:pt x="-2510" y="3400"/>
                    <a:pt x="1030" y="19110"/>
                  </a:cubicBezTo>
                  <a:cubicBezTo>
                    <a:pt x="1030" y="19110"/>
                    <a:pt x="19090" y="10273"/>
                    <a:pt x="8112" y="946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AutoShape 16"/>
            <p:cNvSpPr>
              <a:spLocks/>
            </p:cNvSpPr>
            <p:nvPr/>
          </p:nvSpPr>
          <p:spPr bwMode="auto">
            <a:xfrm>
              <a:off x="6365875" y="1925638"/>
              <a:ext cx="350838" cy="522287"/>
            </a:xfrm>
            <a:custGeom>
              <a:avLst/>
              <a:gdLst>
                <a:gd name="T0" fmla="*/ 142667 w 13523"/>
                <a:gd name="T1" fmla="*/ 212539 h 18670"/>
                <a:gd name="T2" fmla="*/ 142667 w 13523"/>
                <a:gd name="T3" fmla="*/ 212539 h 18670"/>
                <a:gd name="T4" fmla="*/ 142667 w 13523"/>
                <a:gd name="T5" fmla="*/ 212539 h 18670"/>
                <a:gd name="T6" fmla="*/ 142667 w 13523"/>
                <a:gd name="T7" fmla="*/ 212539 h 186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523" h="18670">
                  <a:moveTo>
                    <a:pt x="2888" y="17932"/>
                  </a:moveTo>
                  <a:cubicBezTo>
                    <a:pt x="2888" y="17932"/>
                    <a:pt x="-7682" y="8558"/>
                    <a:pt x="11620" y="0"/>
                  </a:cubicBezTo>
                  <a:cubicBezTo>
                    <a:pt x="11620" y="0"/>
                    <a:pt x="12998" y="3260"/>
                    <a:pt x="13458" y="6928"/>
                  </a:cubicBezTo>
                  <a:cubicBezTo>
                    <a:pt x="13917" y="10596"/>
                    <a:pt x="12079" y="21599"/>
                    <a:pt x="2888" y="17932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AutoShape 17"/>
            <p:cNvSpPr>
              <a:spLocks/>
            </p:cNvSpPr>
            <p:nvPr/>
          </p:nvSpPr>
          <p:spPr bwMode="auto">
            <a:xfrm>
              <a:off x="5935663" y="2098675"/>
              <a:ext cx="314325" cy="493713"/>
            </a:xfrm>
            <a:custGeom>
              <a:avLst/>
              <a:gdLst>
                <a:gd name="T0" fmla="*/ 128060 w 16246"/>
                <a:gd name="T1" fmla="*/ 201400 h 20641"/>
                <a:gd name="T2" fmla="*/ 128060 w 16246"/>
                <a:gd name="T3" fmla="*/ 201400 h 20641"/>
                <a:gd name="T4" fmla="*/ 128060 w 16246"/>
                <a:gd name="T5" fmla="*/ 201400 h 20641"/>
                <a:gd name="T6" fmla="*/ 128060 w 16246"/>
                <a:gd name="T7" fmla="*/ 201400 h 206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46" h="20641">
                  <a:moveTo>
                    <a:pt x="14468" y="19252"/>
                  </a:moveTo>
                  <a:cubicBezTo>
                    <a:pt x="14468" y="19252"/>
                    <a:pt x="21257" y="11739"/>
                    <a:pt x="8296" y="5165"/>
                  </a:cubicBezTo>
                  <a:cubicBezTo>
                    <a:pt x="1508" y="1408"/>
                    <a:pt x="274" y="0"/>
                    <a:pt x="274" y="0"/>
                  </a:cubicBezTo>
                  <a:cubicBezTo>
                    <a:pt x="274" y="0"/>
                    <a:pt x="-343" y="6573"/>
                    <a:pt x="274" y="8921"/>
                  </a:cubicBezTo>
                  <a:cubicBezTo>
                    <a:pt x="274" y="11269"/>
                    <a:pt x="-343" y="17843"/>
                    <a:pt x="5828" y="20191"/>
                  </a:cubicBezTo>
                  <a:cubicBezTo>
                    <a:pt x="10148" y="21600"/>
                    <a:pt x="14468" y="19252"/>
                    <a:pt x="14468" y="19252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AutoShape 18"/>
            <p:cNvSpPr>
              <a:spLocks/>
            </p:cNvSpPr>
            <p:nvPr/>
          </p:nvSpPr>
          <p:spPr bwMode="auto">
            <a:xfrm>
              <a:off x="6499225" y="2546350"/>
              <a:ext cx="511175" cy="279400"/>
            </a:xfrm>
            <a:custGeom>
              <a:avLst/>
              <a:gdLst>
                <a:gd name="T0" fmla="*/ 208292 w 19743"/>
                <a:gd name="T1" fmla="*/ 248925 h 11814"/>
                <a:gd name="T2" fmla="*/ 208292 w 19743"/>
                <a:gd name="T3" fmla="*/ 248925 h 11814"/>
                <a:gd name="T4" fmla="*/ 208292 w 19743"/>
                <a:gd name="T5" fmla="*/ 248925 h 11814"/>
                <a:gd name="T6" fmla="*/ 208292 w 19743"/>
                <a:gd name="T7" fmla="*/ 248925 h 118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43" h="11814">
                  <a:moveTo>
                    <a:pt x="900" y="3077"/>
                  </a:moveTo>
                  <a:cubicBezTo>
                    <a:pt x="900" y="3077"/>
                    <a:pt x="12389" y="-7002"/>
                    <a:pt x="19742" y="9318"/>
                  </a:cubicBezTo>
                  <a:cubicBezTo>
                    <a:pt x="19742" y="9318"/>
                    <a:pt x="11011" y="14598"/>
                    <a:pt x="2279" y="9798"/>
                  </a:cubicBezTo>
                  <a:cubicBezTo>
                    <a:pt x="-1857" y="7878"/>
                    <a:pt x="900" y="4038"/>
                    <a:pt x="900" y="3077"/>
                  </a:cubicBezTo>
                  <a:close/>
                </a:path>
              </a:pathLst>
            </a:custGeom>
            <a:solidFill>
              <a:srgbClr val="DD7A5B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AutoShape 19"/>
            <p:cNvSpPr>
              <a:spLocks/>
            </p:cNvSpPr>
            <p:nvPr/>
          </p:nvSpPr>
          <p:spPr bwMode="auto">
            <a:xfrm>
              <a:off x="6249988" y="2986088"/>
              <a:ext cx="547687" cy="261937"/>
            </a:xfrm>
            <a:custGeom>
              <a:avLst/>
              <a:gdLst>
                <a:gd name="T0" fmla="*/ 223400 w 21174"/>
                <a:gd name="T1" fmla="*/ 182909 h 12449"/>
                <a:gd name="T2" fmla="*/ 223400 w 21174"/>
                <a:gd name="T3" fmla="*/ 182909 h 12449"/>
                <a:gd name="T4" fmla="*/ 223400 w 21174"/>
                <a:gd name="T5" fmla="*/ 182909 h 12449"/>
                <a:gd name="T6" fmla="*/ 223400 w 21174"/>
                <a:gd name="T7" fmla="*/ 182909 h 12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74" h="12449">
                  <a:moveTo>
                    <a:pt x="33" y="6385"/>
                  </a:moveTo>
                  <a:cubicBezTo>
                    <a:pt x="-426" y="3685"/>
                    <a:pt x="3710" y="-4415"/>
                    <a:pt x="21173" y="3144"/>
                  </a:cubicBezTo>
                  <a:cubicBezTo>
                    <a:pt x="21173" y="3144"/>
                    <a:pt x="17037" y="6925"/>
                    <a:pt x="14739" y="8544"/>
                  </a:cubicBezTo>
                  <a:cubicBezTo>
                    <a:pt x="12442" y="10704"/>
                    <a:pt x="493" y="17184"/>
                    <a:pt x="33" y="6385"/>
                  </a:cubicBezTo>
                  <a:close/>
                </a:path>
              </a:pathLst>
            </a:custGeom>
            <a:solidFill>
              <a:srgbClr val="EBD48E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AutoShape 20"/>
            <p:cNvSpPr>
              <a:spLocks/>
            </p:cNvSpPr>
            <p:nvPr/>
          </p:nvSpPr>
          <p:spPr bwMode="auto">
            <a:xfrm>
              <a:off x="6273800" y="3403600"/>
              <a:ext cx="485775" cy="376238"/>
            </a:xfrm>
            <a:custGeom>
              <a:avLst/>
              <a:gdLst>
                <a:gd name="T0" fmla="*/ 197782 w 21180"/>
                <a:gd name="T1" fmla="*/ 153583 h 18889"/>
                <a:gd name="T2" fmla="*/ 197782 w 21180"/>
                <a:gd name="T3" fmla="*/ 153583 h 18889"/>
                <a:gd name="T4" fmla="*/ 197782 w 21180"/>
                <a:gd name="T5" fmla="*/ 153583 h 18889"/>
                <a:gd name="T6" fmla="*/ 197782 w 21180"/>
                <a:gd name="T7" fmla="*/ 153583 h 188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80" h="18889">
                  <a:moveTo>
                    <a:pt x="94" y="10800"/>
                  </a:moveTo>
                  <a:cubicBezTo>
                    <a:pt x="-420" y="7957"/>
                    <a:pt x="608" y="0"/>
                    <a:pt x="17580" y="0"/>
                  </a:cubicBezTo>
                  <a:cubicBezTo>
                    <a:pt x="17580" y="0"/>
                    <a:pt x="20151" y="568"/>
                    <a:pt x="21179" y="0"/>
                  </a:cubicBezTo>
                  <a:cubicBezTo>
                    <a:pt x="21179" y="0"/>
                    <a:pt x="18094" y="13073"/>
                    <a:pt x="11922" y="17621"/>
                  </a:cubicBezTo>
                  <a:cubicBezTo>
                    <a:pt x="5751" y="21599"/>
                    <a:pt x="608" y="15347"/>
                    <a:pt x="94" y="10800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AutoShape 21"/>
            <p:cNvSpPr>
              <a:spLocks/>
            </p:cNvSpPr>
            <p:nvPr/>
          </p:nvSpPr>
          <p:spPr bwMode="auto">
            <a:xfrm>
              <a:off x="5254625" y="3606800"/>
              <a:ext cx="544513" cy="314325"/>
            </a:xfrm>
            <a:custGeom>
              <a:avLst/>
              <a:gdLst>
                <a:gd name="T0" fmla="*/ 222123 w 20815"/>
                <a:gd name="T1" fmla="*/ 153124 h 18748"/>
                <a:gd name="T2" fmla="*/ 222123 w 20815"/>
                <a:gd name="T3" fmla="*/ 153124 h 18748"/>
                <a:gd name="T4" fmla="*/ 222123 w 20815"/>
                <a:gd name="T5" fmla="*/ 153124 h 18748"/>
                <a:gd name="T6" fmla="*/ 222123 w 20815"/>
                <a:gd name="T7" fmla="*/ 153124 h 187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15" h="18748">
                  <a:moveTo>
                    <a:pt x="20699" y="10353"/>
                  </a:moveTo>
                  <a:cubicBezTo>
                    <a:pt x="20699" y="10353"/>
                    <a:pt x="19799" y="-1797"/>
                    <a:pt x="6749" y="227"/>
                  </a:cubicBezTo>
                  <a:cubicBezTo>
                    <a:pt x="6749" y="227"/>
                    <a:pt x="899" y="2252"/>
                    <a:pt x="0" y="1577"/>
                  </a:cubicBezTo>
                  <a:cubicBezTo>
                    <a:pt x="0" y="1577"/>
                    <a:pt x="4499" y="16428"/>
                    <a:pt x="10800" y="18453"/>
                  </a:cubicBezTo>
                  <a:cubicBezTo>
                    <a:pt x="17099" y="19803"/>
                    <a:pt x="21600" y="16428"/>
                    <a:pt x="20699" y="10353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22"/>
            <p:cNvSpPr>
              <a:spLocks/>
            </p:cNvSpPr>
            <p:nvPr/>
          </p:nvSpPr>
          <p:spPr bwMode="auto">
            <a:xfrm>
              <a:off x="5003800" y="3151188"/>
              <a:ext cx="495300" cy="246062"/>
            </a:xfrm>
            <a:custGeom>
              <a:avLst/>
              <a:gdLst>
                <a:gd name="T0" fmla="*/ 201640 w 20033"/>
                <a:gd name="T1" fmla="*/ 135607 h 15680"/>
                <a:gd name="T2" fmla="*/ 201640 w 20033"/>
                <a:gd name="T3" fmla="*/ 135607 h 15680"/>
                <a:gd name="T4" fmla="*/ 201640 w 20033"/>
                <a:gd name="T5" fmla="*/ 135607 h 15680"/>
                <a:gd name="T6" fmla="*/ 201640 w 20033"/>
                <a:gd name="T7" fmla="*/ 135607 h 156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33" h="15680">
                  <a:moveTo>
                    <a:pt x="19679" y="5146"/>
                  </a:moveTo>
                  <a:cubicBezTo>
                    <a:pt x="17760" y="826"/>
                    <a:pt x="10559" y="-2773"/>
                    <a:pt x="3359" y="2986"/>
                  </a:cubicBezTo>
                  <a:cubicBezTo>
                    <a:pt x="479" y="5866"/>
                    <a:pt x="0" y="10187"/>
                    <a:pt x="0" y="10187"/>
                  </a:cubicBezTo>
                  <a:cubicBezTo>
                    <a:pt x="0" y="10187"/>
                    <a:pt x="6239" y="12346"/>
                    <a:pt x="9119" y="14507"/>
                  </a:cubicBezTo>
                  <a:cubicBezTo>
                    <a:pt x="15360" y="18827"/>
                    <a:pt x="21600" y="10187"/>
                    <a:pt x="19679" y="5146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AutoShape 23"/>
            <p:cNvSpPr>
              <a:spLocks/>
            </p:cNvSpPr>
            <p:nvPr/>
          </p:nvSpPr>
          <p:spPr bwMode="auto">
            <a:xfrm>
              <a:off x="4867275" y="2381250"/>
              <a:ext cx="341313" cy="403225"/>
            </a:xfrm>
            <a:custGeom>
              <a:avLst/>
              <a:gdLst>
                <a:gd name="T0" fmla="*/ 138892 w 15070"/>
                <a:gd name="T1" fmla="*/ 164174 h 19631"/>
                <a:gd name="T2" fmla="*/ 138892 w 15070"/>
                <a:gd name="T3" fmla="*/ 164174 h 19631"/>
                <a:gd name="T4" fmla="*/ 138892 w 15070"/>
                <a:gd name="T5" fmla="*/ 164174 h 19631"/>
                <a:gd name="T6" fmla="*/ 138892 w 15070"/>
                <a:gd name="T7" fmla="*/ 164174 h 196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70" h="19631">
                  <a:moveTo>
                    <a:pt x="13316" y="18830"/>
                  </a:moveTo>
                  <a:cubicBezTo>
                    <a:pt x="13316" y="18830"/>
                    <a:pt x="19111" y="9415"/>
                    <a:pt x="9629" y="4984"/>
                  </a:cubicBezTo>
                  <a:cubicBezTo>
                    <a:pt x="2780" y="1661"/>
                    <a:pt x="1726" y="0"/>
                    <a:pt x="1726" y="0"/>
                  </a:cubicBezTo>
                  <a:cubicBezTo>
                    <a:pt x="1726" y="0"/>
                    <a:pt x="-2488" y="8307"/>
                    <a:pt x="2253" y="14953"/>
                  </a:cubicBezTo>
                  <a:cubicBezTo>
                    <a:pt x="6994" y="21599"/>
                    <a:pt x="11736" y="19384"/>
                    <a:pt x="13316" y="18830"/>
                  </a:cubicBezTo>
                  <a:close/>
                </a:path>
              </a:pathLst>
            </a:custGeom>
            <a:solidFill>
              <a:srgbClr val="EBD48E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AutoShape 24"/>
            <p:cNvSpPr>
              <a:spLocks/>
            </p:cNvSpPr>
            <p:nvPr/>
          </p:nvSpPr>
          <p:spPr bwMode="auto">
            <a:xfrm>
              <a:off x="5397500" y="2332038"/>
              <a:ext cx="360363" cy="496887"/>
            </a:xfrm>
            <a:custGeom>
              <a:avLst/>
              <a:gdLst>
                <a:gd name="T0" fmla="*/ 147313 w 15376"/>
                <a:gd name="T1" fmla="*/ 202292 h 20489"/>
                <a:gd name="T2" fmla="*/ 147313 w 15376"/>
                <a:gd name="T3" fmla="*/ 202292 h 20489"/>
                <a:gd name="T4" fmla="*/ 147313 w 15376"/>
                <a:gd name="T5" fmla="*/ 202292 h 20489"/>
                <a:gd name="T6" fmla="*/ 147313 w 15376"/>
                <a:gd name="T7" fmla="*/ 202292 h 20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76" h="20489">
                  <a:moveTo>
                    <a:pt x="3445" y="19252"/>
                  </a:moveTo>
                  <a:cubicBezTo>
                    <a:pt x="3445" y="19252"/>
                    <a:pt x="-3587" y="13147"/>
                    <a:pt x="2440" y="7982"/>
                  </a:cubicBezTo>
                  <a:cubicBezTo>
                    <a:pt x="8468" y="2347"/>
                    <a:pt x="11985" y="1878"/>
                    <a:pt x="11985" y="0"/>
                  </a:cubicBezTo>
                  <a:cubicBezTo>
                    <a:pt x="11985" y="0"/>
                    <a:pt x="18013" y="14086"/>
                    <a:pt x="13994" y="17843"/>
                  </a:cubicBezTo>
                  <a:cubicBezTo>
                    <a:pt x="10478" y="21599"/>
                    <a:pt x="5957" y="20660"/>
                    <a:pt x="3445" y="19252"/>
                  </a:cubicBezTo>
                  <a:close/>
                </a:path>
              </a:pathLst>
            </a:custGeom>
            <a:solidFill>
              <a:srgbClr val="EBD48E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AutoShape 25"/>
            <p:cNvSpPr>
              <a:spLocks/>
            </p:cNvSpPr>
            <p:nvPr/>
          </p:nvSpPr>
          <p:spPr bwMode="auto">
            <a:xfrm>
              <a:off x="7035800" y="2960688"/>
              <a:ext cx="401638" cy="496887"/>
            </a:xfrm>
            <a:custGeom>
              <a:avLst/>
              <a:gdLst>
                <a:gd name="T0" fmla="*/ 163750 w 16671"/>
                <a:gd name="T1" fmla="*/ 202832 h 20543"/>
                <a:gd name="T2" fmla="*/ 163750 w 16671"/>
                <a:gd name="T3" fmla="*/ 202832 h 20543"/>
                <a:gd name="T4" fmla="*/ 163750 w 16671"/>
                <a:gd name="T5" fmla="*/ 202832 h 20543"/>
                <a:gd name="T6" fmla="*/ 163750 w 16671"/>
                <a:gd name="T7" fmla="*/ 202832 h 20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71" h="20543">
                  <a:moveTo>
                    <a:pt x="982" y="17843"/>
                  </a:moveTo>
                  <a:cubicBezTo>
                    <a:pt x="982" y="17843"/>
                    <a:pt x="-2945" y="8921"/>
                    <a:pt x="4909" y="5634"/>
                  </a:cubicBezTo>
                  <a:cubicBezTo>
                    <a:pt x="13255" y="2347"/>
                    <a:pt x="15709" y="0"/>
                    <a:pt x="15709" y="0"/>
                  </a:cubicBezTo>
                  <a:cubicBezTo>
                    <a:pt x="15709" y="0"/>
                    <a:pt x="18654" y="15026"/>
                    <a:pt x="14236" y="18313"/>
                  </a:cubicBezTo>
                  <a:cubicBezTo>
                    <a:pt x="9327" y="21130"/>
                    <a:pt x="3436" y="21599"/>
                    <a:pt x="982" y="17843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AutoShape 26"/>
            <p:cNvSpPr>
              <a:spLocks/>
            </p:cNvSpPr>
            <p:nvPr/>
          </p:nvSpPr>
          <p:spPr bwMode="auto">
            <a:xfrm>
              <a:off x="7043738" y="2252663"/>
              <a:ext cx="303212" cy="466725"/>
            </a:xfrm>
            <a:custGeom>
              <a:avLst/>
              <a:gdLst>
                <a:gd name="T0" fmla="*/ 123809 w 19262"/>
                <a:gd name="T1" fmla="*/ 190691 h 21600"/>
                <a:gd name="T2" fmla="*/ 123809 w 19262"/>
                <a:gd name="T3" fmla="*/ 190691 h 21600"/>
                <a:gd name="T4" fmla="*/ 123809 w 19262"/>
                <a:gd name="T5" fmla="*/ 190691 h 21600"/>
                <a:gd name="T6" fmla="*/ 123809 w 19262"/>
                <a:gd name="T7" fmla="*/ 1906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62" h="21600">
                  <a:moveTo>
                    <a:pt x="9083" y="21600"/>
                  </a:moveTo>
                  <a:cubicBezTo>
                    <a:pt x="9083" y="21600"/>
                    <a:pt x="-1344" y="16331"/>
                    <a:pt x="145" y="11063"/>
                  </a:cubicBezTo>
                  <a:cubicBezTo>
                    <a:pt x="1635" y="5795"/>
                    <a:pt x="9828" y="1580"/>
                    <a:pt x="9828" y="0"/>
                  </a:cubicBezTo>
                  <a:cubicBezTo>
                    <a:pt x="9828" y="0"/>
                    <a:pt x="18021" y="6848"/>
                    <a:pt x="18766" y="10536"/>
                  </a:cubicBezTo>
                  <a:cubicBezTo>
                    <a:pt x="20256" y="13697"/>
                    <a:pt x="18766" y="21073"/>
                    <a:pt x="9083" y="21600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AutoShape 28"/>
            <p:cNvSpPr>
              <a:spLocks/>
            </p:cNvSpPr>
            <p:nvPr/>
          </p:nvSpPr>
          <p:spPr bwMode="auto">
            <a:xfrm>
              <a:off x="3775075" y="3230563"/>
              <a:ext cx="379413" cy="500062"/>
            </a:xfrm>
            <a:custGeom>
              <a:avLst/>
              <a:gdLst>
                <a:gd name="T0" fmla="*/ 154054 w 11872"/>
                <a:gd name="T1" fmla="*/ 203237 h 21600"/>
                <a:gd name="T2" fmla="*/ 154054 w 11872"/>
                <a:gd name="T3" fmla="*/ 203237 h 21600"/>
                <a:gd name="T4" fmla="*/ 154054 w 11872"/>
                <a:gd name="T5" fmla="*/ 203237 h 21600"/>
                <a:gd name="T6" fmla="*/ 154054 w 11872"/>
                <a:gd name="T7" fmla="*/ 20323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872" h="21600">
                  <a:moveTo>
                    <a:pt x="5050" y="21599"/>
                  </a:moveTo>
                  <a:cubicBezTo>
                    <a:pt x="5050" y="21599"/>
                    <a:pt x="-4632" y="15218"/>
                    <a:pt x="2816" y="0"/>
                  </a:cubicBezTo>
                  <a:cubicBezTo>
                    <a:pt x="2816" y="0"/>
                    <a:pt x="4305" y="2454"/>
                    <a:pt x="5795" y="3436"/>
                  </a:cubicBezTo>
                  <a:cubicBezTo>
                    <a:pt x="10636" y="7363"/>
                    <a:pt x="16968" y="17181"/>
                    <a:pt x="5050" y="21599"/>
                  </a:cubicBezTo>
                  <a:close/>
                </a:path>
              </a:pathLst>
            </a:custGeom>
            <a:solidFill>
              <a:srgbClr val="AF4343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AutoShape 29"/>
            <p:cNvSpPr>
              <a:spLocks/>
            </p:cNvSpPr>
            <p:nvPr/>
          </p:nvSpPr>
          <p:spPr bwMode="auto">
            <a:xfrm>
              <a:off x="4448175" y="2541588"/>
              <a:ext cx="312738" cy="430212"/>
            </a:xfrm>
            <a:custGeom>
              <a:avLst/>
              <a:gdLst>
                <a:gd name="T0" fmla="*/ 127722 w 11448"/>
                <a:gd name="T1" fmla="*/ 175636 h 21600"/>
                <a:gd name="T2" fmla="*/ 127722 w 11448"/>
                <a:gd name="T3" fmla="*/ 175636 h 21600"/>
                <a:gd name="T4" fmla="*/ 127722 w 11448"/>
                <a:gd name="T5" fmla="*/ 175636 h 21600"/>
                <a:gd name="T6" fmla="*/ 127722 w 11448"/>
                <a:gd name="T7" fmla="*/ 1756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48" h="21600">
                  <a:moveTo>
                    <a:pt x="7668" y="21599"/>
                  </a:moveTo>
                  <a:cubicBezTo>
                    <a:pt x="7668" y="21599"/>
                    <a:pt x="-5291" y="21599"/>
                    <a:pt x="2485" y="0"/>
                  </a:cubicBezTo>
                  <a:cubicBezTo>
                    <a:pt x="2485" y="0"/>
                    <a:pt x="4212" y="3978"/>
                    <a:pt x="5940" y="5115"/>
                  </a:cubicBezTo>
                  <a:cubicBezTo>
                    <a:pt x="7668" y="6252"/>
                    <a:pt x="16308" y="17621"/>
                    <a:pt x="7668" y="21599"/>
                  </a:cubicBezTo>
                  <a:close/>
                </a:path>
              </a:pathLst>
            </a:custGeom>
            <a:solidFill>
              <a:srgbClr val="EDBD68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AutoShape 13"/>
            <p:cNvSpPr>
              <a:spLocks/>
            </p:cNvSpPr>
            <p:nvPr/>
          </p:nvSpPr>
          <p:spPr bwMode="auto">
            <a:xfrm>
              <a:off x="3662363" y="4129088"/>
              <a:ext cx="579437" cy="280987"/>
            </a:xfrm>
            <a:custGeom>
              <a:avLst/>
              <a:gdLst>
                <a:gd name="T0" fmla="*/ 236391 w 21189"/>
                <a:gd name="T1" fmla="*/ 195048 h 15674"/>
                <a:gd name="T2" fmla="*/ 236391 w 21189"/>
                <a:gd name="T3" fmla="*/ 195048 h 15674"/>
                <a:gd name="T4" fmla="*/ 236391 w 21189"/>
                <a:gd name="T5" fmla="*/ 195048 h 15674"/>
                <a:gd name="T6" fmla="*/ 236391 w 21189"/>
                <a:gd name="T7" fmla="*/ 195048 h 156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89" h="15674">
                  <a:moveTo>
                    <a:pt x="21168" y="9758"/>
                  </a:moveTo>
                  <a:cubicBezTo>
                    <a:pt x="21168" y="9758"/>
                    <a:pt x="12959" y="-5489"/>
                    <a:pt x="3888" y="2134"/>
                  </a:cubicBezTo>
                  <a:cubicBezTo>
                    <a:pt x="3888" y="2134"/>
                    <a:pt x="1296" y="5311"/>
                    <a:pt x="0" y="6581"/>
                  </a:cubicBezTo>
                  <a:cubicBezTo>
                    <a:pt x="0" y="6581"/>
                    <a:pt x="4320" y="14840"/>
                    <a:pt x="9935" y="15475"/>
                  </a:cubicBezTo>
                  <a:cubicBezTo>
                    <a:pt x="15119" y="16111"/>
                    <a:pt x="21599" y="15475"/>
                    <a:pt x="21168" y="9758"/>
                  </a:cubicBezTo>
                  <a:close/>
                </a:path>
              </a:pathLst>
            </a:custGeom>
            <a:solidFill>
              <a:srgbClr val="EBD48E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AutoShape 27"/>
            <p:cNvSpPr>
              <a:spLocks/>
            </p:cNvSpPr>
            <p:nvPr/>
          </p:nvSpPr>
          <p:spPr bwMode="auto">
            <a:xfrm>
              <a:off x="4438650" y="3138488"/>
              <a:ext cx="322263" cy="473075"/>
            </a:xfrm>
            <a:custGeom>
              <a:avLst/>
              <a:gdLst>
                <a:gd name="T0" fmla="*/ 131402 w 12174"/>
                <a:gd name="T1" fmla="*/ 193201 h 21600"/>
                <a:gd name="T2" fmla="*/ 131402 w 12174"/>
                <a:gd name="T3" fmla="*/ 193201 h 21600"/>
                <a:gd name="T4" fmla="*/ 131402 w 12174"/>
                <a:gd name="T5" fmla="*/ 193201 h 21600"/>
                <a:gd name="T6" fmla="*/ 131402 w 12174"/>
                <a:gd name="T7" fmla="*/ 19320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74" h="21600">
                  <a:moveTo>
                    <a:pt x="7422" y="21599"/>
                  </a:moveTo>
                  <a:cubicBezTo>
                    <a:pt x="7422" y="21599"/>
                    <a:pt x="-6528" y="17485"/>
                    <a:pt x="3821" y="0"/>
                  </a:cubicBezTo>
                  <a:cubicBezTo>
                    <a:pt x="3821" y="0"/>
                    <a:pt x="5622" y="3085"/>
                    <a:pt x="8772" y="5657"/>
                  </a:cubicBezTo>
                  <a:cubicBezTo>
                    <a:pt x="11921" y="8228"/>
                    <a:pt x="15071" y="21599"/>
                    <a:pt x="7422" y="21599"/>
                  </a:cubicBezTo>
                  <a:close/>
                </a:path>
              </a:pathLst>
            </a:custGeom>
            <a:solidFill>
              <a:srgbClr val="DD7A5B"/>
            </a:soli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矩形 5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923216" y="1487159"/>
            <a:ext cx="2600431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使用分号</a:t>
            </a:r>
            <a:endParaRPr lang="en-US" altLang="zh-CN" sz="2000" b="1" dirty="0" smtClean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82172" y="2903379"/>
            <a:ext cx="2600431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82172" y="4319599"/>
            <a:ext cx="2600431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数组和对象初始化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710460" y="1483361"/>
            <a:ext cx="2600431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669416" y="2899581"/>
            <a:ext cx="2600431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传递匿名函数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669416" y="4315801"/>
            <a:ext cx="2600431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多行字符串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8681983" y="5732021"/>
            <a:ext cx="2600431" cy="472813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块内函数声明</a:t>
            </a:r>
            <a:endParaRPr lang="zh-CN" altLang="en-US" sz="14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82172" y="1866115"/>
            <a:ext cx="3249898" cy="409838"/>
            <a:chOff x="1069643" y="1984242"/>
            <a:chExt cx="3249898" cy="409838"/>
          </a:xfrm>
        </p:grpSpPr>
        <p:grpSp>
          <p:nvGrpSpPr>
            <p:cNvPr id="64" name="Group 32"/>
            <p:cNvGrpSpPr/>
            <p:nvPr/>
          </p:nvGrpSpPr>
          <p:grpSpPr>
            <a:xfrm>
              <a:off x="1069643" y="1984242"/>
              <a:ext cx="552933" cy="409838"/>
              <a:chOff x="6953426" y="711274"/>
              <a:chExt cx="552933" cy="409838"/>
            </a:xfrm>
          </p:grpSpPr>
          <p:sp>
            <p:nvSpPr>
              <p:cNvPr id="66" name="Oval 33"/>
              <p:cNvSpPr/>
              <p:nvPr/>
            </p:nvSpPr>
            <p:spPr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A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34"/>
              <p:cNvSpPr txBox="1"/>
              <p:nvPr/>
            </p:nvSpPr>
            <p:spPr>
              <a:xfrm>
                <a:off x="6953426" y="727564"/>
                <a:ext cx="552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imSun"/>
                  </a:rPr>
                  <a:t>1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endParaRP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/>
          </p:nvSpPr>
          <p:spPr>
            <a:xfrm>
              <a:off x="1622767" y="2008383"/>
              <a:ext cx="2696774" cy="3696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0"/>
                </a:spcAft>
              </a:pP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示例一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Content Placeholder 4"/>
          <p:cNvSpPr txBox="1">
            <a:spLocks/>
          </p:cNvSpPr>
          <p:nvPr/>
        </p:nvSpPr>
        <p:spPr>
          <a:xfrm>
            <a:off x="1363653" y="1101654"/>
            <a:ext cx="10057704" cy="752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如果仅依靠语句间的隐式分隔，有时会很麻烦。你自己更能清楚哪里是语句的起止。而且有些情况下，漏掉分号会很危险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: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Content Placeholder 4"/>
          <p:cNvSpPr>
            <a:spLocks noGrp="1"/>
          </p:cNvSpPr>
          <p:nvPr/>
        </p:nvSpPr>
        <p:spPr>
          <a:xfrm>
            <a:off x="1435105" y="2436391"/>
            <a:ext cx="7632756" cy="2370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MyClass.prototype.myMethod</a:t>
            </a: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function()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return 42;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  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这里没有使用分号结束。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(function()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一些初始化代码。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})();</a:t>
            </a:r>
          </a:p>
        </p:txBody>
      </p:sp>
      <p:sp>
        <p:nvSpPr>
          <p:cNvPr id="70" name="矩形 6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" name="Content Placeholder 4"/>
          <p:cNvSpPr txBox="1">
            <a:spLocks/>
          </p:cNvSpPr>
          <p:nvPr/>
        </p:nvSpPr>
        <p:spPr>
          <a:xfrm>
            <a:off x="1363653" y="5334889"/>
            <a:ext cx="10057704" cy="1307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这段代码会发生些什么诡异事呢</a:t>
            </a:r>
            <a:r>
              <a:rPr lang="en-US" altLang="zh-CN" sz="2000" b="1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 </a:t>
            </a:r>
            <a:r>
              <a:rPr lang="zh-CN" altLang="en-US" sz="1600" dirty="0" smtClean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例子</a:t>
            </a:r>
            <a:r>
              <a:rPr lang="en-US" altLang="zh-CN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1</a:t>
            </a:r>
            <a:r>
              <a:rPr lang="zh-CN" altLang="en-US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中，报</a:t>
            </a:r>
            <a:r>
              <a:rPr lang="en-US" altLang="zh-CN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JavaScript</a:t>
            </a:r>
            <a:r>
              <a:rPr lang="zh-CN" altLang="en-US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错误。例子</a:t>
            </a:r>
            <a:r>
              <a:rPr lang="en-US" altLang="zh-CN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1</a:t>
            </a:r>
            <a:r>
              <a:rPr lang="zh-CN" altLang="en-US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上的语句会解释成，一个函数带一个匿名函数作为参数而被调用，返回</a:t>
            </a:r>
            <a:r>
              <a:rPr lang="en-US" altLang="zh-CN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42</a:t>
            </a:r>
            <a:r>
              <a:rPr lang="zh-CN" altLang="en-US" sz="1600" dirty="0">
                <a:solidFill>
                  <a:srgbClr val="FAFB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后，又一次被“调用”，这就导致了错误。</a:t>
            </a:r>
          </a:p>
        </p:txBody>
      </p:sp>
      <p:pic>
        <p:nvPicPr>
          <p:cNvPr id="7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3" y="5357950"/>
            <a:ext cx="409838" cy="409838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946231" y="230192"/>
            <a:ext cx="4716379" cy="403617"/>
            <a:chOff x="6946231" y="416852"/>
            <a:chExt cx="4716379" cy="403617"/>
          </a:xfrm>
        </p:grpSpPr>
        <p:sp>
          <p:nvSpPr>
            <p:cNvPr id="22" name="圆角矩形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矩形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8191898" y="416852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9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使用分号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9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9" name="Freeform 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>
            <a:spLocks/>
          </p:cNvSpPr>
          <p:nvPr/>
        </p:nvSpPr>
        <p:spPr bwMode="auto">
          <a:xfrm>
            <a:off x="2002781" y="4976097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</a:ln>
          <a:effectLst/>
          <a:extLst/>
        </p:spPr>
        <p:txBody>
          <a:bodyPr lIns="67692" tIns="33846" rIns="67692" bIns="33846"/>
          <a:lstStyle/>
          <a:p>
            <a:pPr defTabSz="902931">
              <a:defRPr/>
            </a:pPr>
            <a:endParaRPr lang="zh-CN" altLang="en-US" sz="140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>
            <a:spLocks/>
          </p:cNvSpPr>
          <p:nvPr/>
        </p:nvSpPr>
        <p:spPr bwMode="auto">
          <a:xfrm>
            <a:off x="1056908" y="1512571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  <a:effectLst/>
          <a:extLst/>
        </p:spPr>
        <p:txBody>
          <a:bodyPr lIns="67692" tIns="33846" rIns="67692" bIns="33846"/>
          <a:lstStyle/>
          <a:p>
            <a:pPr defTabSz="902931">
              <a:defRPr/>
            </a:pPr>
            <a:endParaRPr lang="zh-CN" altLang="en-US" sz="140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>
            <a:spLocks/>
          </p:cNvSpPr>
          <p:nvPr/>
        </p:nvSpPr>
        <p:spPr bwMode="auto">
          <a:xfrm>
            <a:off x="1787862" y="1512573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/>
          <a:extLst/>
        </p:spPr>
        <p:txBody>
          <a:bodyPr lIns="67692" tIns="33846" rIns="67692" bIns="33846"/>
          <a:lstStyle/>
          <a:p>
            <a:pPr defTabSz="902931">
              <a:defRPr/>
            </a:pPr>
            <a:endParaRPr lang="zh-CN" altLang="en-US" sz="140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>
            <a:spLocks/>
          </p:cNvSpPr>
          <p:nvPr/>
        </p:nvSpPr>
        <p:spPr bwMode="auto">
          <a:xfrm>
            <a:off x="2824660" y="2200946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  <a:effectLst/>
          <a:extLst/>
        </p:spPr>
        <p:txBody>
          <a:bodyPr lIns="67692" tIns="33846" rIns="67692" bIns="33846"/>
          <a:lstStyle/>
          <a:p>
            <a:pPr defTabSz="902931">
              <a:defRPr/>
            </a:pPr>
            <a:endParaRPr lang="zh-CN" altLang="en-US" sz="140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>
            <a:spLocks/>
          </p:cNvSpPr>
          <p:nvPr/>
        </p:nvSpPr>
        <p:spPr bwMode="auto">
          <a:xfrm>
            <a:off x="1042737" y="1696915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/>
          <a:extLst/>
        </p:spPr>
        <p:txBody>
          <a:bodyPr lIns="67692" tIns="33846" rIns="67692" bIns="33846"/>
          <a:lstStyle/>
          <a:p>
            <a:pPr defTabSz="902931">
              <a:defRPr/>
            </a:pPr>
            <a:endParaRPr lang="zh-CN" altLang="en-US" sz="140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5085347" y="1512571"/>
            <a:ext cx="6561224" cy="4215376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099480"/>
                </a:solidFill>
                <a:latin typeface="微软雅黑" pitchFamily="34" charset="-122"/>
                <a:ea typeface="微软雅黑" pitchFamily="34" charset="-122"/>
              </a:rPr>
              <a:t>为什么必须使用分号</a:t>
            </a:r>
            <a:endParaRPr lang="en-US" altLang="zh-CN" sz="2800" b="1" dirty="0" smtClean="0">
              <a:solidFill>
                <a:srgbClr val="09948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2800" b="1" dirty="0">
                <a:solidFill>
                  <a:srgbClr val="AF434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AF4343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的语句以分号作为结束符，除非可以非常准确推断语句结束位置才会省略分号</a:t>
            </a:r>
            <a:r>
              <a:rPr lang="zh-CN" altLang="en-US" sz="1600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lang="zh-CN" altLang="en-US" sz="16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  上面的几个例子产出错误，均是在语句中声明了函数</a:t>
            </a:r>
            <a:r>
              <a:rPr lang="en-US" altLang="zh-CN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数组字面量，但闭括号，“</a:t>
            </a:r>
            <a:r>
              <a:rPr lang="en-US" altLang="zh-CN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}”</a:t>
            </a: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或“</a:t>
            </a:r>
            <a:r>
              <a:rPr lang="en-US" altLang="zh-CN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]“ </a:t>
            </a: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，并不足以表示该语句的结束</a:t>
            </a:r>
            <a:r>
              <a:rPr lang="zh-CN" altLang="en-US" sz="1600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lang="zh-CN" altLang="en-US" sz="1600" dirty="0">
              <a:solidFill>
                <a:srgbClr val="5C5C5C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   在 </a:t>
            </a:r>
            <a:r>
              <a:rPr lang="en-US" altLang="zh-CN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中，只有当语句后的下一个符号是后缀或括号运算符时，才会认为该语句的结束</a:t>
            </a:r>
            <a:r>
              <a:rPr lang="zh-CN" altLang="en-US" sz="1600" dirty="0" smtClean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。遗漏</a:t>
            </a:r>
            <a:r>
              <a:rPr lang="zh-CN" altLang="en-US" sz="1600" dirty="0">
                <a:solidFill>
                  <a:srgbClr val="5C5C5C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分号有时会出现很奇怪的结果，所以确保语句以分号结束。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946231" y="230192"/>
            <a:ext cx="4716379" cy="403617"/>
            <a:chOff x="6946231" y="416852"/>
            <a:chExt cx="4716379" cy="403617"/>
          </a:xfrm>
        </p:grpSpPr>
        <p:sp>
          <p:nvSpPr>
            <p:cNvPr id="17" name="圆角矩形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矩形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8191898" y="416852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30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使用分号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7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1588867" y="1191941"/>
            <a:ext cx="10057704" cy="752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分号会被隐式插入到代码中，所以你务必在同一行上插入大括号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例如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: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4"/>
          <p:cNvSpPr>
            <a:spLocks noGrp="1"/>
          </p:cNvSpPr>
          <p:nvPr/>
        </p:nvSpPr>
        <p:spPr>
          <a:xfrm>
            <a:off x="1588867" y="1944290"/>
            <a:ext cx="7632756" cy="2370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(something)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946231" y="230192"/>
            <a:ext cx="4716379" cy="403617"/>
            <a:chOff x="6946231" y="416852"/>
            <a:chExt cx="4716379" cy="403617"/>
          </a:xfrm>
        </p:grpSpPr>
        <p:sp>
          <p:nvSpPr>
            <p:cNvPr id="13" name="圆角矩形 1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8191898" y="416852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文本框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3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88308" y="1703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大括号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7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1588867" y="1267505"/>
            <a:ext cx="10057704" cy="1055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尽量让函数参数在同一行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上。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如果一行超过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80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字符，每个参数独占一行，并以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4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个空格缩进，或者与括号对齐，以提高可读性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尽可能不要让每行超过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80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个字符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比如下面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这样：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1588867" y="2539861"/>
            <a:ext cx="4699663" cy="3499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缩进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4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个空格，每个参数占一行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goog.foo.bar.doThingThatIsVeryDifficultToExplain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function(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veryDescriptiveArgumentNumberOne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veryDescriptiveArgumentTwo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tableModelEventHandlerProxy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artichokeDescriptorAdapterIterator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946231" y="230192"/>
            <a:ext cx="4716379" cy="403617"/>
            <a:chOff x="6946231" y="416852"/>
            <a:chExt cx="4716379" cy="403617"/>
          </a:xfrm>
        </p:grpSpPr>
        <p:sp>
          <p:nvSpPr>
            <p:cNvPr id="13" name="圆角矩形 1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8191898" y="416852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文本框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3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函数参数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588867" y="1226495"/>
            <a:ext cx="10057704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如果参数中有匿名函数，函数体从调用该函数的左边开始缩进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2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个空格，而不是从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这个关键字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开始，这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让匿名函数更加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易读（不要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增加很多没必要的缩进让函数体显示在屏幕的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右侧）。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88867" y="2099607"/>
            <a:ext cx="7442863" cy="3499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缩进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4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个空格，每个参数占一行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goog.foo.bar.doThingThatIsVeryDifficultToExplain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function(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veryDescriptiveArgumentNumberOne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veryDescriptiveArgumentTwo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tableModelEventHandlerProxy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artichokeDescriptorAdapterIterator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946231" y="230192"/>
            <a:ext cx="4716379" cy="403617"/>
            <a:chOff x="6946231" y="416852"/>
            <a:chExt cx="4716379" cy="403617"/>
          </a:xfrm>
        </p:grpSpPr>
        <p:sp>
          <p:nvSpPr>
            <p:cNvPr id="15" name="圆角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8191898" y="416852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3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88308" y="17039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传递匿名函数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9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1588867" y="1198113"/>
            <a:ext cx="10057704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不要在块内声明一个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函数。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1588867" y="1632837"/>
            <a:ext cx="7442863" cy="1535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不要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写成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: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(x)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function foo() {}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1588867" y="3320474"/>
            <a:ext cx="10057704" cy="1173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虽然很多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JS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引擎都支持块内声明函数，但它不属于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ECMAScript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各个浏览器糟糕的实现相互不兼容，有些也与未来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ECMAScript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草案相违背。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ECMAScript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只允许在脚本的根语句或函数中声明函数。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如果确实需要在块中定义函数，建议使用函数表达式来初始化变量</a:t>
            </a: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588866" y="4425034"/>
            <a:ext cx="7442863" cy="1202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(x)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var foo = function() {}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946231" y="230192"/>
            <a:ext cx="4716379" cy="403617"/>
            <a:chOff x="6946231" y="416852"/>
            <a:chExt cx="4716379" cy="403617"/>
          </a:xfrm>
        </p:grpSpPr>
        <p:sp>
          <p:nvSpPr>
            <p:cNvPr id="15" name="圆角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8191898" y="416852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</p:grpSpPr>
        <p:sp>
          <p:nvSpPr>
            <p:cNvPr id="27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588308" y="17039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块内函数声明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4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JavaScript</a:t>
            </a:r>
            <a:r>
              <a:rPr lang="zh-CN" altLang="en-US" dirty="0" smtClean="0">
                <a:latin typeface="+mj-ea"/>
              </a:rPr>
              <a:t>关键字</a:t>
            </a:r>
            <a:endParaRPr lang="en-GB" dirty="0">
              <a:latin typeface="+mj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48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470400" y="950181"/>
            <a:ext cx="3238500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62244" y="1572052"/>
            <a:ext cx="113288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C5C5C"/>
                </a:solidFill>
              </a:rPr>
              <a:t>break</a:t>
            </a:r>
            <a:r>
              <a:rPr lang="en-US" altLang="zh-CN" sz="3200" dirty="0">
                <a:solidFill>
                  <a:srgbClr val="5C5C5C"/>
                </a:solidFill>
              </a:rPr>
              <a:t>	</a:t>
            </a:r>
            <a:r>
              <a:rPr lang="en-US" altLang="zh-CN" sz="3200" dirty="0" smtClean="0">
                <a:solidFill>
                  <a:srgbClr val="5C5C5C"/>
                </a:solidFill>
              </a:rPr>
              <a:t>	do			</a:t>
            </a:r>
            <a:r>
              <a:rPr lang="en-US" altLang="zh-CN" sz="3200" dirty="0" err="1" smtClean="0">
                <a:solidFill>
                  <a:srgbClr val="5C5C5C"/>
                </a:solidFill>
              </a:rPr>
              <a:t>instanceof</a:t>
            </a:r>
            <a:r>
              <a:rPr lang="en-US" altLang="zh-CN" sz="3200" dirty="0" smtClean="0">
                <a:solidFill>
                  <a:srgbClr val="5C5C5C"/>
                </a:solidFill>
              </a:rPr>
              <a:t>			</a:t>
            </a:r>
            <a:r>
              <a:rPr lang="en-US" altLang="zh-CN" sz="3200" dirty="0" err="1" smtClean="0">
                <a:solidFill>
                  <a:srgbClr val="5C5C5C"/>
                </a:solidFill>
              </a:rPr>
              <a:t>typeof</a:t>
            </a:r>
            <a:endParaRPr lang="en-US" altLang="zh-CN" sz="3200" dirty="0" smtClean="0">
              <a:solidFill>
                <a:srgbClr val="5C5C5C"/>
              </a:solidFill>
            </a:endParaRP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case			else			new				</a:t>
            </a:r>
            <a:r>
              <a:rPr lang="en-US" altLang="zh-CN" sz="3200" dirty="0" err="1" smtClean="0">
                <a:solidFill>
                  <a:srgbClr val="5C5C5C"/>
                </a:solidFill>
              </a:rPr>
              <a:t>var</a:t>
            </a:r>
            <a:endParaRPr lang="en-US" altLang="zh-CN" sz="3200" dirty="0" smtClean="0">
              <a:solidFill>
                <a:srgbClr val="5C5C5C"/>
              </a:solidFill>
            </a:endParaRP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catch			finally		return			void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continue		for			switch			while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debugger		function		this				with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default		if			throw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delete		in			try</a:t>
            </a:r>
            <a:endParaRPr lang="zh-CN" altLang="en-US" sz="3200" dirty="0">
              <a:solidFill>
                <a:srgbClr val="5C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JavaScript</a:t>
            </a:r>
            <a:r>
              <a:rPr lang="zh-CN" altLang="en-US" dirty="0" smtClean="0">
                <a:latin typeface="+mj-ea"/>
              </a:rPr>
              <a:t>保留字</a:t>
            </a:r>
            <a:endParaRPr lang="en-GB" dirty="0">
              <a:latin typeface="+mj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</a:rPr>
              <a:pPr/>
              <a:t>49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457700" y="971303"/>
            <a:ext cx="3276600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62244" y="1572052"/>
            <a:ext cx="113288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C5C5C"/>
                </a:solidFill>
              </a:rPr>
              <a:t>abstract</a:t>
            </a:r>
            <a:r>
              <a:rPr lang="en-US" altLang="zh-CN" sz="3200" dirty="0">
                <a:solidFill>
                  <a:srgbClr val="5C5C5C"/>
                </a:solidFill>
              </a:rPr>
              <a:t>	</a:t>
            </a:r>
            <a:r>
              <a:rPr lang="en-US" altLang="zh-CN" sz="3200" dirty="0" smtClean="0">
                <a:solidFill>
                  <a:srgbClr val="5C5C5C"/>
                </a:solidFill>
              </a:rPr>
              <a:t>	</a:t>
            </a:r>
            <a:r>
              <a:rPr lang="en-US" altLang="zh-CN" sz="3200" dirty="0" err="1" smtClean="0">
                <a:solidFill>
                  <a:srgbClr val="5C5C5C"/>
                </a:solidFill>
              </a:rPr>
              <a:t>enum</a:t>
            </a:r>
            <a:r>
              <a:rPr lang="en-US" altLang="zh-CN" sz="3200" dirty="0" smtClean="0">
                <a:solidFill>
                  <a:srgbClr val="5C5C5C"/>
                </a:solidFill>
              </a:rPr>
              <a:t>		</a:t>
            </a:r>
            <a:r>
              <a:rPr lang="en-US" altLang="zh-CN" sz="3200" dirty="0" err="1" smtClean="0">
                <a:solidFill>
                  <a:srgbClr val="5C5C5C"/>
                </a:solidFill>
              </a:rPr>
              <a:t>int</a:t>
            </a:r>
            <a:r>
              <a:rPr lang="en-US" altLang="zh-CN" sz="3200" dirty="0" smtClean="0">
                <a:solidFill>
                  <a:srgbClr val="5C5C5C"/>
                </a:solidFill>
              </a:rPr>
              <a:t>			short</a:t>
            </a:r>
          </a:p>
          <a:p>
            <a:r>
              <a:rPr lang="en-US" altLang="zh-CN" sz="3200" dirty="0" err="1" smtClean="0">
                <a:solidFill>
                  <a:srgbClr val="5C5C5C"/>
                </a:solidFill>
              </a:rPr>
              <a:t>boolean</a:t>
            </a:r>
            <a:r>
              <a:rPr lang="en-US" altLang="zh-CN" sz="3200" dirty="0" smtClean="0">
                <a:solidFill>
                  <a:srgbClr val="5C5C5C"/>
                </a:solidFill>
              </a:rPr>
              <a:t>		export		interface		static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byte			extends		long			super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char			final			native		synchronized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class			float			package		throws</a:t>
            </a:r>
          </a:p>
          <a:p>
            <a:r>
              <a:rPr lang="en-US" altLang="zh-CN" sz="3200" dirty="0" err="1" smtClean="0">
                <a:solidFill>
                  <a:srgbClr val="5C5C5C"/>
                </a:solidFill>
              </a:rPr>
              <a:t>const</a:t>
            </a:r>
            <a:r>
              <a:rPr lang="en-US" altLang="zh-CN" sz="3200" dirty="0" smtClean="0">
                <a:solidFill>
                  <a:srgbClr val="5C5C5C"/>
                </a:solidFill>
              </a:rPr>
              <a:t>			</a:t>
            </a:r>
            <a:r>
              <a:rPr lang="en-US" altLang="zh-CN" sz="3200" dirty="0" err="1" smtClean="0">
                <a:solidFill>
                  <a:srgbClr val="5C5C5C"/>
                </a:solidFill>
              </a:rPr>
              <a:t>goto</a:t>
            </a:r>
            <a:r>
              <a:rPr lang="en-US" altLang="zh-CN" sz="3200" dirty="0" smtClean="0">
                <a:solidFill>
                  <a:srgbClr val="5C5C5C"/>
                </a:solidFill>
              </a:rPr>
              <a:t>			private		transient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debugger		import		protected		volatile</a:t>
            </a:r>
          </a:p>
          <a:p>
            <a:r>
              <a:rPr lang="en-US" altLang="zh-CN" sz="3200" dirty="0" smtClean="0">
                <a:solidFill>
                  <a:srgbClr val="5C5C5C"/>
                </a:solidFill>
              </a:rPr>
              <a:t>double		import		public</a:t>
            </a:r>
            <a:endParaRPr lang="zh-CN" altLang="en-US" sz="3200" dirty="0">
              <a:solidFill>
                <a:srgbClr val="5C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块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5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096000" y="914400"/>
            <a:ext cx="6096000" cy="5522166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457200" y="1276190"/>
            <a:ext cx="5117690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块级作用域的出现，实际上使得获得广泛应用的立即执行函数表达式（</a:t>
            </a:r>
            <a:r>
              <a:rPr lang="en-US" altLang="zh-CN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IIFE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）不再必要了。</a:t>
            </a:r>
            <a:endParaRPr lang="en-US" altLang="zh-CN" sz="1400" b="1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4000" y="1276190"/>
            <a:ext cx="5760000" cy="371506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IIFE 写法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400" dirty="0" smtClean="0">
                <a:solidFill>
                  <a:srgbClr val="66D9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 smtClean="0">
                <a:solidFill>
                  <a:srgbClr val="66D9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tmp 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}());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7571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块级作用域写法 </a:t>
            </a:r>
            <a:endParaRPr lang="en-US" altLang="zh-CN" sz="1400" dirty="0" smtClean="0">
              <a:solidFill>
                <a:srgbClr val="7571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 smtClean="0">
                <a:solidFill>
                  <a:srgbClr val="66D9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tmp </a:t>
            </a:r>
            <a:r>
              <a:rPr lang="zh-CN" altLang="zh-CN" sz="1400" dirty="0" smtClean="0">
                <a:solidFill>
                  <a:srgbClr val="F926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...;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zh-CN" sz="1400" dirty="0" smtClean="0">
                <a:solidFill>
                  <a:srgbClr val="A6E2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A6E2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F8F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1400" dirty="0" smtClean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53" name="圆角矩形 5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5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Content Placeholder 4"/>
          <p:cNvSpPr txBox="1">
            <a:spLocks/>
          </p:cNvSpPr>
          <p:nvPr/>
        </p:nvSpPr>
        <p:spPr>
          <a:xfrm>
            <a:off x="1114810" y="1089765"/>
            <a:ext cx="10057704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Equality Expression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中使用类型严格的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===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。仅当判断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null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或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undefined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时，允许使用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== null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===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可以避免等于判断中隐式的类型转换。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1112235" y="1643930"/>
            <a:ext cx="2291314" cy="2060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(age === 30)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......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062274" y="3601519"/>
            <a:ext cx="10057704" cy="386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尽可能使用简洁的表达式。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800574" y="1644438"/>
            <a:ext cx="2291314" cy="1957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(age == 30)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......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sp>
        <p:nvSpPr>
          <p:cNvPr id="17" name="矩形 16"/>
          <p:cNvSpPr/>
          <p:nvPr/>
        </p:nvSpPr>
        <p:spPr>
          <a:xfrm>
            <a:off x="1112235" y="4038734"/>
            <a:ext cx="3269087" cy="23391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字符串为空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(!name) {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......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00574" y="4038734"/>
            <a:ext cx="2473764" cy="23391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字符串为</a:t>
            </a:r>
            <a:r>
              <a:rPr lang="zh-CN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空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 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(name === '') {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// ......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1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588308" y="170390"/>
              <a:ext cx="90281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条件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52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53" name="圆角矩形 5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5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Content Placeholder 4"/>
          <p:cNvSpPr txBox="1">
            <a:spLocks/>
          </p:cNvSpPr>
          <p:nvPr/>
        </p:nvSpPr>
        <p:spPr>
          <a:xfrm>
            <a:off x="882172" y="1248798"/>
            <a:ext cx="10057704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不要在循环体中包含函数表达式，事先将函数提取到循环体外。循环体中的函数表达式，运行过程中会生成循环次数个函数对象。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882172" y="1942621"/>
            <a:ext cx="5098908" cy="354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clicker()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......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(var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0,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elements.length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&lt;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++)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var element = elements[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];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addListener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(element, 'click', clicker);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6408658" y="1942621"/>
            <a:ext cx="5007307" cy="453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(var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0,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elements.length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&lt;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++)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var element = elements[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];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addListener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(element, 'click', function () {});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15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588308" y="170390"/>
              <a:ext cx="90281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循环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008503" y="1200672"/>
            <a:ext cx="10057704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对循环内多次使用的不变值，在循环外用变量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缓存。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008503" y="1894495"/>
            <a:ext cx="5098908" cy="354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width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wrap.offsetWidth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+ '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px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(var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0,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elements.length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&lt;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++)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element = elements[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];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element.style.width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width;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// ......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534989" y="1894495"/>
            <a:ext cx="5007307" cy="453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(var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0,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elements.length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&lt;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++)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var element = elements[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];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addListener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(element, 'click', function () {});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4" name="圆角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文本框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2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588308" y="170390"/>
              <a:ext cx="90281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循环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3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765740" y="1206790"/>
            <a:ext cx="3196785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转换成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string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时，使用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 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‘’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765740" y="1900613"/>
            <a:ext cx="5098908" cy="354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+ '';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new String(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num.toString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String(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5" name="圆角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3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类型转换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12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4277" y="1166905"/>
            <a:ext cx="9838333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string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转换成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number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，要转换的字符串结尾包含非数字并期望忽略时，使用 </a:t>
            </a:r>
            <a:r>
              <a:rPr lang="en-US" altLang="zh-CN" sz="1600" dirty="0" err="1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parseInt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824278" y="1860728"/>
            <a:ext cx="5098908" cy="354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width = '200px';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parseInt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(width, 10);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824277" y="4129953"/>
            <a:ext cx="5007307" cy="2074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parseInt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10);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parseInt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);</a:t>
            </a:r>
          </a:p>
        </p:txBody>
      </p:sp>
      <p:sp>
        <p:nvSpPr>
          <p:cNvPr id="13" name="矩形 12"/>
          <p:cNvSpPr/>
          <p:nvPr/>
        </p:nvSpPr>
        <p:spPr>
          <a:xfrm>
            <a:off x="1824277" y="3462793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parseInt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时，必须指定进制。</a:t>
            </a:r>
            <a:endParaRPr lang="zh-CN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5" name="圆角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3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类型转换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2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53" name="圆角矩形 5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5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882172" y="4783509"/>
            <a:ext cx="3566323" cy="2074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3.14;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Math.ceil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);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2172" y="4116349"/>
            <a:ext cx="811042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number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去除小数点，使用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Math.floor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/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Math.round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/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Math.ceil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，不使用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parseInt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  <a:endParaRPr lang="zh-CN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117175" y="4783508"/>
            <a:ext cx="5007307" cy="2074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3.14;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parseInt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10);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98500" y="1789181"/>
            <a:ext cx="5007307" cy="1947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</a:t>
            </a:r>
            <a:r>
              <a:rPr lang="en-US" altLang="zh-CN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Number(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);</a:t>
            </a:r>
          </a:p>
        </p:txBody>
      </p:sp>
      <p:sp>
        <p:nvSpPr>
          <p:cNvPr id="17" name="矩形 16"/>
          <p:cNvSpPr/>
          <p:nvPr/>
        </p:nvSpPr>
        <p:spPr>
          <a:xfrm>
            <a:off x="882172" y="1285760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转换成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number </a:t>
            </a:r>
            <a:r>
              <a:rPr lang="zh-CN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时，通常使用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+</a:t>
            </a:r>
            <a:r>
              <a:rPr lang="zh-CN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19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类型转换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8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385381" y="1247115"/>
            <a:ext cx="9838333" cy="65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转换成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boolean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时，使用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!!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  <a:endParaRPr lang="en-US" altLang="zh-CN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385382" y="1940938"/>
            <a:ext cx="5098908" cy="1602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pt-B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pt-B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pt-BR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pt-BR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num = 3.14</a:t>
            </a:r>
            <a:r>
              <a:rPr lang="pt-BR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pt-BR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!!</a:t>
            </a:r>
            <a:r>
              <a:rPr lang="pt-BR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num;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6" name="圆角矩形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4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588308" y="170390"/>
              <a:ext cx="162095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类型转换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4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76833" y="1137909"/>
            <a:ext cx="9838333" cy="88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 数组 或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拼接字符串。使用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拼接字符串，如果拼接的全部是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StringLiteral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，压缩工具可以对其进行自动合并的优化。所以，静态字符串建议使用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拼接。在现代浏览器下，使用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拼接字符串，性能较数组的方式要高。如需要兼顾老旧浏览器，应尽量使用数组拼接字符串。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205686" y="2068558"/>
            <a:ext cx="4421062" cy="3651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使用数组拼接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字符串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推荐换行开始并缩进开始第一个字符串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对齐代码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方便阅读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    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[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'&lt;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ul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&gt;',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'&lt;li&gt;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第一项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&lt;/li&gt;',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'&lt;li&gt;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第二项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&lt;/li&gt;',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'&lt;/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ul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&gt;'].join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('');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176833" y="2068558"/>
            <a:ext cx="4997185" cy="2759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拼接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字符串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建议第一个为空字符串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第二个换行开始并缩进开始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对齐代码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方便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阅读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str2 = '' 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+ '&lt;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ul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&gt;',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+ '&lt;li&gt;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第一项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&lt;/li&gt;',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+ '&lt;li&gt;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第二项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&lt;/li&gt;',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+ '&lt;/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ul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&gt;';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4" name="圆角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文本框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2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588308" y="170390"/>
              <a:ext cx="1261884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字符串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5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609971" y="1265945"/>
            <a:ext cx="9838333" cy="836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使用对象字面量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{}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创建新 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Object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609969" y="4254779"/>
            <a:ext cx="4421062" cy="2299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info =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name: 'someone',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age: 28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609970" y="1713958"/>
            <a:ext cx="4997185" cy="1979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obj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{};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obj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new Object();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609969" y="3813816"/>
            <a:ext cx="9838333" cy="531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对象创建时，如果一个对象的所有 属性 均可以不添加引号，则所有 属性 不得添加引号。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5" name="圆角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3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88308" y="170390"/>
              <a:ext cx="90281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对象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257043" y="1247594"/>
            <a:ext cx="9838333" cy="836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对象创建时，如果任何一个 属性 需要添加引号，则所有 属性 必须添加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。如果属性不符合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Identifier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和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NumberLiteral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的形式，就需要以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StringLiteral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的形式提供。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257043" y="2107826"/>
            <a:ext cx="4997185" cy="279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info =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'name': 'someone',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'age': 28,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'more-info': '...'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234469" y="2107826"/>
            <a:ext cx="4997185" cy="279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info =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name: 'someone',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age: 28,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'more-info': '...'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4" name="圆角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文本框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2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588308" y="170390"/>
              <a:ext cx="90281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对象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1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顶层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6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6096000" y="914400"/>
            <a:ext cx="6096000" cy="5484611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457200" y="1276190"/>
            <a:ext cx="511769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顶层对象，在浏览器环境指的是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window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对象，在 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Node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指的是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global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对象。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ES5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之中，顶层对象的属性与全局变量是等价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的。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ES6 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为了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保持兼容性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，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一方面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规定</a:t>
            </a:r>
            <a:r>
              <a:rPr lang="en-US" altLang="zh-CN" sz="1400" dirty="0" err="1" smtClean="0">
                <a:solidFill>
                  <a:srgbClr val="5C5C5C"/>
                </a:solidFill>
                <a:latin typeface="微软雅黑"/>
                <a:ea typeface="微软雅黑"/>
              </a:rPr>
              <a:t>var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命令和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function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命令声明的全局变量，依旧是顶层对象的属性；另一方面规定，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let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命令、</a:t>
            </a:r>
            <a:r>
              <a:rPr lang="en-US" altLang="zh-CN" sz="1400" dirty="0" err="1">
                <a:solidFill>
                  <a:srgbClr val="5C5C5C"/>
                </a:solidFill>
                <a:latin typeface="微软雅黑"/>
                <a:ea typeface="微软雅黑"/>
              </a:rPr>
              <a:t>const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命令、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class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命令声明的全局变量，不属于顶层对象的属性。也就是说，从 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ES6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开始，全局变量将逐步与顶层对象的属性脱钩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6264000" y="1276190"/>
            <a:ext cx="5760000" cy="77580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window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window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2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264000" y="2400907"/>
            <a:ext cx="5760000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a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如果在 Node 的 REPL 环境，可以写成 global.a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或者采用通用方法，写成 this.a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window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window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undefined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924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76834" y="1130443"/>
            <a:ext cx="9838333" cy="836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不允许修改和扩展任何原生对象和宿主对象的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原型。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176834" y="1681583"/>
            <a:ext cx="4997185" cy="1277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以下行为绝对禁止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String.prototype.trim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function () {};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176833" y="4424783"/>
            <a:ext cx="4997185" cy="130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info.age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info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['more-info'];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176834" y="3014867"/>
            <a:ext cx="9838333" cy="1409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属性访问时，尽量使用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。属性名符合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Identifier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的要求，就可以通过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来访问，否则就只能通过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[expr]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方式访问。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通常在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JavaScript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中声明的对象，属性命名是使用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Camel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命名法，用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.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来访问更清晰简洁。部分特殊的属性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比如来自后端的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JSON)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，可能采用不寻常的命名方式，可以通过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[expr]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方式访问。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5" name="圆角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3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88308" y="170390"/>
              <a:ext cx="90281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对象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4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620623" y="1566516"/>
            <a:ext cx="9838333" cy="836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in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遍历对象时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 </a:t>
            </a: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hasOwnProperty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过滤掉原型中的属性。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620623" y="2117656"/>
            <a:ext cx="4997185" cy="2371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newInfo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{};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(var key in info) {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if 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info.hasOwnProperty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(key)) {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 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newInfo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[key] = info[key];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3" name="圆角矩形 1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文本框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1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588308" y="170390"/>
              <a:ext cx="90281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FF"/>
                  </a:solidFill>
                </a:rPr>
                <a:t>对象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69802" y="1702084"/>
            <a:ext cx="9838333" cy="836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使用数组字面量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[]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创建新数组，除非想要创建的是指定长度的数组。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95560" y="2098676"/>
            <a:ext cx="4997185" cy="2062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[];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new Array();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3" name="圆角矩形 12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文本框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1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588308" y="170390"/>
              <a:ext cx="92365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FFFF"/>
                  </a:solidFill>
                </a:rPr>
                <a:t>数组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1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>
                <a:solidFill>
                  <a:srgbClr val="5C5C5C"/>
                </a:solidFill>
              </a:rPr>
              <a:t>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</a:t>
            </a:r>
            <a:endParaRPr lang="zh-CN" altLang="en-US" sz="100">
              <a:solidFill>
                <a:srgbClr val="5C5C5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684493" y="1689736"/>
            <a:ext cx="10266805" cy="418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遍历数组不使用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in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。数组对象可能存在数字以外的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属性，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这种情况下 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in 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不会得到正确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结果。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684493" y="2151726"/>
            <a:ext cx="4583755" cy="3080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['a', 'b', 'c'];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arr.other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'other things';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这里仅作演示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实际中应使用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Object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类型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正确的遍历方式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(var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0,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arr.length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&lt;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len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;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++)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console.log(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912191" y="2151726"/>
            <a:ext cx="4583755" cy="3080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：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错误的遍历方式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for 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in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arr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 {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console.log(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946231" y="228496"/>
            <a:ext cx="4716379" cy="407009"/>
            <a:chOff x="6946231" y="417094"/>
            <a:chExt cx="4716379" cy="407009"/>
          </a:xfrm>
        </p:grpSpPr>
        <p:sp>
          <p:nvSpPr>
            <p:cNvPr id="14" name="圆角矩形 1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6946231" y="417094"/>
              <a:ext cx="4716379" cy="4033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/>
            <p:nvPr/>
          </p:nvSpPr>
          <p:spPr>
            <a:xfrm>
              <a:off x="9368302" y="420728"/>
              <a:ext cx="1080000" cy="403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文本框 15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824564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编码风格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9384630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10451433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  <p:cNvSpPr txBox="1"/>
            <p:nvPr/>
          </p:nvSpPr>
          <p:spPr>
            <a:xfrm>
              <a:off x="7178841" y="456325"/>
              <a:ext cx="119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代码注释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264" y="0"/>
            <a:ext cx="3600000" cy="864000"/>
            <a:chOff x="409264" y="0"/>
            <a:chExt cx="3600000" cy="864000"/>
          </a:xfrm>
          <a:solidFill>
            <a:schemeClr val="accent2"/>
          </a:solidFill>
        </p:grpSpPr>
        <p:sp>
          <p:nvSpPr>
            <p:cNvPr id="22" name="Rectangle 18"/>
            <p:cNvSpPr/>
            <p:nvPr/>
          </p:nvSpPr>
          <p:spPr>
            <a:xfrm>
              <a:off x="409264" y="0"/>
              <a:ext cx="3600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588308" y="170390"/>
              <a:ext cx="92365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FFFF"/>
                  </a:solidFill>
                </a:rPr>
                <a:t>数组</a:t>
              </a:r>
              <a:endParaRPr lang="en-GB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9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4" name="矩形 3" descr="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"/>
          <p:cNvSpPr/>
          <p:nvPr/>
        </p:nvSpPr>
        <p:spPr>
          <a:xfrm>
            <a:off x="639187" y="1029157"/>
            <a:ext cx="10943214" cy="2147117"/>
          </a:xfrm>
          <a:prstGeom prst="rect">
            <a:avLst/>
          </a:prstGeom>
          <a:noFill/>
        </p:spPr>
        <p:txBody>
          <a:bodyPr wrap="square" lIns="108000" tIns="36000" bIns="3600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随着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网站逐渐变成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互联网应用程序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，嵌入网页的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代码越来越庞大，越来越复杂。网页越来越像桌面程序，需要一个团队分工协作、进度管理、单元测试等等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......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开发者不得不使用软件工程的方法，管理网页的业务逻辑。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编程，已经成为一个迫切的需求。理想情况下，开发者只需要实现核心的业务逻辑，其他都可以加载别人已经写好的模块。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做了很多努力，在现有的运行环境中，实现“模块”的效果。下面总结了当前＂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模块化编程＂的最佳实践，说明如何投入实用。</a:t>
            </a:r>
          </a:p>
        </p:txBody>
      </p:sp>
    </p:spTree>
    <p:extLst>
      <p:ext uri="{BB962C8B-B14F-4D97-AF65-F5344CB8AC3E}">
        <p14:creationId xmlns:p14="http://schemas.microsoft.com/office/powerpoint/2010/main" val="1280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11955" y="1039542"/>
            <a:ext cx="10266805" cy="812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模块就是实现特定功能的一组方法。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只要把不同的函数（以及记录状态的变量）简单地放在一起，就算是一个模块。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13241" y="1851768"/>
            <a:ext cx="9864093" cy="2637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function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m1(){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function m2(){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13241" y="4604842"/>
            <a:ext cx="10266805" cy="1213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上面的函数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m1()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和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m2()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，组成一个模块。使用的时候，直接调用就行了。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这种做法的缺点很明显：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污染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了全局变量，无法保证不与其他模块发生变量名冲突，而且模块成员之间看不出直接关系。</a:t>
            </a:r>
          </a:p>
        </p:txBody>
      </p:sp>
    </p:spTree>
    <p:extLst>
      <p:ext uri="{BB962C8B-B14F-4D97-AF65-F5344CB8AC3E}">
        <p14:creationId xmlns:p14="http://schemas.microsoft.com/office/powerpoint/2010/main" val="2837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207526" y="1188568"/>
            <a:ext cx="10266805" cy="374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为了解决上面的缺点，可以把模块写成一个对象，所有的模块成员都放到这个对象里面。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07526" y="1562912"/>
            <a:ext cx="9864093" cy="284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module1 = new Object({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_count : 0,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m1 : function (){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},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m2 : function (){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207525" y="5043644"/>
            <a:ext cx="10266805" cy="1213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上面的函数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m1()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和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m2(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），都封装在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module1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对象里。使用的时候，就是调用这个对象的属性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  <a:endParaRPr lang="en-US" altLang="zh-CN" sz="1600" dirty="0" smtClean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但是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，这样的写法会暴露所有模块成员，内部状态可以被外部改写。比如，外部代码可以直接改变内部计数器的值。</a:t>
            </a:r>
          </a:p>
        </p:txBody>
      </p:sp>
    </p:spTree>
    <p:extLst>
      <p:ext uri="{BB962C8B-B14F-4D97-AF65-F5344CB8AC3E}">
        <p14:creationId xmlns:p14="http://schemas.microsoft.com/office/powerpoint/2010/main" val="20696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25883" y="1092207"/>
            <a:ext cx="10266805" cy="374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立即执行函数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（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Immediately-Invoked Function Expression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IIFE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），可以达到不暴露私有成员的目的。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25883" y="1466550"/>
            <a:ext cx="9864093" cy="4919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module1 = (function(){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_count = 0;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m1 = function(){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m2 = function(){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return 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m1 : m1,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m2 : m2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14079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62598" y="1530656"/>
            <a:ext cx="10266805" cy="799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 如果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一个模块很大，必须分成几个部分，或者一个模块需要继承另一个模块，这时就有必要采用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放大模式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（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augmentation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）。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62598" y="2181896"/>
            <a:ext cx="9864093" cy="2492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module1 = (function (mod){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mod.m3 = function () 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};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return mod;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})(module1);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962598" y="4673957"/>
            <a:ext cx="7752068" cy="65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上面的代码为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module1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模块添加了一个新方法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m3()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，然后返回新的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module1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模块。</a:t>
            </a:r>
          </a:p>
        </p:txBody>
      </p:sp>
    </p:spTree>
    <p:extLst>
      <p:ext uri="{BB962C8B-B14F-4D97-AF65-F5344CB8AC3E}">
        <p14:creationId xmlns:p14="http://schemas.microsoft.com/office/powerpoint/2010/main" val="40124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99362" y="1544661"/>
            <a:ext cx="10266805" cy="799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 在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浏览器环境中，模块的各个部分通常都是从网上获取的，有时无法知道哪个部分会先加载。如果采用上一节的写法，第一个执行的部分有可能加载一个不存在空对象，这时就要采用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宽放大模式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。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99362" y="2195902"/>
            <a:ext cx="9864093" cy="1796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示例：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var module1 = ( function (mod){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//...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return mod;</a:t>
            </a:r>
          </a:p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})(window.module1 || {});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99362" y="4317052"/>
            <a:ext cx="7752068" cy="65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与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放大模式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相比，＂宽放大模式＂就是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立即执行函数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的参数可以是空对象。</a:t>
            </a:r>
          </a:p>
        </p:txBody>
      </p:sp>
    </p:spTree>
    <p:extLst>
      <p:ext uri="{BB962C8B-B14F-4D97-AF65-F5344CB8AC3E}">
        <p14:creationId xmlns:p14="http://schemas.microsoft.com/office/powerpoint/2010/main" val="5011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变量解</a:t>
            </a:r>
            <a:r>
              <a:rPr lang="zh-CN" altLang="en-US" dirty="0" smtClean="0"/>
              <a:t>构</a:t>
            </a:r>
            <a:endParaRPr lang="zh-CN" altLang="en-US" dirty="0"/>
          </a:p>
        </p:txBody>
      </p:sp>
      <p:sp>
        <p:nvSpPr>
          <p:cNvPr id="56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7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cxnSp>
        <p:nvCxnSpPr>
          <p:cNvPr id="57" name="Straight Connector 5"/>
          <p:cNvCxnSpPr/>
          <p:nvPr/>
        </p:nvCxnSpPr>
        <p:spPr>
          <a:xfrm>
            <a:off x="6095999" y="1494012"/>
            <a:ext cx="0" cy="440436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  <a:headEnd type="oval"/>
            <a:tailEnd type="oval"/>
          </a:ln>
          <a:effectLst/>
        </p:spPr>
      </p:cxnSp>
      <p:grpSp>
        <p:nvGrpSpPr>
          <p:cNvPr id="59" name="Group 61"/>
          <p:cNvGrpSpPr/>
          <p:nvPr/>
        </p:nvGrpSpPr>
        <p:grpSpPr>
          <a:xfrm>
            <a:off x="6518563" y="1519658"/>
            <a:ext cx="831273" cy="831273"/>
            <a:chOff x="6518563" y="1579415"/>
            <a:chExt cx="831273" cy="831273"/>
          </a:xfrm>
        </p:grpSpPr>
        <p:sp>
          <p:nvSpPr>
            <p:cNvPr id="60" name="Rounded Rectangle 12"/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BA800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1" name="Group 19"/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FCFCFC"/>
            </a:solidFill>
          </p:grpSpPr>
          <p:sp>
            <p:nvSpPr>
              <p:cNvPr id="62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3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4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5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6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7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8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9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0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71" name="Group 62"/>
          <p:cNvGrpSpPr/>
          <p:nvPr/>
        </p:nvGrpSpPr>
        <p:grpSpPr>
          <a:xfrm>
            <a:off x="6518563" y="2690179"/>
            <a:ext cx="831273" cy="831273"/>
            <a:chOff x="6518563" y="2750124"/>
            <a:chExt cx="831273" cy="831273"/>
          </a:xfrm>
        </p:grpSpPr>
        <p:sp>
          <p:nvSpPr>
            <p:cNvPr id="72" name="Rounded Rectangle 13"/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F4CA7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73" name="Group 29"/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FCFCFC"/>
            </a:solidFill>
          </p:grpSpPr>
          <p:sp>
            <p:nvSpPr>
              <p:cNvPr id="74" name="AutoShape 97"/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  <p:sp>
            <p:nvSpPr>
              <p:cNvPr id="75" name="AutoShape 98"/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  <p:sp>
            <p:nvSpPr>
              <p:cNvPr id="76" name="AutoShape 99"/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77" name="Group 58"/>
          <p:cNvGrpSpPr/>
          <p:nvPr/>
        </p:nvGrpSpPr>
        <p:grpSpPr>
          <a:xfrm>
            <a:off x="4842163" y="2690179"/>
            <a:ext cx="831273" cy="831273"/>
            <a:chOff x="4842163" y="2750124"/>
            <a:chExt cx="831273" cy="831273"/>
          </a:xfrm>
        </p:grpSpPr>
        <p:sp>
          <p:nvSpPr>
            <p:cNvPr id="78" name="Rounded Rectangle 6"/>
            <p:cNvSpPr/>
            <p:nvPr/>
          </p:nvSpPr>
          <p:spPr>
            <a:xfrm>
              <a:off x="4842163" y="2750124"/>
              <a:ext cx="831273" cy="831273"/>
            </a:xfrm>
            <a:prstGeom prst="roundRect">
              <a:avLst/>
            </a:prstGeom>
            <a:solidFill>
              <a:srgbClr val="EEA8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79" name="Group 33"/>
            <p:cNvGrpSpPr/>
            <p:nvPr/>
          </p:nvGrpSpPr>
          <p:grpSpPr>
            <a:xfrm>
              <a:off x="5019964" y="2946176"/>
              <a:ext cx="465138" cy="435769"/>
              <a:chOff x="5368132" y="3540125"/>
              <a:chExt cx="465138" cy="435769"/>
            </a:xfrm>
            <a:solidFill>
              <a:srgbClr val="FCFCFC"/>
            </a:solidFill>
          </p:grpSpPr>
          <p:sp>
            <p:nvSpPr>
              <p:cNvPr id="80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  <p:sp>
            <p:nvSpPr>
              <p:cNvPr id="81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82" name="Group 60"/>
          <p:cNvGrpSpPr/>
          <p:nvPr/>
        </p:nvGrpSpPr>
        <p:grpSpPr>
          <a:xfrm>
            <a:off x="4842163" y="5014984"/>
            <a:ext cx="831273" cy="831273"/>
            <a:chOff x="4842163" y="5091542"/>
            <a:chExt cx="831273" cy="831273"/>
          </a:xfrm>
        </p:grpSpPr>
        <p:sp>
          <p:nvSpPr>
            <p:cNvPr id="83" name="Rounded Rectangle 8"/>
            <p:cNvSpPr/>
            <p:nvPr/>
          </p:nvSpPr>
          <p:spPr>
            <a:xfrm>
              <a:off x="4842163" y="5091542"/>
              <a:ext cx="831273" cy="831273"/>
            </a:xfrm>
            <a:prstGeom prst="roundRect">
              <a:avLst/>
            </a:prstGeom>
            <a:solidFill>
              <a:srgbClr val="7C550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4" name="Group 36"/>
            <p:cNvGrpSpPr/>
            <p:nvPr/>
          </p:nvGrpSpPr>
          <p:grpSpPr>
            <a:xfrm>
              <a:off x="5092989" y="5267862"/>
              <a:ext cx="319088" cy="465138"/>
              <a:chOff x="3582988" y="3510757"/>
              <a:chExt cx="319088" cy="465138"/>
            </a:xfrm>
            <a:solidFill>
              <a:srgbClr val="FCFCFC"/>
            </a:solidFill>
          </p:grpSpPr>
          <p:sp>
            <p:nvSpPr>
              <p:cNvPr id="85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86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C5C5C"/>
                  </a:solidFill>
                  <a:effectLst/>
                  <a:uLnTx/>
                  <a:uFillTx/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87" name="Group 59"/>
          <p:cNvGrpSpPr/>
          <p:nvPr/>
        </p:nvGrpSpPr>
        <p:grpSpPr>
          <a:xfrm>
            <a:off x="4842163" y="3861738"/>
            <a:ext cx="831273" cy="831273"/>
            <a:chOff x="4842163" y="3920833"/>
            <a:chExt cx="831273" cy="831273"/>
          </a:xfrm>
        </p:grpSpPr>
        <p:sp>
          <p:nvSpPr>
            <p:cNvPr id="88" name="Rounded Rectangle 7"/>
            <p:cNvSpPr/>
            <p:nvPr/>
          </p:nvSpPr>
          <p:spPr>
            <a:xfrm>
              <a:off x="4842163" y="3920833"/>
              <a:ext cx="831273" cy="831273"/>
            </a:xfrm>
            <a:prstGeom prst="roundRect">
              <a:avLst/>
            </a:prstGeom>
            <a:solidFill>
              <a:srgbClr val="F8DC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9" name="Group 39"/>
            <p:cNvGrpSpPr/>
            <p:nvPr/>
          </p:nvGrpSpPr>
          <p:grpSpPr>
            <a:xfrm>
              <a:off x="5027504" y="4104297"/>
              <a:ext cx="464344" cy="464344"/>
              <a:chOff x="3510757" y="2582069"/>
              <a:chExt cx="464344" cy="464344"/>
            </a:xfrm>
            <a:solidFill>
              <a:srgbClr val="FCFCFC"/>
            </a:solidFill>
          </p:grpSpPr>
          <p:sp>
            <p:nvSpPr>
              <p:cNvPr id="90" name="AutoShape 126"/>
              <p:cNvSpPr>
                <a:spLocks/>
              </p:cNvSpPr>
              <p:nvPr/>
            </p:nvSpPr>
            <p:spPr bwMode="auto">
              <a:xfrm>
                <a:off x="3510757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  <p:sp>
            <p:nvSpPr>
              <p:cNvPr id="91" name="AutoShape 127"/>
              <p:cNvSpPr>
                <a:spLocks/>
              </p:cNvSpPr>
              <p:nvPr/>
            </p:nvSpPr>
            <p:spPr bwMode="auto">
              <a:xfrm>
                <a:off x="3698875" y="265430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92" name="Group 57"/>
          <p:cNvGrpSpPr/>
          <p:nvPr/>
        </p:nvGrpSpPr>
        <p:grpSpPr>
          <a:xfrm>
            <a:off x="4842163" y="1519658"/>
            <a:ext cx="831273" cy="831273"/>
            <a:chOff x="4842163" y="1579415"/>
            <a:chExt cx="831273" cy="831273"/>
          </a:xfrm>
        </p:grpSpPr>
        <p:sp>
          <p:nvSpPr>
            <p:cNvPr id="93" name="Rounded Rectangle 3"/>
            <p:cNvSpPr/>
            <p:nvPr/>
          </p:nvSpPr>
          <p:spPr>
            <a:xfrm>
              <a:off x="4842163" y="1579415"/>
              <a:ext cx="831273" cy="831273"/>
            </a:xfrm>
            <a:prstGeom prst="roundRect">
              <a:avLst/>
            </a:prstGeom>
            <a:solidFill>
              <a:srgbClr val="7C550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94" name="Group 42"/>
            <p:cNvGrpSpPr/>
            <p:nvPr/>
          </p:nvGrpSpPr>
          <p:grpSpPr>
            <a:xfrm>
              <a:off x="5019963" y="1750443"/>
              <a:ext cx="465138" cy="464344"/>
              <a:chOff x="2581275" y="2582069"/>
              <a:chExt cx="465138" cy="464344"/>
            </a:xfrm>
            <a:solidFill>
              <a:srgbClr val="FCFCFC"/>
            </a:solidFill>
          </p:grpSpPr>
          <p:sp>
            <p:nvSpPr>
              <p:cNvPr id="95" name="AutoShape 128"/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  <p:sp>
            <p:nvSpPr>
              <p:cNvPr id="96" name="AutoShape 129"/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97" name="Group 63"/>
          <p:cNvGrpSpPr/>
          <p:nvPr/>
        </p:nvGrpSpPr>
        <p:grpSpPr>
          <a:xfrm>
            <a:off x="6518563" y="3861738"/>
            <a:ext cx="831273" cy="831273"/>
            <a:chOff x="6518563" y="3920833"/>
            <a:chExt cx="831273" cy="831273"/>
          </a:xfrm>
        </p:grpSpPr>
        <p:sp>
          <p:nvSpPr>
            <p:cNvPr id="98" name="Rounded Rectangle 14"/>
            <p:cNvSpPr/>
            <p:nvPr/>
          </p:nvSpPr>
          <p:spPr>
            <a:xfrm>
              <a:off x="6518563" y="3920833"/>
              <a:ext cx="831273" cy="831273"/>
            </a:xfrm>
            <a:prstGeom prst="roundRect">
              <a:avLst/>
            </a:prstGeom>
            <a:solidFill>
              <a:srgbClr val="FBED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9" name="AutoShape 139"/>
            <p:cNvSpPr>
              <a:spLocks/>
            </p:cNvSpPr>
            <p:nvPr/>
          </p:nvSpPr>
          <p:spPr bwMode="auto">
            <a:xfrm>
              <a:off x="6700042" y="4118584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"/>
                <a:sym typeface="Gill Sans" charset="0"/>
              </a:endParaRPr>
            </a:p>
          </p:txBody>
        </p:sp>
      </p:grpSp>
      <p:sp>
        <p:nvSpPr>
          <p:cNvPr id="100" name="TextBox 55"/>
          <p:cNvSpPr txBox="1"/>
          <p:nvPr/>
        </p:nvSpPr>
        <p:spPr>
          <a:xfrm>
            <a:off x="3699719" y="407731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5C5C5C"/>
                </a:solidFill>
                <a:latin typeface="微软雅黑"/>
                <a:ea typeface="微软雅黑"/>
              </a:rPr>
              <a:t>默认值</a:t>
            </a:r>
            <a:endParaRPr lang="en-GB" sz="2000" b="1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  <p:sp>
        <p:nvSpPr>
          <p:cNvPr id="101" name="TextBox 66"/>
          <p:cNvSpPr txBox="1"/>
          <p:nvPr/>
        </p:nvSpPr>
        <p:spPr>
          <a:xfrm>
            <a:off x="3443239" y="29057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5C5C5C"/>
                </a:solidFill>
                <a:latin typeface="微软雅黑"/>
                <a:ea typeface="微软雅黑"/>
              </a:rPr>
              <a:t>对象解构</a:t>
            </a:r>
            <a:endParaRPr lang="en-GB" sz="2000" b="1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  <p:sp>
        <p:nvSpPr>
          <p:cNvPr id="102" name="TextBox 69"/>
          <p:cNvSpPr txBox="1"/>
          <p:nvPr/>
        </p:nvSpPr>
        <p:spPr>
          <a:xfrm>
            <a:off x="3443238" y="17352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5C5C5C"/>
                </a:solidFill>
                <a:latin typeface="微软雅黑"/>
                <a:ea typeface="微软雅黑"/>
              </a:rPr>
              <a:t>数组解构</a:t>
            </a:r>
            <a:endParaRPr lang="en-GB" sz="2000" b="1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  <p:sp>
        <p:nvSpPr>
          <p:cNvPr id="103" name="TextBox 72"/>
          <p:cNvSpPr txBox="1"/>
          <p:nvPr/>
        </p:nvSpPr>
        <p:spPr>
          <a:xfrm>
            <a:off x="3186758" y="52305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5C5C5C"/>
                </a:solidFill>
                <a:latin typeface="微软雅黑"/>
                <a:ea typeface="微软雅黑"/>
              </a:rPr>
              <a:t>字符串解构</a:t>
            </a:r>
            <a:endParaRPr lang="en-GB" altLang="zh-CN" sz="2000" b="1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  <p:sp>
        <p:nvSpPr>
          <p:cNvPr id="104" name="TextBox 75"/>
          <p:cNvSpPr txBox="1"/>
          <p:nvPr/>
        </p:nvSpPr>
        <p:spPr>
          <a:xfrm>
            <a:off x="7533300" y="173420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5C5C5C"/>
                </a:solidFill>
                <a:latin typeface="微软雅黑"/>
                <a:ea typeface="微软雅黑"/>
              </a:rPr>
              <a:t>数值与布尔解构</a:t>
            </a:r>
            <a:endParaRPr lang="en-GB" altLang="zh-CN" sz="2000" b="1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  <p:sp>
        <p:nvSpPr>
          <p:cNvPr id="105" name="TextBox 78"/>
          <p:cNvSpPr txBox="1"/>
          <p:nvPr/>
        </p:nvSpPr>
        <p:spPr>
          <a:xfrm>
            <a:off x="7533300" y="290576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5C5C5C"/>
                </a:solidFill>
                <a:latin typeface="微软雅黑"/>
                <a:ea typeface="微软雅黑"/>
              </a:rPr>
              <a:t>函数参数解构</a:t>
            </a:r>
            <a:endParaRPr lang="en-GB" altLang="zh-CN" sz="2000" b="1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  <p:sp>
        <p:nvSpPr>
          <p:cNvPr id="106" name="TextBox 81"/>
          <p:cNvSpPr txBox="1"/>
          <p:nvPr/>
        </p:nvSpPr>
        <p:spPr>
          <a:xfrm>
            <a:off x="7538172" y="40773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5C5C5C"/>
                </a:solidFill>
                <a:latin typeface="微软雅黑"/>
                <a:ea typeface="微软雅黑"/>
              </a:rPr>
              <a:t>解构</a:t>
            </a:r>
            <a:r>
              <a:rPr lang="zh-CN" altLang="en-US" sz="2000" b="1" dirty="0" smtClean="0">
                <a:solidFill>
                  <a:srgbClr val="5C5C5C"/>
                </a:solidFill>
                <a:latin typeface="微软雅黑"/>
                <a:ea typeface="微软雅黑"/>
              </a:rPr>
              <a:t>用途</a:t>
            </a:r>
            <a:endParaRPr lang="en-GB" sz="2000" b="1" dirty="0">
              <a:solidFill>
                <a:srgbClr val="5C5C5C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92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163953" y="1278680"/>
            <a:ext cx="10266805" cy="1185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 AMD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提出了一种基于模块的异步加载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JavaScript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代码的机制，它推荐开发人员将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JavaScript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代码封装进一个个模块，对全局对象的依赖变成了对其他模块的依赖，无须再声明一大堆的全局变量。通过延迟和按需加载来解决各个模块的依赖关系。模块化的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JavaScript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代码好处很明显，各个功能组件的松耦合性可以极大的提升代码的复用性、可维护性。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163953" y="3471596"/>
            <a:ext cx="9864093" cy="78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define(id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?, dependencies?, factory);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163953" y="2666947"/>
            <a:ext cx="10266805" cy="80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   AMD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规范中只定义了一个全局的方法，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如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下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所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示。该方法用来定义一个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JavaScript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模块，开发人员可以用这个方法来将部分功能模块封装在这个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define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方法体内。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61241" y="4163549"/>
            <a:ext cx="9349876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zh-CN" altLang="zh-CN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main.js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require(['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moduleA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', '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moduleB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', '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moduleC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'], function 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moduleA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moduleB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moduleC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){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// some code here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zh-CN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　　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});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567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1066800"/>
            <a:ext cx="1026680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提供通用的模块导入途径，支持传统模块和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ES6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的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00200"/>
            <a:ext cx="5200000" cy="2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43108"/>
          <a:stretch/>
        </p:blipFill>
        <p:spPr>
          <a:xfrm>
            <a:off x="6324600" y="1843057"/>
            <a:ext cx="4800600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1066800"/>
            <a:ext cx="1026680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提供通用的模块导入途径，支持传统模块和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ES6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的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" y="1809768"/>
            <a:ext cx="5791200" cy="27802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System.register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([...deps...], function (_export, _context) {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return {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setters: [...setters...],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execute: function () {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}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};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});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1574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1066800"/>
            <a:ext cx="10266805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提供通用的模块导入途径，支持传统模块和</a:t>
            </a:r>
            <a:r>
              <a:rPr lang="en-US" altLang="zh-CN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ES6</a:t>
            </a:r>
            <a:r>
              <a:rPr lang="zh-CN" altLang="en-US" sz="1600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的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981200"/>
            <a:ext cx="9067800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&lt;!-- Separate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src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: --&gt;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&lt;script type="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systemjs-importmap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src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="/path/to/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importmap.json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"&gt;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&lt;!-- Inline: --&gt;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&lt;script type="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systemjs-importmap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"&gt;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{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"imports": {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  "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lodash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": "/path/to/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lodash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/index.js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"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 }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}</a:t>
            </a:r>
          </a:p>
          <a:p>
            <a:pPr fontAlgn="base">
              <a:spcBef>
                <a:spcPts val="4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&lt;/script&gt;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0983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63843"/>
          <a:stretch/>
        </p:blipFill>
        <p:spPr>
          <a:xfrm>
            <a:off x="609600" y="1247905"/>
            <a:ext cx="2971800" cy="21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33637"/>
          <a:stretch/>
        </p:blipFill>
        <p:spPr>
          <a:xfrm>
            <a:off x="5867400" y="1247905"/>
            <a:ext cx="5410200" cy="418095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67200" y="230028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9676190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11352381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工程化工具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7800"/>
            <a:ext cx="3810000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35" y="1923851"/>
            <a:ext cx="2181529" cy="2857899"/>
          </a:xfrm>
          <a:prstGeom prst="rect">
            <a:avLst/>
          </a:prstGeom>
        </p:spPr>
      </p:pic>
      <p:pic>
        <p:nvPicPr>
          <p:cNvPr id="9218" name="Picture 2" descr="查看源图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235" y="1912800"/>
            <a:ext cx="128752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549600" cy="72000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295400" y="1312500"/>
            <a:ext cx="685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+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27200"/>
            <a:ext cx="1776000" cy="504000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648200" y="1382940"/>
            <a:ext cx="390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自定义打包</a:t>
            </a:r>
            <a:r>
              <a:rPr lang="en-US" altLang="zh-CN" sz="1600" dirty="0" err="1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模块的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Angular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应用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076700" y="1262880"/>
            <a:ext cx="685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=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80" y="2201928"/>
            <a:ext cx="6553200" cy="36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486400" y="1828800"/>
            <a:ext cx="1828800" cy="3352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Custom builder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57" y="4799040"/>
            <a:ext cx="940746" cy="123241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42720" y="1748400"/>
            <a:ext cx="4221480" cy="3323400"/>
            <a:chOff x="342720" y="1748400"/>
            <a:chExt cx="4221480" cy="33234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20" y="1905000"/>
              <a:ext cx="1776000" cy="504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0720" y="3048000"/>
              <a:ext cx="1440000" cy="576000"/>
            </a:xfrm>
            <a:prstGeom prst="rect">
              <a:avLst/>
            </a:prstGeom>
            <a:solidFill>
              <a:srgbClr val="EC3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@schematics</a:t>
              </a:r>
              <a:endParaRPr lang="zh-CN" altLang="en-US" dirty="0"/>
            </a:p>
          </p:txBody>
        </p:sp>
        <p:cxnSp>
          <p:nvCxnSpPr>
            <p:cNvPr id="11" name="直接连接符 10"/>
            <p:cNvCxnSpPr>
              <a:stCxn id="8" idx="2"/>
              <a:endCxn id="3" idx="0"/>
            </p:cNvCxnSpPr>
            <p:nvPr/>
          </p:nvCxnSpPr>
          <p:spPr>
            <a:xfrm>
              <a:off x="1230720" y="2409000"/>
              <a:ext cx="0" cy="63900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124200" y="1748400"/>
              <a:ext cx="1440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ng new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24200" y="2664200"/>
              <a:ext cx="1440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ng generate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24200" y="4495800"/>
              <a:ext cx="1440000" cy="57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ng build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24200" y="3580000"/>
              <a:ext cx="1440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…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3" idx="3"/>
              <a:endCxn id="13" idx="1"/>
            </p:cNvCxnSpPr>
            <p:nvPr/>
          </p:nvCxnSpPr>
          <p:spPr>
            <a:xfrm flipV="1">
              <a:off x="1950720" y="2952200"/>
              <a:ext cx="1173480" cy="383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" idx="3"/>
              <a:endCxn id="15" idx="1"/>
            </p:cNvCxnSpPr>
            <p:nvPr/>
          </p:nvCxnSpPr>
          <p:spPr>
            <a:xfrm>
              <a:off x="1950720" y="3336000"/>
              <a:ext cx="1173480" cy="5320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3" idx="3"/>
              <a:endCxn id="12" idx="1"/>
            </p:cNvCxnSpPr>
            <p:nvPr/>
          </p:nvCxnSpPr>
          <p:spPr>
            <a:xfrm flipV="1">
              <a:off x="1950720" y="2036400"/>
              <a:ext cx="1173480" cy="12996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" idx="3"/>
              <a:endCxn id="14" idx="1"/>
            </p:cNvCxnSpPr>
            <p:nvPr/>
          </p:nvCxnSpPr>
          <p:spPr>
            <a:xfrm>
              <a:off x="1950720" y="3336000"/>
              <a:ext cx="1173480" cy="1447800"/>
            </a:xfrm>
            <a:prstGeom prst="line">
              <a:avLst/>
            </a:prstGeom>
            <a:ln w="19050">
              <a:solidFill>
                <a:srgbClr val="FFB84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5680800" y="4495800"/>
            <a:ext cx="1440000" cy="57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en-US" altLang="zh-CN" sz="1600" dirty="0" smtClean="0">
                <a:solidFill>
                  <a:schemeClr val="bg1"/>
                </a:solidFill>
              </a:rPr>
              <a:t>uild/index.js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07380" y="2686200"/>
            <a:ext cx="1440000" cy="57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builders.json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7315200" y="995580"/>
            <a:ext cx="3429000" cy="1519020"/>
          </a:xfrm>
          <a:prstGeom prst="wedgeRectCallout">
            <a:avLst>
              <a:gd name="adj1" fmla="val -53481"/>
              <a:gd name="adj2" fmla="val 8321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040681"/>
            <a:ext cx="3276600" cy="14034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707380" y="3577320"/>
            <a:ext cx="1440000" cy="57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…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01000" y="4084740"/>
            <a:ext cx="144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32" name="矩形 31"/>
          <p:cNvSpPr/>
          <p:nvPr/>
        </p:nvSpPr>
        <p:spPr>
          <a:xfrm>
            <a:off x="8001000" y="5035680"/>
            <a:ext cx="144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endCxn id="31" idx="1"/>
          </p:cNvCxnSpPr>
          <p:nvPr/>
        </p:nvCxnSpPr>
        <p:spPr>
          <a:xfrm flipV="1">
            <a:off x="7120800" y="4372740"/>
            <a:ext cx="880200" cy="411060"/>
          </a:xfrm>
          <a:prstGeom prst="line">
            <a:avLst/>
          </a:prstGeom>
          <a:ln w="19050">
            <a:solidFill>
              <a:srgbClr val="FFB8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3"/>
            <a:endCxn id="32" idx="1"/>
          </p:cNvCxnSpPr>
          <p:nvPr/>
        </p:nvCxnSpPr>
        <p:spPr>
          <a:xfrm>
            <a:off x="7120800" y="4783800"/>
            <a:ext cx="880200" cy="539880"/>
          </a:xfrm>
          <a:prstGeom prst="line">
            <a:avLst/>
          </a:prstGeom>
          <a:ln w="19050">
            <a:solidFill>
              <a:srgbClr val="FFB8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3"/>
          </p:cNvCxnSpPr>
          <p:nvPr/>
        </p:nvCxnSpPr>
        <p:spPr>
          <a:xfrm>
            <a:off x="4564200" y="4783800"/>
            <a:ext cx="1116600" cy="0"/>
          </a:xfrm>
          <a:prstGeom prst="line">
            <a:avLst/>
          </a:prstGeom>
          <a:ln w="19050">
            <a:solidFill>
              <a:srgbClr val="FFB8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"/>
          <p:cNvSpPr txBox="1">
            <a:spLocks noChangeArrowheads="1"/>
          </p:cNvSpPr>
          <p:nvPr/>
        </p:nvSpPr>
        <p:spPr bwMode="auto">
          <a:xfrm>
            <a:off x="9595061" y="4153320"/>
            <a:ext cx="1987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70C0"/>
                </a:solidFill>
                <a:latin typeface="Segoe UI Light" panose="020B0502040204020203" pitchFamily="34" charset="0"/>
              </a:rPr>
              <a:t>Type</a:t>
            </a:r>
            <a:r>
              <a:rPr lang="en-US" altLang="zh-CN" dirty="0" err="1" smtClean="0">
                <a:solidFill>
                  <a:srgbClr val="0070C0"/>
                </a:solidFill>
                <a:latin typeface="Segoe UI Light" panose="020B0502040204020203" pitchFamily="34" charset="0"/>
              </a:rPr>
              <a:t>Script</a:t>
            </a:r>
            <a:r>
              <a:rPr lang="en-US" altLang="zh-CN" dirty="0" smtClean="0">
                <a:solidFill>
                  <a:srgbClr val="0070C0"/>
                </a:solidFill>
                <a:latin typeface="Segoe UI Light" panose="020B0502040204020203" pitchFamily="34" charset="0"/>
              </a:rPr>
              <a:t> -&gt; </a:t>
            </a:r>
            <a:r>
              <a:rPr lang="en-US" altLang="zh-CN" dirty="0" err="1" smtClean="0">
                <a:solidFill>
                  <a:srgbClr val="0070C0"/>
                </a:solidFill>
                <a:latin typeface="Segoe UI Light" panose="020B0502040204020203" pitchFamily="34" charset="0"/>
              </a:rPr>
              <a:t>tsc</a:t>
            </a:r>
            <a:endParaRPr lang="zh-CN" altLang="en-US" dirty="0">
              <a:solidFill>
                <a:srgbClr val="0070C0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数组解</a:t>
            </a:r>
            <a:r>
              <a:rPr lang="zh-CN" altLang="en-US" dirty="0" smtClean="0"/>
              <a:t>构</a:t>
            </a:r>
            <a:endParaRPr lang="zh-CN" altLang="en-US" dirty="0"/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8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096000" y="914400"/>
            <a:ext cx="6096000" cy="55626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457200" y="1340788"/>
            <a:ext cx="51176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ES5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为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变量赋值，只能直接指定值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en-US" altLang="zh-CN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ES6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允许写成下面这样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这种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写法属于“模式匹配”，只要等号两边的模式相同，左边的变量就会被赋予对应的值，如果解构不成功，变量的值就等于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undefined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GB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264000" y="1340788"/>
            <a:ext cx="5760000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a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c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264000" y="2272630"/>
            <a:ext cx="5760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c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80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263999" y="3039757"/>
            <a:ext cx="5760000" cy="32380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bar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baz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bar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2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baz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3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third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"foo"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"bar"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"baz"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third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"baz"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3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head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...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tail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4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head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tail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[2, 3, 4]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...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z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'a'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"a"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undefined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z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[]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93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549600" cy="7200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295400" y="1276260"/>
            <a:ext cx="6324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Rollup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定制化打包</a:t>
            </a:r>
            <a:r>
              <a:rPr lang="en-US" altLang="zh-CN" sz="1600" dirty="0" err="1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71545"/>
            <a:ext cx="8990476" cy="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390573"/>
            <a:ext cx="6828571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549600" cy="7200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295400" y="1276260"/>
            <a:ext cx="6324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Rollup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定制化打包</a:t>
            </a:r>
            <a:r>
              <a:rPr lang="en-US" altLang="zh-CN" sz="1600" dirty="0" err="1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5828"/>
            <a:ext cx="11323809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549600" cy="7200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295400" y="1276260"/>
            <a:ext cx="6324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</a:t>
            </a:r>
            <a:r>
              <a:rPr lang="en-US" altLang="zh-CN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Rollup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定制化打包</a:t>
            </a:r>
            <a:r>
              <a:rPr lang="en-US" altLang="zh-CN" sz="1600" dirty="0" err="1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SystemJs</a:t>
            </a:r>
            <a:r>
              <a:rPr lang="zh-CN" altLang="en-US" sz="1600" dirty="0" smtClean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模块。</a:t>
            </a:r>
            <a:endParaRPr lang="zh-CN" altLang="en-US" sz="1600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198208"/>
            <a:ext cx="4600000" cy="29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32" y="2205828"/>
            <a:ext cx="5419048" cy="302857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197336" y="3477797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47392" y="5715000"/>
            <a:ext cx="5434288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&gt;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n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g build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7567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2050" name="Picture 2" descr="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69480"/>
            <a:ext cx="5219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315" y="990922"/>
            <a:ext cx="11520000" cy="1300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对一个文档进行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时候，浏览器的渲染引擎会根据标准之一的 </a:t>
            </a:r>
            <a:r>
              <a:rPr lang="en-US" altLang="zh-CN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基础框盒模型（</a:t>
            </a:r>
            <a:r>
              <a:rPr lang="en-US" altLang="zh-CN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basic box model</a:t>
            </a:r>
            <a:r>
              <a:rPr lang="zh-CN" altLang="en-US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，将所有元素表示为一个个矩形的盒子（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决定这些盒子的大小、位置以及属性（例如颜色、背景、边框尺寸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lvl="0">
              <a:lnSpc>
                <a:spcPct val="150000"/>
              </a:lnSpc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315" y="1905000"/>
            <a:ext cx="5257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每个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盒子由四个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部分组成，其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效用由它们各自的边界（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图，与盒子的四个组成区域相对应，每个盒子有四个边界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 </a:t>
            </a:r>
            <a:r>
              <a:rPr lang="en-US" altLang="zh-CN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edge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边距边界 </a:t>
            </a:r>
            <a:r>
              <a:rPr lang="en-US" altLang="zh-CN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 Edge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 </a:t>
            </a:r>
            <a:r>
              <a:rPr lang="en-US" altLang="zh-CN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 Edge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边框边界 </a:t>
            </a:r>
            <a:r>
              <a:rPr lang="en-US" altLang="zh-CN" sz="1600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en-US" altLang="zh-CN" sz="1600" b="1" dirty="0" smtClean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05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2050" name="Picture 2" descr="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219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" y="102840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根据盒子模型，元素的总宽度计算如下：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47800"/>
            <a:ext cx="1112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39957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2050" name="Picture 2" descr="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4552"/>
            <a:ext cx="5219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1" y="1028408"/>
            <a:ext cx="115061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中，盒子模型有了一个不一样的计算方式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推出了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属性，完全改变了盒子模型的运作模式和元素大小的计算方式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属性有三个主要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padding-box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border-box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6991350" y="3132802"/>
            <a:ext cx="381000" cy="5219700"/>
          </a:xfrm>
          <a:prstGeom prst="leftBrace">
            <a:avLst>
              <a:gd name="adj1" fmla="val 114583"/>
              <a:gd name="adj2" fmla="val 50565"/>
            </a:avLst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7800" y="5933152"/>
            <a:ext cx="369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（默认）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实际尺寸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2050" name="Picture 2" descr="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4552"/>
            <a:ext cx="5219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1" y="1028408"/>
            <a:ext cx="115061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中，盒子模型有了一个不一样的计算方式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推出了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属性，完全改变了盒子模型的运作模式和元素大小的计算方式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属性有三个主要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padding-box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border-box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6710824" y="3347576"/>
            <a:ext cx="903952" cy="4267200"/>
          </a:xfrm>
          <a:prstGeom prst="leftBrace">
            <a:avLst>
              <a:gd name="adj1" fmla="val 114583"/>
              <a:gd name="adj2" fmla="val 50565"/>
            </a:avLst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7800" y="5933152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en-US" altLang="zh-CN" b="1" dirty="0" smtClean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-box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（已弃用）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实际尺寸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9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2050" name="Picture 2" descr="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4552"/>
            <a:ext cx="5219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1" y="1028408"/>
            <a:ext cx="115061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中，盒子模型有了一个不一样的计算方式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推出了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属性，完全改变了盒子模型的运作模式和元素大小的计算方式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属性有三个主要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padding-box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  <a:endParaRPr lang="zh-CN" altLang="en-US" b="1" dirty="0">
              <a:solidFill>
                <a:srgbClr val="C725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6863224" y="3271376"/>
            <a:ext cx="675352" cy="4648200"/>
          </a:xfrm>
          <a:prstGeom prst="leftBrace">
            <a:avLst>
              <a:gd name="adj1" fmla="val 114583"/>
              <a:gd name="adj2" fmla="val 50565"/>
            </a:avLst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7800" y="5933152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b="1" dirty="0" smtClean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实际尺寸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2050" name="Picture 2" descr="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4552"/>
            <a:ext cx="5219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1" y="1028408"/>
            <a:ext cx="115061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中，盒子模型有了一个不一样的计算方式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推出了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属性，完全改变了盒子模型的运作模式和元素大小的计算方式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属性有三个主要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padding-box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  <a:endParaRPr lang="zh-CN" altLang="en-US" b="1" dirty="0">
              <a:solidFill>
                <a:srgbClr val="C725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6863224" y="3271376"/>
            <a:ext cx="675352" cy="4648200"/>
          </a:xfrm>
          <a:prstGeom prst="leftBrace">
            <a:avLst>
              <a:gd name="adj1" fmla="val 114583"/>
              <a:gd name="adj2" fmla="val 50565"/>
            </a:avLst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7800" y="5933152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b="1" dirty="0" smtClean="0">
                <a:solidFill>
                  <a:srgbClr val="C725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实际尺寸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8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命名技巧 </a:t>
            </a:r>
            <a:r>
              <a:rPr lang="en-US" altLang="zh-CN" dirty="0" smtClean="0"/>
              <a:t>– BEM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pic>
        <p:nvPicPr>
          <p:cNvPr id="15362" name="Picture 2" descr="http://segmentfault.com/img/bVbN4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58769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524000" y="4756786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BEM</a:t>
            </a:r>
            <a:r>
              <a:rPr lang="zh-CN" altLang="en-US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的意思就是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块（</a:t>
            </a:r>
            <a:r>
              <a:rPr lang="en-US" altLang="zh-CN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</a:t>
            </a:r>
            <a:r>
              <a:rPr lang="en-US" altLang="zh-CN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修饰符（</a:t>
            </a:r>
            <a:r>
              <a:rPr lang="en-US" altLang="zh-CN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modifier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997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数组解</a:t>
            </a:r>
            <a:r>
              <a:rPr lang="zh-CN" altLang="en-US" dirty="0" smtClean="0"/>
              <a:t>构</a:t>
            </a:r>
            <a:endParaRPr lang="zh-CN" altLang="en-US" dirty="0"/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11552935" y="6379398"/>
            <a:ext cx="434380" cy="38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262CF-5CC9-4929-99CD-9F101191856B}" type="slidenum">
              <a:rPr lang="en-GB" smtClean="0">
                <a:solidFill>
                  <a:srgbClr val="3F3F3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pPr/>
              <a:t>9</a:t>
            </a:fld>
            <a:endParaRPr lang="en-GB">
              <a:solidFill>
                <a:srgbClr val="3F3F3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096000" y="914400"/>
            <a:ext cx="6096000" cy="55626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457200" y="1340788"/>
            <a:ext cx="511769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不完全解构，即等号左边的模式，只匹配一部分的等号右边的数组。这种情况下，解构依然可以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成功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如果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等号的右边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不是可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遍历的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结构，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那么将会报错</a:t>
            </a:r>
            <a:r>
              <a:rPr lang="zh-CN" altLang="en-US" sz="1400" dirty="0" smtClean="0">
                <a:solidFill>
                  <a:srgbClr val="5C5C5C"/>
                </a:solidFill>
                <a:latin typeface="微软雅黑"/>
                <a:ea typeface="微软雅黑"/>
              </a:rPr>
              <a:t>。</a:t>
            </a:r>
            <a:endParaRPr lang="en-US" altLang="zh-CN" sz="1400" dirty="0" smtClean="0">
              <a:solidFill>
                <a:srgbClr val="5C5C5C"/>
              </a:solidFill>
              <a:latin typeface="微软雅黑"/>
              <a:ea typeface="微软雅黑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 smtClean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只要某种数据结构具有 </a:t>
            </a:r>
            <a:r>
              <a:rPr lang="en-US" altLang="zh-CN" sz="1400" dirty="0">
                <a:solidFill>
                  <a:srgbClr val="5C5C5C"/>
                </a:solidFill>
                <a:latin typeface="微软雅黑"/>
                <a:ea typeface="微软雅黑"/>
              </a:rPr>
              <a:t>Iterator </a:t>
            </a:r>
            <a:r>
              <a:rPr lang="zh-CN" altLang="en-US" sz="1400" dirty="0">
                <a:solidFill>
                  <a:srgbClr val="5C5C5C"/>
                </a:solidFill>
                <a:latin typeface="微软雅黑"/>
                <a:ea typeface="微软雅黑"/>
              </a:rPr>
              <a:t>接口，都可以采用数组形式的解构赋值。</a:t>
            </a:r>
            <a:endParaRPr lang="en-US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264000" y="1008224"/>
            <a:ext cx="5760000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2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3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4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1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2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d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4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263998" y="2514600"/>
            <a:ext cx="5760000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// 报错 </a:t>
            </a:r>
            <a:endParaRPr lang="en-US" altLang="zh-CN" sz="1000" dirty="0" smtClean="0">
              <a:solidFill>
                <a:srgbClr val="75715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false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NaN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undefined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null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foo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{};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263998" y="3886200"/>
            <a:ext cx="5760000" cy="46802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y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z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new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Set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'a'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'b'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'c'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x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"a"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263998" y="4495800"/>
            <a:ext cx="5760000" cy="1699133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function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*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fibs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a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1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while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zh-CN" altLang="zh-CN" sz="1000" dirty="0" smtClean="0">
                <a:solidFill>
                  <a:srgbClr val="AE81FF"/>
                </a:solidFill>
                <a:latin typeface="Consolas" panose="020B0609020204030204" pitchFamily="49" charset="0"/>
                <a:ea typeface="微软雅黑"/>
              </a:rPr>
              <a:t>true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)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{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    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yield 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a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b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a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+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b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 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}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66D9EF"/>
                </a:solidFill>
                <a:latin typeface="Consolas" panose="020B0609020204030204" pitchFamily="49" charset="0"/>
                <a:ea typeface="微软雅黑"/>
              </a:rPr>
              <a:t>let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[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first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second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third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fourth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fifth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sixth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]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r>
              <a:rPr lang="zh-CN" altLang="zh-CN" sz="1000" dirty="0" smtClean="0">
                <a:solidFill>
                  <a:srgbClr val="F92672"/>
                </a:solidFill>
                <a:latin typeface="Consolas" panose="020B0609020204030204" pitchFamily="49" charset="0"/>
                <a:ea typeface="微软雅黑"/>
              </a:rPr>
              <a:t>=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fibs</a:t>
            </a:r>
            <a:r>
              <a:rPr lang="zh-CN" altLang="zh-CN" sz="1000" dirty="0" smtClean="0">
                <a:solidFill>
                  <a:srgbClr val="F8F8F2"/>
                </a:solidFill>
                <a:latin typeface="Consolas" panose="020B0609020204030204" pitchFamily="49" charset="0"/>
                <a:ea typeface="微软雅黑"/>
              </a:rPr>
              <a:t>();</a:t>
            </a: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 </a:t>
            </a:r>
            <a:endParaRPr lang="en-US" altLang="zh-CN" sz="1000" dirty="0" smtClean="0">
              <a:solidFill>
                <a:srgbClr val="A6E22E"/>
              </a:solidFill>
              <a:latin typeface="Consolas" panose="020B0609020204030204" pitchFamily="49" charset="0"/>
              <a:ea typeface="微软雅黑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A6E22E"/>
                </a:solidFill>
                <a:latin typeface="Consolas" panose="020B0609020204030204" pitchFamily="49" charset="0"/>
                <a:ea typeface="微软雅黑"/>
              </a:rPr>
              <a:t>sixth</a:t>
            </a:r>
            <a:r>
              <a:rPr lang="zh-CN" altLang="zh-CN" sz="1000" dirty="0" smtClean="0">
                <a:solidFill>
                  <a:srgbClr val="75715E"/>
                </a:solidFill>
                <a:latin typeface="Consolas" panose="020B0609020204030204" pitchFamily="49" charset="0"/>
                <a:ea typeface="微软雅黑"/>
              </a:rPr>
              <a:t> // 5</a:t>
            </a:r>
            <a:r>
              <a:rPr lang="zh-CN" altLang="zh-CN" sz="800" dirty="0" smtClean="0">
                <a:solidFill>
                  <a:srgbClr val="5C5C5C"/>
                </a:solidFill>
                <a:latin typeface="微软雅黑"/>
                <a:ea typeface="微软雅黑"/>
              </a:rPr>
              <a:t> </a:t>
            </a:r>
            <a:endParaRPr lang="zh-CN" altLang="zh-CN" dirty="0" smtClean="0">
              <a:solidFill>
                <a:srgbClr val="5C5C5C"/>
              </a:solidFill>
              <a:latin typeface="Arial" panose="020B0604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2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命名技巧 </a:t>
            </a:r>
            <a:r>
              <a:rPr lang="en-US" altLang="zh-CN" dirty="0" smtClean="0"/>
              <a:t>– BEM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1143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BEM</a:t>
            </a:r>
            <a:r>
              <a:rPr lang="zh-CN" altLang="en-US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的意思就是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块（</a:t>
            </a:r>
            <a:r>
              <a:rPr lang="en-US" altLang="zh-CN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</a:t>
            </a:r>
            <a:r>
              <a:rPr lang="en-US" altLang="zh-CN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修饰符（</a:t>
            </a:r>
            <a:r>
              <a:rPr lang="en-US" altLang="zh-CN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modifier</a:t>
            </a:r>
            <a:r>
              <a:rPr lang="zh-CN" altLang="en-US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933680" y="2038112"/>
            <a:ext cx="247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.block{}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.block__element{}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.block--modifier{}</a:t>
            </a:r>
          </a:p>
        </p:txBody>
      </p:sp>
      <p:sp>
        <p:nvSpPr>
          <p:cNvPr id="5" name="矩形 4"/>
          <p:cNvSpPr/>
          <p:nvPr/>
        </p:nvSpPr>
        <p:spPr>
          <a:xfrm>
            <a:off x="533400" y="1676400"/>
            <a:ext cx="249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命名约定的模式如下：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" y="3738652"/>
            <a:ext cx="9296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了更高级别的抽象或组件。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block__</a:t>
            </a:r>
            <a:r>
              <a:rPr lang="en-US" altLang="zh-CN" dirty="0" err="1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en-US" altLang="zh-CN" dirty="0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.block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的后代，用于形成一个完整的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.block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的整体。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block-</a:t>
            </a:r>
            <a:r>
              <a:rPr lang="en-US" altLang="zh-CN" dirty="0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-modifier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rgbClr val="EC3C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.block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的不同状态或不同版本。</a:t>
            </a:r>
          </a:p>
        </p:txBody>
      </p:sp>
    </p:spTree>
    <p:extLst>
      <p:ext uri="{BB962C8B-B14F-4D97-AF65-F5344CB8AC3E}">
        <p14:creationId xmlns:p14="http://schemas.microsoft.com/office/powerpoint/2010/main" val="31502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命名技巧 </a:t>
            </a:r>
            <a:r>
              <a:rPr lang="en-US" altLang="zh-CN" dirty="0" smtClean="0"/>
              <a:t>– BEM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1430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A3C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统一数据域</a:t>
            </a:r>
            <a:endParaRPr lang="zh-CN" altLang="en-US" b="1" i="0" dirty="0">
              <a:solidFill>
                <a:srgbClr val="00A3C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530" name="Picture 2" descr="Sass调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2860"/>
            <a:ext cx="487058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Sass调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82860"/>
            <a:ext cx="491238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5638800" y="3200400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8119" y="5181600"/>
            <a:ext cx="117246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在上图中有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Layout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块。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MainLayout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包括一个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Title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命名技巧 </a:t>
            </a:r>
            <a:r>
              <a:rPr lang="en-US" altLang="zh-CN" dirty="0" smtClean="0"/>
              <a:t>– BEM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0960" y="9906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A3C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块的独立性</a:t>
            </a:r>
            <a:endParaRPr lang="zh-CN" altLang="en-US" b="1" i="0" dirty="0">
              <a:solidFill>
                <a:srgbClr val="00A3C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3554" name="Picture 2" descr="BEM的定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618765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0960" y="1359932"/>
            <a:ext cx="10713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随着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一个项目的发展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在页面中添加，删除，或者是移动一些块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想要互换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块下面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让这个过程更加简化，块必须是独立的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个独立的块可以放置在页面的任意位置 ，包括嵌套在其他块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6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命名技巧 </a:t>
            </a:r>
            <a:r>
              <a:rPr lang="en-US" altLang="zh-CN" dirty="0" smtClean="0"/>
              <a:t>– BEM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960" y="1066800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A3C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独立的</a:t>
            </a:r>
            <a:r>
              <a:rPr lang="en-US" altLang="zh-CN" b="1" dirty="0">
                <a:solidFill>
                  <a:srgbClr val="00A3C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altLang="zh-CN" b="1" i="0" dirty="0">
              <a:solidFill>
                <a:srgbClr val="00A3C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960" y="1720840"/>
            <a:ext cx="102870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的角度来看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一个块（或者一个元素）必须有一个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的“名字”（一个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类）这样才能被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规则所作用。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选择器（如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.menu td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）因为这样的选择器并非是完全上下文无关的。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避免使用级联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）选择器（译注：如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.menu .item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2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命名技巧 </a:t>
            </a:r>
            <a:r>
              <a:rPr lang="en-US" altLang="zh-CN" dirty="0" smtClean="0"/>
              <a:t>– BEM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0960" y="1066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A3C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块修饰符</a:t>
            </a:r>
            <a:endParaRPr lang="zh-CN" altLang="en-US" b="1" i="0" dirty="0">
              <a:solidFill>
                <a:srgbClr val="00A3C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5602" name="Picture 2" descr="BEM的定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459720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" y="4648200"/>
            <a:ext cx="987962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区域有一个和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区域布局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不一样的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为避免开发相同的组件，此时可以给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.Menu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添加修饰符。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作为一个块或是一个元素的一种属性，代表这个块或这个元素在外观或是行为上的改变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8889"/>
          <a:stretch/>
        </p:blipFill>
        <p:spPr>
          <a:xfrm>
            <a:off x="-48000" y="-533400"/>
            <a:ext cx="12240000" cy="7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MyriadRegular"/>
        <a:ea typeface="宋体"/>
        <a:cs typeface=""/>
      </a:majorFont>
      <a:minorFont>
        <a:latin typeface="Myriad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1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56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15A1C8"/>
      </a:accent1>
      <a:accent2>
        <a:srgbClr val="099480"/>
      </a:accent2>
      <a:accent3>
        <a:srgbClr val="15A1C8"/>
      </a:accent3>
      <a:accent4>
        <a:srgbClr val="099480"/>
      </a:accent4>
      <a:accent5>
        <a:srgbClr val="15A1C8"/>
      </a:accent5>
      <a:accent6>
        <a:srgbClr val="099480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Custom 56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15A1C8"/>
      </a:accent1>
      <a:accent2>
        <a:srgbClr val="099480"/>
      </a:accent2>
      <a:accent3>
        <a:srgbClr val="15A1C8"/>
      </a:accent3>
      <a:accent4>
        <a:srgbClr val="099480"/>
      </a:accent4>
      <a:accent5>
        <a:srgbClr val="15A1C8"/>
      </a:accent5>
      <a:accent6>
        <a:srgbClr val="099480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Custom 56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15A1C8"/>
      </a:accent1>
      <a:accent2>
        <a:srgbClr val="099480"/>
      </a:accent2>
      <a:accent3>
        <a:srgbClr val="15A1C8"/>
      </a:accent3>
      <a:accent4>
        <a:srgbClr val="099480"/>
      </a:accent4>
      <a:accent5>
        <a:srgbClr val="15A1C8"/>
      </a:accent5>
      <a:accent6>
        <a:srgbClr val="099480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Theme">
  <a:themeElements>
    <a:clrScheme name="Custom 56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15A1C8"/>
      </a:accent1>
      <a:accent2>
        <a:srgbClr val="099480"/>
      </a:accent2>
      <a:accent3>
        <a:srgbClr val="15A1C8"/>
      </a:accent3>
      <a:accent4>
        <a:srgbClr val="099480"/>
      </a:accent4>
      <a:accent5>
        <a:srgbClr val="15A1C8"/>
      </a:accent5>
      <a:accent6>
        <a:srgbClr val="099480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Theme">
  <a:themeElements>
    <a:clrScheme name="Custom 56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15A1C8"/>
      </a:accent1>
      <a:accent2>
        <a:srgbClr val="099480"/>
      </a:accent2>
      <a:accent3>
        <a:srgbClr val="15A1C8"/>
      </a:accent3>
      <a:accent4>
        <a:srgbClr val="099480"/>
      </a:accent4>
      <a:accent5>
        <a:srgbClr val="15A1C8"/>
      </a:accent5>
      <a:accent6>
        <a:srgbClr val="099480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35968</TotalTime>
  <Words>6890</Words>
  <Application>Microsoft Office PowerPoint</Application>
  <PresentationFormat>宽屏</PresentationFormat>
  <Paragraphs>1335</Paragraphs>
  <Slides>95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95</vt:i4>
      </vt:variant>
    </vt:vector>
  </HeadingPairs>
  <TitlesOfParts>
    <vt:vector size="118" baseType="lpstr">
      <vt:lpstr>Gill Sans</vt:lpstr>
      <vt:lpstr>Lato</vt:lpstr>
      <vt:lpstr>Menlo</vt:lpstr>
      <vt:lpstr>Microsoft YaHei UI</vt:lpstr>
      <vt:lpstr>MyriadRegular</vt:lpstr>
      <vt:lpstr>SimSun</vt:lpstr>
      <vt:lpstr>SimSun</vt:lpstr>
      <vt:lpstr>微软雅黑</vt:lpstr>
      <vt:lpstr>微软雅黑</vt:lpstr>
      <vt:lpstr>微软雅黑 Light</vt:lpstr>
      <vt:lpstr>Arial</vt:lpstr>
      <vt:lpstr>Calibri</vt:lpstr>
      <vt:lpstr>Consolas</vt:lpstr>
      <vt:lpstr>Segoe UI</vt:lpstr>
      <vt:lpstr>Segoe UI Light</vt:lpstr>
      <vt:lpstr>Office 主题</vt:lpstr>
      <vt:lpstr>默认设计模板</vt:lpstr>
      <vt:lpstr>1_Office 主题</vt:lpstr>
      <vt:lpstr>Office Theme</vt:lpstr>
      <vt:lpstr>1_Office Theme</vt:lpstr>
      <vt:lpstr>2_Office Theme</vt:lpstr>
      <vt:lpstr>3_Office Theme</vt:lpstr>
      <vt:lpstr>4_Office Theme</vt:lpstr>
      <vt:lpstr>PowerPoint 演示文稿</vt:lpstr>
      <vt:lpstr>PowerPoint 演示文稿</vt:lpstr>
      <vt:lpstr>let 和 const</vt:lpstr>
      <vt:lpstr>let 和 const</vt:lpstr>
      <vt:lpstr>块作用域</vt:lpstr>
      <vt:lpstr>顶层对象</vt:lpstr>
      <vt:lpstr>变量解构</vt:lpstr>
      <vt:lpstr>数组解构</vt:lpstr>
      <vt:lpstr>数组解构</vt:lpstr>
      <vt:lpstr>对象解构</vt:lpstr>
      <vt:lpstr>对象解构</vt:lpstr>
      <vt:lpstr>默认值</vt:lpstr>
      <vt:lpstr>默认值</vt:lpstr>
      <vt:lpstr>字符串解构</vt:lpstr>
      <vt:lpstr>数值与布尔解构</vt:lpstr>
      <vt:lpstr>函数参数解构</vt:lpstr>
      <vt:lpstr>解构用途</vt:lpstr>
      <vt:lpstr>解构用途</vt:lpstr>
      <vt:lpstr>PowerPoint 演示文稿</vt:lpstr>
      <vt:lpstr>公共，私有与受保护的修饰符</vt:lpstr>
      <vt:lpstr>公共，私有与受保护的修饰符</vt:lpstr>
      <vt:lpstr>readonly 修饰符</vt:lpstr>
      <vt:lpstr>参数属性</vt:lpstr>
      <vt:lpstr>装饰器</vt:lpstr>
      <vt:lpstr>装饰器应用场景</vt:lpstr>
      <vt:lpstr>装饰器应用场景</vt:lpstr>
      <vt:lpstr>装饰器应用场景</vt:lpstr>
      <vt:lpstr>装饰器应用场景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JavaScript关键字</vt:lpstr>
      <vt:lpstr>JavaScript保留字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模块化</vt:lpstr>
      <vt:lpstr>模块化</vt:lpstr>
      <vt:lpstr>模块化</vt:lpstr>
      <vt:lpstr>模块化</vt:lpstr>
      <vt:lpstr>模块化</vt:lpstr>
      <vt:lpstr>模块化</vt:lpstr>
      <vt:lpstr>模块化</vt:lpstr>
      <vt:lpstr>模块化</vt:lpstr>
      <vt:lpstr>模块化</vt:lpstr>
      <vt:lpstr>模块化</vt:lpstr>
      <vt:lpstr>模块化</vt:lpstr>
      <vt:lpstr>模块化</vt:lpstr>
      <vt:lpstr>模块化</vt:lpstr>
      <vt:lpstr>工程化工具</vt:lpstr>
      <vt:lpstr>工程化工具</vt:lpstr>
      <vt:lpstr>工程化工具</vt:lpstr>
      <vt:lpstr>工程化工具</vt:lpstr>
      <vt:lpstr>工程化工具</vt:lpstr>
      <vt:lpstr>工程化工具</vt:lpstr>
      <vt:lpstr>CSS 盒子模型</vt:lpstr>
      <vt:lpstr>CSS 盒子模型</vt:lpstr>
      <vt:lpstr>CSS 盒子模型</vt:lpstr>
      <vt:lpstr>CSS 盒子模型</vt:lpstr>
      <vt:lpstr>CSS 盒子模型</vt:lpstr>
      <vt:lpstr>CSS 盒子模型</vt:lpstr>
      <vt:lpstr>CSS命名技巧 – BEM 规范</vt:lpstr>
      <vt:lpstr>CSS命名技巧 – BEM 规范</vt:lpstr>
      <vt:lpstr>CSS命名技巧 – BEM 规范</vt:lpstr>
      <vt:lpstr>CSS命名技巧 – BEM 规范</vt:lpstr>
      <vt:lpstr>CSS命名技巧 – BEM 规范</vt:lpstr>
      <vt:lpstr>CSS命名技巧 – BEM 规范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Sagi Chen(陈圣杰)</cp:lastModifiedBy>
  <cp:revision>1322</cp:revision>
  <dcterms:created xsi:type="dcterms:W3CDTF">2012-12-04T13:27:28Z</dcterms:created>
  <dcterms:modified xsi:type="dcterms:W3CDTF">2019-10-23T03:15:48Z</dcterms:modified>
</cp:coreProperties>
</file>