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305" r:id="rId5"/>
    <p:sldId id="261" r:id="rId6"/>
    <p:sldId id="304" r:id="rId7"/>
    <p:sldId id="262" r:id="rId8"/>
    <p:sldId id="299" r:id="rId9"/>
    <p:sldId id="306" r:id="rId10"/>
    <p:sldId id="310" r:id="rId11"/>
    <p:sldId id="311" r:id="rId12"/>
    <p:sldId id="313" r:id="rId13"/>
    <p:sldId id="312" r:id="rId14"/>
    <p:sldId id="314" r:id="rId15"/>
    <p:sldId id="315"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391"/>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6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7756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5989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 id="2147483674"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496" y="3277852"/>
            <a:ext cx="7127776" cy="522725"/>
          </a:xfrm>
        </p:spPr>
        <p:txBody>
          <a:bodyPr/>
          <a:lstStyle/>
          <a:p>
            <a:pPr lvl="0" algn="l"/>
            <a:r>
              <a:rPr lang="en-US" altLang="ko-KR" sz="3600" dirty="0" smtClean="0">
                <a:solidFill>
                  <a:schemeClr val="accent4">
                    <a:lumMod val="50000"/>
                  </a:schemeClr>
                </a:solidFill>
                <a:ea typeface="맑은 고딕" pitchFamily="50" charset="-127"/>
              </a:rPr>
              <a:t>ESTEEM</a:t>
            </a:r>
            <a:endParaRPr lang="en-US" altLang="ko-KR" sz="3600" dirty="0">
              <a:solidFill>
                <a:schemeClr val="accent4">
                  <a:lumMod val="50000"/>
                </a:schemeClr>
              </a:solidFill>
            </a:endParaRPr>
          </a:p>
        </p:txBody>
      </p:sp>
      <p:sp>
        <p:nvSpPr>
          <p:cNvPr id="4" name="Text Placeholder 3"/>
          <p:cNvSpPr>
            <a:spLocks noGrp="1"/>
          </p:cNvSpPr>
          <p:nvPr>
            <p:ph type="body" sz="quarter" idx="11"/>
          </p:nvPr>
        </p:nvSpPr>
        <p:spPr/>
        <p:txBody>
          <a:bodyPr/>
          <a:lstStyle/>
          <a:p>
            <a:r>
              <a:rPr lang="en-US" dirty="0">
                <a:latin typeface="Footlight MT Light" panose="0204060206030A020304" pitchFamily="18" charset="0"/>
              </a:rPr>
              <a:t>12S17004 </a:t>
            </a:r>
            <a:r>
              <a:rPr lang="en-US" dirty="0" err="1">
                <a:latin typeface="Footlight MT Light" panose="0204060206030A020304" pitchFamily="18" charset="0"/>
              </a:rPr>
              <a:t>Fivin</a:t>
            </a:r>
            <a:r>
              <a:rPr lang="en-US" dirty="0">
                <a:latin typeface="Footlight MT Light" panose="0204060206030A020304" pitchFamily="18" charset="0"/>
              </a:rPr>
              <a:t> </a:t>
            </a:r>
            <a:r>
              <a:rPr lang="en-US" dirty="0" err="1">
                <a:latin typeface="Footlight MT Light" panose="0204060206030A020304" pitchFamily="18" charset="0"/>
              </a:rPr>
              <a:t>Sadesla</a:t>
            </a:r>
            <a:r>
              <a:rPr lang="en-US" dirty="0">
                <a:latin typeface="Footlight MT Light" panose="0204060206030A020304" pitchFamily="18" charset="0"/>
              </a:rPr>
              <a:t> </a:t>
            </a:r>
            <a:r>
              <a:rPr lang="en-US" dirty="0" err="1">
                <a:latin typeface="Footlight MT Light" panose="0204060206030A020304" pitchFamily="18" charset="0"/>
              </a:rPr>
              <a:t>Tambunan</a:t>
            </a:r>
            <a:endParaRPr lang="en-US" dirty="0">
              <a:latin typeface="Footlight MT Light" panose="0204060206030A020304" pitchFamily="18" charset="0"/>
            </a:endParaRPr>
          </a:p>
          <a:p>
            <a:r>
              <a:rPr lang="en-US" dirty="0">
                <a:latin typeface="Footlight MT Light" panose="0204060206030A020304" pitchFamily="18" charset="0"/>
              </a:rPr>
              <a:t>12S17026</a:t>
            </a:r>
            <a:r>
              <a:rPr lang="en-US" dirty="0">
                <a:solidFill>
                  <a:srgbClr val="00000A"/>
                </a:solidFill>
                <a:latin typeface="Footlight MT Light" panose="0204060206030A020304" pitchFamily="18" charset="0"/>
              </a:rPr>
              <a:t>  </a:t>
            </a:r>
            <a:r>
              <a:rPr lang="en-US" dirty="0">
                <a:latin typeface="Footlight MT Light" panose="0204060206030A020304" pitchFamily="18" charset="0"/>
              </a:rPr>
              <a:t>Mika Lestari Valentina </a:t>
            </a:r>
            <a:r>
              <a:rPr lang="en-US" dirty="0" err="1">
                <a:latin typeface="Footlight MT Light" panose="0204060206030A020304" pitchFamily="18" charset="0"/>
              </a:rPr>
              <a:t>Manurung</a:t>
            </a:r>
            <a:endParaRPr lang="en-US" dirty="0">
              <a:solidFill>
                <a:srgbClr val="00000A"/>
              </a:solidFill>
              <a:latin typeface="Footlight MT Light" panose="0204060206030A020304" pitchFamily="18" charset="0"/>
              <a:ea typeface="Arial" panose="020B0604020202020204" pitchFamily="34" charset="0"/>
            </a:endParaRPr>
          </a:p>
          <a:p>
            <a:r>
              <a:rPr lang="en-US" dirty="0">
                <a:latin typeface="Footlight MT Light" panose="0204060206030A020304" pitchFamily="18" charset="0"/>
              </a:rPr>
              <a:t>12S17037</a:t>
            </a:r>
            <a:r>
              <a:rPr lang="en-US" dirty="0">
                <a:solidFill>
                  <a:srgbClr val="00000A"/>
                </a:solidFill>
                <a:latin typeface="Footlight MT Light" panose="0204060206030A020304" pitchFamily="18" charset="0"/>
              </a:rPr>
              <a:t>  </a:t>
            </a:r>
            <a:r>
              <a:rPr lang="en-US" dirty="0">
                <a:latin typeface="Footlight MT Light" panose="0204060206030A020304" pitchFamily="18" charset="0"/>
              </a:rPr>
              <a:t>Nita Sophia </a:t>
            </a:r>
            <a:r>
              <a:rPr lang="en-US" dirty="0" err="1">
                <a:latin typeface="Footlight MT Light" panose="0204060206030A020304" pitchFamily="18" charset="0"/>
              </a:rPr>
              <a:t>Winandi</a:t>
            </a:r>
            <a:r>
              <a:rPr lang="en-US" dirty="0">
                <a:latin typeface="Footlight MT Light" panose="0204060206030A020304" pitchFamily="18" charset="0"/>
              </a:rPr>
              <a:t> </a:t>
            </a:r>
            <a:r>
              <a:rPr lang="en-US" dirty="0" err="1">
                <a:latin typeface="Footlight MT Light" panose="0204060206030A020304" pitchFamily="18" charset="0"/>
              </a:rPr>
              <a:t>Sirait</a:t>
            </a:r>
            <a:endParaRPr lang="en-US" dirty="0">
              <a:solidFill>
                <a:srgbClr val="00000A"/>
              </a:solidFill>
              <a:latin typeface="Footlight MT Light" panose="0204060206030A020304" pitchFamily="18" charset="0"/>
              <a:ea typeface="Arial" panose="020B0604020202020204"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3"/>
          <p:cNvSpPr txBox="1">
            <a:spLocks/>
          </p:cNvSpPr>
          <p:nvPr/>
        </p:nvSpPr>
        <p:spPr>
          <a:xfrm>
            <a:off x="2627784" y="-147806"/>
            <a:ext cx="3664311" cy="127939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smtClean="0">
                <a:solidFill>
                  <a:schemeClr val="tx1">
                    <a:lumMod val="85000"/>
                    <a:lumOff val="15000"/>
                  </a:schemeClr>
                </a:solidFill>
                <a:latin typeface="Cooper Black" panose="0208090404030B020404" pitchFamily="18" charset="0"/>
                <a:cs typeface="Arial" pitchFamily="34" charset="0"/>
              </a:rPr>
              <a:t>IMPLEMENTASI</a:t>
            </a:r>
            <a:endParaRPr lang="en-US" altLang="ko-KR" b="1" dirty="0">
              <a:solidFill>
                <a:schemeClr val="tx1">
                  <a:lumMod val="85000"/>
                  <a:lumOff val="15000"/>
                </a:schemeClr>
              </a:solidFill>
              <a:latin typeface="Cooper Black" panose="0208090404030B020404" pitchFamily="18" charset="0"/>
              <a:cs typeface="Arial" pitchFamily="34" charset="0"/>
            </a:endParaRPr>
          </a:p>
        </p:txBody>
      </p:sp>
      <p:sp>
        <p:nvSpPr>
          <p:cNvPr id="10" name="TextBox 9"/>
          <p:cNvSpPr txBox="1"/>
          <p:nvPr/>
        </p:nvSpPr>
        <p:spPr>
          <a:xfrm>
            <a:off x="395536" y="1097353"/>
            <a:ext cx="2491390" cy="400110"/>
          </a:xfrm>
          <a:prstGeom prst="rect">
            <a:avLst/>
          </a:prstGeom>
          <a:noFill/>
        </p:spPr>
        <p:txBody>
          <a:bodyPr wrap="square" rtlCol="0" anchor="ctr">
            <a:spAutoFit/>
          </a:bodyPr>
          <a:lstStyle/>
          <a:p>
            <a:r>
              <a:rPr lang="en-US" altLang="ko-KR" sz="2000" b="1" dirty="0" smtClean="0">
                <a:latin typeface="Arial Black" panose="020B0A04020102020204" pitchFamily="34" charset="0"/>
                <a:cs typeface="Arial" pitchFamily="34" charset="0"/>
              </a:rPr>
              <a:t>* Data Cleaning</a:t>
            </a:r>
            <a:endParaRPr lang="ko-KR" altLang="en-US" sz="2000" b="1" dirty="0">
              <a:latin typeface="Arial Black" panose="020B0A04020102020204" pitchFamily="34" charset="0"/>
              <a:cs typeface="Arial" pitchFamily="34" charset="0"/>
            </a:endParaRPr>
          </a:p>
        </p:txBody>
      </p:sp>
      <p:sp>
        <p:nvSpPr>
          <p:cNvPr id="11" name="Content Placeholder 4"/>
          <p:cNvSpPr txBox="1">
            <a:spLocks/>
          </p:cNvSpPr>
          <p:nvPr/>
        </p:nvSpPr>
        <p:spPr>
          <a:xfrm>
            <a:off x="6516216" y="2766544"/>
            <a:ext cx="2479395" cy="158417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pic>
        <p:nvPicPr>
          <p:cNvPr id="2" name="Picture 1"/>
          <p:cNvPicPr>
            <a:picLocks noChangeAspect="1"/>
          </p:cNvPicPr>
          <p:nvPr/>
        </p:nvPicPr>
        <p:blipFill>
          <a:blip r:embed="rId2">
            <a:duotone>
              <a:prstClr val="black"/>
              <a:srgbClr val="D9C3A5">
                <a:tint val="50000"/>
                <a:satMod val="180000"/>
              </a:srgbClr>
            </a:duotone>
          </a:blip>
          <a:stretch>
            <a:fillRect/>
          </a:stretch>
        </p:blipFill>
        <p:spPr>
          <a:xfrm>
            <a:off x="589624" y="1553023"/>
            <a:ext cx="3312368" cy="2427042"/>
          </a:xfrm>
          <a:prstGeom prst="rect">
            <a:avLst/>
          </a:prstGeom>
        </p:spPr>
      </p:pic>
      <p:pic>
        <p:nvPicPr>
          <p:cNvPr id="4" name="Picture 3"/>
          <p:cNvPicPr>
            <a:picLocks noChangeAspect="1"/>
          </p:cNvPicPr>
          <p:nvPr/>
        </p:nvPicPr>
        <p:blipFill>
          <a:blip r:embed="rId3">
            <a:duotone>
              <a:prstClr val="black"/>
              <a:srgbClr val="D9C3A5">
                <a:tint val="50000"/>
                <a:satMod val="180000"/>
              </a:srgbClr>
            </a:duotone>
          </a:blip>
          <a:stretch>
            <a:fillRect/>
          </a:stretch>
        </p:blipFill>
        <p:spPr>
          <a:xfrm>
            <a:off x="611560" y="4006461"/>
            <a:ext cx="3312368" cy="1085850"/>
          </a:xfrm>
          <a:prstGeom prst="rect">
            <a:avLst/>
          </a:prstGeom>
        </p:spPr>
      </p:pic>
      <p:pic>
        <p:nvPicPr>
          <p:cNvPr id="6" name="Picture 5"/>
          <p:cNvPicPr>
            <a:picLocks noChangeAspect="1"/>
          </p:cNvPicPr>
          <p:nvPr/>
        </p:nvPicPr>
        <p:blipFill>
          <a:blip r:embed="rId4"/>
          <a:stretch>
            <a:fillRect/>
          </a:stretch>
        </p:blipFill>
        <p:spPr>
          <a:xfrm>
            <a:off x="4632812" y="2283718"/>
            <a:ext cx="4143375" cy="2686050"/>
          </a:xfrm>
          <a:prstGeom prst="rect">
            <a:avLst/>
          </a:prstGeom>
        </p:spPr>
      </p:pic>
      <p:sp>
        <p:nvSpPr>
          <p:cNvPr id="15" name="TextBox 14"/>
          <p:cNvSpPr txBox="1"/>
          <p:nvPr/>
        </p:nvSpPr>
        <p:spPr>
          <a:xfrm>
            <a:off x="4481619" y="1352968"/>
            <a:ext cx="2491390" cy="400110"/>
          </a:xfrm>
          <a:prstGeom prst="rect">
            <a:avLst/>
          </a:prstGeom>
          <a:noFill/>
        </p:spPr>
        <p:txBody>
          <a:bodyPr wrap="square" rtlCol="0" anchor="ctr">
            <a:spAutoFit/>
          </a:bodyPr>
          <a:lstStyle/>
          <a:p>
            <a:r>
              <a:rPr lang="en-US" altLang="ko-KR" sz="2000" b="1" dirty="0" smtClean="0">
                <a:latin typeface="Arial Black" panose="020B0A04020102020204" pitchFamily="34" charset="0"/>
                <a:cs typeface="Arial" pitchFamily="34" charset="0"/>
              </a:rPr>
              <a:t>* Dashboard</a:t>
            </a:r>
            <a:endParaRPr lang="ko-KR" altLang="en-US" sz="2000" b="1" dirty="0">
              <a:latin typeface="Arial Black" panose="020B0A04020102020204" pitchFamily="34" charset="0"/>
              <a:cs typeface="Arial" pitchFamily="34" charset="0"/>
            </a:endParaRPr>
          </a:p>
        </p:txBody>
      </p:sp>
      <p:sp>
        <p:nvSpPr>
          <p:cNvPr id="8" name="TextBox 7"/>
          <p:cNvSpPr txBox="1"/>
          <p:nvPr/>
        </p:nvSpPr>
        <p:spPr>
          <a:xfrm>
            <a:off x="4581892" y="1683554"/>
            <a:ext cx="4684061" cy="600164"/>
          </a:xfrm>
          <a:prstGeom prst="rect">
            <a:avLst/>
          </a:prstGeom>
          <a:noFill/>
        </p:spPr>
        <p:txBody>
          <a:bodyPr wrap="square" rtlCol="0">
            <a:spAutoFit/>
          </a:bodyPr>
          <a:lstStyle/>
          <a:p>
            <a:r>
              <a:rPr lang="en-US" sz="1100" dirty="0" err="1">
                <a:latin typeface="Footlight MT Light" panose="0204060206030A020304" pitchFamily="18" charset="0"/>
              </a:rPr>
              <a:t>Pada</a:t>
            </a:r>
            <a:r>
              <a:rPr lang="en-US" sz="1100" dirty="0">
                <a:latin typeface="Footlight MT Light" panose="0204060206030A020304" pitchFamily="18" charset="0"/>
              </a:rPr>
              <a:t> Dashboard </a:t>
            </a:r>
            <a:r>
              <a:rPr lang="en-US" sz="1100" dirty="0" err="1">
                <a:latin typeface="Footlight MT Light" panose="0204060206030A020304" pitchFamily="18" charset="0"/>
              </a:rPr>
              <a:t>terdapat</a:t>
            </a:r>
            <a:r>
              <a:rPr lang="en-US" sz="1100" dirty="0">
                <a:latin typeface="Footlight MT Light" panose="0204060206030A020304" pitchFamily="18" charset="0"/>
              </a:rPr>
              <a:t> </a:t>
            </a:r>
            <a:r>
              <a:rPr lang="en-US" sz="1100" dirty="0" err="1">
                <a:latin typeface="Footlight MT Light" panose="0204060206030A020304" pitchFamily="18" charset="0"/>
              </a:rPr>
              <a:t>informasi</a:t>
            </a:r>
            <a:r>
              <a:rPr lang="en-US" sz="1100" dirty="0">
                <a:latin typeface="Footlight MT Light" panose="0204060206030A020304" pitchFamily="18" charset="0"/>
              </a:rPr>
              <a:t> </a:t>
            </a:r>
            <a:r>
              <a:rPr lang="en-US" sz="1100" dirty="0" err="1">
                <a:latin typeface="Footlight MT Light" panose="0204060206030A020304" pitchFamily="18" charset="0"/>
              </a:rPr>
              <a:t>mengenai</a:t>
            </a:r>
            <a:r>
              <a:rPr lang="en-US" sz="1100" dirty="0">
                <a:latin typeface="Footlight MT Light" panose="0204060206030A020304" pitchFamily="18" charset="0"/>
              </a:rPr>
              <a:t> Film </a:t>
            </a:r>
            <a:r>
              <a:rPr lang="en-US" sz="1100" dirty="0" err="1">
                <a:latin typeface="Footlight MT Light" panose="0204060206030A020304" pitchFamily="18" charset="0"/>
              </a:rPr>
              <a:t>dengan</a:t>
            </a:r>
            <a:r>
              <a:rPr lang="en-US" sz="1100" dirty="0">
                <a:latin typeface="Footlight MT Light" panose="0204060206030A020304" pitchFamily="18" charset="0"/>
              </a:rPr>
              <a:t> </a:t>
            </a:r>
            <a:r>
              <a:rPr lang="en-US" sz="1100" dirty="0" err="1">
                <a:latin typeface="Footlight MT Light" panose="0204060206030A020304" pitchFamily="18" charset="0"/>
              </a:rPr>
              <a:t>peringkat</a:t>
            </a:r>
            <a:r>
              <a:rPr lang="en-US" sz="1100" dirty="0">
                <a:latin typeface="Footlight MT Light" panose="0204060206030A020304" pitchFamily="18" charset="0"/>
              </a:rPr>
              <a:t> </a:t>
            </a:r>
            <a:r>
              <a:rPr lang="en-US" sz="1100" dirty="0" err="1">
                <a:latin typeface="Footlight MT Light" panose="0204060206030A020304" pitchFamily="18" charset="0"/>
              </a:rPr>
              <a:t>teratas</a:t>
            </a:r>
            <a:r>
              <a:rPr lang="en-US" sz="1100" dirty="0">
                <a:latin typeface="Footlight MT Light" panose="0204060206030A020304" pitchFamily="18" charset="0"/>
              </a:rPr>
              <a:t>, rata-rata </a:t>
            </a:r>
            <a:r>
              <a:rPr lang="en-US" sz="1100" dirty="0" err="1">
                <a:latin typeface="Footlight MT Light" panose="0204060206030A020304" pitchFamily="18" charset="0"/>
              </a:rPr>
              <a:t>pendapatan</a:t>
            </a:r>
            <a:r>
              <a:rPr lang="en-US" sz="1100" dirty="0">
                <a:latin typeface="Footlight MT Light" panose="0204060206030A020304" pitchFamily="18" charset="0"/>
              </a:rPr>
              <a:t> yang </a:t>
            </a:r>
            <a:r>
              <a:rPr lang="en-US" sz="1100" dirty="0" err="1">
                <a:latin typeface="Footlight MT Light" panose="0204060206030A020304" pitchFamily="18" charset="0"/>
              </a:rPr>
              <a:t>dihasilkan</a:t>
            </a:r>
            <a:r>
              <a:rPr lang="en-US" sz="1100" dirty="0">
                <a:latin typeface="Footlight MT Light" panose="0204060206030A020304" pitchFamily="18" charset="0"/>
              </a:rPr>
              <a:t> </a:t>
            </a:r>
            <a:r>
              <a:rPr lang="en-US" sz="1100" dirty="0" err="1">
                <a:latin typeface="Footlight MT Light" panose="0204060206030A020304" pitchFamily="18" charset="0"/>
              </a:rPr>
              <a:t>pada</a:t>
            </a:r>
            <a:r>
              <a:rPr lang="en-US" sz="1100" dirty="0">
                <a:latin typeface="Footlight MT Light" panose="0204060206030A020304" pitchFamily="18" charset="0"/>
              </a:rPr>
              <a:t> </a:t>
            </a:r>
            <a:r>
              <a:rPr lang="en-US" sz="1100" dirty="0" err="1">
                <a:latin typeface="Footlight MT Light" panose="0204060206030A020304" pitchFamily="18" charset="0"/>
              </a:rPr>
              <a:t>setiap</a:t>
            </a:r>
            <a:r>
              <a:rPr lang="en-US" sz="1100" dirty="0">
                <a:latin typeface="Footlight MT Light" panose="0204060206030A020304" pitchFamily="18" charset="0"/>
              </a:rPr>
              <a:t> film yang </a:t>
            </a:r>
            <a:r>
              <a:rPr lang="en-US" sz="1100" dirty="0" err="1">
                <a:latin typeface="Footlight MT Light" panose="0204060206030A020304" pitchFamily="18" charset="0"/>
              </a:rPr>
              <a:t>telah</a:t>
            </a:r>
            <a:r>
              <a:rPr lang="en-US" sz="1100" dirty="0">
                <a:latin typeface="Footlight MT Light" panose="0204060206030A020304" pitchFamily="18" charset="0"/>
              </a:rPr>
              <a:t> </a:t>
            </a:r>
            <a:r>
              <a:rPr lang="en-US" sz="1100" dirty="0" err="1">
                <a:latin typeface="Footlight MT Light" panose="0204060206030A020304" pitchFamily="18" charset="0"/>
              </a:rPr>
              <a:t>dirilis</a:t>
            </a:r>
            <a:r>
              <a:rPr lang="en-US" sz="1100" dirty="0">
                <a:latin typeface="Footlight MT Light" panose="0204060206030A020304" pitchFamily="18" charset="0"/>
              </a:rPr>
              <a:t>, </a:t>
            </a:r>
            <a:r>
              <a:rPr lang="en-US" sz="1100" dirty="0" err="1">
                <a:latin typeface="Footlight MT Light" panose="0204060206030A020304" pitchFamily="18" charset="0"/>
              </a:rPr>
              <a:t>dan</a:t>
            </a:r>
            <a:r>
              <a:rPr lang="en-US" sz="1100" dirty="0">
                <a:latin typeface="Footlight MT Light" panose="0204060206030A020304" pitchFamily="18" charset="0"/>
              </a:rPr>
              <a:t>  </a:t>
            </a:r>
            <a:r>
              <a:rPr lang="en-US" sz="1100" dirty="0" err="1">
                <a:latin typeface="Footlight MT Light" panose="0204060206030A020304" pitchFamily="18" charset="0"/>
              </a:rPr>
              <a:t>Perkembangan</a:t>
            </a:r>
            <a:r>
              <a:rPr lang="en-US" sz="1100" dirty="0">
                <a:latin typeface="Footlight MT Light" panose="0204060206030A020304" pitchFamily="18" charset="0"/>
              </a:rPr>
              <a:t> Genre film </a:t>
            </a:r>
            <a:r>
              <a:rPr lang="en-US" sz="1100" dirty="0" err="1">
                <a:latin typeface="Footlight MT Light" panose="0204060206030A020304" pitchFamily="18" charset="0"/>
              </a:rPr>
              <a:t>setiap</a:t>
            </a:r>
            <a:r>
              <a:rPr lang="en-US" sz="1100" dirty="0">
                <a:latin typeface="Footlight MT Light" panose="0204060206030A020304" pitchFamily="18" charset="0"/>
              </a:rPr>
              <a:t> </a:t>
            </a:r>
            <a:r>
              <a:rPr lang="en-US" sz="1100" dirty="0" err="1">
                <a:latin typeface="Footlight MT Light" panose="0204060206030A020304" pitchFamily="18" charset="0"/>
              </a:rPr>
              <a:t>tahunnya</a:t>
            </a:r>
            <a:r>
              <a:rPr lang="en-US" sz="1100" dirty="0">
                <a:latin typeface="Footlight MT Light" panose="0204060206030A020304" pitchFamily="18" charset="0"/>
              </a:rPr>
              <a:t>. </a:t>
            </a:r>
          </a:p>
        </p:txBody>
      </p:sp>
    </p:spTree>
    <p:extLst>
      <p:ext uri="{BB962C8B-B14F-4D97-AF65-F5344CB8AC3E}">
        <p14:creationId xmlns:p14="http://schemas.microsoft.com/office/powerpoint/2010/main" val="3898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latin typeface="Cooper Black" panose="0208090404030B020404" pitchFamily="18" charset="0"/>
              </a:rPr>
              <a:t>EVALUASI</a:t>
            </a:r>
            <a:endParaRPr lang="ko-KR" altLang="en-US" dirty="0">
              <a:latin typeface="Cooper Black" panose="0208090404030B020404" pitchFamily="18" charset="0"/>
            </a:endParaRPr>
          </a:p>
        </p:txBody>
      </p:sp>
      <p:sp>
        <p:nvSpPr>
          <p:cNvPr id="3" name="Text Placeholder 2"/>
          <p:cNvSpPr>
            <a:spLocks noGrp="1"/>
          </p:cNvSpPr>
          <p:nvPr>
            <p:ph type="body" sz="quarter" idx="11"/>
          </p:nvPr>
        </p:nvSpPr>
        <p:spPr>
          <a:xfrm>
            <a:off x="0" y="2942845"/>
            <a:ext cx="3645715" cy="827822"/>
          </a:xfrm>
        </p:spPr>
        <p:txBody>
          <a:bodyPr/>
          <a:lstStyle/>
          <a:p>
            <a:pPr lvl="0"/>
            <a:r>
              <a:rPr lang="en-US" altLang="ko-KR" sz="1000" dirty="0" err="1"/>
              <a:t>Konfigurasi</a:t>
            </a:r>
            <a:r>
              <a:rPr lang="en-US" altLang="ko-KR" sz="1000" dirty="0"/>
              <a:t> </a:t>
            </a:r>
            <a:r>
              <a:rPr lang="en-US" altLang="ko-KR" sz="1000" dirty="0" err="1"/>
              <a:t>pengujian</a:t>
            </a:r>
            <a:r>
              <a:rPr lang="en-US" altLang="ko-KR" sz="1000" dirty="0"/>
              <a:t> yang </a:t>
            </a:r>
            <a:r>
              <a:rPr lang="en-US" altLang="ko-KR" sz="1000" dirty="0" err="1"/>
              <a:t>digunakan</a:t>
            </a:r>
            <a:r>
              <a:rPr lang="en-US" altLang="ko-KR" sz="1000" dirty="0"/>
              <a:t> </a:t>
            </a:r>
            <a:r>
              <a:rPr lang="en-US" altLang="ko-KR" sz="1000" dirty="0" err="1"/>
              <a:t>diantaranya</a:t>
            </a:r>
            <a:r>
              <a:rPr lang="en-US" altLang="ko-KR" sz="1000" dirty="0"/>
              <a:t> input devices. Input devices </a:t>
            </a:r>
            <a:r>
              <a:rPr lang="en-US" altLang="ko-KR" sz="1000" dirty="0" err="1"/>
              <a:t>merupakan</a:t>
            </a:r>
            <a:r>
              <a:rPr lang="en-US" altLang="ko-KR" sz="1000" dirty="0"/>
              <a:t> </a:t>
            </a:r>
            <a:r>
              <a:rPr lang="en-US" altLang="ko-KR" sz="1000" dirty="0" err="1"/>
              <a:t>sebuah</a:t>
            </a:r>
            <a:r>
              <a:rPr lang="en-US" altLang="ko-KR" sz="1000" dirty="0"/>
              <a:t> </a:t>
            </a:r>
            <a:r>
              <a:rPr lang="en-US" altLang="ko-KR" sz="1000" dirty="0" err="1"/>
              <a:t>perangkat</a:t>
            </a:r>
            <a:r>
              <a:rPr lang="en-US" altLang="ko-KR" sz="1000" dirty="0"/>
              <a:t> yang </a:t>
            </a:r>
            <a:r>
              <a:rPr lang="en-US" altLang="ko-KR" sz="1000" dirty="0" err="1"/>
              <a:t>berfungsi</a:t>
            </a:r>
            <a:r>
              <a:rPr lang="en-US" altLang="ko-KR" sz="1000" dirty="0"/>
              <a:t> </a:t>
            </a:r>
            <a:r>
              <a:rPr lang="en-US" altLang="ko-KR" sz="1000" dirty="0" err="1"/>
              <a:t>untuk</a:t>
            </a:r>
            <a:r>
              <a:rPr lang="en-US" altLang="ko-KR" sz="1000" dirty="0"/>
              <a:t> </a:t>
            </a:r>
            <a:r>
              <a:rPr lang="en-US" altLang="ko-KR" sz="1000" dirty="0" err="1"/>
              <a:t>memasukkan</a:t>
            </a:r>
            <a:r>
              <a:rPr lang="en-US" altLang="ko-KR" sz="1000" dirty="0"/>
              <a:t> data </a:t>
            </a:r>
            <a:r>
              <a:rPr lang="en-US" altLang="ko-KR" sz="1000" dirty="0" err="1"/>
              <a:t>berupa</a:t>
            </a:r>
            <a:r>
              <a:rPr lang="en-US" altLang="ko-KR" sz="1000" dirty="0"/>
              <a:t> </a:t>
            </a:r>
            <a:r>
              <a:rPr lang="en-US" altLang="ko-KR" sz="1000" dirty="0" err="1"/>
              <a:t>huruf</a:t>
            </a:r>
            <a:r>
              <a:rPr lang="en-US" altLang="ko-KR" sz="1000" dirty="0"/>
              <a:t>, </a:t>
            </a:r>
            <a:r>
              <a:rPr lang="en-US" altLang="ko-KR" sz="1000" dirty="0" err="1"/>
              <a:t>angka</a:t>
            </a:r>
            <a:r>
              <a:rPr lang="en-US" altLang="ko-KR" sz="1000" dirty="0"/>
              <a:t>, </a:t>
            </a:r>
            <a:r>
              <a:rPr lang="en-US" altLang="ko-KR" sz="1000" dirty="0" err="1"/>
              <a:t>simbol</a:t>
            </a:r>
            <a:r>
              <a:rPr lang="en-US" altLang="ko-KR" sz="1000" dirty="0"/>
              <a:t>, </a:t>
            </a:r>
            <a:r>
              <a:rPr lang="en-US" altLang="ko-KR" sz="1000" dirty="0" err="1"/>
              <a:t>atau</a:t>
            </a:r>
            <a:r>
              <a:rPr lang="en-US" altLang="ko-KR" sz="1000" dirty="0"/>
              <a:t> </a:t>
            </a:r>
            <a:r>
              <a:rPr lang="en-US" altLang="ko-KR" sz="1000" dirty="0" err="1"/>
              <a:t>gambar</a:t>
            </a:r>
            <a:r>
              <a:rPr lang="en-US" altLang="ko-KR" sz="1000" dirty="0"/>
              <a:t> </a:t>
            </a:r>
            <a:r>
              <a:rPr lang="en-US" altLang="ko-KR" sz="1000" dirty="0" err="1"/>
              <a:t>kedalam</a:t>
            </a:r>
            <a:r>
              <a:rPr lang="en-US" altLang="ko-KR" sz="1000" dirty="0"/>
              <a:t> </a:t>
            </a:r>
            <a:r>
              <a:rPr lang="en-US" altLang="ko-KR" sz="1000" dirty="0" err="1"/>
              <a:t>sebuah</a:t>
            </a:r>
            <a:r>
              <a:rPr lang="en-US" altLang="ko-KR" sz="1000" dirty="0"/>
              <a:t> </a:t>
            </a:r>
            <a:r>
              <a:rPr lang="en-US" altLang="ko-KR" sz="1000" dirty="0" err="1"/>
              <a:t>komputer</a:t>
            </a:r>
            <a:r>
              <a:rPr lang="en-US" altLang="ko-KR" sz="1000" dirty="0"/>
              <a:t>. </a:t>
            </a:r>
            <a:endParaRPr lang="en-US" altLang="ko-KR" sz="1000" dirty="0"/>
          </a:p>
        </p:txBody>
      </p:sp>
      <p:grpSp>
        <p:nvGrpSpPr>
          <p:cNvPr id="39" name="Group 38"/>
          <p:cNvGrpSpPr/>
          <p:nvPr/>
        </p:nvGrpSpPr>
        <p:grpSpPr>
          <a:xfrm>
            <a:off x="1685507" y="1811984"/>
            <a:ext cx="2286080" cy="3015344"/>
            <a:chOff x="1685507" y="1811984"/>
            <a:chExt cx="2286080" cy="3015344"/>
          </a:xfrm>
        </p:grpSpPr>
        <p:sp>
          <p:nvSpPr>
            <p:cNvPr id="4" name="Rectangle 3"/>
            <p:cNvSpPr/>
            <p:nvPr/>
          </p:nvSpPr>
          <p:spPr>
            <a:xfrm>
              <a:off x="3863587" y="2091024"/>
              <a:ext cx="108000" cy="273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2351587" y="2091024"/>
              <a:ext cx="1620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1685507" y="1811984"/>
              <a:ext cx="666080" cy="666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p:cNvGrpSpPr/>
          <p:nvPr/>
        </p:nvGrpSpPr>
        <p:grpSpPr>
          <a:xfrm>
            <a:off x="5181266" y="2478064"/>
            <a:ext cx="2287256" cy="3015344"/>
            <a:chOff x="5158891" y="1811984"/>
            <a:chExt cx="2287256" cy="3015344"/>
          </a:xfrm>
        </p:grpSpPr>
        <p:sp>
          <p:nvSpPr>
            <p:cNvPr id="7" name="Rectangle 6"/>
            <p:cNvSpPr/>
            <p:nvPr/>
          </p:nvSpPr>
          <p:spPr>
            <a:xfrm>
              <a:off x="5158891" y="2091024"/>
              <a:ext cx="108000" cy="2736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le 8"/>
            <p:cNvSpPr/>
            <p:nvPr/>
          </p:nvSpPr>
          <p:spPr>
            <a:xfrm>
              <a:off x="5158891" y="2091024"/>
              <a:ext cx="1620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6780067" y="1811984"/>
              <a:ext cx="666080" cy="666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a:off x="108647" y="2486500"/>
            <a:ext cx="2674534" cy="651973"/>
            <a:chOff x="2551706" y="4277672"/>
            <a:chExt cx="2243253" cy="651973"/>
          </a:xfrm>
        </p:grpSpPr>
        <p:sp>
          <p:nvSpPr>
            <p:cNvPr id="17" name="TextBox 16"/>
            <p:cNvSpPr txBox="1"/>
            <p:nvPr/>
          </p:nvSpPr>
          <p:spPr>
            <a:xfrm>
              <a:off x="2551706" y="4652646"/>
              <a:ext cx="2152228" cy="276999"/>
            </a:xfrm>
            <a:prstGeom prst="rect">
              <a:avLst/>
            </a:prstGeom>
            <a:noFill/>
          </p:spPr>
          <p:txBody>
            <a:bodyPr wrap="square" rtlCol="0" anchor="ctr">
              <a:spAutoFit/>
            </a:bodyPr>
            <a:lstStyle/>
            <a:p>
              <a:pPr algn="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2642731" y="4277672"/>
              <a:ext cx="2152228" cy="369332"/>
            </a:xfrm>
            <a:prstGeom prst="rect">
              <a:avLst/>
            </a:prstGeom>
            <a:noFill/>
          </p:spPr>
          <p:txBody>
            <a:bodyPr wrap="square" rtlCol="0" anchor="ctr">
              <a:spAutoFit/>
            </a:bodyPr>
            <a:lstStyle/>
            <a:p>
              <a:pPr algn="r"/>
              <a:r>
                <a:rPr lang="en-US" altLang="ko-KR" b="1" dirty="0" err="1" smtClean="0">
                  <a:solidFill>
                    <a:schemeClr val="tx1">
                      <a:lumMod val="75000"/>
                      <a:lumOff val="25000"/>
                    </a:schemeClr>
                  </a:solidFill>
                  <a:latin typeface="Buxton Sketch" panose="03080500000500000004" pitchFamily="66" charset="0"/>
                  <a:cs typeface="Arial" pitchFamily="34" charset="0"/>
                </a:rPr>
                <a:t>Konfigurasi</a:t>
              </a:r>
              <a:r>
                <a:rPr lang="en-US" altLang="ko-KR" b="1" dirty="0" smtClean="0">
                  <a:solidFill>
                    <a:schemeClr val="tx1">
                      <a:lumMod val="75000"/>
                      <a:lumOff val="25000"/>
                    </a:schemeClr>
                  </a:solidFill>
                  <a:latin typeface="Buxton Sketch" panose="03080500000500000004" pitchFamily="66" charset="0"/>
                  <a:cs typeface="Arial" pitchFamily="34" charset="0"/>
                </a:rPr>
                <a:t> </a:t>
              </a:r>
              <a:r>
                <a:rPr lang="en-US" altLang="ko-KR" b="1" dirty="0" err="1" smtClean="0">
                  <a:solidFill>
                    <a:schemeClr val="tx1">
                      <a:lumMod val="75000"/>
                      <a:lumOff val="25000"/>
                    </a:schemeClr>
                  </a:solidFill>
                  <a:latin typeface="Buxton Sketch" panose="03080500000500000004" pitchFamily="66" charset="0"/>
                  <a:cs typeface="Arial" pitchFamily="34" charset="0"/>
                </a:rPr>
                <a:t>Pengujian</a:t>
              </a:r>
              <a:endParaRPr lang="ko-KR" altLang="en-US" b="1" dirty="0">
                <a:solidFill>
                  <a:schemeClr val="tx1">
                    <a:lumMod val="75000"/>
                    <a:lumOff val="25000"/>
                  </a:schemeClr>
                </a:solidFill>
                <a:latin typeface="Buxton Sketch" panose="03080500000500000004" pitchFamily="66" charset="0"/>
                <a:cs typeface="Arial" pitchFamily="34" charset="0"/>
              </a:endParaRPr>
            </a:p>
          </p:txBody>
        </p:sp>
      </p:grpSp>
      <p:sp>
        <p:nvSpPr>
          <p:cNvPr id="27" name="TextBox 26"/>
          <p:cNvSpPr txBox="1"/>
          <p:nvPr/>
        </p:nvSpPr>
        <p:spPr>
          <a:xfrm>
            <a:off x="7552684" y="2642124"/>
            <a:ext cx="2566009" cy="369332"/>
          </a:xfrm>
          <a:prstGeom prst="rect">
            <a:avLst/>
          </a:prstGeom>
          <a:noFill/>
        </p:spPr>
        <p:txBody>
          <a:bodyPr wrap="square" rtlCol="0" anchor="ctr">
            <a:spAutoFit/>
          </a:bodyPr>
          <a:lstStyle/>
          <a:p>
            <a:r>
              <a:rPr lang="en-US" altLang="ko-KR" b="1" dirty="0" err="1" smtClean="0">
                <a:solidFill>
                  <a:schemeClr val="tx1">
                    <a:lumMod val="75000"/>
                    <a:lumOff val="25000"/>
                  </a:schemeClr>
                </a:solidFill>
                <a:latin typeface="Buxton Sketch" panose="03080500000500000004" pitchFamily="66" charset="0"/>
                <a:cs typeface="Arial" pitchFamily="34" charset="0"/>
              </a:rPr>
              <a:t>Poin</a:t>
            </a:r>
            <a:r>
              <a:rPr lang="en-US" altLang="ko-KR" b="1" dirty="0" smtClean="0">
                <a:solidFill>
                  <a:schemeClr val="tx1">
                    <a:lumMod val="75000"/>
                    <a:lumOff val="25000"/>
                  </a:schemeClr>
                </a:solidFill>
                <a:latin typeface="Buxton Sketch" panose="03080500000500000004" pitchFamily="66" charset="0"/>
                <a:cs typeface="Arial" pitchFamily="34" charset="0"/>
              </a:rPr>
              <a:t> </a:t>
            </a:r>
            <a:r>
              <a:rPr lang="en-US" altLang="ko-KR" b="1" dirty="0" err="1" smtClean="0">
                <a:solidFill>
                  <a:schemeClr val="tx1">
                    <a:lumMod val="75000"/>
                    <a:lumOff val="25000"/>
                  </a:schemeClr>
                </a:solidFill>
                <a:latin typeface="Buxton Sketch" panose="03080500000500000004" pitchFamily="66" charset="0"/>
                <a:cs typeface="Arial" pitchFamily="34" charset="0"/>
              </a:rPr>
              <a:t>Observasi</a:t>
            </a:r>
            <a:endParaRPr lang="ko-KR" altLang="en-US" b="1" dirty="0">
              <a:solidFill>
                <a:schemeClr val="tx1">
                  <a:lumMod val="75000"/>
                  <a:lumOff val="25000"/>
                </a:schemeClr>
              </a:solidFill>
              <a:latin typeface="Buxton Sketch" panose="03080500000500000004" pitchFamily="66" charset="0"/>
              <a:cs typeface="Arial" pitchFamily="34" charset="0"/>
            </a:endParaRPr>
          </a:p>
        </p:txBody>
      </p:sp>
      <p:sp>
        <p:nvSpPr>
          <p:cNvPr id="28" name="Rectangle 27"/>
          <p:cNvSpPr/>
          <p:nvPr/>
        </p:nvSpPr>
        <p:spPr>
          <a:xfrm>
            <a:off x="0" y="4827327"/>
            <a:ext cx="9144000" cy="3161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3"/>
          <p:cNvSpPr/>
          <p:nvPr/>
        </p:nvSpPr>
        <p:spPr>
          <a:xfrm>
            <a:off x="6955127" y="2052096"/>
            <a:ext cx="315959" cy="18585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p:nvSpPr>
        <p:spPr>
          <a:xfrm>
            <a:off x="1899247" y="2016048"/>
            <a:ext cx="238600" cy="23790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7"/>
          <p:cNvSpPr/>
          <p:nvPr/>
        </p:nvSpPr>
        <p:spPr>
          <a:xfrm>
            <a:off x="6638582" y="3417960"/>
            <a:ext cx="282969" cy="2829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3" name="Group 42"/>
          <p:cNvGrpSpPr/>
          <p:nvPr/>
        </p:nvGrpSpPr>
        <p:grpSpPr>
          <a:xfrm>
            <a:off x="4233358" y="1310278"/>
            <a:ext cx="666080" cy="3517050"/>
            <a:chOff x="4233358" y="1310278"/>
            <a:chExt cx="666080" cy="3517050"/>
          </a:xfrm>
          <a:gradFill>
            <a:gsLst>
              <a:gs pos="0">
                <a:srgbClr val="85D8DE">
                  <a:lumMod val="70000"/>
                </a:srgbClr>
              </a:gs>
              <a:gs pos="100000">
                <a:srgbClr val="85D8DE">
                  <a:lumMod val="70000"/>
                </a:srgbClr>
              </a:gs>
            </a:gsLst>
            <a:lin ang="5400000" scaled="0"/>
          </a:gradFill>
        </p:grpSpPr>
        <p:sp>
          <p:nvSpPr>
            <p:cNvPr id="33" name="Rectangle 32"/>
            <p:cNvSpPr/>
            <p:nvPr/>
          </p:nvSpPr>
          <p:spPr>
            <a:xfrm>
              <a:off x="4512398" y="1586968"/>
              <a:ext cx="108000" cy="32403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4233358" y="1310278"/>
              <a:ext cx="666080" cy="666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Rectangle 9"/>
          <p:cNvSpPr/>
          <p:nvPr/>
        </p:nvSpPr>
        <p:spPr>
          <a:xfrm>
            <a:off x="4416116" y="1478674"/>
            <a:ext cx="329824" cy="32928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6" name="Group 35"/>
          <p:cNvGrpSpPr/>
          <p:nvPr/>
        </p:nvGrpSpPr>
        <p:grpSpPr>
          <a:xfrm>
            <a:off x="5030922" y="1157431"/>
            <a:ext cx="1767682" cy="740941"/>
            <a:chOff x="2551706" y="4281037"/>
            <a:chExt cx="2152228" cy="740941"/>
          </a:xfrm>
        </p:grpSpPr>
        <p:sp>
          <p:nvSpPr>
            <p:cNvPr id="37" name="TextBox 36"/>
            <p:cNvSpPr txBox="1"/>
            <p:nvPr/>
          </p:nvSpPr>
          <p:spPr>
            <a:xfrm>
              <a:off x="2551706" y="4744979"/>
              <a:ext cx="2152228"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2551706" y="4281037"/>
              <a:ext cx="2152228" cy="369332"/>
            </a:xfrm>
            <a:prstGeom prst="rect">
              <a:avLst/>
            </a:prstGeom>
            <a:noFill/>
          </p:spPr>
          <p:txBody>
            <a:bodyPr wrap="square" rtlCol="0" anchor="ctr">
              <a:spAutoFit/>
            </a:bodyPr>
            <a:lstStyle/>
            <a:p>
              <a:r>
                <a:rPr lang="en-US" altLang="ko-KR" b="1" dirty="0" err="1" smtClean="0">
                  <a:solidFill>
                    <a:schemeClr val="tx1">
                      <a:lumMod val="75000"/>
                      <a:lumOff val="25000"/>
                    </a:schemeClr>
                  </a:solidFill>
                  <a:latin typeface="Buxton Sketch" panose="03080500000500000004" pitchFamily="66" charset="0"/>
                  <a:cs typeface="Arial" pitchFamily="34" charset="0"/>
                </a:rPr>
                <a:t>Kasus</a:t>
              </a:r>
              <a:r>
                <a:rPr lang="en-US" altLang="ko-KR" b="1" dirty="0" smtClean="0">
                  <a:solidFill>
                    <a:schemeClr val="tx1">
                      <a:lumMod val="75000"/>
                      <a:lumOff val="25000"/>
                    </a:schemeClr>
                  </a:solidFill>
                  <a:latin typeface="Buxton Sketch" panose="03080500000500000004" pitchFamily="66" charset="0"/>
                  <a:cs typeface="Arial" pitchFamily="34" charset="0"/>
                </a:rPr>
                <a:t> </a:t>
              </a:r>
              <a:r>
                <a:rPr lang="en-US" altLang="ko-KR" b="1" dirty="0" err="1" smtClean="0">
                  <a:solidFill>
                    <a:schemeClr val="tx1">
                      <a:lumMod val="75000"/>
                      <a:lumOff val="25000"/>
                    </a:schemeClr>
                  </a:solidFill>
                  <a:latin typeface="Buxton Sketch" panose="03080500000500000004" pitchFamily="66" charset="0"/>
                  <a:cs typeface="Arial" pitchFamily="34" charset="0"/>
                </a:rPr>
                <a:t>Visualisasi</a:t>
              </a:r>
              <a:endParaRPr lang="ko-KR" altLang="en-US" b="1" dirty="0">
                <a:solidFill>
                  <a:schemeClr val="tx1">
                    <a:lumMod val="75000"/>
                    <a:lumOff val="25000"/>
                  </a:schemeClr>
                </a:solidFill>
                <a:latin typeface="Buxton Sketch" panose="03080500000500000004" pitchFamily="66" charset="0"/>
                <a:cs typeface="Arial" pitchFamily="34" charset="0"/>
              </a:endParaRPr>
            </a:p>
          </p:txBody>
        </p:sp>
      </p:grpSp>
      <p:sp>
        <p:nvSpPr>
          <p:cNvPr id="45" name="Rectangle 44"/>
          <p:cNvSpPr/>
          <p:nvPr/>
        </p:nvSpPr>
        <p:spPr>
          <a:xfrm>
            <a:off x="4995720" y="1630102"/>
            <a:ext cx="4148280" cy="861774"/>
          </a:xfrm>
          <a:prstGeom prst="rect">
            <a:avLst/>
          </a:prstGeom>
        </p:spPr>
        <p:txBody>
          <a:bodyPr wrap="square">
            <a:spAutoFit/>
          </a:bodyPr>
          <a:lstStyle/>
          <a:p>
            <a:r>
              <a:rPr lang="en-US" sz="1000" dirty="0" err="1"/>
              <a:t>Krakteristik</a:t>
            </a:r>
            <a:r>
              <a:rPr lang="en-US" sz="1000" dirty="0"/>
              <a:t> </a:t>
            </a:r>
            <a:r>
              <a:rPr lang="en-US" sz="1000" dirty="0" err="1"/>
              <a:t>perfilman</a:t>
            </a:r>
            <a:r>
              <a:rPr lang="en-US" sz="1000" dirty="0"/>
              <a:t> </a:t>
            </a:r>
            <a:r>
              <a:rPr lang="en-US" sz="1000" dirty="0" err="1"/>
              <a:t>mengindikasikan</a:t>
            </a:r>
            <a:r>
              <a:rPr lang="en-US" sz="1000" dirty="0"/>
              <a:t> </a:t>
            </a:r>
            <a:r>
              <a:rPr lang="en-US" sz="1000" dirty="0" err="1"/>
              <a:t>ketatnya</a:t>
            </a:r>
            <a:r>
              <a:rPr lang="en-US" sz="1000" dirty="0"/>
              <a:t> </a:t>
            </a:r>
            <a:r>
              <a:rPr lang="en-US" sz="1000" dirty="0" err="1"/>
              <a:t>persaingan</a:t>
            </a:r>
            <a:r>
              <a:rPr lang="en-US" sz="1000" dirty="0"/>
              <a:t> di </a:t>
            </a:r>
            <a:r>
              <a:rPr lang="en-US" sz="1000" dirty="0" err="1"/>
              <a:t>industri</a:t>
            </a:r>
            <a:r>
              <a:rPr lang="en-US" sz="1000" dirty="0"/>
              <a:t> </a:t>
            </a:r>
            <a:r>
              <a:rPr lang="en-US" sz="1000" dirty="0" err="1"/>
              <a:t>perfiliman</a:t>
            </a:r>
            <a:r>
              <a:rPr lang="en-US" sz="1000" dirty="0"/>
              <a:t>. Proses </a:t>
            </a:r>
            <a:r>
              <a:rPr lang="en-US" sz="1000" dirty="0" err="1"/>
              <a:t>pengambilan</a:t>
            </a:r>
            <a:r>
              <a:rPr lang="en-US" sz="1000" dirty="0"/>
              <a:t> </a:t>
            </a:r>
            <a:r>
              <a:rPr lang="en-US" sz="1000" dirty="0" err="1"/>
              <a:t>keputusan</a:t>
            </a:r>
            <a:r>
              <a:rPr lang="en-US" sz="1000" dirty="0"/>
              <a:t> </a:t>
            </a:r>
            <a:r>
              <a:rPr lang="en-US" sz="1000" dirty="0" err="1"/>
              <a:t>penonton</a:t>
            </a:r>
            <a:r>
              <a:rPr lang="en-US" sz="1000" dirty="0"/>
              <a:t> </a:t>
            </a:r>
            <a:r>
              <a:rPr lang="en-US" sz="1000" dirty="0" err="1"/>
              <a:t>dalam</a:t>
            </a:r>
            <a:r>
              <a:rPr lang="en-US" sz="1000" dirty="0"/>
              <a:t> </a:t>
            </a:r>
            <a:r>
              <a:rPr lang="en-US" sz="1000" dirty="0" err="1"/>
              <a:t>menonton</a:t>
            </a:r>
            <a:r>
              <a:rPr lang="en-US" sz="1000" dirty="0"/>
              <a:t> film </a:t>
            </a:r>
            <a:r>
              <a:rPr lang="en-US" sz="1000" dirty="0" err="1"/>
              <a:t>dilihat</a:t>
            </a:r>
            <a:r>
              <a:rPr lang="en-US" sz="1000" dirty="0"/>
              <a:t> </a:t>
            </a:r>
            <a:r>
              <a:rPr lang="en-US" sz="1000" dirty="0" err="1"/>
              <a:t>dari</a:t>
            </a:r>
            <a:r>
              <a:rPr lang="en-US" sz="1000" dirty="0"/>
              <a:t> </a:t>
            </a:r>
            <a:r>
              <a:rPr lang="en-US" sz="1000" dirty="0" err="1"/>
              <a:t>beberapa</a:t>
            </a:r>
            <a:r>
              <a:rPr lang="en-US" sz="1000" dirty="0"/>
              <a:t> </a:t>
            </a:r>
            <a:r>
              <a:rPr lang="en-US" sz="1000" dirty="0" err="1"/>
              <a:t>krakteristik</a:t>
            </a:r>
            <a:r>
              <a:rPr lang="en-US" sz="1000" dirty="0"/>
              <a:t> </a:t>
            </a:r>
            <a:r>
              <a:rPr lang="en-US" sz="1000" dirty="0" err="1"/>
              <a:t>yaitu</a:t>
            </a:r>
            <a:r>
              <a:rPr lang="en-US" sz="1000" dirty="0"/>
              <a:t> genre film, rating film, </a:t>
            </a:r>
            <a:r>
              <a:rPr lang="en-US" sz="1000" dirty="0" err="1"/>
              <a:t>anggaran</a:t>
            </a:r>
            <a:r>
              <a:rPr lang="en-US" sz="1000" dirty="0"/>
              <a:t> </a:t>
            </a:r>
            <a:r>
              <a:rPr lang="en-US" sz="1000" dirty="0" err="1"/>
              <a:t>pembuatan</a:t>
            </a:r>
            <a:r>
              <a:rPr lang="en-US" sz="1000" dirty="0"/>
              <a:t> film </a:t>
            </a:r>
            <a:r>
              <a:rPr lang="en-US" sz="1000" dirty="0" err="1"/>
              <a:t>dan</a:t>
            </a:r>
            <a:r>
              <a:rPr lang="en-US" sz="1000" dirty="0"/>
              <a:t> </a:t>
            </a:r>
            <a:r>
              <a:rPr lang="en-US" sz="1000" dirty="0" err="1"/>
              <a:t>negara</a:t>
            </a:r>
            <a:r>
              <a:rPr lang="en-US" sz="1000" dirty="0"/>
              <a:t> </a:t>
            </a:r>
            <a:r>
              <a:rPr lang="en-US" sz="1000" dirty="0" err="1"/>
              <a:t>asal</a:t>
            </a:r>
            <a:r>
              <a:rPr lang="en-US" sz="1000" dirty="0"/>
              <a:t> </a:t>
            </a:r>
            <a:r>
              <a:rPr lang="en-US" sz="1000" dirty="0" err="1"/>
              <a:t>serta</a:t>
            </a:r>
            <a:r>
              <a:rPr lang="en-US" sz="1000" dirty="0"/>
              <a:t> </a:t>
            </a:r>
            <a:r>
              <a:rPr lang="en-US" sz="1000" dirty="0" err="1"/>
              <a:t>bahasa</a:t>
            </a:r>
            <a:r>
              <a:rPr lang="en-US" sz="1000" dirty="0"/>
              <a:t> yang </a:t>
            </a:r>
            <a:r>
              <a:rPr lang="en-US" sz="1000" dirty="0" err="1"/>
              <a:t>digunakan</a:t>
            </a:r>
            <a:r>
              <a:rPr lang="en-US" sz="1000" dirty="0"/>
              <a:t> </a:t>
            </a:r>
            <a:r>
              <a:rPr lang="en-US" sz="1000" dirty="0" err="1"/>
              <a:t>dalam</a:t>
            </a:r>
            <a:r>
              <a:rPr lang="en-US" sz="1000" dirty="0"/>
              <a:t> film</a:t>
            </a:r>
          </a:p>
        </p:txBody>
      </p:sp>
      <p:sp>
        <p:nvSpPr>
          <p:cNvPr id="46" name="Rectangle 45"/>
          <p:cNvSpPr/>
          <p:nvPr/>
        </p:nvSpPr>
        <p:spPr>
          <a:xfrm>
            <a:off x="5303762" y="3182177"/>
            <a:ext cx="4572000" cy="553998"/>
          </a:xfrm>
          <a:prstGeom prst="rect">
            <a:avLst/>
          </a:prstGeom>
        </p:spPr>
        <p:txBody>
          <a:bodyPr>
            <a:spAutoFit/>
          </a:bodyPr>
          <a:lstStyle/>
          <a:p>
            <a:pPr marL="171450" indent="-171450">
              <a:buFontTx/>
              <a:buChar char="-"/>
            </a:pPr>
            <a:r>
              <a:rPr lang="en-US" sz="1000" dirty="0" smtClean="0"/>
              <a:t>Distribution of focus</a:t>
            </a:r>
          </a:p>
          <a:p>
            <a:pPr marL="171450" indent="-171450">
              <a:buFontTx/>
              <a:buChar char="-"/>
            </a:pPr>
            <a:r>
              <a:rPr lang="en-US" sz="1000" dirty="0" smtClean="0"/>
              <a:t>Workflow and sequence of action</a:t>
            </a:r>
          </a:p>
          <a:p>
            <a:pPr marL="171450" indent="-171450">
              <a:buFontTx/>
              <a:buChar char="-"/>
            </a:pPr>
            <a:r>
              <a:rPr lang="en-US" sz="1000" dirty="0"/>
              <a:t>Observation concerning selection techniques</a:t>
            </a:r>
            <a:endParaRPr lang="en-US" sz="1000" dirty="0"/>
          </a:p>
        </p:txBody>
      </p:sp>
    </p:spTree>
    <p:extLst>
      <p:ext uri="{BB962C8B-B14F-4D97-AF65-F5344CB8AC3E}">
        <p14:creationId xmlns:p14="http://schemas.microsoft.com/office/powerpoint/2010/main" val="161522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339502"/>
            <a:ext cx="5040560" cy="864096"/>
          </a:xfrm>
          <a:effectLst/>
        </p:spPr>
        <p:txBody>
          <a:bodyPr/>
          <a:lstStyle/>
          <a:p>
            <a:r>
              <a:rPr lang="en-US" altLang="ko-KR" sz="2800" b="1" dirty="0" smtClean="0">
                <a:latin typeface="Cooper Black" panose="0208090404030B020404" pitchFamily="18" charset="0"/>
              </a:rPr>
              <a:t>KESIMPULAN &amp; SARAN</a:t>
            </a:r>
            <a:endParaRPr lang="ko-KR" altLang="en-US" sz="2800" b="1" dirty="0">
              <a:latin typeface="Cooper Black" panose="0208090404030B020404" pitchFamily="18" charset="0"/>
            </a:endParaRPr>
          </a:p>
        </p:txBody>
      </p:sp>
      <p:grpSp>
        <p:nvGrpSpPr>
          <p:cNvPr id="13" name="Group 12"/>
          <p:cNvGrpSpPr/>
          <p:nvPr/>
        </p:nvGrpSpPr>
        <p:grpSpPr>
          <a:xfrm>
            <a:off x="6804248" y="1182116"/>
            <a:ext cx="2232248" cy="2932927"/>
            <a:chOff x="2227884" y="1299584"/>
            <a:chExt cx="2835932" cy="2932927"/>
          </a:xfrm>
        </p:grpSpPr>
        <p:sp>
          <p:nvSpPr>
            <p:cNvPr id="14" name="TextBox 13"/>
            <p:cNvSpPr txBox="1"/>
            <p:nvPr/>
          </p:nvSpPr>
          <p:spPr>
            <a:xfrm>
              <a:off x="2227884" y="1924187"/>
              <a:ext cx="2835932" cy="2308324"/>
            </a:xfrm>
            <a:prstGeom prst="rect">
              <a:avLst/>
            </a:prstGeom>
            <a:noFill/>
          </p:spPr>
          <p:txBody>
            <a:bodyPr wrap="square" rtlCol="0" anchor="ctr">
              <a:spAutoFit/>
            </a:bodyPr>
            <a:lstStyle/>
            <a:p>
              <a:pPr algn="just"/>
              <a:r>
                <a:rPr lang="en-US" altLang="ko-KR" sz="1200" dirty="0" err="1">
                  <a:solidFill>
                    <a:schemeClr val="tx1">
                      <a:lumMod val="75000"/>
                      <a:lumOff val="25000"/>
                    </a:schemeClr>
                  </a:solidFill>
                  <a:latin typeface="Comic Sans MS" panose="030F0702030302020204" pitchFamily="66" charset="0"/>
                  <a:cs typeface="Arial" pitchFamily="34" charset="0"/>
                </a:rPr>
                <a:t>Dalam</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pengerjaan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proyek</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ini</a:t>
              </a:r>
              <a:r>
                <a:rPr lang="en-US" altLang="ko-KR" sz="1200" dirty="0">
                  <a:solidFill>
                    <a:schemeClr val="tx1">
                      <a:lumMod val="75000"/>
                      <a:lumOff val="25000"/>
                    </a:schemeClr>
                  </a:solidFill>
                  <a:latin typeface="Comic Sans MS" panose="030F0702030302020204" pitchFamily="66" charset="0"/>
                  <a:cs typeface="Arial" pitchFamily="34" charset="0"/>
                </a:rPr>
                <a:t>, idiom yang </a:t>
              </a:r>
              <a:r>
                <a:rPr lang="en-US" altLang="ko-KR" sz="1200" dirty="0" err="1">
                  <a:solidFill>
                    <a:schemeClr val="tx1">
                      <a:lumMod val="75000"/>
                      <a:lumOff val="25000"/>
                    </a:schemeClr>
                  </a:solidFill>
                  <a:latin typeface="Comic Sans MS" panose="030F0702030302020204" pitchFamily="66" charset="0"/>
                  <a:cs typeface="Arial" pitchFamily="34" charset="0"/>
                </a:rPr>
                <a:t>digunakan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masih</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terbatas</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yaitu</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hanya</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menggunakan</a:t>
              </a:r>
              <a:r>
                <a:rPr lang="en-US" altLang="ko-KR" sz="1200" dirty="0">
                  <a:solidFill>
                    <a:schemeClr val="tx1">
                      <a:lumMod val="75000"/>
                      <a:lumOff val="25000"/>
                    </a:schemeClr>
                  </a:solidFill>
                  <a:latin typeface="Comic Sans MS" panose="030F0702030302020204" pitchFamily="66" charset="0"/>
                  <a:cs typeface="Arial" pitchFamily="34" charset="0"/>
                </a:rPr>
                <a:t> 3 panel </a:t>
              </a:r>
              <a:r>
                <a:rPr lang="en-US" altLang="ko-KR" sz="1200" dirty="0" err="1">
                  <a:solidFill>
                    <a:schemeClr val="tx1">
                      <a:lumMod val="75000"/>
                      <a:lumOff val="25000"/>
                    </a:schemeClr>
                  </a:solidFill>
                  <a:latin typeface="Comic Sans MS" panose="030F0702030302020204" pitchFamily="66" charset="0"/>
                  <a:cs typeface="Arial" pitchFamily="34" charset="0"/>
                </a:rPr>
                <a:t>dari</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sekian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banyaknya</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bentuk</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visualisasi</a:t>
              </a:r>
              <a:r>
                <a:rPr lang="en-US" altLang="ko-KR" sz="1200" dirty="0">
                  <a:solidFill>
                    <a:schemeClr val="tx1">
                      <a:lumMod val="75000"/>
                      <a:lumOff val="25000"/>
                    </a:schemeClr>
                  </a:solidFill>
                  <a:latin typeface="Comic Sans MS" panose="030F0702030302020204" pitchFamily="66" charset="0"/>
                  <a:cs typeface="Arial" pitchFamily="34" charset="0"/>
                </a:rPr>
                <a:t> yang </a:t>
              </a:r>
              <a:r>
                <a:rPr lang="en-US" altLang="ko-KR" sz="1200" dirty="0" err="1">
                  <a:solidFill>
                    <a:schemeClr val="tx1">
                      <a:lumMod val="75000"/>
                      <a:lumOff val="25000"/>
                    </a:schemeClr>
                  </a:solidFill>
                  <a:latin typeface="Comic Sans MS" panose="030F0702030302020204" pitchFamily="66" charset="0"/>
                  <a:cs typeface="Arial" pitchFamily="34" charset="0"/>
                </a:rPr>
                <a:t>dapat</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digunakan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maka</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disarankan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untuk</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pengerjaan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proyek</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selanjutnya</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menggunakan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beberapa</a:t>
              </a:r>
              <a:r>
                <a:rPr lang="en-US" altLang="ko-KR" sz="1200" dirty="0">
                  <a:solidFill>
                    <a:schemeClr val="tx1">
                      <a:lumMod val="75000"/>
                      <a:lumOff val="25000"/>
                    </a:schemeClr>
                  </a:solidFill>
                  <a:latin typeface="Comic Sans MS" panose="030F0702030302020204" pitchFamily="66" charset="0"/>
                  <a:cs typeface="Arial" pitchFamily="34" charset="0"/>
                </a:rPr>
                <a:t> idiom </a:t>
              </a:r>
              <a:r>
                <a:rPr lang="en-US" altLang="ko-KR" sz="1200" dirty="0" err="1">
                  <a:solidFill>
                    <a:schemeClr val="tx1">
                      <a:lumMod val="75000"/>
                      <a:lumOff val="25000"/>
                    </a:schemeClr>
                  </a:solidFill>
                  <a:latin typeface="Comic Sans MS" panose="030F0702030302020204" pitchFamily="66" charset="0"/>
                  <a:cs typeface="Arial" pitchFamily="34" charset="0"/>
                </a:rPr>
                <a:t>dalam</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menyampaikan</a:t>
              </a:r>
              <a:r>
                <a:rPr lang="en-US" altLang="ko-KR" sz="1200" dirty="0">
                  <a:solidFill>
                    <a:schemeClr val="tx1">
                      <a:lumMod val="75000"/>
                      <a:lumOff val="25000"/>
                    </a:schemeClr>
                  </a:solidFill>
                  <a:latin typeface="Comic Sans MS" panose="030F0702030302020204" pitchFamily="66" charset="0"/>
                  <a:cs typeface="Arial" pitchFamily="34" charset="0"/>
                </a:rPr>
                <a:t> </a:t>
              </a:r>
              <a:r>
                <a:rPr lang="en-US" altLang="ko-KR" sz="1200" dirty="0" err="1">
                  <a:solidFill>
                    <a:schemeClr val="tx1">
                      <a:lumMod val="75000"/>
                      <a:lumOff val="25000"/>
                    </a:schemeClr>
                  </a:solidFill>
                  <a:latin typeface="Comic Sans MS" panose="030F0702030302020204" pitchFamily="66" charset="0"/>
                  <a:cs typeface="Arial" pitchFamily="34" charset="0"/>
                </a:rPr>
                <a:t>komunikasi</a:t>
              </a:r>
              <a:r>
                <a:rPr lang="en-US" altLang="ko-KR" sz="1200" dirty="0">
                  <a:solidFill>
                    <a:schemeClr val="tx1">
                      <a:lumMod val="75000"/>
                      <a:lumOff val="25000"/>
                    </a:schemeClr>
                  </a:solidFill>
                  <a:latin typeface="Comic Sans MS" panose="030F0702030302020204" pitchFamily="66" charset="0"/>
                  <a:cs typeface="Arial" pitchFamily="34" charset="0"/>
                </a:rPr>
                <a:t> visual. </a:t>
              </a:r>
              <a:endParaRPr lang="en-US" altLang="ko-KR" sz="1200" dirty="0">
                <a:solidFill>
                  <a:schemeClr val="tx1">
                    <a:lumMod val="75000"/>
                    <a:lumOff val="25000"/>
                  </a:schemeClr>
                </a:solidFill>
                <a:latin typeface="Comic Sans MS" panose="030F0702030302020204" pitchFamily="66" charset="0"/>
                <a:cs typeface="Arial" pitchFamily="34" charset="0"/>
              </a:endParaRPr>
            </a:p>
          </p:txBody>
        </p:sp>
        <p:sp>
          <p:nvSpPr>
            <p:cNvPr id="15" name="TextBox 14"/>
            <p:cNvSpPr txBox="1"/>
            <p:nvPr/>
          </p:nvSpPr>
          <p:spPr>
            <a:xfrm>
              <a:off x="2227884" y="1299584"/>
              <a:ext cx="2835932" cy="523220"/>
            </a:xfrm>
            <a:prstGeom prst="rect">
              <a:avLst/>
            </a:prstGeom>
            <a:noFill/>
          </p:spPr>
          <p:txBody>
            <a:bodyPr wrap="square" rtlCol="0" anchor="ctr">
              <a:spAutoFit/>
            </a:bodyPr>
            <a:lstStyle/>
            <a:p>
              <a:r>
                <a:rPr lang="en-US" altLang="ko-KR" sz="2800" b="1" dirty="0" smtClean="0">
                  <a:latin typeface="Buxton Sketch" panose="03080500000500000004" pitchFamily="66" charset="0"/>
                  <a:cs typeface="Arial" pitchFamily="34" charset="0"/>
                </a:rPr>
                <a:t>Saran</a:t>
              </a:r>
              <a:endParaRPr lang="ko-KR" altLang="en-US" sz="2800" b="1" dirty="0">
                <a:latin typeface="Buxton Sketch" panose="03080500000500000004" pitchFamily="66" charset="0"/>
                <a:cs typeface="Arial" pitchFamily="34" charset="0"/>
              </a:endParaRPr>
            </a:p>
          </p:txBody>
        </p:sp>
      </p:grpSp>
      <p:grpSp>
        <p:nvGrpSpPr>
          <p:cNvPr id="17" name="Group 16"/>
          <p:cNvGrpSpPr/>
          <p:nvPr/>
        </p:nvGrpSpPr>
        <p:grpSpPr>
          <a:xfrm>
            <a:off x="4283968" y="1182117"/>
            <a:ext cx="2156623" cy="3948589"/>
            <a:chOff x="2227884" y="1299585"/>
            <a:chExt cx="2835932" cy="3731343"/>
          </a:xfrm>
        </p:grpSpPr>
        <p:sp>
          <p:nvSpPr>
            <p:cNvPr id="18" name="TextBox 17"/>
            <p:cNvSpPr txBox="1"/>
            <p:nvPr/>
          </p:nvSpPr>
          <p:spPr>
            <a:xfrm>
              <a:off x="2227884" y="1889822"/>
              <a:ext cx="2835932" cy="3141106"/>
            </a:xfrm>
            <a:prstGeom prst="rect">
              <a:avLst/>
            </a:prstGeom>
            <a:noFill/>
          </p:spPr>
          <p:txBody>
            <a:bodyPr wrap="square" rtlCol="0" anchor="ctr">
              <a:spAutoFit/>
            </a:bodyPr>
            <a:lstStyle/>
            <a:p>
              <a:pPr algn="just"/>
              <a:r>
                <a:rPr lang="en-US" altLang="ko-KR" sz="1100" dirty="0" err="1">
                  <a:solidFill>
                    <a:schemeClr val="tx1">
                      <a:lumMod val="75000"/>
                      <a:lumOff val="25000"/>
                    </a:schemeClr>
                  </a:solidFill>
                  <a:latin typeface="Comic Sans MS" panose="030F0702030302020204" pitchFamily="66" charset="0"/>
                  <a:cs typeface="Arial" pitchFamily="34" charset="0"/>
                </a:rPr>
                <a:t>Melakukan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visualisasi</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berarti</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mendapatkan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semua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informasi</a:t>
              </a:r>
              <a:r>
                <a:rPr lang="en-US" altLang="ko-KR" sz="1100" dirty="0">
                  <a:solidFill>
                    <a:schemeClr val="tx1">
                      <a:lumMod val="75000"/>
                      <a:lumOff val="25000"/>
                    </a:schemeClr>
                  </a:solidFill>
                  <a:latin typeface="Comic Sans MS" panose="030F0702030302020204" pitchFamily="66" charset="0"/>
                  <a:cs typeface="Arial" pitchFamily="34" charset="0"/>
                </a:rPr>
                <a:t> yang </a:t>
              </a:r>
              <a:r>
                <a:rPr lang="en-US" altLang="ko-KR" sz="1100" dirty="0" err="1">
                  <a:solidFill>
                    <a:schemeClr val="tx1">
                      <a:lumMod val="75000"/>
                      <a:lumOff val="25000"/>
                    </a:schemeClr>
                  </a:solidFill>
                  <a:latin typeface="Comic Sans MS" panose="030F0702030302020204" pitchFamily="66" charset="0"/>
                  <a:cs typeface="Arial" pitchFamily="34" charset="0"/>
                </a:rPr>
                <a:t>penting</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dari</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sehingga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kualitas</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sangatlah</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berarti</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untuk</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keseluruhan</a:t>
              </a:r>
              <a:r>
                <a:rPr lang="en-US" altLang="ko-KR" sz="1100" dirty="0">
                  <a:solidFill>
                    <a:schemeClr val="tx1">
                      <a:lumMod val="75000"/>
                      <a:lumOff val="25000"/>
                    </a:schemeClr>
                  </a:solidFill>
                  <a:latin typeface="Comic Sans MS" panose="030F0702030302020204" pitchFamily="66" charset="0"/>
                  <a:cs typeface="Arial" pitchFamily="34" charset="0"/>
                </a:rPr>
                <a:t> proses.  </a:t>
              </a:r>
              <a:r>
                <a:rPr lang="en-US" altLang="ko-KR" sz="1100" dirty="0" err="1">
                  <a:solidFill>
                    <a:schemeClr val="tx1">
                      <a:lumMod val="75000"/>
                      <a:lumOff val="25000"/>
                    </a:schemeClr>
                  </a:solidFill>
                  <a:latin typeface="Comic Sans MS" panose="030F0702030302020204" pitchFamily="66" charset="0"/>
                  <a:cs typeface="Arial" pitchFamily="34" charset="0"/>
                </a:rPr>
                <a:t>Dalam</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pengerjaan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proyek</a:t>
              </a:r>
              <a:r>
                <a:rPr lang="en-US" altLang="ko-KR" sz="1100" dirty="0">
                  <a:solidFill>
                    <a:schemeClr val="tx1">
                      <a:lumMod val="75000"/>
                      <a:lumOff val="25000"/>
                    </a:schemeClr>
                  </a:solidFill>
                  <a:latin typeface="Comic Sans MS" panose="030F0702030302020204" pitchFamily="66" charset="0"/>
                  <a:cs typeface="Arial" pitchFamily="34" charset="0"/>
                </a:rPr>
                <a:t>, proses </a:t>
              </a:r>
              <a:r>
                <a:rPr lang="en-US" altLang="ko-KR" sz="1100" dirty="0" err="1">
                  <a:solidFill>
                    <a:schemeClr val="tx1">
                      <a:lumMod val="75000"/>
                      <a:lumOff val="25000"/>
                    </a:schemeClr>
                  </a:solidFill>
                  <a:latin typeface="Comic Sans MS" panose="030F0702030302020204" pitchFamily="66" charset="0"/>
                  <a:cs typeface="Arial" pitchFamily="34" charset="0"/>
                </a:rPr>
                <a:t>analisis</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merupakan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suatu</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teknik</a:t>
              </a:r>
              <a:r>
                <a:rPr lang="en-US" altLang="ko-KR" sz="1100" dirty="0">
                  <a:solidFill>
                    <a:schemeClr val="tx1">
                      <a:lumMod val="75000"/>
                      <a:lumOff val="25000"/>
                    </a:schemeClr>
                  </a:solidFill>
                  <a:latin typeface="Comic Sans MS" panose="030F0702030302020204" pitchFamily="66" charset="0"/>
                  <a:cs typeface="Arial" pitchFamily="34" charset="0"/>
                </a:rPr>
                <a:t> yang </a:t>
              </a:r>
              <a:r>
                <a:rPr lang="en-US" altLang="ko-KR" sz="1100" dirty="0" err="1">
                  <a:solidFill>
                    <a:schemeClr val="tx1">
                      <a:lumMod val="75000"/>
                      <a:lumOff val="25000"/>
                    </a:schemeClr>
                  </a:solidFill>
                  <a:latin typeface="Comic Sans MS" panose="030F0702030302020204" pitchFamily="66" charset="0"/>
                  <a:cs typeface="Arial" pitchFamily="34" charset="0"/>
                </a:rPr>
                <a:t>dilakukan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secara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sekuensial</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Jika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tidak</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ada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informasi</a:t>
              </a:r>
              <a:r>
                <a:rPr lang="en-US" altLang="ko-KR" sz="1100" dirty="0">
                  <a:solidFill>
                    <a:schemeClr val="tx1">
                      <a:lumMod val="75000"/>
                      <a:lumOff val="25000"/>
                    </a:schemeClr>
                  </a:solidFill>
                  <a:latin typeface="Comic Sans MS" panose="030F0702030302020204" pitchFamily="66" charset="0"/>
                  <a:cs typeface="Arial" pitchFamily="34" charset="0"/>
                </a:rPr>
                <a:t> yang </a:t>
              </a:r>
              <a:r>
                <a:rPr lang="en-US" altLang="ko-KR" sz="1100" dirty="0" err="1">
                  <a:solidFill>
                    <a:schemeClr val="tx1">
                      <a:lumMod val="75000"/>
                      <a:lumOff val="25000"/>
                    </a:schemeClr>
                  </a:solidFill>
                  <a:latin typeface="Comic Sans MS" panose="030F0702030302020204" pitchFamily="66" charset="0"/>
                  <a:cs typeface="Arial" pitchFamily="34" charset="0"/>
                </a:rPr>
                <a:t>jelas</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tentang</a:t>
              </a:r>
              <a:r>
                <a:rPr lang="en-US" altLang="ko-KR" sz="1100" dirty="0">
                  <a:solidFill>
                    <a:schemeClr val="tx1">
                      <a:lumMod val="75000"/>
                      <a:lumOff val="25000"/>
                    </a:schemeClr>
                  </a:solidFill>
                  <a:latin typeface="Comic Sans MS" panose="030F0702030302020204" pitchFamily="66" charset="0"/>
                  <a:cs typeface="Arial" pitchFamily="34" charset="0"/>
                </a:rPr>
                <a:t> data yang </a:t>
              </a:r>
              <a:r>
                <a:rPr lang="en-US" altLang="ko-KR" sz="1100" dirty="0" err="1">
                  <a:solidFill>
                    <a:schemeClr val="tx1">
                      <a:lumMod val="75000"/>
                      <a:lumOff val="25000"/>
                    </a:schemeClr>
                  </a:solidFill>
                  <a:latin typeface="Comic Sans MS" panose="030F0702030302020204" pitchFamily="66" charset="0"/>
                  <a:cs typeface="Arial" pitchFamily="34" charset="0"/>
                </a:rPr>
                <a:t>digunakan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akan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sulit</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untuk</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memvisualisasikan</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karena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menciptakan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komunikasi</a:t>
              </a:r>
              <a:r>
                <a:rPr lang="en-US" altLang="ko-KR" sz="1100" dirty="0">
                  <a:solidFill>
                    <a:schemeClr val="tx1">
                      <a:lumMod val="75000"/>
                      <a:lumOff val="25000"/>
                    </a:schemeClr>
                  </a:solidFill>
                  <a:latin typeface="Comic Sans MS" panose="030F0702030302020204" pitchFamily="66" charset="0"/>
                  <a:cs typeface="Arial" pitchFamily="34" charset="0"/>
                </a:rPr>
                <a:t> visual </a:t>
              </a:r>
              <a:r>
                <a:rPr lang="en-US" altLang="ko-KR" sz="1100" dirty="0" err="1">
                  <a:solidFill>
                    <a:schemeClr val="tx1">
                      <a:lumMod val="75000"/>
                      <a:lumOff val="25000"/>
                    </a:schemeClr>
                  </a:solidFill>
                  <a:latin typeface="Comic Sans MS" panose="030F0702030302020204" pitchFamily="66" charset="0"/>
                  <a:cs typeface="Arial" pitchFamily="34" charset="0"/>
                </a:rPr>
                <a:t>adalah</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langkah</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terakhir</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dari</a:t>
              </a:r>
              <a:r>
                <a:rPr lang="en-US" altLang="ko-KR" sz="1100" dirty="0">
                  <a:solidFill>
                    <a:schemeClr val="tx1">
                      <a:lumMod val="75000"/>
                      <a:lumOff val="25000"/>
                    </a:schemeClr>
                  </a:solidFill>
                  <a:latin typeface="Comic Sans MS" panose="030F0702030302020204" pitchFamily="66" charset="0"/>
                  <a:cs typeface="Arial" pitchFamily="34" charset="0"/>
                </a:rPr>
                <a:t> proses </a:t>
              </a:r>
              <a:r>
                <a:rPr lang="en-US" altLang="ko-KR" sz="1100" dirty="0" err="1">
                  <a:solidFill>
                    <a:schemeClr val="tx1">
                      <a:lumMod val="75000"/>
                      <a:lumOff val="25000"/>
                    </a:schemeClr>
                  </a:solidFill>
                  <a:latin typeface="Comic Sans MS" panose="030F0702030302020204" pitchFamily="66" charset="0"/>
                  <a:cs typeface="Arial" pitchFamily="34" charset="0"/>
                </a:rPr>
                <a:t>analisis</a:t>
              </a:r>
              <a:r>
                <a:rPr lang="en-US" altLang="ko-KR" sz="1100" dirty="0">
                  <a:solidFill>
                    <a:schemeClr val="tx1">
                      <a:lumMod val="75000"/>
                      <a:lumOff val="25000"/>
                    </a:schemeClr>
                  </a:solidFill>
                  <a:latin typeface="Comic Sans MS" panose="030F0702030302020204" pitchFamily="66" charset="0"/>
                  <a:cs typeface="Arial" pitchFamily="34" charset="0"/>
                </a:rPr>
                <a:t> data </a:t>
              </a:r>
              <a:r>
                <a:rPr lang="en-US" altLang="ko-KR" sz="1100" dirty="0" err="1">
                  <a:solidFill>
                    <a:schemeClr val="tx1">
                      <a:lumMod val="75000"/>
                      <a:lumOff val="25000"/>
                    </a:schemeClr>
                  </a:solidFill>
                  <a:latin typeface="Comic Sans MS" panose="030F0702030302020204" pitchFamily="66" charset="0"/>
                  <a:cs typeface="Arial" pitchFamily="34" charset="0"/>
                </a:rPr>
                <a:t>sehingga</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dapat</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meningkatkan</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kualitas</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variabel</a:t>
              </a:r>
              <a:r>
                <a:rPr lang="en-US" altLang="ko-KR" sz="1100" dirty="0">
                  <a:solidFill>
                    <a:schemeClr val="tx1">
                      <a:lumMod val="75000"/>
                      <a:lumOff val="25000"/>
                    </a:schemeClr>
                  </a:solidFill>
                  <a:latin typeface="Comic Sans MS" panose="030F0702030302020204" pitchFamily="66" charset="0"/>
                  <a:cs typeface="Arial" pitchFamily="34" charset="0"/>
                </a:rPr>
                <a:t> </a:t>
              </a:r>
              <a:r>
                <a:rPr lang="en-US" altLang="ko-KR" sz="1100" dirty="0" err="1">
                  <a:solidFill>
                    <a:schemeClr val="tx1">
                      <a:lumMod val="75000"/>
                      <a:lumOff val="25000"/>
                    </a:schemeClr>
                  </a:solidFill>
                  <a:latin typeface="Comic Sans MS" panose="030F0702030302020204" pitchFamily="66" charset="0"/>
                  <a:cs typeface="Arial" pitchFamily="34" charset="0"/>
                </a:rPr>
                <a:t>dalam</a:t>
              </a:r>
              <a:r>
                <a:rPr lang="en-US" altLang="ko-KR" sz="1100" dirty="0">
                  <a:solidFill>
                    <a:schemeClr val="tx1">
                      <a:lumMod val="75000"/>
                      <a:lumOff val="25000"/>
                    </a:schemeClr>
                  </a:solidFill>
                  <a:latin typeface="Comic Sans MS" panose="030F0702030302020204" pitchFamily="66" charset="0"/>
                  <a:cs typeface="Arial" pitchFamily="34" charset="0"/>
                </a:rPr>
                <a:t> dataset</a:t>
              </a:r>
              <a:r>
                <a:rPr lang="en-US" altLang="ko-KR" sz="1200" dirty="0">
                  <a:solidFill>
                    <a:schemeClr val="tx1">
                      <a:lumMod val="75000"/>
                      <a:lumOff val="25000"/>
                    </a:schemeClr>
                  </a:solidFill>
                  <a:latin typeface="Comic Sans MS" panose="030F0702030302020204" pitchFamily="66" charset="0"/>
                  <a:cs typeface="Arial" pitchFamily="34" charset="0"/>
                </a:rPr>
                <a:t>. </a:t>
              </a:r>
              <a:endParaRPr lang="en-US" altLang="ko-KR" sz="1200" dirty="0">
                <a:solidFill>
                  <a:schemeClr val="tx1">
                    <a:lumMod val="75000"/>
                    <a:lumOff val="25000"/>
                  </a:schemeClr>
                </a:solidFill>
                <a:latin typeface="Comic Sans MS" panose="030F0702030302020204" pitchFamily="66" charset="0"/>
                <a:cs typeface="Arial" pitchFamily="34" charset="0"/>
              </a:endParaRPr>
            </a:p>
          </p:txBody>
        </p:sp>
        <p:sp>
          <p:nvSpPr>
            <p:cNvPr id="19" name="TextBox 18"/>
            <p:cNvSpPr txBox="1"/>
            <p:nvPr/>
          </p:nvSpPr>
          <p:spPr>
            <a:xfrm>
              <a:off x="2227884" y="1299585"/>
              <a:ext cx="2835932" cy="523220"/>
            </a:xfrm>
            <a:prstGeom prst="rect">
              <a:avLst/>
            </a:prstGeom>
            <a:noFill/>
          </p:spPr>
          <p:txBody>
            <a:bodyPr wrap="square" rtlCol="0" anchor="ctr">
              <a:spAutoFit/>
            </a:bodyPr>
            <a:lstStyle/>
            <a:p>
              <a:r>
                <a:rPr lang="en-US" altLang="ko-KR" sz="2800" b="1" dirty="0" err="1" smtClean="0">
                  <a:latin typeface="Buxton Sketch" panose="03080500000500000004" pitchFamily="66" charset="0"/>
                  <a:cs typeface="Arial" pitchFamily="34" charset="0"/>
                </a:rPr>
                <a:t>Kesimpulan</a:t>
              </a:r>
              <a:r>
                <a:rPr lang="en-US" altLang="ko-KR" sz="2800" b="1" dirty="0" smtClean="0">
                  <a:latin typeface="Buxton Sketch" panose="03080500000500000004" pitchFamily="66" charset="0"/>
                  <a:cs typeface="Arial" pitchFamily="34" charset="0"/>
                </a:rPr>
                <a:t>.</a:t>
              </a:r>
              <a:endParaRPr lang="ko-KR" altLang="en-US" sz="2800" b="1" dirty="0">
                <a:latin typeface="Buxton Sketch" panose="03080500000500000004" pitchFamily="66" charset="0"/>
                <a:cs typeface="Arial" pitchFamily="34" charset="0"/>
              </a:endParaRPr>
            </a:p>
          </p:txBody>
        </p:sp>
      </p:grpSp>
    </p:spTree>
    <p:extLst>
      <p:ext uri="{BB962C8B-B14F-4D97-AF65-F5344CB8AC3E}">
        <p14:creationId xmlns:p14="http://schemas.microsoft.com/office/powerpoint/2010/main" val="181921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Comic Sans MS" panose="030F0702030302020204" pitchFamily="66" charset="0"/>
              </a:rPr>
              <a:t>Thank you</a:t>
            </a:r>
            <a:endParaRPr lang="ko-KR" altLang="en-US" dirty="0">
              <a:latin typeface="Comic Sans MS" panose="030F0702030302020204" pitchFamily="66" charset="0"/>
            </a:endParaRPr>
          </a:p>
        </p:txBody>
      </p:sp>
      <p:sp>
        <p:nvSpPr>
          <p:cNvPr id="3" name="Text Placeholder 2"/>
          <p:cNvSpPr>
            <a:spLocks noGrp="1"/>
          </p:cNvSpPr>
          <p:nvPr>
            <p:ph type="body" sz="quarter" idx="11"/>
          </p:nvPr>
        </p:nvSpPr>
        <p:spPr/>
        <p:txBody>
          <a:bodyPr/>
          <a:lstStyle/>
          <a:p>
            <a:pPr lvl="0"/>
            <a:r>
              <a:rPr lang="en-US" altLang="ko-KR" sz="4000" dirty="0" smtClean="0">
                <a:solidFill>
                  <a:schemeClr val="tx1"/>
                </a:solidFill>
                <a:sym typeface="Wingdings" panose="05000000000000000000" pitchFamily="2" charset="2"/>
              </a:rPr>
              <a:t></a:t>
            </a:r>
            <a:endParaRPr lang="en-US" altLang="ko-KR" sz="4000" dirty="0">
              <a:solidFill>
                <a:schemeClr val="tx1"/>
              </a:solidFill>
            </a:endParaRPr>
          </a:p>
        </p:txBody>
      </p:sp>
    </p:spTree>
    <p:extLst>
      <p:ext uri="{BB962C8B-B14F-4D97-AF65-F5344CB8AC3E}">
        <p14:creationId xmlns:p14="http://schemas.microsoft.com/office/powerpoint/2010/main" val="317068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51920" y="2211710"/>
            <a:ext cx="5616624" cy="1224136"/>
          </a:xfrm>
        </p:spPr>
        <p:txBody>
          <a:bodyPr/>
          <a:lstStyle/>
          <a:p>
            <a:r>
              <a:rPr lang="en-US" altLang="ko-KR" sz="2400" dirty="0">
                <a:effectLst>
                  <a:outerShdw blurRad="50800" dist="38100" dir="16200000" rotWithShape="0">
                    <a:prstClr val="black">
                      <a:alpha val="40000"/>
                    </a:prstClr>
                  </a:outerShdw>
                </a:effectLst>
                <a:latin typeface="Arial Black" panose="020B0A04020102020204" pitchFamily="34" charset="0"/>
              </a:rPr>
              <a:t>MOVIE VISUALIZATION </a:t>
            </a:r>
            <a:endParaRPr lang="ko-KR" altLang="en-US" sz="2400" dirty="0">
              <a:effectLst>
                <a:outerShdw blurRad="50800" dist="38100" dir="16200000"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952998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267494"/>
            <a:ext cx="6732240" cy="502957"/>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dirty="0" err="1" smtClean="0">
                <a:solidFill>
                  <a:schemeClr val="tx1">
                    <a:lumMod val="75000"/>
                    <a:lumOff val="25000"/>
                  </a:schemeClr>
                </a:solidFill>
                <a:latin typeface="Arial Black" panose="020B0A04020102020204" pitchFamily="34" charset="0"/>
                <a:cs typeface="Arial" pitchFamily="34" charset="0"/>
              </a:rPr>
              <a:t>Garis</a:t>
            </a:r>
            <a:r>
              <a:rPr lang="en-US" sz="3200" dirty="0" smtClean="0">
                <a:solidFill>
                  <a:schemeClr val="tx1">
                    <a:lumMod val="75000"/>
                    <a:lumOff val="25000"/>
                  </a:schemeClr>
                </a:solidFill>
                <a:latin typeface="Arial Black" panose="020B0A04020102020204" pitchFamily="34" charset="0"/>
                <a:cs typeface="Arial" pitchFamily="34" charset="0"/>
              </a:rPr>
              <a:t> </a:t>
            </a:r>
            <a:r>
              <a:rPr lang="en-US" sz="3200" dirty="0" err="1" smtClean="0">
                <a:solidFill>
                  <a:schemeClr val="tx1">
                    <a:lumMod val="75000"/>
                    <a:lumOff val="25000"/>
                  </a:schemeClr>
                </a:solidFill>
                <a:latin typeface="Arial Black" panose="020B0A04020102020204" pitchFamily="34" charset="0"/>
                <a:cs typeface="Arial" pitchFamily="34" charset="0"/>
              </a:rPr>
              <a:t>Besar</a:t>
            </a:r>
            <a:endParaRPr lang="en-US" sz="3200" dirty="0">
              <a:solidFill>
                <a:schemeClr val="tx1">
                  <a:lumMod val="75000"/>
                  <a:lumOff val="25000"/>
                </a:schemeClr>
              </a:solidFill>
              <a:latin typeface="Arial Black" panose="020B0A04020102020204" pitchFamily="34" charset="0"/>
              <a:cs typeface="Arial" pitchFamily="34" charset="0"/>
            </a:endParaRPr>
          </a:p>
        </p:txBody>
      </p:sp>
      <p:grpSp>
        <p:nvGrpSpPr>
          <p:cNvPr id="30" name="Group 29"/>
          <p:cNvGrpSpPr/>
          <p:nvPr/>
        </p:nvGrpSpPr>
        <p:grpSpPr>
          <a:xfrm>
            <a:off x="2225688" y="1108062"/>
            <a:ext cx="5611091" cy="426272"/>
            <a:chOff x="2984973" y="1131591"/>
            <a:chExt cx="5611091" cy="576000"/>
          </a:xfrm>
        </p:grpSpPr>
        <p:sp>
          <p:nvSpPr>
            <p:cNvPr id="4" name="Round Same Side Corner Rectangle 3"/>
            <p:cNvSpPr/>
            <p:nvPr/>
          </p:nvSpPr>
          <p:spPr>
            <a:xfrm rot="5400000">
              <a:off x="5719936" y="-1240514"/>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595640" y="1141923"/>
              <a:ext cx="4752528" cy="54064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Latar</a:t>
              </a:r>
              <a:r>
                <a:rPr lang="en-US" altLang="ko-KR" sz="2000" b="1" dirty="0" smtClean="0">
                  <a:solidFill>
                    <a:schemeClr val="tx1">
                      <a:lumMod val="85000"/>
                      <a:lumOff val="15000"/>
                    </a:schemeClr>
                  </a:solidFill>
                  <a:latin typeface="Buxton Sketch" panose="03080500000500000004" pitchFamily="66" charset="0"/>
                  <a:cs typeface="Arial" pitchFamily="34" charset="0"/>
                </a:rPr>
                <a:t> </a:t>
              </a:r>
              <a:r>
                <a:rPr lang="en-US" altLang="ko-KR" sz="2000" b="1" dirty="0" err="1" smtClean="0">
                  <a:solidFill>
                    <a:schemeClr val="tx1">
                      <a:lumMod val="85000"/>
                      <a:lumOff val="15000"/>
                    </a:schemeClr>
                  </a:solidFill>
                  <a:latin typeface="Buxton Sketch" panose="03080500000500000004" pitchFamily="66" charset="0"/>
                  <a:cs typeface="Arial" pitchFamily="34" charset="0"/>
                </a:rPr>
                <a:t>Belakang</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31" name="Group 30"/>
          <p:cNvGrpSpPr/>
          <p:nvPr/>
        </p:nvGrpSpPr>
        <p:grpSpPr>
          <a:xfrm>
            <a:off x="2872331" y="1617849"/>
            <a:ext cx="5611091" cy="400110"/>
            <a:chOff x="2984973" y="1981087"/>
            <a:chExt cx="5611091" cy="645813"/>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1981087"/>
              <a:ext cx="4752528" cy="64581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Tujuan</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32" name="Group 31"/>
          <p:cNvGrpSpPr/>
          <p:nvPr/>
        </p:nvGrpSpPr>
        <p:grpSpPr>
          <a:xfrm>
            <a:off x="2261664" y="2158296"/>
            <a:ext cx="5611091" cy="431026"/>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58603" y="2920095"/>
              <a:ext cx="4752528" cy="53468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Analisis</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33" name="Group 32"/>
          <p:cNvGrpSpPr/>
          <p:nvPr/>
        </p:nvGrpSpPr>
        <p:grpSpPr>
          <a:xfrm>
            <a:off x="2872331" y="2719978"/>
            <a:ext cx="5611091" cy="410092"/>
            <a:chOff x="2984973" y="3806279"/>
            <a:chExt cx="5611091" cy="576838"/>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806279"/>
              <a:ext cx="4752528" cy="562798"/>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Desain</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34" name="Group 33"/>
          <p:cNvGrpSpPr/>
          <p:nvPr/>
        </p:nvGrpSpPr>
        <p:grpSpPr>
          <a:xfrm>
            <a:off x="2116223" y="3286152"/>
            <a:ext cx="5611091" cy="487775"/>
            <a:chOff x="2984973" y="1131591"/>
            <a:chExt cx="5611091" cy="576000"/>
          </a:xfrm>
        </p:grpSpPr>
        <p:sp>
          <p:nvSpPr>
            <p:cNvPr id="35" name="Round Same Side Corner Rectangle 34"/>
            <p:cNvSpPr/>
            <p:nvPr/>
          </p:nvSpPr>
          <p:spPr>
            <a:xfrm rot="5400000">
              <a:off x="5719936" y="-1240512"/>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7" name="TextBox 36"/>
            <p:cNvSpPr txBox="1"/>
            <p:nvPr/>
          </p:nvSpPr>
          <p:spPr>
            <a:xfrm>
              <a:off x="2988072" y="1201523"/>
              <a:ext cx="569802" cy="436134"/>
            </a:xfrm>
            <a:prstGeom prst="rect">
              <a:avLst/>
            </a:prstGeom>
            <a:noFill/>
          </p:spPr>
          <p:txBody>
            <a:bodyPr wrap="square" tIns="0" bIns="0" rtlCol="0" anchor="ctr">
              <a:spAutoFit/>
            </a:bodyPr>
            <a:lstStyle/>
            <a:p>
              <a:pPr algn="ctr"/>
              <a:r>
                <a:rPr lang="en-US" altLang="ko-KR" sz="2400" b="1" dirty="0" smtClean="0">
                  <a:solidFill>
                    <a:schemeClr val="accent1"/>
                  </a:solidFill>
                  <a:cs typeface="Arial" pitchFamily="34" charset="0"/>
                </a:rPr>
                <a:t>05</a:t>
              </a:r>
              <a:endParaRPr lang="en-US" altLang="ko-KR" sz="2400" b="1" dirty="0">
                <a:solidFill>
                  <a:schemeClr val="accent1"/>
                </a:solidFill>
                <a:cs typeface="Arial" pitchFamily="34" charset="0"/>
              </a:endParaRPr>
            </a:p>
          </p:txBody>
        </p:sp>
        <p:sp>
          <p:nvSpPr>
            <p:cNvPr id="38" name="TextBox 37"/>
            <p:cNvSpPr txBox="1"/>
            <p:nvPr/>
          </p:nvSpPr>
          <p:spPr bwMode="auto">
            <a:xfrm>
              <a:off x="3667248" y="1175912"/>
              <a:ext cx="4752528" cy="47247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Implementasi</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41" name="Group 40"/>
          <p:cNvGrpSpPr/>
          <p:nvPr/>
        </p:nvGrpSpPr>
        <p:grpSpPr>
          <a:xfrm>
            <a:off x="2116223" y="4548247"/>
            <a:ext cx="5611091" cy="486743"/>
            <a:chOff x="2984973" y="1131591"/>
            <a:chExt cx="5611091" cy="576000"/>
          </a:xfrm>
        </p:grpSpPr>
        <p:sp>
          <p:nvSpPr>
            <p:cNvPr id="42" name="Round Same Side Corner Rectangle 41"/>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4" name="TextBox 43"/>
            <p:cNvSpPr txBox="1"/>
            <p:nvPr/>
          </p:nvSpPr>
          <p:spPr>
            <a:xfrm>
              <a:off x="2988072" y="1201061"/>
              <a:ext cx="569802" cy="437059"/>
            </a:xfrm>
            <a:prstGeom prst="rect">
              <a:avLst/>
            </a:prstGeom>
            <a:noFill/>
          </p:spPr>
          <p:txBody>
            <a:bodyPr wrap="square" tIns="0" bIns="0" rtlCol="0" anchor="ctr">
              <a:spAutoFit/>
            </a:bodyPr>
            <a:lstStyle/>
            <a:p>
              <a:pPr algn="ctr"/>
              <a:r>
                <a:rPr lang="en-US" altLang="ko-KR" sz="2400" b="1" dirty="0" smtClean="0">
                  <a:solidFill>
                    <a:schemeClr val="accent1"/>
                  </a:solidFill>
                  <a:cs typeface="Arial" pitchFamily="34" charset="0"/>
                </a:rPr>
                <a:t>07</a:t>
              </a:r>
              <a:endParaRPr lang="en-US" altLang="ko-KR" sz="2400" b="1" dirty="0">
                <a:solidFill>
                  <a:schemeClr val="accent1"/>
                </a:solidFill>
                <a:cs typeface="Arial" pitchFamily="34" charset="0"/>
              </a:endParaRPr>
            </a:p>
          </p:txBody>
        </p:sp>
        <p:sp>
          <p:nvSpPr>
            <p:cNvPr id="45" name="TextBox 44"/>
            <p:cNvSpPr txBox="1"/>
            <p:nvPr/>
          </p:nvSpPr>
          <p:spPr bwMode="auto">
            <a:xfrm>
              <a:off x="3667248" y="1175411"/>
              <a:ext cx="4752528" cy="47348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Kesimpulan</a:t>
              </a:r>
              <a:r>
                <a:rPr lang="en-US" altLang="ko-KR" sz="2000" b="1" dirty="0" smtClean="0">
                  <a:solidFill>
                    <a:schemeClr val="tx1">
                      <a:lumMod val="85000"/>
                      <a:lumOff val="15000"/>
                    </a:schemeClr>
                  </a:solidFill>
                  <a:latin typeface="Buxton Sketch" panose="03080500000500000004" pitchFamily="66" charset="0"/>
                  <a:cs typeface="Arial" pitchFamily="34" charset="0"/>
                </a:rPr>
                <a:t> &amp; Saran</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grpSp>
        <p:nvGrpSpPr>
          <p:cNvPr id="51" name="Group 50"/>
          <p:cNvGrpSpPr/>
          <p:nvPr/>
        </p:nvGrpSpPr>
        <p:grpSpPr>
          <a:xfrm>
            <a:off x="2899350" y="3908897"/>
            <a:ext cx="5611091" cy="486743"/>
            <a:chOff x="2984973" y="1131591"/>
            <a:chExt cx="5611091" cy="576000"/>
          </a:xfrm>
        </p:grpSpPr>
        <p:sp>
          <p:nvSpPr>
            <p:cNvPr id="52" name="Round Same Side Corner Rectangle 51"/>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54" name="TextBox 53"/>
            <p:cNvSpPr txBox="1"/>
            <p:nvPr/>
          </p:nvSpPr>
          <p:spPr>
            <a:xfrm>
              <a:off x="2988072" y="1201061"/>
              <a:ext cx="569802" cy="437059"/>
            </a:xfrm>
            <a:prstGeom prst="rect">
              <a:avLst/>
            </a:prstGeom>
            <a:noFill/>
          </p:spPr>
          <p:txBody>
            <a:bodyPr wrap="square" tIns="0" bIns="0" rtlCol="0" anchor="ctr">
              <a:spAutoFit/>
            </a:bodyPr>
            <a:lstStyle/>
            <a:p>
              <a:pPr algn="ctr"/>
              <a:r>
                <a:rPr lang="en-US" altLang="ko-KR" sz="2400" b="1" dirty="0" smtClean="0">
                  <a:solidFill>
                    <a:schemeClr val="accent1"/>
                  </a:solidFill>
                  <a:cs typeface="Arial" pitchFamily="34" charset="0"/>
                </a:rPr>
                <a:t>06</a:t>
              </a:r>
              <a:endParaRPr lang="en-US" altLang="ko-KR" sz="2400" b="1" dirty="0">
                <a:solidFill>
                  <a:schemeClr val="accent1"/>
                </a:solidFill>
                <a:cs typeface="Arial" pitchFamily="34" charset="0"/>
              </a:endParaRPr>
            </a:p>
          </p:txBody>
        </p:sp>
        <p:sp>
          <p:nvSpPr>
            <p:cNvPr id="55" name="TextBox 54"/>
            <p:cNvSpPr txBox="1"/>
            <p:nvPr/>
          </p:nvSpPr>
          <p:spPr bwMode="auto">
            <a:xfrm>
              <a:off x="3667248" y="1175411"/>
              <a:ext cx="4752528" cy="47348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solidFill>
                    <a:schemeClr val="tx1">
                      <a:lumMod val="85000"/>
                      <a:lumOff val="15000"/>
                    </a:schemeClr>
                  </a:solidFill>
                  <a:latin typeface="Buxton Sketch" panose="03080500000500000004" pitchFamily="66" charset="0"/>
                  <a:cs typeface="Arial" pitchFamily="34" charset="0"/>
                </a:rPr>
                <a:t>Evaluasi</a:t>
              </a:r>
              <a:endParaRPr lang="en-US" altLang="ko-KR" sz="2000" b="1" dirty="0">
                <a:solidFill>
                  <a:schemeClr val="tx1">
                    <a:lumMod val="85000"/>
                    <a:lumOff val="15000"/>
                  </a:schemeClr>
                </a:solidFill>
                <a:latin typeface="Buxton Sketch" panose="03080500000500000004" pitchFamily="66" charset="0"/>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91680" y="1203598"/>
            <a:ext cx="4572000" cy="473576"/>
          </a:xfrm>
        </p:spPr>
        <p:txBody>
          <a:bodyPr/>
          <a:lstStyle/>
          <a:p>
            <a:r>
              <a:rPr lang="en-US" dirty="0" err="1" smtClean="0">
                <a:latin typeface="Cooper Black" panose="0208090404030B020404" pitchFamily="18" charset="0"/>
              </a:rPr>
              <a:t>Latar</a:t>
            </a:r>
            <a:r>
              <a:rPr lang="en-US" dirty="0" smtClean="0">
                <a:latin typeface="Cooper Black" panose="0208090404030B020404" pitchFamily="18" charset="0"/>
              </a:rPr>
              <a:t> </a:t>
            </a:r>
            <a:r>
              <a:rPr lang="en-US" dirty="0" err="1" smtClean="0">
                <a:latin typeface="Cooper Black" panose="0208090404030B020404" pitchFamily="18" charset="0"/>
              </a:rPr>
              <a:t>Belakang</a:t>
            </a:r>
            <a:endParaRPr lang="en-US" dirty="0">
              <a:latin typeface="Cooper Black" panose="0208090404030B020404" pitchFamily="18" charset="0"/>
            </a:endParaRPr>
          </a:p>
        </p:txBody>
      </p:sp>
      <p:sp>
        <p:nvSpPr>
          <p:cNvPr id="3" name="Text Placeholder 2"/>
          <p:cNvSpPr>
            <a:spLocks noGrp="1"/>
          </p:cNvSpPr>
          <p:nvPr>
            <p:ph type="body" sz="quarter" idx="11"/>
          </p:nvPr>
        </p:nvSpPr>
        <p:spPr>
          <a:xfrm>
            <a:off x="2339752" y="1923678"/>
            <a:ext cx="6804248" cy="1944216"/>
          </a:xfrm>
        </p:spPr>
        <p:txBody>
          <a:bodyPr/>
          <a:lstStyle/>
          <a:p>
            <a:pPr algn="just"/>
            <a:r>
              <a:rPr lang="nn-NO" dirty="0">
                <a:latin typeface="Buxton Sketch" panose="03080500000500000004" pitchFamily="66" charset="0"/>
              </a:rPr>
              <a:t>Di era digital saat ini, dibutuhkan keterampilan untuk mengambil data, memproses data, mengekstrak nilai data, memvisualisasikan </a:t>
            </a:r>
            <a:r>
              <a:rPr lang="nn-NO" dirty="0" smtClean="0">
                <a:latin typeface="Buxton Sketch" panose="03080500000500000004" pitchFamily="66" charset="0"/>
              </a:rPr>
              <a:t>dan mengkomunikasikan data. Untuk dapat menyampaikan informasi yang berguna bagi manusia maka data </a:t>
            </a:r>
            <a:r>
              <a:rPr lang="nn-NO" dirty="0">
                <a:latin typeface="Buxton Sketch" panose="03080500000500000004" pitchFamily="66" charset="0"/>
              </a:rPr>
              <a:t>perlu diubah kedalam bentuk visualisasi yang tujuannya  menyampaikan informasi ke pihak lain terkait apa yang dilihat orang dan bagaimana informasi yang disampaikan tersebut sesuai dengan model data. Pada tahun 2009 terdapat 503 film yang diproduksi pada tahun tersebut dan sebanyak 759 film diproduksi pada tahun 2015 (British Film Institute, 2016). Berdasarkan hal tersebut maka dapat disimpulkan bahwa </a:t>
            </a:r>
            <a:r>
              <a:rPr lang="nn-NO" dirty="0" smtClean="0">
                <a:latin typeface="Buxton Sketch" panose="03080500000500000004" pitchFamily="66" charset="0"/>
              </a:rPr>
              <a:t>banyaknya </a:t>
            </a:r>
            <a:r>
              <a:rPr lang="nn-NO" dirty="0">
                <a:latin typeface="Buxton Sketch" panose="03080500000500000004" pitchFamily="66" charset="0"/>
              </a:rPr>
              <a:t>film yang tersedia di internet. Untuk membantu penyampaian informasi movie ke masyarakat luas, maka penulis tertarik untuk mengajukan proyek Movie </a:t>
            </a:r>
            <a:r>
              <a:rPr lang="nn-NO" dirty="0" smtClean="0">
                <a:latin typeface="Buxton Sketch" panose="03080500000500000004" pitchFamily="66" charset="0"/>
              </a:rPr>
              <a:t>Visualization.</a:t>
            </a:r>
            <a:endParaRPr lang="en-US" dirty="0">
              <a:latin typeface="Buxton Sketch" panose="03080500000500000004" pitchFamily="66" charset="0"/>
            </a:endParaRPr>
          </a:p>
        </p:txBody>
      </p:sp>
    </p:spTree>
    <p:extLst>
      <p:ext uri="{BB962C8B-B14F-4D97-AF65-F5344CB8AC3E}">
        <p14:creationId xmlns:p14="http://schemas.microsoft.com/office/powerpoint/2010/main" val="2350496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3808" y="1059583"/>
            <a:ext cx="3744416" cy="504056"/>
          </a:xfrm>
        </p:spPr>
        <p:txBody>
          <a:bodyPr/>
          <a:lstStyle/>
          <a:p>
            <a:r>
              <a:rPr lang="en-US" altLang="ko-KR" dirty="0" err="1" smtClean="0">
                <a:latin typeface="Cooper Black" panose="0208090404030B020404" pitchFamily="18" charset="0"/>
              </a:rPr>
              <a:t>Tujuan</a:t>
            </a:r>
            <a:endParaRPr lang="ko-KR" altLang="en-US" dirty="0">
              <a:latin typeface="Cooper Black" panose="0208090404030B020404" pitchFamily="18" charset="0"/>
            </a:endParaRPr>
          </a:p>
        </p:txBody>
      </p:sp>
      <p:sp>
        <p:nvSpPr>
          <p:cNvPr id="5" name="TextBox 4"/>
          <p:cNvSpPr txBox="1"/>
          <p:nvPr/>
        </p:nvSpPr>
        <p:spPr>
          <a:xfrm>
            <a:off x="2872432" y="1848911"/>
            <a:ext cx="2851696" cy="1107996"/>
          </a:xfrm>
          <a:prstGeom prst="rect">
            <a:avLst/>
          </a:prstGeom>
          <a:noFill/>
        </p:spPr>
        <p:txBody>
          <a:bodyPr wrap="square" rtlCol="0" anchor="ctr">
            <a:spAutoFit/>
          </a:bodyPr>
          <a:lstStyle/>
          <a:p>
            <a:r>
              <a:rPr lang="en-US" altLang="ko-KR" sz="1100" dirty="0" err="1">
                <a:solidFill>
                  <a:schemeClr val="tx1">
                    <a:lumMod val="75000"/>
                    <a:lumOff val="25000"/>
                  </a:schemeClr>
                </a:solidFill>
                <a:latin typeface="Bahnschrift Condensed" panose="020B0502040204020203" pitchFamily="34" charset="0"/>
                <a:cs typeface="Arial" pitchFamily="34" charset="0"/>
              </a:rPr>
              <a:t>Tujuan</a:t>
            </a:r>
            <a:r>
              <a:rPr lang="en-US" altLang="ko-KR" sz="1100" dirty="0">
                <a:solidFill>
                  <a:schemeClr val="tx1">
                    <a:lumMod val="75000"/>
                    <a:lumOff val="25000"/>
                  </a:schemeClr>
                </a:solidFill>
                <a:latin typeface="Bahnschrift Condensed" panose="020B0502040204020203" pitchFamily="34" charset="0"/>
                <a:cs typeface="Arial" pitchFamily="34" charset="0"/>
              </a:rPr>
              <a:t> yang </a:t>
            </a:r>
            <a:r>
              <a:rPr lang="en-US" altLang="ko-KR" sz="1100" dirty="0" err="1">
                <a:solidFill>
                  <a:schemeClr val="tx1">
                    <a:lumMod val="75000"/>
                    <a:lumOff val="25000"/>
                  </a:schemeClr>
                </a:solidFill>
                <a:latin typeface="Bahnschrift Condensed" panose="020B0502040204020203" pitchFamily="34" charset="0"/>
                <a:cs typeface="Arial" pitchFamily="34" charset="0"/>
              </a:rPr>
              <a:t>diharapkan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dari</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pengerjaan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proyek</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ini</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adalah</a:t>
            </a:r>
            <a:r>
              <a:rPr lang="en-US" altLang="ko-KR" sz="1100" dirty="0">
                <a:solidFill>
                  <a:schemeClr val="tx1">
                    <a:lumMod val="75000"/>
                    <a:lumOff val="25000"/>
                  </a:schemeClr>
                </a:solidFill>
                <a:latin typeface="Bahnschrift Condensed" panose="020B0502040204020203" pitchFamily="34" charset="0"/>
                <a:cs typeface="Arial" pitchFamily="34" charset="0"/>
              </a:rPr>
              <a:t> : </a:t>
            </a:r>
            <a:endParaRPr lang="en-US" altLang="ko-KR" sz="1100" dirty="0" smtClean="0">
              <a:solidFill>
                <a:schemeClr val="tx1">
                  <a:lumMod val="75000"/>
                  <a:lumOff val="25000"/>
                </a:schemeClr>
              </a:solidFill>
              <a:latin typeface="Bahnschrift Condensed" panose="020B0502040204020203" pitchFamily="34" charset="0"/>
              <a:cs typeface="Arial" pitchFamily="34" charset="0"/>
            </a:endParaRPr>
          </a:p>
          <a:p>
            <a:r>
              <a:rPr lang="en-US" altLang="ko-KR" sz="1100" dirty="0" smtClean="0">
                <a:solidFill>
                  <a:schemeClr val="tx1">
                    <a:lumMod val="75000"/>
                    <a:lumOff val="25000"/>
                  </a:schemeClr>
                </a:solidFill>
                <a:latin typeface="Bahnschrift Condensed" panose="020B0502040204020203" pitchFamily="34" charset="0"/>
                <a:cs typeface="Arial" pitchFamily="34" charset="0"/>
              </a:rPr>
              <a:t>1. </a:t>
            </a:r>
            <a:r>
              <a:rPr lang="en-US" altLang="ko-KR" sz="1100" dirty="0" err="1" smtClean="0">
                <a:solidFill>
                  <a:schemeClr val="tx1">
                    <a:lumMod val="75000"/>
                    <a:lumOff val="25000"/>
                  </a:schemeClr>
                </a:solidFill>
                <a:latin typeface="Bahnschrift Condensed" panose="020B0502040204020203" pitchFamily="34" charset="0"/>
                <a:cs typeface="Arial" pitchFamily="34" charset="0"/>
              </a:rPr>
              <a:t>Merancang</a:t>
            </a:r>
            <a:r>
              <a:rPr lang="en-US" altLang="ko-KR" sz="1100" dirty="0" smtClean="0">
                <a:solidFill>
                  <a:schemeClr val="tx1">
                    <a:lumMod val="75000"/>
                    <a:lumOff val="25000"/>
                  </a:schemeClr>
                </a:solidFill>
                <a:latin typeface="Bahnschrift Condensed" panose="020B0502040204020203" pitchFamily="34" charset="0"/>
                <a:cs typeface="Arial" pitchFamily="34" charset="0"/>
              </a:rPr>
              <a:t> </a:t>
            </a:r>
            <a:r>
              <a:rPr lang="en-US" altLang="ko-KR" sz="1100" dirty="0">
                <a:solidFill>
                  <a:schemeClr val="tx1">
                    <a:lumMod val="75000"/>
                    <a:lumOff val="25000"/>
                  </a:schemeClr>
                </a:solidFill>
                <a:latin typeface="Bahnschrift Condensed" panose="020B0502040204020203" pitchFamily="34" charset="0"/>
                <a:cs typeface="Arial" pitchFamily="34" charset="0"/>
              </a:rPr>
              <a:t>dashboard </a:t>
            </a:r>
            <a:r>
              <a:rPr lang="en-US" altLang="ko-KR" sz="1100" dirty="0" err="1">
                <a:solidFill>
                  <a:schemeClr val="tx1">
                    <a:lumMod val="75000"/>
                    <a:lumOff val="25000"/>
                  </a:schemeClr>
                </a:solidFill>
                <a:latin typeface="Bahnschrift Condensed" panose="020B0502040204020203" pitchFamily="34" charset="0"/>
                <a:cs typeface="Arial" pitchFamily="34" charset="0"/>
              </a:rPr>
              <a:t>untuk</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melihat</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perkembangan</a:t>
            </a:r>
            <a:r>
              <a:rPr lang="en-US" altLang="ko-KR" sz="1100" dirty="0">
                <a:solidFill>
                  <a:schemeClr val="tx1">
                    <a:lumMod val="75000"/>
                    <a:lumOff val="25000"/>
                  </a:schemeClr>
                </a:solidFill>
                <a:latin typeface="Bahnschrift Condensed" panose="020B0502040204020203" pitchFamily="34" charset="0"/>
                <a:cs typeface="Arial" pitchFamily="34" charset="0"/>
              </a:rPr>
              <a:t> genre film yang di </a:t>
            </a:r>
            <a:r>
              <a:rPr lang="en-US" altLang="ko-KR" sz="1100" dirty="0" err="1">
                <a:solidFill>
                  <a:schemeClr val="tx1">
                    <a:lumMod val="75000"/>
                    <a:lumOff val="25000"/>
                  </a:schemeClr>
                </a:solidFill>
                <a:latin typeface="Bahnschrift Condensed" panose="020B0502040204020203" pitchFamily="34" charset="0"/>
                <a:cs typeface="Arial" pitchFamily="34" charset="0"/>
              </a:rPr>
              <a:t>produksi</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setiap</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tahun</a:t>
            </a:r>
            <a:r>
              <a:rPr lang="en-US" altLang="ko-KR" sz="1100" dirty="0">
                <a:solidFill>
                  <a:schemeClr val="tx1">
                    <a:lumMod val="75000"/>
                    <a:lumOff val="25000"/>
                  </a:schemeClr>
                </a:solidFill>
                <a:latin typeface="Bahnschrift Condensed" panose="020B0502040204020203" pitchFamily="34" charset="0"/>
                <a:cs typeface="Arial" pitchFamily="34" charset="0"/>
              </a:rPr>
              <a:t>, film </a:t>
            </a:r>
            <a:r>
              <a:rPr lang="en-US" altLang="ko-KR" sz="1100" dirty="0" err="1">
                <a:solidFill>
                  <a:schemeClr val="tx1">
                    <a:lumMod val="75000"/>
                    <a:lumOff val="25000"/>
                  </a:schemeClr>
                </a:solidFill>
                <a:latin typeface="Bahnschrift Condensed" panose="020B0502040204020203" pitchFamily="34" charset="0"/>
                <a:cs typeface="Arial" pitchFamily="34" charset="0"/>
              </a:rPr>
              <a:t>dengan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peringkat</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teratas</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dan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pendapatan</a:t>
            </a:r>
            <a:r>
              <a:rPr lang="en-US" altLang="ko-KR" sz="1100" dirty="0">
                <a:solidFill>
                  <a:schemeClr val="tx1">
                    <a:lumMod val="75000"/>
                    <a:lumOff val="25000"/>
                  </a:schemeClr>
                </a:solidFill>
                <a:latin typeface="Bahnschrift Condensed" panose="020B0502040204020203" pitchFamily="34" charset="0"/>
                <a:cs typeface="Arial" pitchFamily="34" charset="0"/>
              </a:rPr>
              <a:t> yang </a:t>
            </a:r>
            <a:r>
              <a:rPr lang="en-US" altLang="ko-KR" sz="1100" dirty="0" err="1">
                <a:solidFill>
                  <a:schemeClr val="tx1">
                    <a:lumMod val="75000"/>
                    <a:lumOff val="25000"/>
                  </a:schemeClr>
                </a:solidFill>
                <a:latin typeface="Bahnschrift Condensed" panose="020B0502040204020203" pitchFamily="34" charset="0"/>
                <a:cs typeface="Arial" pitchFamily="34" charset="0"/>
              </a:rPr>
              <a:t>dihasilkan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oleh</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sebuah</a:t>
            </a:r>
            <a:r>
              <a:rPr lang="en-US" altLang="ko-KR" sz="1100" dirty="0">
                <a:solidFill>
                  <a:schemeClr val="tx1">
                    <a:lumMod val="75000"/>
                    <a:lumOff val="25000"/>
                  </a:schemeClr>
                </a:solidFill>
                <a:latin typeface="Bahnschrift Condensed" panose="020B0502040204020203" pitchFamily="34" charset="0"/>
                <a:cs typeface="Arial" pitchFamily="34" charset="0"/>
              </a:rPr>
              <a:t> film </a:t>
            </a:r>
            <a:r>
              <a:rPr lang="en-US" altLang="ko-KR" sz="1100" dirty="0" err="1">
                <a:solidFill>
                  <a:schemeClr val="tx1">
                    <a:lumMod val="75000"/>
                    <a:lumOff val="25000"/>
                  </a:schemeClr>
                </a:solidFill>
                <a:latin typeface="Bahnschrift Condensed" panose="020B0502040204020203" pitchFamily="34" charset="0"/>
                <a:cs typeface="Arial" pitchFamily="34" charset="0"/>
              </a:rPr>
              <a:t>setelah</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ditayangkan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menggunakan</a:t>
            </a:r>
            <a:r>
              <a:rPr lang="en-US" altLang="ko-KR" sz="1100" dirty="0">
                <a:solidFill>
                  <a:schemeClr val="tx1">
                    <a:lumMod val="75000"/>
                    <a:lumOff val="25000"/>
                  </a:schemeClr>
                </a:solidFill>
                <a:latin typeface="Bahnschrift Condensed" panose="020B0502040204020203" pitchFamily="34" charset="0"/>
                <a:cs typeface="Arial" pitchFamily="34" charset="0"/>
              </a:rPr>
              <a:t> Tableau. </a:t>
            </a:r>
            <a:endParaRPr lang="en-US" altLang="ko-KR" sz="1100" dirty="0" smtClean="0">
              <a:solidFill>
                <a:schemeClr val="tx1">
                  <a:lumMod val="75000"/>
                  <a:lumOff val="25000"/>
                </a:schemeClr>
              </a:solidFill>
              <a:latin typeface="Bahnschrift Condensed" panose="020B0502040204020203" pitchFamily="34" charset="0"/>
              <a:cs typeface="Arial" pitchFamily="34" charset="0"/>
            </a:endParaRPr>
          </a:p>
        </p:txBody>
      </p:sp>
      <p:sp>
        <p:nvSpPr>
          <p:cNvPr id="6" name="TextBox 5"/>
          <p:cNvSpPr txBox="1"/>
          <p:nvPr/>
        </p:nvSpPr>
        <p:spPr>
          <a:xfrm>
            <a:off x="3707904" y="3210822"/>
            <a:ext cx="2485497" cy="600164"/>
          </a:xfrm>
          <a:prstGeom prst="rect">
            <a:avLst/>
          </a:prstGeom>
          <a:noFill/>
        </p:spPr>
        <p:txBody>
          <a:bodyPr wrap="square" rtlCol="0" anchor="ctr">
            <a:spAutoFit/>
          </a:bodyPr>
          <a:lstStyle/>
          <a:p>
            <a:r>
              <a:rPr lang="en-US" altLang="ko-KR" sz="1100" dirty="0" smtClean="0">
                <a:solidFill>
                  <a:schemeClr val="tx1">
                    <a:lumMod val="75000"/>
                    <a:lumOff val="25000"/>
                  </a:schemeClr>
                </a:solidFill>
                <a:latin typeface="Bahnschrift Condensed" panose="020B0502040204020203" pitchFamily="34" charset="0"/>
                <a:cs typeface="Arial" pitchFamily="34" charset="0"/>
              </a:rPr>
              <a:t>2. </a:t>
            </a:r>
            <a:r>
              <a:rPr lang="en-US" altLang="ko-KR" sz="1100" dirty="0" err="1" smtClean="0">
                <a:solidFill>
                  <a:schemeClr val="tx1">
                    <a:lumMod val="75000"/>
                    <a:lumOff val="25000"/>
                  </a:schemeClr>
                </a:solidFill>
                <a:latin typeface="Bahnschrift Condensed" panose="020B0502040204020203" pitchFamily="34" charset="0"/>
                <a:cs typeface="Arial" pitchFamily="34" charset="0"/>
              </a:rPr>
              <a:t>Mengembangkan</a:t>
            </a:r>
            <a:r>
              <a:rPr lang="en-US" altLang="ko-KR" sz="1100" dirty="0" smtClean="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prinsip</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dan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teknik</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untuk</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mengembangkan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visualisasi</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dan</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mendukung</a:t>
            </a:r>
            <a:r>
              <a:rPr lang="en-US" altLang="ko-KR" sz="1100" dirty="0">
                <a:solidFill>
                  <a:schemeClr val="tx1">
                    <a:lumMod val="75000"/>
                    <a:lumOff val="25000"/>
                  </a:schemeClr>
                </a:solidFill>
                <a:latin typeface="Bahnschrift Condensed" panose="020B0502040204020203" pitchFamily="34" charset="0"/>
                <a:cs typeface="Arial" pitchFamily="34" charset="0"/>
              </a:rPr>
              <a:t> </a:t>
            </a:r>
            <a:r>
              <a:rPr lang="en-US" altLang="ko-KR" sz="1100" dirty="0" err="1">
                <a:solidFill>
                  <a:schemeClr val="tx1">
                    <a:lumMod val="75000"/>
                    <a:lumOff val="25000"/>
                  </a:schemeClr>
                </a:solidFill>
                <a:latin typeface="Bahnschrift Condensed" panose="020B0502040204020203" pitchFamily="34" charset="0"/>
                <a:cs typeface="Arial" pitchFamily="34" charset="0"/>
              </a:rPr>
              <a:t>analisis</a:t>
            </a:r>
            <a:r>
              <a:rPr lang="en-US" altLang="ko-KR" sz="1100" dirty="0">
                <a:solidFill>
                  <a:schemeClr val="tx1">
                    <a:lumMod val="75000"/>
                    <a:lumOff val="25000"/>
                  </a:schemeClr>
                </a:solidFill>
                <a:latin typeface="Bahnschrift Condensed" panose="020B0502040204020203" pitchFamily="34" charset="0"/>
                <a:cs typeface="Arial" pitchFamily="34" charset="0"/>
              </a:rPr>
              <a:t> data film (movie). </a:t>
            </a:r>
            <a:endParaRPr lang="en-US" altLang="ko-KR" sz="1100" dirty="0">
              <a:solidFill>
                <a:schemeClr val="tx1">
                  <a:lumMod val="75000"/>
                  <a:lumOff val="25000"/>
                </a:schemeClr>
              </a:solidFill>
              <a:latin typeface="Bahnschrift Condensed" panose="020B0502040204020203" pitchFamily="34" charset="0"/>
              <a:cs typeface="Arial" pitchFamily="34" charset="0"/>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0" y="732915"/>
            <a:ext cx="3456384" cy="89545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1">
                    <a:lumMod val="85000"/>
                    <a:lumOff val="15000"/>
                  </a:schemeClr>
                </a:solidFill>
                <a:latin typeface="Buxton Sketch" panose="03080500000500000004" pitchFamily="66" charset="0"/>
              </a:rPr>
              <a:t>* </a:t>
            </a:r>
            <a:r>
              <a:rPr lang="en-US" dirty="0" err="1" smtClean="0">
                <a:solidFill>
                  <a:schemeClr val="tx1">
                    <a:lumMod val="85000"/>
                    <a:lumOff val="15000"/>
                  </a:schemeClr>
                </a:solidFill>
                <a:latin typeface="Buxton Sketch" panose="03080500000500000004" pitchFamily="66" charset="0"/>
              </a:rPr>
              <a:t>Analisis</a:t>
            </a:r>
            <a:r>
              <a:rPr lang="en-US" dirty="0" smtClean="0">
                <a:solidFill>
                  <a:schemeClr val="tx1">
                    <a:lumMod val="85000"/>
                    <a:lumOff val="15000"/>
                  </a:schemeClr>
                </a:solidFill>
                <a:latin typeface="Buxton Sketch" panose="03080500000500000004" pitchFamily="66" charset="0"/>
              </a:rPr>
              <a:t> </a:t>
            </a:r>
            <a:r>
              <a:rPr lang="en-US" dirty="0">
                <a:solidFill>
                  <a:schemeClr val="tx1">
                    <a:lumMod val="85000"/>
                    <a:lumOff val="15000"/>
                  </a:schemeClr>
                </a:solidFill>
                <a:latin typeface="Buxton Sketch" panose="03080500000500000004" pitchFamily="66" charset="0"/>
              </a:rPr>
              <a:t>Dataset</a:t>
            </a:r>
            <a:endParaRPr lang="en-US" altLang="ko-KR" dirty="0">
              <a:solidFill>
                <a:schemeClr val="tx1">
                  <a:lumMod val="85000"/>
                  <a:lumOff val="15000"/>
                </a:schemeClr>
              </a:solidFill>
              <a:latin typeface="Buxton Sketch" panose="03080500000500000004" pitchFamily="66" charset="0"/>
            </a:endParaRPr>
          </a:p>
        </p:txBody>
      </p:sp>
      <p:sp>
        <p:nvSpPr>
          <p:cNvPr id="5" name="TextBox 4">
            <a:extLst>
              <a:ext uri="{FF2B5EF4-FFF2-40B4-BE49-F238E27FC236}">
                <a16:creationId xmlns="" xmlns:a16="http://schemas.microsoft.com/office/drawing/2014/main" id="{C0195580-1A31-4462-8F77-7DDADC7122AD}"/>
              </a:ext>
            </a:extLst>
          </p:cNvPr>
          <p:cNvSpPr txBox="1"/>
          <p:nvPr/>
        </p:nvSpPr>
        <p:spPr>
          <a:xfrm>
            <a:off x="4932040" y="426898"/>
            <a:ext cx="3384376" cy="1169551"/>
          </a:xfrm>
          <a:prstGeom prst="rect">
            <a:avLst/>
          </a:prstGeom>
          <a:noFill/>
        </p:spPr>
        <p:txBody>
          <a:bodyPr wrap="square" rtlCol="0" anchor="ctr">
            <a:spAutoFit/>
          </a:bodyPr>
          <a:lstStyle/>
          <a:p>
            <a:r>
              <a:rPr lang="sv-SE" altLang="ko-KR" sz="1400" dirty="0">
                <a:solidFill>
                  <a:schemeClr val="tx1">
                    <a:lumMod val="85000"/>
                    <a:lumOff val="15000"/>
                  </a:schemeClr>
                </a:solidFill>
                <a:latin typeface="Bahnschrift Condensed" panose="020B0502040204020203" pitchFamily="34" charset="0"/>
                <a:cs typeface="Arial" pitchFamily="34" charset="0"/>
              </a:rPr>
              <a:t>Dataset mempunyai 5043 film dan 4906 poster, dalam rentang waktu 100 tahun untuk 66 negara. Terdapat pula 2399 nama sutradara, dan ribuan aktor atau aktris dalam film. Variabel yang terdapat pada dataset dapat dilihat pada </a:t>
            </a:r>
            <a:r>
              <a:rPr lang="sv-SE" altLang="ko-KR" sz="1400" dirty="0" smtClean="0">
                <a:solidFill>
                  <a:schemeClr val="tx1">
                    <a:lumMod val="85000"/>
                    <a:lumOff val="15000"/>
                  </a:schemeClr>
                </a:solidFill>
                <a:latin typeface="Bahnschrift Condensed" panose="020B0502040204020203" pitchFamily="34" charset="0"/>
                <a:cs typeface="Arial" pitchFamily="34" charset="0"/>
              </a:rPr>
              <a:t>Tabel dibawah</a:t>
            </a:r>
            <a:endParaRPr lang="en-US" altLang="ko-KR" sz="1400" dirty="0">
              <a:solidFill>
                <a:schemeClr val="tx1">
                  <a:lumMod val="85000"/>
                  <a:lumOff val="15000"/>
                </a:schemeClr>
              </a:solidFill>
              <a:latin typeface="Bahnschrift Condensed" panose="020B0502040204020203" pitchFamily="34" charset="0"/>
              <a:cs typeface="Arial" pitchFamily="34" charset="0"/>
            </a:endParaRPr>
          </a:p>
        </p:txBody>
      </p:sp>
      <p:sp>
        <p:nvSpPr>
          <p:cNvPr id="3" name="그림 개체 틀 2">
            <a:extLst>
              <a:ext uri="{FF2B5EF4-FFF2-40B4-BE49-F238E27FC236}">
                <a16:creationId xmlns="" xmlns:a16="http://schemas.microsoft.com/office/drawing/2014/main" id="{3930C711-2FB7-4B7A-B695-851F67E0BB38}"/>
              </a:ext>
            </a:extLst>
          </p:cNvPr>
          <p:cNvSpPr>
            <a:spLocks noGrp="1"/>
          </p:cNvSpPr>
          <p:nvPr>
            <p:ph type="pic" idx="1"/>
          </p:nvPr>
        </p:nvSpPr>
        <p:spPr/>
      </p:sp>
      <p:pic>
        <p:nvPicPr>
          <p:cNvPr id="2" name="Picture 1"/>
          <p:cNvPicPr>
            <a:picLocks noChangeAspect="1"/>
          </p:cNvPicPr>
          <p:nvPr/>
        </p:nvPicPr>
        <p:blipFill>
          <a:blip r:embed="rId2"/>
          <a:stretch>
            <a:fillRect/>
          </a:stretch>
        </p:blipFill>
        <p:spPr>
          <a:xfrm>
            <a:off x="-108520" y="1587350"/>
            <a:ext cx="4710390" cy="3288655"/>
          </a:xfrm>
          <a:prstGeom prst="rect">
            <a:avLst/>
          </a:prstGeom>
        </p:spPr>
      </p:pic>
      <p:pic>
        <p:nvPicPr>
          <p:cNvPr id="4" name="Picture 3"/>
          <p:cNvPicPr>
            <a:picLocks noChangeAspect="1"/>
          </p:cNvPicPr>
          <p:nvPr/>
        </p:nvPicPr>
        <p:blipFill>
          <a:blip r:embed="rId3"/>
          <a:stretch>
            <a:fillRect/>
          </a:stretch>
        </p:blipFill>
        <p:spPr>
          <a:xfrm>
            <a:off x="4601870" y="2218655"/>
            <a:ext cx="3648075" cy="2434382"/>
          </a:xfrm>
          <a:prstGeom prst="rect">
            <a:avLst/>
          </a:prstGeom>
        </p:spPr>
      </p:pic>
      <p:sp>
        <p:nvSpPr>
          <p:cNvPr id="7" name="Text Placeholder 13"/>
          <p:cNvSpPr txBox="1">
            <a:spLocks/>
          </p:cNvSpPr>
          <p:nvPr/>
        </p:nvSpPr>
        <p:spPr>
          <a:xfrm>
            <a:off x="673452" y="-67982"/>
            <a:ext cx="3456384" cy="89545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dirty="0" smtClean="0">
                <a:solidFill>
                  <a:schemeClr val="tx1">
                    <a:lumMod val="85000"/>
                    <a:lumOff val="15000"/>
                  </a:schemeClr>
                </a:solidFill>
                <a:latin typeface="Cooper Black" panose="0208090404030B020404" pitchFamily="18" charset="0"/>
                <a:cs typeface="Arial" pitchFamily="34" charset="0"/>
              </a:rPr>
              <a:t>ANALISIS</a:t>
            </a:r>
            <a:endParaRPr lang="en-US" altLang="ko-KR" sz="4400" b="1" dirty="0">
              <a:solidFill>
                <a:schemeClr val="tx1">
                  <a:lumMod val="85000"/>
                  <a:lumOff val="15000"/>
                </a:schemeClr>
              </a:solidFill>
              <a:latin typeface="Cooper Black" panose="0208090404030B020404" pitchFamily="18" charset="0"/>
              <a:cs typeface="Arial" pitchFamily="34" charset="0"/>
            </a:endParaRPr>
          </a:p>
        </p:txBody>
      </p:sp>
    </p:spTree>
    <p:extLst>
      <p:ext uri="{BB962C8B-B14F-4D97-AF65-F5344CB8AC3E}">
        <p14:creationId xmlns:p14="http://schemas.microsoft.com/office/powerpoint/2010/main" val="775018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b="1" dirty="0" err="1" smtClean="0">
                <a:latin typeface="Buxton Sketch" panose="03080500000500000004" pitchFamily="66" charset="0"/>
              </a:rPr>
              <a:t>Analisis</a:t>
            </a:r>
            <a:r>
              <a:rPr lang="en-US" altLang="ko-KR" sz="2400" b="1" dirty="0" smtClean="0">
                <a:latin typeface="Buxton Sketch" panose="03080500000500000004" pitchFamily="66" charset="0"/>
              </a:rPr>
              <a:t> </a:t>
            </a:r>
            <a:r>
              <a:rPr lang="en-US" altLang="ko-KR" sz="2400" b="1" dirty="0">
                <a:latin typeface="Buxton Sketch" panose="03080500000500000004" pitchFamily="66" charset="0"/>
              </a:rPr>
              <a:t>WHAT WHY HOW FRAMEWORK</a:t>
            </a:r>
            <a:endParaRPr lang="ko-KR" altLang="en-US" sz="2400" b="1" dirty="0">
              <a:latin typeface="Buxton Sketch" panose="03080500000500000004" pitchFamily="66" charset="0"/>
            </a:endParaRPr>
          </a:p>
        </p:txBody>
      </p:sp>
      <p:grpSp>
        <p:nvGrpSpPr>
          <p:cNvPr id="4" name="Group 3"/>
          <p:cNvGrpSpPr/>
          <p:nvPr/>
        </p:nvGrpSpPr>
        <p:grpSpPr>
          <a:xfrm>
            <a:off x="3160116" y="1820181"/>
            <a:ext cx="1915940" cy="999979"/>
            <a:chOff x="3160116" y="1820181"/>
            <a:chExt cx="1915940" cy="999979"/>
          </a:xfrm>
          <a:solidFill>
            <a:schemeClr val="accent2"/>
          </a:solidFill>
        </p:grpSpPr>
        <p:sp>
          <p:nvSpPr>
            <p:cNvPr id="5" name="Rectangle 18"/>
            <p:cNvSpPr/>
            <p:nvPr/>
          </p:nvSpPr>
          <p:spPr>
            <a:xfrm>
              <a:off x="3923928" y="2509439"/>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26"/>
            <p:cNvSpPr/>
            <p:nvPr/>
          </p:nvSpPr>
          <p:spPr>
            <a:xfrm>
              <a:off x="3160116" y="1820181"/>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3923928" y="2122949"/>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flipH="1">
            <a:off x="3117158" y="3300029"/>
            <a:ext cx="1915940" cy="999979"/>
            <a:chOff x="4313444" y="1103352"/>
            <a:chExt cx="1915940" cy="999979"/>
          </a:xfrm>
          <a:solidFill>
            <a:schemeClr val="accent4"/>
          </a:solidFill>
        </p:grpSpPr>
        <p:sp>
          <p:nvSpPr>
            <p:cNvPr id="9" name="Rectangle 18"/>
            <p:cNvSpPr/>
            <p:nvPr/>
          </p:nvSpPr>
          <p:spPr>
            <a:xfrm>
              <a:off x="5077256" y="1792610"/>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6"/>
            <p:cNvSpPr/>
            <p:nvPr/>
          </p:nvSpPr>
          <p:spPr>
            <a:xfrm>
              <a:off x="4313444" y="1103352"/>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5077256" y="1406120"/>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Oval 11"/>
          <p:cNvSpPr/>
          <p:nvPr/>
        </p:nvSpPr>
        <p:spPr>
          <a:xfrm>
            <a:off x="2470448" y="1612818"/>
            <a:ext cx="733400" cy="7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2470448" y="2692938"/>
            <a:ext cx="733400" cy="7334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2470448" y="3773058"/>
            <a:ext cx="733400" cy="73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30"/>
          <p:cNvSpPr>
            <a:spLocks noChangeAspect="1"/>
          </p:cNvSpPr>
          <p:nvPr/>
        </p:nvSpPr>
        <p:spPr>
          <a:xfrm>
            <a:off x="2697173" y="2911272"/>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7"/>
          <p:cNvSpPr>
            <a:spLocks noChangeAspect="1"/>
          </p:cNvSpPr>
          <p:nvPr/>
        </p:nvSpPr>
        <p:spPr>
          <a:xfrm>
            <a:off x="2676898" y="3979509"/>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ounded Rectangle 27"/>
          <p:cNvSpPr>
            <a:spLocks noChangeAspect="1"/>
          </p:cNvSpPr>
          <p:nvPr/>
        </p:nvSpPr>
        <p:spPr>
          <a:xfrm>
            <a:off x="2682376" y="1852681"/>
            <a:ext cx="309544" cy="23777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8" name="Group 17"/>
          <p:cNvGrpSpPr/>
          <p:nvPr/>
        </p:nvGrpSpPr>
        <p:grpSpPr>
          <a:xfrm>
            <a:off x="419465" y="1340499"/>
            <a:ext cx="1861860" cy="1495731"/>
            <a:chOff x="2997943" y="4219893"/>
            <a:chExt cx="1872876" cy="1495731"/>
          </a:xfrm>
        </p:grpSpPr>
        <p:sp>
          <p:nvSpPr>
            <p:cNvPr id="19" name="TextBox 18"/>
            <p:cNvSpPr txBox="1"/>
            <p:nvPr/>
          </p:nvSpPr>
          <p:spPr>
            <a:xfrm>
              <a:off x="3004003" y="4653795"/>
              <a:ext cx="1866816" cy="1061829"/>
            </a:xfrm>
            <a:prstGeom prst="rect">
              <a:avLst/>
            </a:prstGeom>
            <a:noFill/>
          </p:spPr>
          <p:txBody>
            <a:bodyPr wrap="square" rtlCol="0" anchor="ctr">
              <a:spAutoFit/>
            </a:bodyPr>
            <a:lstStyle/>
            <a:p>
              <a:pPr algn="just"/>
              <a:r>
                <a:rPr lang="en-US" altLang="ko-KR" sz="1050" dirty="0" err="1">
                  <a:solidFill>
                    <a:schemeClr val="tx1">
                      <a:lumMod val="75000"/>
                      <a:lumOff val="25000"/>
                    </a:schemeClr>
                  </a:solidFill>
                  <a:cs typeface="Arial" pitchFamily="34" charset="0"/>
                </a:rPr>
                <a:t>Bagaimana</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Pengaruh</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Perkembangan</a:t>
              </a:r>
              <a:r>
                <a:rPr lang="en-US" altLang="ko-KR" sz="1050" dirty="0">
                  <a:solidFill>
                    <a:schemeClr val="tx1">
                      <a:lumMod val="75000"/>
                      <a:lumOff val="25000"/>
                    </a:schemeClr>
                  </a:solidFill>
                  <a:cs typeface="Arial" pitchFamily="34" charset="0"/>
                </a:rPr>
                <a:t> Genre Film yang di </a:t>
              </a:r>
              <a:r>
                <a:rPr lang="en-US" altLang="ko-KR" sz="1050" dirty="0" err="1">
                  <a:solidFill>
                    <a:schemeClr val="tx1">
                      <a:lumMod val="75000"/>
                      <a:lumOff val="25000"/>
                    </a:schemeClr>
                  </a:solidFill>
                  <a:cs typeface="Arial" pitchFamily="34" charset="0"/>
                </a:rPr>
                <a:t>Produksi</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setiap</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Tahun</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Terhadap</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Kemungkinan</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Produksi</a:t>
              </a:r>
              <a:r>
                <a:rPr lang="en-US" altLang="ko-KR" sz="1050" dirty="0">
                  <a:solidFill>
                    <a:schemeClr val="tx1">
                      <a:lumMod val="75000"/>
                      <a:lumOff val="25000"/>
                    </a:schemeClr>
                  </a:solidFill>
                  <a:cs typeface="Arial" pitchFamily="34" charset="0"/>
                </a:rPr>
                <a:t> Film </a:t>
              </a:r>
              <a:r>
                <a:rPr lang="en-US" altLang="ko-KR" sz="1050" dirty="0" err="1">
                  <a:solidFill>
                    <a:schemeClr val="tx1">
                      <a:lumMod val="75000"/>
                      <a:lumOff val="25000"/>
                    </a:schemeClr>
                  </a:solidFill>
                  <a:cs typeface="Arial" pitchFamily="34" charset="0"/>
                </a:rPr>
                <a:t>pada</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Tahun</a:t>
              </a:r>
              <a:r>
                <a:rPr lang="en-US" altLang="ko-KR" sz="1050" dirty="0">
                  <a:solidFill>
                    <a:schemeClr val="tx1">
                      <a:lumMod val="75000"/>
                      <a:lumOff val="25000"/>
                    </a:schemeClr>
                  </a:solidFill>
                  <a:cs typeface="Arial" pitchFamily="34" charset="0"/>
                </a:rPr>
                <a:t> </a:t>
              </a:r>
              <a:r>
                <a:rPr lang="en-US" altLang="ko-KR" sz="1050" dirty="0" err="1">
                  <a:solidFill>
                    <a:schemeClr val="tx1">
                      <a:lumMod val="75000"/>
                      <a:lumOff val="25000"/>
                    </a:schemeClr>
                  </a:solidFill>
                  <a:cs typeface="Arial" pitchFamily="34" charset="0"/>
                </a:rPr>
                <a:t>Berikutnya</a:t>
              </a:r>
              <a:r>
                <a:rPr lang="en-US" altLang="ko-KR" sz="1050" dirty="0">
                  <a:solidFill>
                    <a:schemeClr val="tx1">
                      <a:lumMod val="75000"/>
                      <a:lumOff val="25000"/>
                    </a:schemeClr>
                  </a:solidFill>
                  <a:cs typeface="Arial" pitchFamily="34" charset="0"/>
                </a:rPr>
                <a:t>? .    </a:t>
              </a:r>
              <a:endParaRPr lang="en-US" altLang="ko-KR" sz="1050" dirty="0">
                <a:solidFill>
                  <a:schemeClr val="tx1">
                    <a:lumMod val="75000"/>
                    <a:lumOff val="25000"/>
                  </a:schemeClr>
                </a:solidFill>
                <a:cs typeface="Arial" pitchFamily="34" charset="0"/>
              </a:endParaRPr>
            </a:p>
          </p:txBody>
        </p:sp>
        <p:sp>
          <p:nvSpPr>
            <p:cNvPr id="20" name="TextBox 19"/>
            <p:cNvSpPr txBox="1"/>
            <p:nvPr/>
          </p:nvSpPr>
          <p:spPr>
            <a:xfrm>
              <a:off x="2997943" y="4219893"/>
              <a:ext cx="1870812" cy="446276"/>
            </a:xfrm>
            <a:prstGeom prst="rect">
              <a:avLst/>
            </a:prstGeom>
            <a:noFill/>
          </p:spPr>
          <p:txBody>
            <a:bodyPr wrap="square" rtlCol="0" anchor="ctr">
              <a:spAutoFit/>
            </a:bodyPr>
            <a:lstStyle/>
            <a:p>
              <a:pPr algn="r"/>
              <a:r>
                <a:rPr lang="en-US" altLang="ko-KR" sz="1200" b="1" dirty="0" smtClean="0">
                  <a:solidFill>
                    <a:schemeClr val="tx1">
                      <a:lumMod val="75000"/>
                      <a:lumOff val="25000"/>
                    </a:schemeClr>
                  </a:solidFill>
                  <a:cs typeface="Arial" pitchFamily="34" charset="0"/>
                </a:rPr>
                <a:t>*</a:t>
              </a:r>
              <a:r>
                <a:rPr lang="en-US" altLang="ko-KR" sz="1100" b="1" dirty="0" err="1" smtClean="0">
                  <a:solidFill>
                    <a:schemeClr val="tx1">
                      <a:lumMod val="75000"/>
                      <a:lumOff val="25000"/>
                    </a:schemeClr>
                  </a:solidFill>
                  <a:cs typeface="Arial" pitchFamily="34" charset="0"/>
                </a:rPr>
                <a:t>Analisis</a:t>
              </a:r>
              <a:r>
                <a:rPr lang="en-US" altLang="ko-KR" sz="1100" b="1" dirty="0" smtClean="0">
                  <a:solidFill>
                    <a:schemeClr val="tx1">
                      <a:lumMod val="75000"/>
                      <a:lumOff val="25000"/>
                    </a:schemeClr>
                  </a:solidFill>
                  <a:cs typeface="Arial" pitchFamily="34" charset="0"/>
                </a:rPr>
                <a:t> </a:t>
              </a:r>
              <a:r>
                <a:rPr lang="en-US" altLang="ko-KR" sz="1100" b="1" dirty="0">
                  <a:solidFill>
                    <a:schemeClr val="tx1">
                      <a:lumMod val="75000"/>
                      <a:lumOff val="25000"/>
                    </a:schemeClr>
                  </a:solidFill>
                  <a:cs typeface="Arial" pitchFamily="34" charset="0"/>
                </a:rPr>
                <a:t>What-Why-How Panel </a:t>
              </a:r>
              <a:r>
                <a:rPr lang="en-US" altLang="ko-KR" sz="1100" b="1" dirty="0" err="1">
                  <a:solidFill>
                    <a:schemeClr val="tx1">
                      <a:lumMod val="75000"/>
                      <a:lumOff val="25000"/>
                    </a:schemeClr>
                  </a:solidFill>
                  <a:cs typeface="Arial" pitchFamily="34" charset="0"/>
                </a:rPr>
                <a:t>Visualisasi</a:t>
              </a:r>
              <a:r>
                <a:rPr lang="en-US" altLang="ko-KR" sz="1100" b="1" dirty="0">
                  <a:solidFill>
                    <a:schemeClr val="tx1">
                      <a:lumMod val="75000"/>
                      <a:lumOff val="25000"/>
                    </a:schemeClr>
                  </a:solidFill>
                  <a:cs typeface="Arial" pitchFamily="34" charset="0"/>
                </a:rPr>
                <a:t> </a:t>
              </a:r>
              <a:r>
                <a:rPr lang="en-US" altLang="ko-KR" sz="1100" b="1" dirty="0" smtClean="0">
                  <a:solidFill>
                    <a:schemeClr val="tx1">
                      <a:lumMod val="75000"/>
                      <a:lumOff val="25000"/>
                    </a:schemeClr>
                  </a:solidFill>
                  <a:cs typeface="Arial" pitchFamily="34" charset="0"/>
                </a:rPr>
                <a:t>1 </a:t>
              </a:r>
              <a:endParaRPr lang="ko-KR" altLang="en-US" sz="1100" b="1" dirty="0">
                <a:solidFill>
                  <a:schemeClr val="tx1">
                    <a:lumMod val="75000"/>
                    <a:lumOff val="25000"/>
                  </a:schemeClr>
                </a:solidFill>
                <a:cs typeface="Arial" pitchFamily="34" charset="0"/>
              </a:endParaRPr>
            </a:p>
          </p:txBody>
        </p:sp>
      </p:grpSp>
      <p:grpSp>
        <p:nvGrpSpPr>
          <p:cNvPr id="21" name="Group 20"/>
          <p:cNvGrpSpPr/>
          <p:nvPr/>
        </p:nvGrpSpPr>
        <p:grpSpPr>
          <a:xfrm>
            <a:off x="254774" y="2912804"/>
            <a:ext cx="1917049" cy="907210"/>
            <a:chOff x="2832277" y="4712926"/>
            <a:chExt cx="1928391" cy="907210"/>
          </a:xfrm>
        </p:grpSpPr>
        <p:sp>
          <p:nvSpPr>
            <p:cNvPr id="22" name="TextBox 21"/>
            <p:cNvSpPr txBox="1"/>
            <p:nvPr/>
          </p:nvSpPr>
          <p:spPr>
            <a:xfrm>
              <a:off x="2832277" y="5158471"/>
              <a:ext cx="1866815" cy="461665"/>
            </a:xfrm>
            <a:prstGeom prst="rect">
              <a:avLst/>
            </a:prstGeom>
            <a:noFill/>
          </p:spPr>
          <p:txBody>
            <a:bodyPr wrap="square" rtlCol="0" anchor="ctr">
              <a:spAutoFit/>
            </a:bodyPr>
            <a:lstStyle/>
            <a:p>
              <a:pPr algn="r"/>
              <a:r>
                <a:rPr lang="en-US" altLang="ko-KR" sz="1200" dirty="0" err="1">
                  <a:solidFill>
                    <a:schemeClr val="tx1">
                      <a:lumMod val="75000"/>
                      <a:lumOff val="25000"/>
                    </a:schemeClr>
                  </a:solidFill>
                  <a:cs typeface="Arial" pitchFamily="34" charset="0"/>
                </a:rPr>
                <a:t>Apa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saja</a:t>
              </a:r>
              <a:r>
                <a:rPr lang="en-US" altLang="ko-KR" sz="1200" dirty="0">
                  <a:solidFill>
                    <a:schemeClr val="tx1">
                      <a:lumMod val="75000"/>
                      <a:lumOff val="25000"/>
                    </a:schemeClr>
                  </a:solidFill>
                  <a:cs typeface="Arial" pitchFamily="34" charset="0"/>
                </a:rPr>
                <a:t> film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peringkat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teratas</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23" name="TextBox 22"/>
            <p:cNvSpPr txBox="1"/>
            <p:nvPr/>
          </p:nvSpPr>
          <p:spPr>
            <a:xfrm>
              <a:off x="2889856" y="4712926"/>
              <a:ext cx="1870812" cy="430887"/>
            </a:xfrm>
            <a:prstGeom prst="rect">
              <a:avLst/>
            </a:prstGeom>
            <a:noFill/>
          </p:spPr>
          <p:txBody>
            <a:bodyPr wrap="square" rtlCol="0" anchor="ctr">
              <a:spAutoFit/>
            </a:bodyPr>
            <a:lstStyle/>
            <a:p>
              <a:pPr algn="r"/>
              <a:r>
                <a:rPr lang="en-US" altLang="ko-KR" sz="1100" b="1" dirty="0" smtClean="0">
                  <a:solidFill>
                    <a:schemeClr val="tx1">
                      <a:lumMod val="75000"/>
                      <a:lumOff val="25000"/>
                    </a:schemeClr>
                  </a:solidFill>
                  <a:cs typeface="Arial" pitchFamily="34" charset="0"/>
                </a:rPr>
                <a:t>*</a:t>
              </a:r>
              <a:r>
                <a:rPr lang="en-US" altLang="ko-KR" sz="1100" b="1" dirty="0" err="1" smtClean="0">
                  <a:solidFill>
                    <a:schemeClr val="tx1">
                      <a:lumMod val="75000"/>
                      <a:lumOff val="25000"/>
                    </a:schemeClr>
                  </a:solidFill>
                  <a:cs typeface="Arial" pitchFamily="34" charset="0"/>
                </a:rPr>
                <a:t>Analisis</a:t>
              </a:r>
              <a:r>
                <a:rPr lang="en-US" altLang="ko-KR" sz="1100" b="1" dirty="0" smtClean="0">
                  <a:solidFill>
                    <a:schemeClr val="tx1">
                      <a:lumMod val="75000"/>
                      <a:lumOff val="25000"/>
                    </a:schemeClr>
                  </a:solidFill>
                  <a:cs typeface="Arial" pitchFamily="34" charset="0"/>
                </a:rPr>
                <a:t> </a:t>
              </a:r>
              <a:r>
                <a:rPr lang="en-US" altLang="ko-KR" sz="1100" b="1" dirty="0">
                  <a:solidFill>
                    <a:schemeClr val="tx1">
                      <a:lumMod val="75000"/>
                      <a:lumOff val="25000"/>
                    </a:schemeClr>
                  </a:solidFill>
                  <a:cs typeface="Arial" pitchFamily="34" charset="0"/>
                </a:rPr>
                <a:t>What-Why-How Panel </a:t>
              </a:r>
              <a:r>
                <a:rPr lang="en-US" altLang="ko-KR" sz="1100" b="1" dirty="0" err="1">
                  <a:solidFill>
                    <a:schemeClr val="tx1">
                      <a:lumMod val="75000"/>
                      <a:lumOff val="25000"/>
                    </a:schemeClr>
                  </a:solidFill>
                  <a:cs typeface="Arial" pitchFamily="34" charset="0"/>
                </a:rPr>
                <a:t>Visualisasi</a:t>
              </a:r>
              <a:r>
                <a:rPr lang="en-US" altLang="ko-KR" sz="1100" b="1" dirty="0">
                  <a:solidFill>
                    <a:schemeClr val="tx1">
                      <a:lumMod val="75000"/>
                      <a:lumOff val="25000"/>
                    </a:schemeClr>
                  </a:solidFill>
                  <a:cs typeface="Arial" pitchFamily="34" charset="0"/>
                </a:rPr>
                <a:t> 2 </a:t>
              </a:r>
              <a:endParaRPr lang="ko-KR" altLang="en-US" sz="1100" b="1" dirty="0">
                <a:solidFill>
                  <a:schemeClr val="tx1">
                    <a:lumMod val="75000"/>
                    <a:lumOff val="25000"/>
                  </a:schemeClr>
                </a:solidFill>
                <a:cs typeface="Arial" pitchFamily="34" charset="0"/>
              </a:endParaRPr>
            </a:p>
          </p:txBody>
        </p:sp>
      </p:grpSp>
      <p:grpSp>
        <p:nvGrpSpPr>
          <p:cNvPr id="24" name="Group 23"/>
          <p:cNvGrpSpPr/>
          <p:nvPr/>
        </p:nvGrpSpPr>
        <p:grpSpPr>
          <a:xfrm>
            <a:off x="247055" y="3933633"/>
            <a:ext cx="2011108" cy="938210"/>
            <a:chOff x="2824513" y="4644835"/>
            <a:chExt cx="2023007" cy="938210"/>
          </a:xfrm>
        </p:grpSpPr>
        <p:sp>
          <p:nvSpPr>
            <p:cNvPr id="25" name="TextBox 24"/>
            <p:cNvSpPr txBox="1"/>
            <p:nvPr/>
          </p:nvSpPr>
          <p:spPr>
            <a:xfrm>
              <a:off x="2980705" y="5121380"/>
              <a:ext cx="1866815" cy="461665"/>
            </a:xfrm>
            <a:prstGeom prst="rect">
              <a:avLst/>
            </a:prstGeom>
            <a:noFill/>
          </p:spPr>
          <p:txBody>
            <a:bodyPr wrap="square" rtlCol="0" anchor="ctr">
              <a:spAutoFit/>
            </a:bodyPr>
            <a:lstStyle/>
            <a:p>
              <a:pPr algn="r"/>
              <a:r>
                <a:rPr lang="en-US" altLang="ko-KR" sz="1200" dirty="0" err="1" smtClean="0">
                  <a:solidFill>
                    <a:schemeClr val="tx1">
                      <a:lumMod val="75000"/>
                      <a:lumOff val="25000"/>
                    </a:schemeClr>
                  </a:solidFill>
                  <a:cs typeface="Arial" pitchFamily="34" charset="0"/>
                </a:rPr>
                <a:t>Berapa</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pendapatan</a:t>
              </a:r>
              <a:r>
                <a:rPr lang="en-US" altLang="ko-KR" sz="1200" dirty="0">
                  <a:solidFill>
                    <a:schemeClr val="tx1">
                      <a:lumMod val="75000"/>
                      <a:lumOff val="25000"/>
                    </a:schemeClr>
                  </a:solidFill>
                  <a:cs typeface="Arial" pitchFamily="34" charset="0"/>
                </a:rPr>
                <a:t> film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ditayangkan</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26" name="TextBox 25"/>
            <p:cNvSpPr txBox="1"/>
            <p:nvPr/>
          </p:nvSpPr>
          <p:spPr>
            <a:xfrm>
              <a:off x="2824513" y="4644835"/>
              <a:ext cx="1870812" cy="430887"/>
            </a:xfrm>
            <a:prstGeom prst="rect">
              <a:avLst/>
            </a:prstGeom>
            <a:noFill/>
          </p:spPr>
          <p:txBody>
            <a:bodyPr wrap="square" rtlCol="0" anchor="ctr">
              <a:spAutoFit/>
            </a:bodyPr>
            <a:lstStyle/>
            <a:p>
              <a:pPr algn="r"/>
              <a:r>
                <a:rPr lang="en-US" altLang="ko-KR" sz="1100" b="1" dirty="0">
                  <a:solidFill>
                    <a:schemeClr val="tx1">
                      <a:lumMod val="75000"/>
                      <a:lumOff val="25000"/>
                    </a:schemeClr>
                  </a:solidFill>
                  <a:cs typeface="Arial" pitchFamily="34" charset="0"/>
                </a:rPr>
                <a:t>*</a:t>
              </a:r>
              <a:r>
                <a:rPr lang="en-US" altLang="ko-KR" sz="1100" b="1" dirty="0" err="1">
                  <a:solidFill>
                    <a:schemeClr val="tx1">
                      <a:lumMod val="75000"/>
                      <a:lumOff val="25000"/>
                    </a:schemeClr>
                  </a:solidFill>
                  <a:cs typeface="Arial" pitchFamily="34" charset="0"/>
                </a:rPr>
                <a:t>Analisis</a:t>
              </a:r>
              <a:r>
                <a:rPr lang="en-US" altLang="ko-KR" sz="1100" b="1" dirty="0">
                  <a:solidFill>
                    <a:schemeClr val="tx1">
                      <a:lumMod val="75000"/>
                      <a:lumOff val="25000"/>
                    </a:schemeClr>
                  </a:solidFill>
                  <a:cs typeface="Arial" pitchFamily="34" charset="0"/>
                </a:rPr>
                <a:t> What-Why-How Panel </a:t>
              </a:r>
              <a:r>
                <a:rPr lang="en-US" altLang="ko-KR" sz="1100" b="1" dirty="0" err="1">
                  <a:solidFill>
                    <a:schemeClr val="tx1">
                      <a:lumMod val="75000"/>
                      <a:lumOff val="25000"/>
                    </a:schemeClr>
                  </a:solidFill>
                  <a:cs typeface="Arial" pitchFamily="34" charset="0"/>
                </a:rPr>
                <a:t>Visualisasi</a:t>
              </a:r>
              <a:r>
                <a:rPr lang="en-US" altLang="ko-KR" sz="1100" b="1" dirty="0">
                  <a:solidFill>
                    <a:schemeClr val="tx1">
                      <a:lumMod val="75000"/>
                      <a:lumOff val="25000"/>
                    </a:schemeClr>
                  </a:solidFill>
                  <a:cs typeface="Arial" pitchFamily="34" charset="0"/>
                </a:rPr>
                <a:t> 3</a:t>
              </a:r>
              <a:endParaRPr lang="ko-KR" altLang="en-US" sz="1100" b="1" dirty="0">
                <a:solidFill>
                  <a:schemeClr val="tx1">
                    <a:lumMod val="75000"/>
                    <a:lumOff val="25000"/>
                  </a:schemeClr>
                </a:solidFill>
                <a:cs typeface="Arial" pitchFamily="34" charset="0"/>
              </a:endParaRPr>
            </a:p>
          </p:txBody>
        </p:sp>
      </p:grpSp>
      <p:sp>
        <p:nvSpPr>
          <p:cNvPr id="27" name="Pentagon 26"/>
          <p:cNvSpPr/>
          <p:nvPr/>
        </p:nvSpPr>
        <p:spPr>
          <a:xfrm>
            <a:off x="5796136" y="2509439"/>
            <a:ext cx="1122424" cy="1109594"/>
          </a:xfrm>
          <a:prstGeom prst="homePlate">
            <a:avLst>
              <a:gd name="adj" fmla="val 3835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3131840" y="2912851"/>
            <a:ext cx="1928760" cy="3027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p:cNvSpPr/>
          <p:nvPr/>
        </p:nvSpPr>
        <p:spPr>
          <a:xfrm>
            <a:off x="4716016" y="2347775"/>
            <a:ext cx="1440160" cy="1440160"/>
          </a:xfrm>
          <a:prstGeom prst="ellipse">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Chevron 29"/>
          <p:cNvSpPr/>
          <p:nvPr/>
        </p:nvSpPr>
        <p:spPr>
          <a:xfrm>
            <a:off x="6549604" y="2505230"/>
            <a:ext cx="614684" cy="1113803"/>
          </a:xfrm>
          <a:prstGeom prst="chevron">
            <a:avLst>
              <a:gd name="adj" fmla="val 714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7277762" y="2543006"/>
            <a:ext cx="1512168" cy="1015663"/>
          </a:xfrm>
          <a:prstGeom prst="rect">
            <a:avLst/>
          </a:prstGeom>
          <a:noFill/>
        </p:spPr>
        <p:txBody>
          <a:bodyPr wrap="square" rtlCol="0" anchor="ctr">
            <a:spAutoFit/>
          </a:bodyPr>
          <a:lstStyle/>
          <a:p>
            <a:r>
              <a:rPr lang="en-US" altLang="ko-KR" sz="2000" b="1" dirty="0" err="1" smtClean="0">
                <a:solidFill>
                  <a:schemeClr val="tx1">
                    <a:lumMod val="75000"/>
                    <a:lumOff val="25000"/>
                  </a:schemeClr>
                </a:solidFill>
                <a:latin typeface="Buxton Sketch" panose="03080500000500000004" pitchFamily="66" charset="0"/>
                <a:cs typeface="Arial" pitchFamily="34" charset="0"/>
              </a:rPr>
              <a:t>Analisis</a:t>
            </a:r>
            <a:r>
              <a:rPr lang="en-US" altLang="ko-KR" sz="2000" b="1" dirty="0" smtClean="0">
                <a:solidFill>
                  <a:schemeClr val="tx1">
                    <a:lumMod val="75000"/>
                    <a:lumOff val="25000"/>
                  </a:schemeClr>
                </a:solidFill>
                <a:latin typeface="Buxton Sketch" panose="03080500000500000004" pitchFamily="66" charset="0"/>
                <a:cs typeface="Arial" pitchFamily="34" charset="0"/>
              </a:rPr>
              <a:t> WHAT WHY HOW FRAMEWORK</a:t>
            </a:r>
            <a:endParaRPr lang="ko-KR" altLang="en-US" sz="2000" b="1" dirty="0">
              <a:solidFill>
                <a:schemeClr val="tx1">
                  <a:lumMod val="75000"/>
                  <a:lumOff val="25000"/>
                </a:schemeClr>
              </a:solidFill>
              <a:latin typeface="Buxton Sketch" panose="03080500000500000004" pitchFamily="66" charset="0"/>
              <a:cs typeface="Arial" pitchFamily="34" charset="0"/>
            </a:endParaRPr>
          </a:p>
        </p:txBody>
      </p:sp>
      <p:sp>
        <p:nvSpPr>
          <p:cNvPr id="34" name="Block Arc 14"/>
          <p:cNvSpPr/>
          <p:nvPr/>
        </p:nvSpPr>
        <p:spPr>
          <a:xfrm rot="16200000">
            <a:off x="5167359" y="2798939"/>
            <a:ext cx="537473" cy="53783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54807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40" y="274740"/>
            <a:ext cx="3024336" cy="1815882"/>
          </a:xfrm>
          <a:prstGeom prst="rect">
            <a:avLst/>
          </a:prstGeom>
          <a:noFill/>
        </p:spPr>
        <p:txBody>
          <a:bodyPr wrap="square" rtlCol="0" anchor="ctr">
            <a:spAutoFit/>
          </a:bodyPr>
          <a:lstStyle/>
          <a:p>
            <a:r>
              <a:rPr lang="en-US" altLang="ko-KR" sz="1400" b="1" dirty="0" err="1">
                <a:solidFill>
                  <a:schemeClr val="tx1">
                    <a:lumMod val="85000"/>
                    <a:lumOff val="15000"/>
                  </a:schemeClr>
                </a:solidFill>
                <a:latin typeface="Arial Black" panose="020B0A04020102020204" pitchFamily="34" charset="0"/>
                <a:cs typeface="Arial" pitchFamily="34" charset="0"/>
              </a:rPr>
              <a:t>Analisis</a:t>
            </a:r>
            <a:r>
              <a:rPr lang="en-US" altLang="ko-KR" sz="1400" b="1" dirty="0">
                <a:solidFill>
                  <a:schemeClr val="tx1">
                    <a:lumMod val="85000"/>
                    <a:lumOff val="15000"/>
                  </a:schemeClr>
                </a:solidFill>
                <a:latin typeface="Arial Black" panose="020B0A04020102020204" pitchFamily="34" charset="0"/>
                <a:cs typeface="Arial" pitchFamily="34" charset="0"/>
              </a:rPr>
              <a:t> What-Why-How Panel </a:t>
            </a:r>
            <a:r>
              <a:rPr lang="en-US" altLang="ko-KR" sz="1400" b="1" dirty="0" err="1">
                <a:solidFill>
                  <a:schemeClr val="tx1">
                    <a:lumMod val="85000"/>
                    <a:lumOff val="15000"/>
                  </a:schemeClr>
                </a:solidFill>
                <a:latin typeface="Arial Black" panose="020B0A04020102020204" pitchFamily="34" charset="0"/>
                <a:cs typeface="Arial" pitchFamily="34" charset="0"/>
              </a:rPr>
              <a:t>Visualisasi</a:t>
            </a:r>
            <a:r>
              <a:rPr lang="en-US" altLang="ko-KR" sz="1400" b="1" dirty="0">
                <a:solidFill>
                  <a:schemeClr val="tx1">
                    <a:lumMod val="85000"/>
                    <a:lumOff val="15000"/>
                  </a:schemeClr>
                </a:solidFill>
                <a:latin typeface="Arial Black" panose="020B0A04020102020204" pitchFamily="34" charset="0"/>
                <a:cs typeface="Arial" pitchFamily="34" charset="0"/>
              </a:rPr>
              <a:t> </a:t>
            </a:r>
            <a:r>
              <a:rPr lang="en-US" altLang="ko-KR" sz="1400" b="1" dirty="0" smtClean="0">
                <a:solidFill>
                  <a:schemeClr val="tx1">
                    <a:lumMod val="85000"/>
                    <a:lumOff val="15000"/>
                  </a:schemeClr>
                </a:solidFill>
                <a:latin typeface="Arial Black" panose="020B0A04020102020204" pitchFamily="34" charset="0"/>
                <a:cs typeface="Arial" pitchFamily="34" charset="0"/>
              </a:rPr>
              <a:t>1</a:t>
            </a:r>
          </a:p>
          <a:p>
            <a:pPr marL="285750" indent="-285750" fontAlgn="auto">
              <a:spcBef>
                <a:spcPts val="0"/>
              </a:spcBef>
              <a:spcAft>
                <a:spcPts val="0"/>
              </a:spcAft>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What data the User Sees?</a:t>
            </a:r>
          </a:p>
          <a:p>
            <a:pPr marL="285750" indent="-285750">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Why is the task being performed?</a:t>
            </a:r>
          </a:p>
          <a:p>
            <a:pPr marL="285750" indent="-285750">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How the visual encoding and interaction of idioms are constructed ? </a:t>
            </a:r>
          </a:p>
          <a:p>
            <a:endParaRPr lang="ko-KR" altLang="en-US" sz="1400" b="1" dirty="0">
              <a:solidFill>
                <a:schemeClr val="tx1">
                  <a:lumMod val="85000"/>
                  <a:lumOff val="15000"/>
                </a:schemeClr>
              </a:solidFill>
              <a:latin typeface="Buxton Sketch" panose="03080500000500000004" pitchFamily="66" charset="0"/>
              <a:cs typeface="Arial" pitchFamily="34" charset="0"/>
            </a:endParaRPr>
          </a:p>
        </p:txBody>
      </p:sp>
      <p:sp>
        <p:nvSpPr>
          <p:cNvPr id="6" name="TextBox 5"/>
          <p:cNvSpPr txBox="1"/>
          <p:nvPr/>
        </p:nvSpPr>
        <p:spPr>
          <a:xfrm>
            <a:off x="-654723" y="2776764"/>
            <a:ext cx="3024337" cy="523220"/>
          </a:xfrm>
          <a:prstGeom prst="rect">
            <a:avLst/>
          </a:prstGeom>
          <a:noFill/>
        </p:spPr>
        <p:txBody>
          <a:bodyPr wrap="square" anchor="ctr">
            <a:spAutoFit/>
          </a:bodyPr>
          <a:lstStyle/>
          <a:p>
            <a:pPr marL="285750" indent="-285750">
              <a:buFontTx/>
              <a:buChar char="-"/>
              <a:defRPr/>
            </a:pPr>
            <a:endPar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fontAlgn="auto">
              <a:spcBef>
                <a:spcPts val="0"/>
              </a:spcBef>
              <a:spcAft>
                <a:spcPts val="0"/>
              </a:spcAft>
              <a:buFontTx/>
              <a:buChar char="-"/>
              <a:defRPr/>
            </a:pPr>
            <a:endParaRPr kumimoji="0"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그림 개체 틀 2">
            <a:extLst>
              <a:ext uri="{FF2B5EF4-FFF2-40B4-BE49-F238E27FC236}">
                <a16:creationId xmlns="" xmlns:a16="http://schemas.microsoft.com/office/drawing/2014/main" id="{E9E130B5-C21B-4B97-B50B-A80575991DCD}"/>
              </a:ext>
            </a:extLst>
          </p:cNvPr>
          <p:cNvSpPr>
            <a:spLocks noGrp="1"/>
          </p:cNvSpPr>
          <p:nvPr>
            <p:ph type="pic" idx="1"/>
          </p:nvPr>
        </p:nvSpPr>
        <p:spPr>
          <a:xfrm>
            <a:off x="3347864" y="348988"/>
            <a:ext cx="5796136" cy="1548000"/>
          </a:xfrm>
        </p:spPr>
      </p:sp>
      <p:sp>
        <p:nvSpPr>
          <p:cNvPr id="9" name="그림 개체 틀 8">
            <a:extLst>
              <a:ext uri="{FF2B5EF4-FFF2-40B4-BE49-F238E27FC236}">
                <a16:creationId xmlns="" xmlns:a16="http://schemas.microsoft.com/office/drawing/2014/main" id="{6753DBB4-9360-4380-8261-ADDC3B5E163F}"/>
              </a:ext>
            </a:extLst>
          </p:cNvPr>
          <p:cNvSpPr>
            <a:spLocks noGrp="1"/>
          </p:cNvSpPr>
          <p:nvPr>
            <p:ph type="pic" idx="12"/>
          </p:nvPr>
        </p:nvSpPr>
        <p:spPr>
          <a:xfrm>
            <a:off x="4057575" y="2059650"/>
            <a:ext cx="5040000" cy="1548000"/>
          </a:xfrm>
        </p:spPr>
      </p:sp>
      <p:sp>
        <p:nvSpPr>
          <p:cNvPr id="11" name="그림 개체 틀 10">
            <a:extLst>
              <a:ext uri="{FF2B5EF4-FFF2-40B4-BE49-F238E27FC236}">
                <a16:creationId xmlns="" xmlns:a16="http://schemas.microsoft.com/office/drawing/2014/main" id="{AAA49750-F512-469C-9A11-6F2FAB4AA090}"/>
              </a:ext>
            </a:extLst>
          </p:cNvPr>
          <p:cNvSpPr>
            <a:spLocks noGrp="1"/>
          </p:cNvSpPr>
          <p:nvPr>
            <p:ph type="pic" idx="13"/>
          </p:nvPr>
        </p:nvSpPr>
        <p:spPr>
          <a:xfrm>
            <a:off x="4777575" y="3690027"/>
            <a:ext cx="4320000" cy="1548000"/>
          </a:xfrm>
        </p:spPr>
      </p:sp>
      <p:pic>
        <p:nvPicPr>
          <p:cNvPr id="2" name="Picture 1"/>
          <p:cNvPicPr>
            <a:picLocks noChangeAspect="1"/>
          </p:cNvPicPr>
          <p:nvPr/>
        </p:nvPicPr>
        <p:blipFill>
          <a:blip r:embed="rId2"/>
          <a:stretch>
            <a:fillRect/>
          </a:stretch>
        </p:blipFill>
        <p:spPr>
          <a:xfrm>
            <a:off x="3419871" y="383827"/>
            <a:ext cx="5610829" cy="1520736"/>
          </a:xfrm>
          <a:prstGeom prst="rect">
            <a:avLst/>
          </a:prstGeom>
        </p:spPr>
      </p:pic>
      <p:pic>
        <p:nvPicPr>
          <p:cNvPr id="7" name="Picture 6"/>
          <p:cNvPicPr>
            <a:picLocks noChangeAspect="1"/>
          </p:cNvPicPr>
          <p:nvPr/>
        </p:nvPicPr>
        <p:blipFill>
          <a:blip r:embed="rId3"/>
          <a:stretch>
            <a:fillRect/>
          </a:stretch>
        </p:blipFill>
        <p:spPr>
          <a:xfrm>
            <a:off x="4117356" y="2118619"/>
            <a:ext cx="4847132" cy="1466850"/>
          </a:xfrm>
          <a:prstGeom prst="rect">
            <a:avLst/>
          </a:prstGeom>
        </p:spPr>
      </p:pic>
      <p:pic>
        <p:nvPicPr>
          <p:cNvPr id="13" name="Picture 12"/>
          <p:cNvPicPr>
            <a:picLocks noChangeAspect="1"/>
          </p:cNvPicPr>
          <p:nvPr/>
        </p:nvPicPr>
        <p:blipFill>
          <a:blip r:embed="rId4"/>
          <a:stretch>
            <a:fillRect/>
          </a:stretch>
        </p:blipFill>
        <p:spPr>
          <a:xfrm>
            <a:off x="4925426" y="3773465"/>
            <a:ext cx="4105275" cy="1381125"/>
          </a:xfrm>
          <a:prstGeom prst="rect">
            <a:avLst/>
          </a:prstGeom>
        </p:spPr>
      </p:pic>
      <p:sp>
        <p:nvSpPr>
          <p:cNvPr id="21" name="Rectangle 20"/>
          <p:cNvSpPr/>
          <p:nvPr/>
        </p:nvSpPr>
        <p:spPr>
          <a:xfrm>
            <a:off x="0" y="2088538"/>
            <a:ext cx="4117356" cy="1384995"/>
          </a:xfrm>
          <a:prstGeom prst="rect">
            <a:avLst/>
          </a:prstGeom>
        </p:spPr>
        <p:txBody>
          <a:bodyPr wrap="square">
            <a:spAutoFit/>
          </a:bodyPr>
          <a:lstStyle/>
          <a:p>
            <a:r>
              <a:rPr lang="en-US" altLang="ko-KR" sz="1400" b="1" dirty="0" err="1">
                <a:solidFill>
                  <a:schemeClr val="tx1">
                    <a:lumMod val="85000"/>
                    <a:lumOff val="15000"/>
                  </a:schemeClr>
                </a:solidFill>
                <a:latin typeface="Arial Black" panose="020B0A04020102020204" pitchFamily="34" charset="0"/>
                <a:cs typeface="Arial" pitchFamily="34" charset="0"/>
              </a:rPr>
              <a:t>Analisis</a:t>
            </a:r>
            <a:r>
              <a:rPr lang="en-US" altLang="ko-KR" sz="1400" b="1" dirty="0">
                <a:solidFill>
                  <a:schemeClr val="tx1">
                    <a:lumMod val="85000"/>
                    <a:lumOff val="15000"/>
                  </a:schemeClr>
                </a:solidFill>
                <a:latin typeface="Arial Black" panose="020B0A04020102020204" pitchFamily="34" charset="0"/>
                <a:cs typeface="Arial" pitchFamily="34" charset="0"/>
              </a:rPr>
              <a:t> What-Why-How Panel </a:t>
            </a:r>
            <a:r>
              <a:rPr lang="en-US" altLang="ko-KR" sz="1400" b="1" dirty="0" err="1">
                <a:solidFill>
                  <a:schemeClr val="tx1">
                    <a:lumMod val="85000"/>
                    <a:lumOff val="15000"/>
                  </a:schemeClr>
                </a:solidFill>
                <a:latin typeface="Arial Black" panose="020B0A04020102020204" pitchFamily="34" charset="0"/>
                <a:cs typeface="Arial" pitchFamily="34" charset="0"/>
              </a:rPr>
              <a:t>Visualisasi</a:t>
            </a:r>
            <a:r>
              <a:rPr lang="en-US" altLang="ko-KR" sz="1400" b="1" dirty="0">
                <a:solidFill>
                  <a:schemeClr val="tx1">
                    <a:lumMod val="85000"/>
                    <a:lumOff val="15000"/>
                  </a:schemeClr>
                </a:solidFill>
                <a:latin typeface="Arial Black" panose="020B0A04020102020204" pitchFamily="34" charset="0"/>
                <a:cs typeface="Arial" pitchFamily="34" charset="0"/>
              </a:rPr>
              <a:t> </a:t>
            </a:r>
            <a:r>
              <a:rPr lang="en-US" altLang="ko-KR" sz="1400" b="1" dirty="0" smtClean="0">
                <a:solidFill>
                  <a:schemeClr val="tx1">
                    <a:lumMod val="85000"/>
                    <a:lumOff val="15000"/>
                  </a:schemeClr>
                </a:solidFill>
                <a:latin typeface="Arial Black" panose="020B0A04020102020204" pitchFamily="34" charset="0"/>
                <a:cs typeface="Arial" pitchFamily="34" charset="0"/>
              </a:rPr>
              <a:t>2</a:t>
            </a:r>
            <a:endParaRPr lang="en-US" altLang="ko-KR" sz="1400" b="1" dirty="0">
              <a:solidFill>
                <a:schemeClr val="tx1">
                  <a:lumMod val="85000"/>
                  <a:lumOff val="15000"/>
                </a:schemeClr>
              </a:solidFill>
              <a:latin typeface="Arial Black" panose="020B0A04020102020204" pitchFamily="34" charset="0"/>
              <a:cs typeface="Arial" pitchFamily="34" charset="0"/>
            </a:endParaRPr>
          </a:p>
          <a:p>
            <a:pPr marL="285750" indent="-285750" fontAlgn="auto">
              <a:spcBef>
                <a:spcPts val="0"/>
              </a:spcBef>
              <a:spcAft>
                <a:spcPts val="0"/>
              </a:spcAft>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What data the User Sees?</a:t>
            </a:r>
          </a:p>
          <a:p>
            <a:pPr marL="285750" indent="-285750">
              <a:buFontTx/>
              <a:buChar char="-"/>
              <a:defRPr/>
            </a:pPr>
            <a:r>
              <a:rPr lang="en-US" altLang="ko-KR" sz="1400" b="1" dirty="0" smtClean="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Why user </a:t>
            </a: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intends to use </a:t>
            </a:r>
            <a:r>
              <a:rPr lang="en-US" altLang="ko-KR" sz="1400" b="1" dirty="0" err="1">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vis</a:t>
            </a: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tool </a:t>
            </a:r>
            <a:r>
              <a:rPr lang="en-US" altLang="ko-KR" sz="1400" b="1" dirty="0" smtClean="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buFontTx/>
              <a:buChar char="-"/>
              <a:defRPr/>
            </a:pPr>
            <a:r>
              <a:rPr lang="en-US" altLang="ko-KR" sz="1400" b="1" dirty="0" smtClean="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How </a:t>
            </a: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visual encoding and interaction of idioms are constructed ? </a:t>
            </a:r>
            <a:endPar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2" name="Rectangle 21"/>
          <p:cNvSpPr/>
          <p:nvPr/>
        </p:nvSpPr>
        <p:spPr>
          <a:xfrm>
            <a:off x="0" y="3841483"/>
            <a:ext cx="4572000" cy="1169551"/>
          </a:xfrm>
          <a:prstGeom prst="rect">
            <a:avLst/>
          </a:prstGeom>
        </p:spPr>
        <p:txBody>
          <a:bodyPr>
            <a:spAutoFit/>
          </a:bodyPr>
          <a:lstStyle/>
          <a:p>
            <a:r>
              <a:rPr lang="en-US" altLang="ko-KR" sz="1400" b="1" dirty="0" err="1">
                <a:solidFill>
                  <a:schemeClr val="tx1">
                    <a:lumMod val="85000"/>
                    <a:lumOff val="15000"/>
                  </a:schemeClr>
                </a:solidFill>
                <a:latin typeface="Arial Black" panose="020B0A04020102020204" pitchFamily="34" charset="0"/>
                <a:cs typeface="Arial" pitchFamily="34" charset="0"/>
              </a:rPr>
              <a:t>Analisis</a:t>
            </a:r>
            <a:r>
              <a:rPr lang="en-US" altLang="ko-KR" sz="1400" b="1" dirty="0">
                <a:solidFill>
                  <a:schemeClr val="tx1">
                    <a:lumMod val="85000"/>
                    <a:lumOff val="15000"/>
                  </a:schemeClr>
                </a:solidFill>
                <a:latin typeface="Arial Black" panose="020B0A04020102020204" pitchFamily="34" charset="0"/>
                <a:cs typeface="Arial" pitchFamily="34" charset="0"/>
              </a:rPr>
              <a:t> What-Why-How Panel </a:t>
            </a:r>
            <a:r>
              <a:rPr lang="en-US" altLang="ko-KR" sz="1400" b="1" dirty="0" err="1">
                <a:solidFill>
                  <a:schemeClr val="tx1">
                    <a:lumMod val="85000"/>
                    <a:lumOff val="15000"/>
                  </a:schemeClr>
                </a:solidFill>
                <a:latin typeface="Arial Black" panose="020B0A04020102020204" pitchFamily="34" charset="0"/>
                <a:cs typeface="Arial" pitchFamily="34" charset="0"/>
              </a:rPr>
              <a:t>Visualisasi</a:t>
            </a:r>
            <a:r>
              <a:rPr lang="en-US" altLang="ko-KR" sz="1400" b="1" dirty="0">
                <a:solidFill>
                  <a:schemeClr val="tx1">
                    <a:lumMod val="85000"/>
                    <a:lumOff val="15000"/>
                  </a:schemeClr>
                </a:solidFill>
                <a:latin typeface="Arial Black" panose="020B0A04020102020204" pitchFamily="34" charset="0"/>
                <a:cs typeface="Arial" pitchFamily="34" charset="0"/>
              </a:rPr>
              <a:t> </a:t>
            </a:r>
            <a:r>
              <a:rPr lang="en-US" altLang="ko-KR" sz="1400" b="1" dirty="0" smtClean="0">
                <a:solidFill>
                  <a:schemeClr val="tx1">
                    <a:lumMod val="85000"/>
                    <a:lumOff val="15000"/>
                  </a:schemeClr>
                </a:solidFill>
                <a:latin typeface="Arial Black" panose="020B0A04020102020204" pitchFamily="34" charset="0"/>
                <a:cs typeface="Arial" pitchFamily="34" charset="0"/>
              </a:rPr>
              <a:t>3</a:t>
            </a:r>
            <a:endParaRPr lang="en-US" altLang="ko-KR" sz="1400" b="1" dirty="0">
              <a:solidFill>
                <a:schemeClr val="tx1">
                  <a:lumMod val="85000"/>
                  <a:lumOff val="15000"/>
                </a:schemeClr>
              </a:solidFill>
              <a:latin typeface="Arial Black" panose="020B0A04020102020204" pitchFamily="34" charset="0"/>
              <a:cs typeface="Arial" pitchFamily="34" charset="0"/>
            </a:endParaRPr>
          </a:p>
          <a:p>
            <a:pPr marL="285750" indent="-285750" fontAlgn="auto">
              <a:spcBef>
                <a:spcPts val="0"/>
              </a:spcBef>
              <a:spcAft>
                <a:spcPts val="0"/>
              </a:spcAft>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What data the User Sees?</a:t>
            </a:r>
          </a:p>
          <a:p>
            <a:pPr marL="285750" indent="-285750">
              <a:buFontTx/>
              <a:buChar char="-"/>
              <a:defRPr/>
            </a:pPr>
            <a:r>
              <a:rPr lang="en-US" altLang="ko-KR" sz="1400" b="1" dirty="0" smtClean="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Why user </a:t>
            </a: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intends to use </a:t>
            </a:r>
            <a:r>
              <a:rPr lang="en-US" altLang="ko-KR" sz="1400" b="1" dirty="0" err="1">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vis</a:t>
            </a: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tool ?</a:t>
            </a:r>
          </a:p>
          <a:p>
            <a:pPr marL="285750" indent="-285750">
              <a:buFontTx/>
              <a:buChar char="-"/>
              <a:defRPr/>
            </a:pPr>
            <a:r>
              <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How the visual encoding and interaction of idioms are constructed ? </a:t>
            </a:r>
            <a:endPar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6345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233" y="1912075"/>
            <a:ext cx="3024337" cy="523220"/>
          </a:xfrm>
          <a:prstGeom prst="rect">
            <a:avLst/>
          </a:prstGeom>
          <a:noFill/>
        </p:spPr>
        <p:txBody>
          <a:bodyPr wrap="square" anchor="ctr">
            <a:spAutoFit/>
          </a:bodyPr>
          <a:lstStyle/>
          <a:p>
            <a:pPr marL="285750" indent="-285750">
              <a:buFontTx/>
              <a:buChar char="-"/>
              <a:defRPr/>
            </a:pPr>
            <a:endParaRPr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fontAlgn="auto">
              <a:spcBef>
                <a:spcPts val="0"/>
              </a:spcBef>
              <a:spcAft>
                <a:spcPts val="0"/>
              </a:spcAft>
              <a:buFontTx/>
              <a:buChar char="-"/>
              <a:defRPr/>
            </a:pPr>
            <a:endParaRPr kumimoji="0" lang="en-US" altLang="ko-KR" sz="1400" b="1"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Rectangle 20"/>
          <p:cNvSpPr/>
          <p:nvPr/>
        </p:nvSpPr>
        <p:spPr>
          <a:xfrm>
            <a:off x="3347864" y="51065"/>
            <a:ext cx="2699792" cy="707886"/>
          </a:xfrm>
          <a:prstGeom prst="rect">
            <a:avLst/>
          </a:prstGeom>
        </p:spPr>
        <p:txBody>
          <a:bodyPr wrap="square">
            <a:spAutoFit/>
          </a:bodyPr>
          <a:lstStyle/>
          <a:p>
            <a:r>
              <a:rPr lang="en-US" altLang="ko-KR" sz="4000" b="1" dirty="0" smtClean="0">
                <a:solidFill>
                  <a:schemeClr val="tx1">
                    <a:lumMod val="75000"/>
                    <a:lumOff val="25000"/>
                  </a:schemeClr>
                </a:solidFill>
                <a:latin typeface="Cooper Black" panose="0208090404030B020404" pitchFamily="18" charset="0"/>
                <a:ea typeface="Arial Unicode MS" panose="020B0604020202020204" pitchFamily="34" charset="-128"/>
                <a:cs typeface="Arial Unicode MS" panose="020B0604020202020204" pitchFamily="34" charset="-128"/>
              </a:rPr>
              <a:t>DESAIN</a:t>
            </a:r>
            <a:endParaRPr lang="en-US" altLang="ko-KR" sz="4000" b="1" dirty="0">
              <a:solidFill>
                <a:schemeClr val="tx1">
                  <a:lumMod val="75000"/>
                  <a:lumOff val="25000"/>
                </a:schemeClr>
              </a:solidFill>
              <a:latin typeface="Cooper Black" panose="0208090404030B020404" pitchFamily="18" charset="0"/>
              <a:ea typeface="Arial Unicode MS" panose="020B0604020202020204" pitchFamily="34" charset="-128"/>
              <a:cs typeface="Arial Unicode MS" panose="020B0604020202020204" pitchFamily="34" charset="-128"/>
            </a:endParaRPr>
          </a:p>
        </p:txBody>
      </p:sp>
      <p:sp>
        <p:nvSpPr>
          <p:cNvPr id="22" name="Rectangle 21"/>
          <p:cNvSpPr/>
          <p:nvPr/>
        </p:nvSpPr>
        <p:spPr>
          <a:xfrm>
            <a:off x="3613011" y="1045731"/>
            <a:ext cx="3888432" cy="1015663"/>
          </a:xfrm>
          <a:prstGeom prst="rect">
            <a:avLst/>
          </a:prstGeom>
        </p:spPr>
        <p:txBody>
          <a:bodyPr wrap="square">
            <a:spAutoFit/>
          </a:bodyPr>
          <a:lstStyle/>
          <a:p>
            <a:r>
              <a:rPr lang="en-US" altLang="ko-KR" sz="1200" dirty="0">
                <a:solidFill>
                  <a:schemeClr val="tx1">
                    <a:lumMod val="85000"/>
                    <a:lumOff val="15000"/>
                  </a:schemeClr>
                </a:solidFill>
                <a:latin typeface="Footlight MT Light" panose="0204060206030A020304" pitchFamily="18" charset="0"/>
                <a:cs typeface="Arial" pitchFamily="34" charset="0"/>
              </a:rPr>
              <a:t>Panel </a:t>
            </a:r>
            <a:r>
              <a:rPr lang="en-US" altLang="ko-KR" sz="1200" dirty="0" err="1">
                <a:solidFill>
                  <a:schemeClr val="tx1">
                    <a:lumMod val="85000"/>
                    <a:lumOff val="15000"/>
                  </a:schemeClr>
                </a:solidFill>
                <a:latin typeface="Footlight MT Light" panose="0204060206030A020304" pitchFamily="18" charset="0"/>
                <a:cs typeface="Arial" pitchFamily="34" charset="0"/>
              </a:rPr>
              <a:t>Visualisasi</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smtClean="0">
                <a:solidFill>
                  <a:schemeClr val="tx1">
                    <a:lumMod val="85000"/>
                    <a:lumOff val="15000"/>
                  </a:schemeClr>
                </a:solidFill>
                <a:latin typeface="Footlight MT Light" panose="0204060206030A020304" pitchFamily="18" charset="0"/>
                <a:cs typeface="Arial" pitchFamily="34" charset="0"/>
              </a:rPr>
              <a:t>1 </a:t>
            </a:r>
            <a:r>
              <a:rPr lang="en-US" altLang="ko-KR" sz="1200" dirty="0" err="1" smtClean="0">
                <a:solidFill>
                  <a:schemeClr val="tx1">
                    <a:lumMod val="85000"/>
                    <a:lumOff val="15000"/>
                  </a:schemeClr>
                </a:solidFill>
                <a:latin typeface="Footlight MT Light" panose="0204060206030A020304" pitchFamily="18" charset="0"/>
                <a:cs typeface="Arial" pitchFamily="34" charset="0"/>
              </a:rPr>
              <a:t>akan</a:t>
            </a:r>
            <a:r>
              <a:rPr lang="en-US" altLang="ko-KR" sz="1200" dirty="0" smtClean="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diimplementasikan</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menggunakan</a:t>
            </a:r>
            <a:r>
              <a:rPr lang="en-US" altLang="ko-KR" sz="1200" dirty="0">
                <a:solidFill>
                  <a:schemeClr val="tx1">
                    <a:lumMod val="85000"/>
                    <a:lumOff val="15000"/>
                  </a:schemeClr>
                </a:solidFill>
                <a:latin typeface="Footlight MT Light" panose="0204060206030A020304" pitchFamily="18" charset="0"/>
                <a:cs typeface="Arial" pitchFamily="34" charset="0"/>
              </a:rPr>
              <a:t> Line Chart. Line Chart </a:t>
            </a:r>
            <a:r>
              <a:rPr lang="en-US" altLang="ko-KR" sz="1200" dirty="0" err="1">
                <a:solidFill>
                  <a:schemeClr val="tx1">
                    <a:lumMod val="85000"/>
                    <a:lumOff val="15000"/>
                  </a:schemeClr>
                </a:solidFill>
                <a:latin typeface="Footlight MT Light" panose="0204060206030A020304" pitchFamily="18" charset="0"/>
                <a:cs typeface="Arial" pitchFamily="34" charset="0"/>
              </a:rPr>
              <a:t>terdiri</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atas</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sumbu</a:t>
            </a:r>
            <a:r>
              <a:rPr lang="en-US" altLang="ko-KR" sz="1200" dirty="0">
                <a:solidFill>
                  <a:schemeClr val="tx1">
                    <a:lumMod val="85000"/>
                    <a:lumOff val="15000"/>
                  </a:schemeClr>
                </a:solidFill>
                <a:latin typeface="Footlight MT Light" panose="0204060206030A020304" pitchFamily="18" charset="0"/>
                <a:cs typeface="Arial" pitchFamily="34" charset="0"/>
              </a:rPr>
              <a:t> X </a:t>
            </a:r>
            <a:r>
              <a:rPr lang="en-US" altLang="ko-KR" sz="1200" dirty="0" err="1">
                <a:solidFill>
                  <a:schemeClr val="tx1">
                    <a:lumMod val="85000"/>
                    <a:lumOff val="15000"/>
                  </a:schemeClr>
                </a:solidFill>
                <a:latin typeface="Footlight MT Light" panose="0204060206030A020304" pitchFamily="18" charset="0"/>
                <a:cs typeface="Arial" pitchFamily="34" charset="0"/>
              </a:rPr>
              <a:t>yaitu</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title_year</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dan</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sumbu</a:t>
            </a:r>
            <a:r>
              <a:rPr lang="en-US" altLang="ko-KR" sz="1200" dirty="0">
                <a:solidFill>
                  <a:schemeClr val="tx1">
                    <a:lumMod val="85000"/>
                    <a:lumOff val="15000"/>
                  </a:schemeClr>
                </a:solidFill>
                <a:latin typeface="Footlight MT Light" panose="0204060206030A020304" pitchFamily="18" charset="0"/>
                <a:cs typeface="Arial" pitchFamily="34" charset="0"/>
              </a:rPr>
              <a:t> Y </a:t>
            </a:r>
            <a:r>
              <a:rPr lang="en-US" altLang="ko-KR" sz="1200" dirty="0" err="1">
                <a:solidFill>
                  <a:schemeClr val="tx1">
                    <a:lumMod val="85000"/>
                    <a:lumOff val="15000"/>
                  </a:schemeClr>
                </a:solidFill>
                <a:latin typeface="Footlight MT Light" panose="0204060206030A020304" pitchFamily="18" charset="0"/>
                <a:cs typeface="Arial" pitchFamily="34" charset="0"/>
              </a:rPr>
              <a:t>yaitu</a:t>
            </a:r>
            <a:r>
              <a:rPr lang="en-US" altLang="ko-KR" sz="1200" dirty="0">
                <a:solidFill>
                  <a:schemeClr val="tx1">
                    <a:lumMod val="85000"/>
                    <a:lumOff val="15000"/>
                  </a:schemeClr>
                </a:solidFill>
                <a:latin typeface="Footlight MT Light" panose="0204060206030A020304" pitchFamily="18" charset="0"/>
                <a:cs typeface="Arial" pitchFamily="34" charset="0"/>
              </a:rPr>
              <a:t> total number of records. </a:t>
            </a:r>
            <a:r>
              <a:rPr lang="en-US" altLang="ko-KR" sz="1200" dirty="0" err="1">
                <a:solidFill>
                  <a:schemeClr val="tx1">
                    <a:lumMod val="85000"/>
                    <a:lumOff val="15000"/>
                  </a:schemeClr>
                </a:solidFill>
                <a:latin typeface="Footlight MT Light" panose="0204060206030A020304" pitchFamily="18" charset="0"/>
                <a:cs typeface="Arial" pitchFamily="34" charset="0"/>
              </a:rPr>
              <a:t>Setiap</a:t>
            </a:r>
            <a:r>
              <a:rPr lang="en-US" altLang="ko-KR" sz="1200" dirty="0">
                <a:solidFill>
                  <a:schemeClr val="tx1">
                    <a:lumMod val="85000"/>
                    <a:lumOff val="15000"/>
                  </a:schemeClr>
                </a:solidFill>
                <a:latin typeface="Footlight MT Light" panose="0204060206030A020304" pitchFamily="18" charset="0"/>
                <a:cs typeface="Arial" pitchFamily="34" charset="0"/>
              </a:rPr>
              <a:t> Line </a:t>
            </a:r>
            <a:r>
              <a:rPr lang="en-US" altLang="ko-KR" sz="1200" dirty="0" err="1">
                <a:solidFill>
                  <a:schemeClr val="tx1">
                    <a:lumMod val="85000"/>
                    <a:lumOff val="15000"/>
                  </a:schemeClr>
                </a:solidFill>
                <a:latin typeface="Footlight MT Light" panose="0204060206030A020304" pitchFamily="18" charset="0"/>
                <a:cs typeface="Arial" pitchFamily="34" charset="0"/>
              </a:rPr>
              <a:t>merepresentasikan</a:t>
            </a:r>
            <a:r>
              <a:rPr lang="en-US" altLang="ko-KR" sz="1200" dirty="0">
                <a:solidFill>
                  <a:schemeClr val="tx1">
                    <a:lumMod val="85000"/>
                    <a:lumOff val="15000"/>
                  </a:schemeClr>
                </a:solidFill>
                <a:latin typeface="Footlight MT Light" panose="0204060206030A020304" pitchFamily="18" charset="0"/>
                <a:cs typeface="Arial" pitchFamily="34" charset="0"/>
              </a:rPr>
              <a:t> genre film yang </a:t>
            </a:r>
            <a:r>
              <a:rPr lang="en-US" altLang="ko-KR" sz="1200" dirty="0" err="1">
                <a:solidFill>
                  <a:schemeClr val="tx1">
                    <a:lumMod val="85000"/>
                    <a:lumOff val="15000"/>
                  </a:schemeClr>
                </a:solidFill>
                <a:latin typeface="Footlight MT Light" panose="0204060206030A020304" pitchFamily="18" charset="0"/>
                <a:cs typeface="Arial" pitchFamily="34" charset="0"/>
              </a:rPr>
              <a:t>telah</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ditayangkan</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setiap</a:t>
            </a:r>
            <a:r>
              <a:rPr lang="en-US" altLang="ko-KR" sz="1200" dirty="0">
                <a:solidFill>
                  <a:schemeClr val="tx1">
                    <a:lumMod val="85000"/>
                    <a:lumOff val="15000"/>
                  </a:schemeClr>
                </a:solidFill>
                <a:latin typeface="Footlight MT Light" panose="0204060206030A020304" pitchFamily="18" charset="0"/>
                <a:cs typeface="Arial" pitchFamily="34" charset="0"/>
              </a:rPr>
              <a:t> </a:t>
            </a:r>
            <a:r>
              <a:rPr lang="en-US" altLang="ko-KR" sz="1200" dirty="0" err="1">
                <a:solidFill>
                  <a:schemeClr val="tx1">
                    <a:lumMod val="85000"/>
                    <a:lumOff val="15000"/>
                  </a:schemeClr>
                </a:solidFill>
                <a:latin typeface="Footlight MT Light" panose="0204060206030A020304" pitchFamily="18" charset="0"/>
                <a:cs typeface="Arial" pitchFamily="34" charset="0"/>
              </a:rPr>
              <a:t>tahun</a:t>
            </a:r>
            <a:endParaRPr lang="en-US" altLang="ko-KR" sz="1200" dirty="0">
              <a:solidFill>
                <a:schemeClr val="tx1">
                  <a:lumMod val="75000"/>
                  <a:lumOff val="25000"/>
                </a:schemeClr>
              </a:solidFill>
              <a:latin typeface="Footlight MT Light" panose="0204060206030A020304" pitchFamily="18" charset="0"/>
              <a:ea typeface="Arial Unicode MS" panose="020B0604020202020204" pitchFamily="34" charset="-128"/>
              <a:cs typeface="Arial Unicode MS" panose="020B0604020202020204" pitchFamily="34" charset="-128"/>
            </a:endParaRPr>
          </a:p>
        </p:txBody>
      </p:sp>
      <p:pic>
        <p:nvPicPr>
          <p:cNvPr id="8" name="Picture 7"/>
          <p:cNvPicPr>
            <a:picLocks noChangeAspect="1"/>
          </p:cNvPicPr>
          <p:nvPr/>
        </p:nvPicPr>
        <p:blipFill>
          <a:blip r:embed="rId2"/>
          <a:stretch>
            <a:fillRect/>
          </a:stretch>
        </p:blipFill>
        <p:spPr>
          <a:xfrm>
            <a:off x="53244" y="987574"/>
            <a:ext cx="3528392" cy="1656947"/>
          </a:xfrm>
          <a:prstGeom prst="rect">
            <a:avLst/>
          </a:prstGeom>
        </p:spPr>
      </p:pic>
      <p:pic>
        <p:nvPicPr>
          <p:cNvPr id="10" name="Picture 9"/>
          <p:cNvPicPr>
            <a:picLocks noChangeAspect="1"/>
          </p:cNvPicPr>
          <p:nvPr/>
        </p:nvPicPr>
        <p:blipFill>
          <a:blip r:embed="rId3"/>
          <a:stretch>
            <a:fillRect/>
          </a:stretch>
        </p:blipFill>
        <p:spPr>
          <a:xfrm>
            <a:off x="3675970" y="2283718"/>
            <a:ext cx="3913386" cy="1807109"/>
          </a:xfrm>
          <a:prstGeom prst="rect">
            <a:avLst/>
          </a:prstGeom>
        </p:spPr>
      </p:pic>
      <p:pic>
        <p:nvPicPr>
          <p:cNvPr id="12" name="Picture 11"/>
          <p:cNvPicPr>
            <a:picLocks noChangeAspect="1"/>
          </p:cNvPicPr>
          <p:nvPr/>
        </p:nvPicPr>
        <p:blipFill>
          <a:blip r:embed="rId4"/>
          <a:stretch>
            <a:fillRect/>
          </a:stretch>
        </p:blipFill>
        <p:spPr>
          <a:xfrm>
            <a:off x="107504" y="3363838"/>
            <a:ext cx="3474132" cy="1672331"/>
          </a:xfrm>
          <a:prstGeom prst="rect">
            <a:avLst/>
          </a:prstGeom>
        </p:spPr>
      </p:pic>
      <p:sp>
        <p:nvSpPr>
          <p:cNvPr id="16" name="Rectangle 15"/>
          <p:cNvSpPr/>
          <p:nvPr/>
        </p:nvSpPr>
        <p:spPr>
          <a:xfrm>
            <a:off x="7595777" y="2061394"/>
            <a:ext cx="1619672" cy="2123658"/>
          </a:xfrm>
          <a:prstGeom prst="rect">
            <a:avLst/>
          </a:prstGeom>
        </p:spPr>
        <p:txBody>
          <a:bodyPr wrap="square">
            <a:spAutoFit/>
          </a:bodyPr>
          <a:lstStyle/>
          <a:p>
            <a:pPr algn="just"/>
            <a:r>
              <a:rPr lang="en-US" altLang="ko-KR" sz="1100" dirty="0">
                <a:solidFill>
                  <a:schemeClr val="tx1">
                    <a:lumMod val="85000"/>
                    <a:lumOff val="15000"/>
                  </a:schemeClr>
                </a:solidFill>
                <a:latin typeface="Footlight MT Light" panose="0204060206030A020304" pitchFamily="18" charset="0"/>
                <a:cs typeface="Arial" pitchFamily="34" charset="0"/>
              </a:rPr>
              <a:t>Panel </a:t>
            </a:r>
            <a:r>
              <a:rPr lang="en-US" altLang="ko-KR" sz="1100" dirty="0" err="1">
                <a:solidFill>
                  <a:schemeClr val="tx1">
                    <a:lumMod val="85000"/>
                    <a:lumOff val="15000"/>
                  </a:schemeClr>
                </a:solidFill>
                <a:latin typeface="Footlight MT Light" panose="0204060206030A020304" pitchFamily="18" charset="0"/>
                <a:cs typeface="Arial" pitchFamily="34" charset="0"/>
              </a:rPr>
              <a:t>Visualisasi</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smtClean="0">
                <a:solidFill>
                  <a:schemeClr val="tx1">
                    <a:lumMod val="85000"/>
                    <a:lumOff val="15000"/>
                  </a:schemeClr>
                </a:solidFill>
                <a:latin typeface="Footlight MT Light" panose="0204060206030A020304" pitchFamily="18" charset="0"/>
                <a:cs typeface="Arial" pitchFamily="34" charset="0"/>
              </a:rPr>
              <a:t>2 </a:t>
            </a:r>
            <a:r>
              <a:rPr lang="en-US" altLang="ko-KR" sz="1100" dirty="0" err="1" smtClean="0">
                <a:solidFill>
                  <a:schemeClr val="tx1">
                    <a:lumMod val="85000"/>
                    <a:lumOff val="15000"/>
                  </a:schemeClr>
                </a:solidFill>
                <a:latin typeface="Footlight MT Light" panose="0204060206030A020304" pitchFamily="18" charset="0"/>
                <a:cs typeface="Arial" pitchFamily="34" charset="0"/>
              </a:rPr>
              <a:t>akan</a:t>
            </a:r>
            <a:r>
              <a:rPr lang="en-US" altLang="ko-KR" sz="1100" dirty="0" smtClean="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diimplementasikan</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menggunakan</a:t>
            </a:r>
            <a:r>
              <a:rPr lang="en-US" altLang="ko-KR" sz="1100" dirty="0">
                <a:solidFill>
                  <a:schemeClr val="tx1">
                    <a:lumMod val="85000"/>
                    <a:lumOff val="15000"/>
                  </a:schemeClr>
                </a:solidFill>
                <a:latin typeface="Footlight MT Light" panose="0204060206030A020304" pitchFamily="18" charset="0"/>
                <a:cs typeface="Arial" pitchFamily="34" charset="0"/>
              </a:rPr>
              <a:t> Bar Chart. Area Chart </a:t>
            </a:r>
            <a:r>
              <a:rPr lang="en-US" altLang="ko-KR" sz="1100" dirty="0" err="1">
                <a:solidFill>
                  <a:schemeClr val="tx1">
                    <a:lumMod val="85000"/>
                    <a:lumOff val="15000"/>
                  </a:schemeClr>
                </a:solidFill>
                <a:latin typeface="Footlight MT Light" panose="0204060206030A020304" pitchFamily="18" charset="0"/>
                <a:cs typeface="Arial" pitchFamily="34" charset="0"/>
              </a:rPr>
              <a:t>terdiri</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atas</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sumbu</a:t>
            </a:r>
            <a:r>
              <a:rPr lang="en-US" altLang="ko-KR" sz="1100" dirty="0">
                <a:solidFill>
                  <a:schemeClr val="tx1">
                    <a:lumMod val="85000"/>
                    <a:lumOff val="15000"/>
                  </a:schemeClr>
                </a:solidFill>
                <a:latin typeface="Footlight MT Light" panose="0204060206030A020304" pitchFamily="18" charset="0"/>
                <a:cs typeface="Arial" pitchFamily="34" charset="0"/>
              </a:rPr>
              <a:t> X </a:t>
            </a:r>
            <a:r>
              <a:rPr lang="en-US" altLang="ko-KR" sz="1100" dirty="0" err="1">
                <a:solidFill>
                  <a:schemeClr val="tx1">
                    <a:lumMod val="85000"/>
                    <a:lumOff val="15000"/>
                  </a:schemeClr>
                </a:solidFill>
                <a:latin typeface="Footlight MT Light" panose="0204060206030A020304" pitchFamily="18" charset="0"/>
                <a:cs typeface="Arial" pitchFamily="34" charset="0"/>
              </a:rPr>
              <a:t>yaitu</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Avg.Rating</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dan</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sumbu</a:t>
            </a:r>
            <a:r>
              <a:rPr lang="en-US" altLang="ko-KR" sz="1100" dirty="0">
                <a:solidFill>
                  <a:schemeClr val="tx1">
                    <a:lumMod val="85000"/>
                    <a:lumOff val="15000"/>
                  </a:schemeClr>
                </a:solidFill>
                <a:latin typeface="Footlight MT Light" panose="0204060206030A020304" pitchFamily="18" charset="0"/>
                <a:cs typeface="Arial" pitchFamily="34" charset="0"/>
              </a:rPr>
              <a:t> Y </a:t>
            </a:r>
            <a:r>
              <a:rPr lang="en-US" altLang="ko-KR" sz="1100" dirty="0" err="1">
                <a:solidFill>
                  <a:schemeClr val="tx1">
                    <a:lumMod val="85000"/>
                    <a:lumOff val="15000"/>
                  </a:schemeClr>
                </a:solidFill>
                <a:latin typeface="Footlight MT Light" panose="0204060206030A020304" pitchFamily="18" charset="0"/>
                <a:cs typeface="Arial" pitchFamily="34" charset="0"/>
              </a:rPr>
              <a:t>yaitu</a:t>
            </a:r>
            <a:r>
              <a:rPr lang="en-US" altLang="ko-KR" sz="1100" dirty="0">
                <a:solidFill>
                  <a:schemeClr val="tx1">
                    <a:lumMod val="85000"/>
                    <a:lumOff val="15000"/>
                  </a:schemeClr>
                </a:solidFill>
                <a:latin typeface="Footlight MT Light" panose="0204060206030A020304" pitchFamily="18" charset="0"/>
                <a:cs typeface="Arial" pitchFamily="34" charset="0"/>
              </a:rPr>
              <a:t> Movie title. </a:t>
            </a:r>
            <a:r>
              <a:rPr lang="en-US" altLang="ko-KR" sz="1100" dirty="0" err="1">
                <a:solidFill>
                  <a:schemeClr val="tx1">
                    <a:lumMod val="85000"/>
                    <a:lumOff val="15000"/>
                  </a:schemeClr>
                </a:solidFill>
                <a:latin typeface="Footlight MT Light" panose="0204060206030A020304" pitchFamily="18" charset="0"/>
                <a:cs typeface="Arial" pitchFamily="34" charset="0"/>
              </a:rPr>
              <a:t>Setiap</a:t>
            </a:r>
            <a:r>
              <a:rPr lang="en-US" altLang="ko-KR" sz="1100" dirty="0">
                <a:solidFill>
                  <a:schemeClr val="tx1">
                    <a:lumMod val="85000"/>
                    <a:lumOff val="15000"/>
                  </a:schemeClr>
                </a:solidFill>
                <a:latin typeface="Footlight MT Light" panose="0204060206030A020304" pitchFamily="18" charset="0"/>
                <a:cs typeface="Arial" pitchFamily="34" charset="0"/>
              </a:rPr>
              <a:t> Bar </a:t>
            </a:r>
            <a:r>
              <a:rPr lang="en-US" altLang="ko-KR" sz="1100" dirty="0" err="1">
                <a:solidFill>
                  <a:schemeClr val="tx1">
                    <a:lumMod val="85000"/>
                    <a:lumOff val="15000"/>
                  </a:schemeClr>
                </a:solidFill>
                <a:latin typeface="Footlight MT Light" panose="0204060206030A020304" pitchFamily="18" charset="0"/>
                <a:cs typeface="Arial" pitchFamily="34" charset="0"/>
              </a:rPr>
              <a:t>merepresentasikan</a:t>
            </a:r>
            <a:r>
              <a:rPr lang="en-US" altLang="ko-KR" sz="1100" dirty="0">
                <a:solidFill>
                  <a:schemeClr val="tx1">
                    <a:lumMod val="85000"/>
                    <a:lumOff val="15000"/>
                  </a:schemeClr>
                </a:solidFill>
                <a:latin typeface="Footlight MT Light" panose="0204060206030A020304" pitchFamily="18" charset="0"/>
                <a:cs typeface="Arial" pitchFamily="34" charset="0"/>
              </a:rPr>
              <a:t> film yang </a:t>
            </a:r>
            <a:r>
              <a:rPr lang="en-US" altLang="ko-KR" sz="1100" dirty="0" err="1">
                <a:solidFill>
                  <a:schemeClr val="tx1">
                    <a:lumMod val="85000"/>
                    <a:lumOff val="15000"/>
                  </a:schemeClr>
                </a:solidFill>
                <a:latin typeface="Footlight MT Light" panose="0204060206030A020304" pitchFamily="18" charset="0"/>
                <a:cs typeface="Arial" pitchFamily="34" charset="0"/>
              </a:rPr>
              <a:t>telah</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ditayangkan</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dengan</a:t>
            </a:r>
            <a:r>
              <a:rPr lang="en-US" altLang="ko-KR" sz="1100" dirty="0">
                <a:solidFill>
                  <a:schemeClr val="tx1">
                    <a:lumMod val="85000"/>
                    <a:lumOff val="15000"/>
                  </a:schemeClr>
                </a:solidFill>
                <a:latin typeface="Footlight MT Light" panose="0204060206030A020304" pitchFamily="18" charset="0"/>
                <a:cs typeface="Arial" pitchFamily="34" charset="0"/>
              </a:rPr>
              <a:t> </a:t>
            </a:r>
            <a:r>
              <a:rPr lang="en-US" altLang="ko-KR" sz="1100" dirty="0" err="1">
                <a:solidFill>
                  <a:schemeClr val="tx1">
                    <a:lumMod val="85000"/>
                    <a:lumOff val="15000"/>
                  </a:schemeClr>
                </a:solidFill>
                <a:latin typeface="Footlight MT Light" panose="0204060206030A020304" pitchFamily="18" charset="0"/>
                <a:cs typeface="Arial" pitchFamily="34" charset="0"/>
              </a:rPr>
              <a:t>rincian</a:t>
            </a:r>
            <a:r>
              <a:rPr lang="en-US" altLang="ko-KR" sz="1100" dirty="0">
                <a:solidFill>
                  <a:schemeClr val="tx1">
                    <a:lumMod val="85000"/>
                    <a:lumOff val="15000"/>
                  </a:schemeClr>
                </a:solidFill>
                <a:latin typeface="Footlight MT Light" panose="0204060206030A020304" pitchFamily="18" charset="0"/>
                <a:cs typeface="Arial" pitchFamily="34" charset="0"/>
              </a:rPr>
              <a:t> movie title, link, </a:t>
            </a:r>
            <a:r>
              <a:rPr lang="en-US" altLang="ko-KR" sz="1100" dirty="0" err="1">
                <a:solidFill>
                  <a:schemeClr val="tx1">
                    <a:lumMod val="85000"/>
                    <a:lumOff val="15000"/>
                  </a:schemeClr>
                </a:solidFill>
                <a:latin typeface="Footlight MT Light" panose="0204060206030A020304" pitchFamily="18" charset="0"/>
                <a:cs typeface="Arial" pitchFamily="34" charset="0"/>
              </a:rPr>
              <a:t>avg</a:t>
            </a:r>
            <a:r>
              <a:rPr lang="en-US" altLang="ko-KR" sz="1100" dirty="0">
                <a:solidFill>
                  <a:schemeClr val="tx1">
                    <a:lumMod val="85000"/>
                    <a:lumOff val="15000"/>
                  </a:schemeClr>
                </a:solidFill>
                <a:latin typeface="Footlight MT Light" panose="0204060206030A020304" pitchFamily="18" charset="0"/>
                <a:cs typeface="Arial" pitchFamily="34" charset="0"/>
              </a:rPr>
              <a:t> rating</a:t>
            </a:r>
            <a:endParaRPr lang="en-US" altLang="ko-KR" sz="1100" dirty="0">
              <a:solidFill>
                <a:schemeClr val="tx1">
                  <a:lumMod val="75000"/>
                  <a:lumOff val="25000"/>
                </a:schemeClr>
              </a:solidFill>
              <a:latin typeface="Footlight MT Light" panose="0204060206030A020304" pitchFamily="18" charset="0"/>
              <a:ea typeface="Arial Unicode MS" panose="020B0604020202020204" pitchFamily="34" charset="-128"/>
              <a:cs typeface="Arial Unicode MS" panose="020B0604020202020204" pitchFamily="34" charset="-128"/>
            </a:endParaRPr>
          </a:p>
        </p:txBody>
      </p:sp>
      <p:sp>
        <p:nvSpPr>
          <p:cNvPr id="14" name="Rectangle 13"/>
          <p:cNvSpPr/>
          <p:nvPr/>
        </p:nvSpPr>
        <p:spPr>
          <a:xfrm>
            <a:off x="3761656" y="4261931"/>
            <a:ext cx="5202832" cy="600164"/>
          </a:xfrm>
          <a:prstGeom prst="rect">
            <a:avLst/>
          </a:prstGeom>
        </p:spPr>
        <p:txBody>
          <a:bodyPr wrap="square">
            <a:spAutoFit/>
          </a:bodyPr>
          <a:lstStyle/>
          <a:p>
            <a:pPr algn="just"/>
            <a:r>
              <a:rPr lang="en-US" sz="1100" dirty="0">
                <a:latin typeface="Footlight MT Light" panose="0204060206030A020304" pitchFamily="18" charset="0"/>
              </a:rPr>
              <a:t>Panel </a:t>
            </a:r>
            <a:r>
              <a:rPr lang="en-US" sz="1100" dirty="0" err="1">
                <a:latin typeface="Footlight MT Light" panose="0204060206030A020304" pitchFamily="18" charset="0"/>
              </a:rPr>
              <a:t>Visualisasi</a:t>
            </a:r>
            <a:r>
              <a:rPr lang="en-US" sz="1100" dirty="0">
                <a:latin typeface="Footlight MT Light" panose="0204060206030A020304" pitchFamily="18" charset="0"/>
              </a:rPr>
              <a:t> </a:t>
            </a:r>
            <a:r>
              <a:rPr lang="en-US" sz="1100" dirty="0" err="1">
                <a:latin typeface="Footlight MT Light" panose="0204060206030A020304" pitchFamily="18" charset="0"/>
              </a:rPr>
              <a:t>akan</a:t>
            </a:r>
            <a:r>
              <a:rPr lang="en-US" sz="1100" dirty="0">
                <a:latin typeface="Footlight MT Light" panose="0204060206030A020304" pitchFamily="18" charset="0"/>
              </a:rPr>
              <a:t> </a:t>
            </a:r>
            <a:r>
              <a:rPr lang="en-US" sz="1100" dirty="0" err="1">
                <a:latin typeface="Footlight MT Light" panose="0204060206030A020304" pitchFamily="18" charset="0"/>
              </a:rPr>
              <a:t>diimplementasikan</a:t>
            </a:r>
            <a:r>
              <a:rPr lang="en-US" sz="1100" dirty="0">
                <a:latin typeface="Footlight MT Light" panose="0204060206030A020304" pitchFamily="18" charset="0"/>
              </a:rPr>
              <a:t> </a:t>
            </a:r>
            <a:r>
              <a:rPr lang="en-US" sz="1100" dirty="0" err="1">
                <a:latin typeface="Footlight MT Light" panose="0204060206030A020304" pitchFamily="18" charset="0"/>
              </a:rPr>
              <a:t>menggunakan</a:t>
            </a:r>
            <a:r>
              <a:rPr lang="en-US" sz="1100" dirty="0">
                <a:latin typeface="Footlight MT Light" panose="0204060206030A020304" pitchFamily="18" charset="0"/>
              </a:rPr>
              <a:t> Area Chart. Area Chart </a:t>
            </a:r>
            <a:r>
              <a:rPr lang="en-US" sz="1100" dirty="0" err="1">
                <a:latin typeface="Footlight MT Light" panose="0204060206030A020304" pitchFamily="18" charset="0"/>
              </a:rPr>
              <a:t>terdiri</a:t>
            </a:r>
            <a:r>
              <a:rPr lang="en-US" sz="1100" dirty="0">
                <a:latin typeface="Footlight MT Light" panose="0204060206030A020304" pitchFamily="18" charset="0"/>
              </a:rPr>
              <a:t> </a:t>
            </a:r>
            <a:r>
              <a:rPr lang="en-US" sz="1100" dirty="0" err="1">
                <a:latin typeface="Footlight MT Light" panose="0204060206030A020304" pitchFamily="18" charset="0"/>
              </a:rPr>
              <a:t>atas</a:t>
            </a:r>
            <a:r>
              <a:rPr lang="en-US" sz="1100" dirty="0">
                <a:latin typeface="Footlight MT Light" panose="0204060206030A020304" pitchFamily="18" charset="0"/>
              </a:rPr>
              <a:t> </a:t>
            </a:r>
            <a:r>
              <a:rPr lang="en-US" sz="1100" dirty="0" err="1">
                <a:latin typeface="Footlight MT Light" panose="0204060206030A020304" pitchFamily="18" charset="0"/>
              </a:rPr>
              <a:t>sumbu</a:t>
            </a:r>
            <a:r>
              <a:rPr lang="en-US" sz="1100" dirty="0">
                <a:latin typeface="Footlight MT Light" panose="0204060206030A020304" pitchFamily="18" charset="0"/>
              </a:rPr>
              <a:t> X </a:t>
            </a:r>
            <a:r>
              <a:rPr lang="en-US" sz="1100" dirty="0" err="1">
                <a:latin typeface="Footlight MT Light" panose="0204060206030A020304" pitchFamily="18" charset="0"/>
              </a:rPr>
              <a:t>yaitu</a:t>
            </a:r>
            <a:r>
              <a:rPr lang="en-US" sz="1100" dirty="0">
                <a:latin typeface="Footlight MT Light" panose="0204060206030A020304" pitchFamily="18" charset="0"/>
              </a:rPr>
              <a:t> </a:t>
            </a:r>
            <a:r>
              <a:rPr lang="en-US" sz="1100" dirty="0" err="1">
                <a:latin typeface="Footlight MT Light" panose="0204060206030A020304" pitchFamily="18" charset="0"/>
              </a:rPr>
              <a:t>Avg.Gross</a:t>
            </a:r>
            <a:r>
              <a:rPr lang="en-US" sz="1100" dirty="0">
                <a:latin typeface="Footlight MT Light" panose="0204060206030A020304" pitchFamily="18" charset="0"/>
              </a:rPr>
              <a:t> </a:t>
            </a:r>
            <a:r>
              <a:rPr lang="en-US" sz="1100" dirty="0" err="1">
                <a:latin typeface="Footlight MT Light" panose="0204060206030A020304" pitchFamily="18" charset="0"/>
              </a:rPr>
              <a:t>dan</a:t>
            </a:r>
            <a:r>
              <a:rPr lang="en-US" sz="1100" dirty="0">
                <a:latin typeface="Footlight MT Light" panose="0204060206030A020304" pitchFamily="18" charset="0"/>
              </a:rPr>
              <a:t> </a:t>
            </a:r>
            <a:r>
              <a:rPr lang="en-US" sz="1100" dirty="0" err="1">
                <a:latin typeface="Footlight MT Light" panose="0204060206030A020304" pitchFamily="18" charset="0"/>
              </a:rPr>
              <a:t>sumbu</a:t>
            </a:r>
            <a:r>
              <a:rPr lang="en-US" sz="1100" dirty="0">
                <a:latin typeface="Footlight MT Light" panose="0204060206030A020304" pitchFamily="18" charset="0"/>
              </a:rPr>
              <a:t> Y </a:t>
            </a:r>
            <a:r>
              <a:rPr lang="en-US" sz="1100" dirty="0" err="1">
                <a:latin typeface="Footlight MT Light" panose="0204060206030A020304" pitchFamily="18" charset="0"/>
              </a:rPr>
              <a:t>yaitu</a:t>
            </a:r>
            <a:r>
              <a:rPr lang="en-US" sz="1100" dirty="0">
                <a:latin typeface="Footlight MT Light" panose="0204060206030A020304" pitchFamily="18" charset="0"/>
              </a:rPr>
              <a:t> Movie title. </a:t>
            </a:r>
            <a:r>
              <a:rPr lang="en-US" sz="1100" dirty="0" err="1">
                <a:latin typeface="Footlight MT Light" panose="0204060206030A020304" pitchFamily="18" charset="0"/>
              </a:rPr>
              <a:t>Visualisasi</a:t>
            </a:r>
            <a:r>
              <a:rPr lang="en-US" sz="1100" dirty="0">
                <a:latin typeface="Footlight MT Light" panose="0204060206030A020304" pitchFamily="18" charset="0"/>
              </a:rPr>
              <a:t> </a:t>
            </a:r>
            <a:r>
              <a:rPr lang="en-US" sz="1100" dirty="0" err="1">
                <a:latin typeface="Footlight MT Light" panose="0204060206030A020304" pitchFamily="18" charset="0"/>
              </a:rPr>
              <a:t>memberikan</a:t>
            </a:r>
            <a:r>
              <a:rPr lang="en-US" sz="1100" dirty="0">
                <a:latin typeface="Footlight MT Light" panose="0204060206030A020304" pitchFamily="18" charset="0"/>
              </a:rPr>
              <a:t> </a:t>
            </a:r>
            <a:r>
              <a:rPr lang="en-US" sz="1100" dirty="0" err="1">
                <a:latin typeface="Footlight MT Light" panose="0204060206030A020304" pitchFamily="18" charset="0"/>
              </a:rPr>
              <a:t>informasi</a:t>
            </a:r>
            <a:r>
              <a:rPr lang="en-US" sz="1100" dirty="0">
                <a:latin typeface="Footlight MT Light" panose="0204060206030A020304" pitchFamily="18" charset="0"/>
              </a:rPr>
              <a:t> </a:t>
            </a:r>
            <a:r>
              <a:rPr lang="en-US" sz="1100" dirty="0" err="1">
                <a:latin typeface="Footlight MT Light" panose="0204060206030A020304" pitchFamily="18" charset="0"/>
              </a:rPr>
              <a:t>mengenai</a:t>
            </a:r>
            <a:r>
              <a:rPr lang="en-US" sz="1100" dirty="0">
                <a:latin typeface="Footlight MT Light" panose="0204060206030A020304" pitchFamily="18" charset="0"/>
              </a:rPr>
              <a:t> rata-rata </a:t>
            </a:r>
            <a:r>
              <a:rPr lang="en-US" sz="1100" dirty="0" err="1">
                <a:latin typeface="Footlight MT Light" panose="0204060206030A020304" pitchFamily="18" charset="0"/>
              </a:rPr>
              <a:t>pendapatan</a:t>
            </a:r>
            <a:r>
              <a:rPr lang="en-US" sz="1100" dirty="0">
                <a:latin typeface="Footlight MT Light" panose="0204060206030A020304" pitchFamily="18" charset="0"/>
              </a:rPr>
              <a:t> yang </a:t>
            </a:r>
            <a:r>
              <a:rPr lang="en-US" sz="1100" dirty="0" err="1">
                <a:latin typeface="Footlight MT Light" panose="0204060206030A020304" pitchFamily="18" charset="0"/>
              </a:rPr>
              <a:t>diperoleh</a:t>
            </a:r>
            <a:r>
              <a:rPr lang="en-US" sz="1100" dirty="0">
                <a:latin typeface="Footlight MT Light" panose="0204060206030A020304" pitchFamily="18" charset="0"/>
              </a:rPr>
              <a:t> </a:t>
            </a:r>
            <a:r>
              <a:rPr lang="en-US" sz="1100" dirty="0" err="1">
                <a:latin typeface="Footlight MT Light" panose="0204060206030A020304" pitchFamily="18" charset="0"/>
              </a:rPr>
              <a:t>dari</a:t>
            </a:r>
            <a:r>
              <a:rPr lang="en-US" sz="1100" dirty="0">
                <a:latin typeface="Footlight MT Light" panose="0204060206030A020304" pitchFamily="18" charset="0"/>
              </a:rPr>
              <a:t> </a:t>
            </a:r>
            <a:r>
              <a:rPr lang="en-US" sz="1100" dirty="0" err="1">
                <a:latin typeface="Footlight MT Light" panose="0204060206030A020304" pitchFamily="18" charset="0"/>
              </a:rPr>
              <a:t>suatu</a:t>
            </a:r>
            <a:r>
              <a:rPr lang="en-US" sz="1100" dirty="0">
                <a:latin typeface="Footlight MT Light" panose="0204060206030A020304" pitchFamily="18" charset="0"/>
              </a:rPr>
              <a:t> film. </a:t>
            </a:r>
          </a:p>
        </p:txBody>
      </p:sp>
    </p:spTree>
    <p:extLst>
      <p:ext uri="{BB962C8B-B14F-4D97-AF65-F5344CB8AC3E}">
        <p14:creationId xmlns:p14="http://schemas.microsoft.com/office/powerpoint/2010/main" val="1065840854"/>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1797</TotalTime>
  <Words>805</Words>
  <Application>Microsoft Office PowerPoint</Application>
  <PresentationFormat>On-screen Show (16:9)</PresentationFormat>
  <Paragraphs>75</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 Unicode MS</vt:lpstr>
      <vt:lpstr>맑은 고딕</vt:lpstr>
      <vt:lpstr>Arial</vt:lpstr>
      <vt:lpstr>Arial Black</vt:lpstr>
      <vt:lpstr>Bahnschrift Condensed</vt:lpstr>
      <vt:lpstr>Buxton Sketch</vt:lpstr>
      <vt:lpstr>Comic Sans MS</vt:lpstr>
      <vt:lpstr>Cooper Black</vt:lpstr>
      <vt:lpstr>Footlight MT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ITD-STU</cp:lastModifiedBy>
  <cp:revision>110</cp:revision>
  <dcterms:created xsi:type="dcterms:W3CDTF">2016-12-05T23:26:54Z</dcterms:created>
  <dcterms:modified xsi:type="dcterms:W3CDTF">2021-01-02T13:15:17Z</dcterms:modified>
</cp:coreProperties>
</file>