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Number</a:t>
            </a:r>
            <a:r>
              <a:rPr lang="en-US" baseline="0" dirty="0"/>
              <a:t> of Children per household in Area X</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0 Children</c:v>
                </c:pt>
                <c:pt idx="1">
                  <c:v>1 Child</c:v>
                </c:pt>
                <c:pt idx="2">
                  <c:v>2 Children</c:v>
                </c:pt>
                <c:pt idx="3">
                  <c:v>3 Children</c:v>
                </c:pt>
                <c:pt idx="4">
                  <c:v>4 Children</c:v>
                </c:pt>
                <c:pt idx="5">
                  <c:v>4+ Children</c:v>
                </c:pt>
              </c:strCache>
            </c:strRef>
          </c:cat>
          <c:val>
            <c:numRef>
              <c:f>Sheet1!$B$2:$B$7</c:f>
              <c:numCache>
                <c:formatCode>General</c:formatCode>
                <c:ptCount val="6"/>
                <c:pt idx="0">
                  <c:v>10</c:v>
                </c:pt>
                <c:pt idx="1">
                  <c:v>27</c:v>
                </c:pt>
                <c:pt idx="2">
                  <c:v>30</c:v>
                </c:pt>
                <c:pt idx="3">
                  <c:v>25</c:v>
                </c:pt>
                <c:pt idx="4">
                  <c:v>7</c:v>
                </c:pt>
                <c:pt idx="5">
                  <c:v>2</c:v>
                </c:pt>
              </c:numCache>
            </c:numRef>
          </c:val>
          <c:extLst>
            <c:ext xmlns:c16="http://schemas.microsoft.com/office/drawing/2014/chart" uri="{C3380CC4-5D6E-409C-BE32-E72D297353CC}">
              <c16:uniqueId val="{00000000-3238-41CE-BFFA-472007F54CD0}"/>
            </c:ext>
          </c:extLst>
        </c:ser>
        <c:dLbls>
          <c:showLegendKey val="0"/>
          <c:showVal val="0"/>
          <c:showCatName val="0"/>
          <c:showSerName val="0"/>
          <c:showPercent val="0"/>
          <c:showBubbleSize val="0"/>
        </c:dLbls>
        <c:gapWidth val="219"/>
        <c:overlap val="-27"/>
        <c:axId val="295140591"/>
        <c:axId val="443450447"/>
      </c:barChart>
      <c:catAx>
        <c:axId val="29514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3450447"/>
        <c:crosses val="autoZero"/>
        <c:auto val="1"/>
        <c:lblAlgn val="ctr"/>
        <c:lblOffset val="100"/>
        <c:noMultiLvlLbl val="0"/>
      </c:catAx>
      <c:valAx>
        <c:axId val="44345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5140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GB"/>
              <a:t>Stock Price of Company A</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stockChart>
        <c:ser>
          <c:idx val="0"/>
          <c:order val="0"/>
          <c:tx>
            <c:strRef>
              <c:f>Sheet1!$B$1</c:f>
              <c:strCache>
                <c:ptCount val="1"/>
                <c:pt idx="0">
                  <c:v>High</c:v>
                </c:pt>
              </c:strCache>
            </c:strRef>
          </c:tx>
          <c:spPr>
            <a:ln w="25400" cap="rnd">
              <a:noFill/>
              <a:round/>
            </a:ln>
            <a:effectLst/>
          </c:spPr>
          <c:marker>
            <c:symbol val="none"/>
          </c:marke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55</c:v>
                </c:pt>
                <c:pt idx="1">
                  <c:v>57</c:v>
                </c:pt>
                <c:pt idx="2">
                  <c:v>57</c:v>
                </c:pt>
                <c:pt idx="3">
                  <c:v>58</c:v>
                </c:pt>
                <c:pt idx="4">
                  <c:v>58</c:v>
                </c:pt>
              </c:numCache>
            </c:numRef>
          </c:val>
          <c:smooth val="0"/>
          <c:extLst>
            <c:ext xmlns:c16="http://schemas.microsoft.com/office/drawing/2014/chart" uri="{C3380CC4-5D6E-409C-BE32-E72D297353CC}">
              <c16:uniqueId val="{00000000-A3A0-4992-95D4-1B9069692D40}"/>
            </c:ext>
          </c:extLst>
        </c:ser>
        <c:ser>
          <c:idx val="1"/>
          <c:order val="1"/>
          <c:tx>
            <c:strRef>
              <c:f>Sheet1!$C$1</c:f>
              <c:strCache>
                <c:ptCount val="1"/>
                <c:pt idx="0">
                  <c:v>Low</c:v>
                </c:pt>
              </c:strCache>
            </c:strRef>
          </c:tx>
          <c:spPr>
            <a:ln w="25400" cap="rnd">
              <a:noFill/>
              <a:round/>
            </a:ln>
            <a:effectLst/>
          </c:spPr>
          <c:marker>
            <c:symbol val="none"/>
          </c:marke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11</c:v>
                </c:pt>
                <c:pt idx="1">
                  <c:v>12</c:v>
                </c:pt>
                <c:pt idx="2">
                  <c:v>13</c:v>
                </c:pt>
                <c:pt idx="3">
                  <c:v>11</c:v>
                </c:pt>
                <c:pt idx="4">
                  <c:v>35</c:v>
                </c:pt>
              </c:numCache>
            </c:numRef>
          </c:val>
          <c:smooth val="0"/>
          <c:extLst>
            <c:ext xmlns:c16="http://schemas.microsoft.com/office/drawing/2014/chart" uri="{C3380CC4-5D6E-409C-BE32-E72D297353CC}">
              <c16:uniqueId val="{00000001-A3A0-4992-95D4-1B9069692D40}"/>
            </c:ext>
          </c:extLst>
        </c:ser>
        <c:ser>
          <c:idx val="2"/>
          <c:order val="2"/>
          <c:tx>
            <c:strRef>
              <c:f>Sheet1!$D$1</c:f>
              <c:strCache>
                <c:ptCount val="1"/>
                <c:pt idx="0">
                  <c:v>Close</c:v>
                </c:pt>
              </c:strCache>
            </c:strRef>
          </c:tx>
          <c:spPr>
            <a:ln w="25400" cap="rnd">
              <a:noFill/>
              <a:round/>
            </a:ln>
            <a:effectLst/>
          </c:spPr>
          <c:marker>
            <c:symbol val="circle"/>
            <c:size val="8"/>
            <c:spPr>
              <a:solidFill>
                <a:schemeClr val="accent5"/>
              </a:solidFill>
              <a:ln>
                <a:noFill/>
              </a:ln>
              <a:effectLst/>
            </c:spPr>
          </c:marker>
          <c:trendline>
            <c:spPr>
              <a:ln w="19050" cap="rnd">
                <a:solidFill>
                  <a:schemeClr val="accent5"/>
                </a:solidFill>
                <a:round/>
              </a:ln>
              <a:effectLst/>
            </c:spPr>
            <c:trendlineType val="linear"/>
            <c:dispRSqr val="0"/>
            <c:dispEq val="0"/>
          </c:trendline>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32</c:v>
                </c:pt>
                <c:pt idx="1">
                  <c:v>35</c:v>
                </c:pt>
                <c:pt idx="2">
                  <c:v>34</c:v>
                </c:pt>
                <c:pt idx="3">
                  <c:v>35</c:v>
                </c:pt>
                <c:pt idx="4">
                  <c:v>43</c:v>
                </c:pt>
              </c:numCache>
            </c:numRef>
          </c:val>
          <c:smooth val="0"/>
          <c:extLst>
            <c:ext xmlns:c16="http://schemas.microsoft.com/office/drawing/2014/chart" uri="{C3380CC4-5D6E-409C-BE32-E72D297353CC}">
              <c16:uniqueId val="{00000002-A3A0-4992-95D4-1B9069692D40}"/>
            </c:ext>
          </c:extLst>
        </c:ser>
        <c:dLbls>
          <c:showLegendKey val="0"/>
          <c:showVal val="0"/>
          <c:showCatName val="0"/>
          <c:showSerName val="0"/>
          <c:showPercent val="0"/>
          <c:showBubbleSize val="0"/>
        </c:dLbls>
        <c:hiLowLines>
          <c:spPr>
            <a:ln w="25400" cap="flat" cmpd="sng" algn="ctr">
              <a:solidFill>
                <a:schemeClr val="tx1">
                  <a:lumMod val="65000"/>
                  <a:lumOff val="35000"/>
                </a:schemeClr>
              </a:solidFill>
              <a:round/>
            </a:ln>
            <a:effectLst/>
          </c:spPr>
        </c:hiLowLines>
        <c:axId val="447856511"/>
        <c:axId val="294556287"/>
      </c:stockChart>
      <c:dateAx>
        <c:axId val="447856511"/>
        <c:scaling>
          <c:orientation val="minMax"/>
        </c:scaling>
        <c:delete val="0"/>
        <c:axPos val="b"/>
        <c:numFmt formatCode="m/d/yyyy" sourceLinked="1"/>
        <c:majorTickMark val="out"/>
        <c:minorTickMark val="none"/>
        <c:tickLblPos val="nextTo"/>
        <c:spPr>
          <a:noFill/>
          <a:ln w="9525" cap="flat" cmpd="sng" algn="ctr">
            <a:solidFill>
              <a:schemeClr val="tx1">
                <a:lumMod val="35000"/>
                <a:lumOff val="6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94556287"/>
        <c:crosses val="autoZero"/>
        <c:auto val="1"/>
        <c:lblOffset val="100"/>
        <c:baseTimeUnit val="months"/>
      </c:dateAx>
      <c:valAx>
        <c:axId val="2945562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478565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Do you know Python?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Do you know Python?</c:v>
                </c:pt>
              </c:strCache>
            </c:strRef>
          </c:tx>
          <c:spPr>
            <a:solidFill>
              <a:schemeClr val="accent1"/>
            </a:solidFill>
            <a:ln>
              <a:noFill/>
            </a:ln>
            <a:effectLst/>
          </c:spPr>
          <c:invertIfNegative val="0"/>
          <c:cat>
            <c:strRef>
              <c:f>Sheet1!$A$2:$A$3</c:f>
              <c:strCache>
                <c:ptCount val="2"/>
                <c:pt idx="0">
                  <c:v>Yes</c:v>
                </c:pt>
                <c:pt idx="1">
                  <c:v>No</c:v>
                </c:pt>
              </c:strCache>
            </c:strRef>
          </c:cat>
          <c:val>
            <c:numRef>
              <c:f>Sheet1!$B$2:$B$3</c:f>
              <c:numCache>
                <c:formatCode>General</c:formatCode>
                <c:ptCount val="2"/>
                <c:pt idx="0">
                  <c:v>15</c:v>
                </c:pt>
                <c:pt idx="1">
                  <c:v>20</c:v>
                </c:pt>
              </c:numCache>
            </c:numRef>
          </c:val>
          <c:extLst>
            <c:ext xmlns:c16="http://schemas.microsoft.com/office/drawing/2014/chart" uri="{C3380CC4-5D6E-409C-BE32-E72D297353CC}">
              <c16:uniqueId val="{00000000-080A-4F56-A5AD-6EF845817BEE}"/>
            </c:ext>
          </c:extLst>
        </c:ser>
        <c:dLbls>
          <c:showLegendKey val="0"/>
          <c:showVal val="0"/>
          <c:showCatName val="0"/>
          <c:showSerName val="0"/>
          <c:showPercent val="0"/>
          <c:showBubbleSize val="0"/>
        </c:dLbls>
        <c:gapWidth val="219"/>
        <c:overlap val="-27"/>
        <c:axId val="447848511"/>
        <c:axId val="450164895"/>
      </c:barChart>
      <c:catAx>
        <c:axId val="447848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0164895"/>
        <c:crosses val="autoZero"/>
        <c:auto val="1"/>
        <c:lblAlgn val="ctr"/>
        <c:lblOffset val="100"/>
        <c:noMultiLvlLbl val="0"/>
      </c:catAx>
      <c:valAx>
        <c:axId val="450164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7848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Number of</a:t>
            </a:r>
            <a:r>
              <a:rPr lang="en-GB" baseline="0" dirty="0"/>
              <a:t> balls in box A in years 2019-20</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Blue</c:v>
                </c:pt>
                <c:pt idx="1">
                  <c:v>Yellow</c:v>
                </c:pt>
                <c:pt idx="2">
                  <c:v>Orange</c:v>
                </c:pt>
                <c:pt idx="3">
                  <c:v>Purple</c:v>
                </c:pt>
              </c:strCache>
            </c:strRef>
          </c:cat>
          <c:val>
            <c:numRef>
              <c:f>Sheet1!$B$2:$B$5</c:f>
              <c:numCache>
                <c:formatCode>General</c:formatCode>
                <c:ptCount val="4"/>
                <c:pt idx="0">
                  <c:v>5</c:v>
                </c:pt>
                <c:pt idx="1">
                  <c:v>3</c:v>
                </c:pt>
                <c:pt idx="2">
                  <c:v>4</c:v>
                </c:pt>
                <c:pt idx="3">
                  <c:v>5</c:v>
                </c:pt>
              </c:numCache>
            </c:numRef>
          </c:val>
          <c:extLst>
            <c:ext xmlns:c16="http://schemas.microsoft.com/office/drawing/2014/chart" uri="{C3380CC4-5D6E-409C-BE32-E72D297353CC}">
              <c16:uniqueId val="{00000000-DFFE-425D-A1DC-C614324AB2C4}"/>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Blue</c:v>
                </c:pt>
                <c:pt idx="1">
                  <c:v>Yellow</c:v>
                </c:pt>
                <c:pt idx="2">
                  <c:v>Orange</c:v>
                </c:pt>
                <c:pt idx="3">
                  <c:v>Purple</c:v>
                </c:pt>
              </c:strCache>
            </c:strRef>
          </c:cat>
          <c:val>
            <c:numRef>
              <c:f>Sheet1!$C$2:$C$5</c:f>
              <c:numCache>
                <c:formatCode>General</c:formatCode>
                <c:ptCount val="4"/>
                <c:pt idx="0">
                  <c:v>3</c:v>
                </c:pt>
                <c:pt idx="1">
                  <c:v>4</c:v>
                </c:pt>
                <c:pt idx="2">
                  <c:v>2</c:v>
                </c:pt>
                <c:pt idx="3">
                  <c:v>3</c:v>
                </c:pt>
              </c:numCache>
            </c:numRef>
          </c:val>
          <c:extLst>
            <c:ext xmlns:c16="http://schemas.microsoft.com/office/drawing/2014/chart" uri="{C3380CC4-5D6E-409C-BE32-E72D297353CC}">
              <c16:uniqueId val="{00000001-DFFE-425D-A1DC-C614324AB2C4}"/>
            </c:ext>
          </c:extLst>
        </c:ser>
        <c:dLbls>
          <c:showLegendKey val="0"/>
          <c:showVal val="0"/>
          <c:showCatName val="0"/>
          <c:showSerName val="0"/>
          <c:showPercent val="0"/>
          <c:showBubbleSize val="0"/>
        </c:dLbls>
        <c:gapWidth val="219"/>
        <c:overlap val="-27"/>
        <c:axId val="1869201952"/>
        <c:axId val="1869193216"/>
      </c:barChart>
      <c:catAx>
        <c:axId val="18692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9193216"/>
        <c:crosses val="autoZero"/>
        <c:auto val="1"/>
        <c:lblAlgn val="ctr"/>
        <c:lblOffset val="100"/>
        <c:noMultiLvlLbl val="0"/>
      </c:catAx>
      <c:valAx>
        <c:axId val="1869193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92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App Reviews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8183562992125984E-2"/>
          <c:y val="0.10732621140955885"/>
          <c:w val="0.94681643700787399"/>
          <c:h val="0.78422940549769893"/>
        </c:manualLayout>
      </c:layout>
      <c:barChart>
        <c:barDir val="col"/>
        <c:grouping val="clustered"/>
        <c:varyColors val="0"/>
        <c:ser>
          <c:idx val="0"/>
          <c:order val="0"/>
          <c:tx>
            <c:strRef>
              <c:f>Sheet1!$B$1</c:f>
              <c:strCache>
                <c:ptCount val="1"/>
                <c:pt idx="0">
                  <c:v>Reviews</c:v>
                </c:pt>
              </c:strCache>
            </c:strRef>
          </c:tx>
          <c:spPr>
            <a:solidFill>
              <a:schemeClr val="accent1"/>
            </a:solidFill>
            <a:ln>
              <a:noFill/>
            </a:ln>
            <a:effectLst/>
          </c:spPr>
          <c:invertIfNegative val="0"/>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100</c:v>
                </c:pt>
                <c:pt idx="1">
                  <c:v>12</c:v>
                </c:pt>
                <c:pt idx="2">
                  <c:v>150</c:v>
                </c:pt>
                <c:pt idx="3">
                  <c:v>240</c:v>
                </c:pt>
                <c:pt idx="4">
                  <c:v>200</c:v>
                </c:pt>
              </c:numCache>
            </c:numRef>
          </c:val>
          <c:extLst>
            <c:ext xmlns:c16="http://schemas.microsoft.com/office/drawing/2014/chart" uri="{C3380CC4-5D6E-409C-BE32-E72D297353CC}">
              <c16:uniqueId val="{00000000-8145-4501-8C3B-9843939DA214}"/>
            </c:ext>
          </c:extLst>
        </c:ser>
        <c:dLbls>
          <c:showLegendKey val="0"/>
          <c:showVal val="0"/>
          <c:showCatName val="0"/>
          <c:showSerName val="0"/>
          <c:showPercent val="0"/>
          <c:showBubbleSize val="0"/>
        </c:dLbls>
        <c:gapWidth val="219"/>
        <c:overlap val="-27"/>
        <c:axId val="1869198624"/>
        <c:axId val="1869201120"/>
      </c:barChart>
      <c:catAx>
        <c:axId val="186919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9201120"/>
        <c:crosses val="autoZero"/>
        <c:auto val="1"/>
        <c:lblAlgn val="ctr"/>
        <c:lblOffset val="100"/>
        <c:noMultiLvlLbl val="0"/>
      </c:catAx>
      <c:valAx>
        <c:axId val="1869201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9198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Temperature</a:t>
            </a:r>
            <a:r>
              <a:rPr lang="en-GB" baseline="0" dirty="0"/>
              <a:t> of Engine (Ambient t = 22C)</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Intake</c:v>
                </c:pt>
              </c:strCache>
            </c:strRef>
          </c:tx>
          <c:spPr>
            <a:ln w="28575" cap="rnd">
              <a:solidFill>
                <a:schemeClr val="accent1"/>
              </a:solidFill>
              <a:round/>
            </a:ln>
            <a:effectLst/>
          </c:spPr>
          <c:marker>
            <c:symbol val="none"/>
          </c:marker>
          <c:cat>
            <c:numRef>
              <c:f>Sheet1!$A$2:$A$26</c:f>
              <c:numCache>
                <c:formatCode>General</c:formatCode>
                <c:ptCount val="25"/>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numCache>
            </c:numRef>
          </c:cat>
          <c:val>
            <c:numRef>
              <c:f>Sheet1!$B$2:$B$26</c:f>
              <c:numCache>
                <c:formatCode>General</c:formatCode>
                <c:ptCount val="25"/>
                <c:pt idx="0">
                  <c:v>22</c:v>
                </c:pt>
                <c:pt idx="1">
                  <c:v>40</c:v>
                </c:pt>
                <c:pt idx="2">
                  <c:v>95</c:v>
                </c:pt>
                <c:pt idx="3">
                  <c:v>120</c:v>
                </c:pt>
                <c:pt idx="4">
                  <c:v>156.5</c:v>
                </c:pt>
                <c:pt idx="5">
                  <c:v>191.4</c:v>
                </c:pt>
                <c:pt idx="6">
                  <c:v>226.3</c:v>
                </c:pt>
                <c:pt idx="7">
                  <c:v>261.2</c:v>
                </c:pt>
                <c:pt idx="8">
                  <c:v>296.10000000000002</c:v>
                </c:pt>
                <c:pt idx="9">
                  <c:v>331</c:v>
                </c:pt>
                <c:pt idx="10">
                  <c:v>331</c:v>
                </c:pt>
                <c:pt idx="11">
                  <c:v>331</c:v>
                </c:pt>
                <c:pt idx="12">
                  <c:v>331</c:v>
                </c:pt>
                <c:pt idx="13">
                  <c:v>331</c:v>
                </c:pt>
                <c:pt idx="14">
                  <c:v>331</c:v>
                </c:pt>
                <c:pt idx="15">
                  <c:v>331</c:v>
                </c:pt>
                <c:pt idx="16">
                  <c:v>331</c:v>
                </c:pt>
                <c:pt idx="17">
                  <c:v>331</c:v>
                </c:pt>
                <c:pt idx="18">
                  <c:v>331</c:v>
                </c:pt>
                <c:pt idx="19">
                  <c:v>331</c:v>
                </c:pt>
                <c:pt idx="20">
                  <c:v>331</c:v>
                </c:pt>
                <c:pt idx="21">
                  <c:v>331</c:v>
                </c:pt>
                <c:pt idx="22">
                  <c:v>331</c:v>
                </c:pt>
                <c:pt idx="23">
                  <c:v>331</c:v>
                </c:pt>
                <c:pt idx="24">
                  <c:v>331</c:v>
                </c:pt>
              </c:numCache>
            </c:numRef>
          </c:val>
          <c:smooth val="0"/>
          <c:extLst>
            <c:ext xmlns:c16="http://schemas.microsoft.com/office/drawing/2014/chart" uri="{C3380CC4-5D6E-409C-BE32-E72D297353CC}">
              <c16:uniqueId val="{00000000-BBFF-4EB5-A87F-99583F6649D3}"/>
            </c:ext>
          </c:extLst>
        </c:ser>
        <c:ser>
          <c:idx val="1"/>
          <c:order val="1"/>
          <c:tx>
            <c:strRef>
              <c:f>Sheet1!$C$1</c:f>
              <c:strCache>
                <c:ptCount val="1"/>
                <c:pt idx="0">
                  <c:v>Core</c:v>
                </c:pt>
              </c:strCache>
            </c:strRef>
          </c:tx>
          <c:spPr>
            <a:ln w="28575" cap="rnd">
              <a:solidFill>
                <a:schemeClr val="accent2"/>
              </a:solidFill>
              <a:round/>
            </a:ln>
            <a:effectLst/>
          </c:spPr>
          <c:marker>
            <c:symbol val="none"/>
          </c:marker>
          <c:cat>
            <c:numRef>
              <c:f>Sheet1!$A$2:$A$26</c:f>
              <c:numCache>
                <c:formatCode>General</c:formatCode>
                <c:ptCount val="25"/>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numCache>
            </c:numRef>
          </c:cat>
          <c:val>
            <c:numRef>
              <c:f>Sheet1!$C$2:$C$26</c:f>
              <c:numCache>
                <c:formatCode>General</c:formatCode>
                <c:ptCount val="25"/>
                <c:pt idx="0">
                  <c:v>22</c:v>
                </c:pt>
                <c:pt idx="1">
                  <c:v>200</c:v>
                </c:pt>
                <c:pt idx="2">
                  <c:v>400</c:v>
                </c:pt>
                <c:pt idx="3">
                  <c:v>550</c:v>
                </c:pt>
                <c:pt idx="4">
                  <c:v>739</c:v>
                </c:pt>
                <c:pt idx="5">
                  <c:v>917.4</c:v>
                </c:pt>
                <c:pt idx="6">
                  <c:v>1095.8</c:v>
                </c:pt>
                <c:pt idx="7">
                  <c:v>1274.2</c:v>
                </c:pt>
                <c:pt idx="8">
                  <c:v>1452.6</c:v>
                </c:pt>
                <c:pt idx="9">
                  <c:v>1631</c:v>
                </c:pt>
                <c:pt idx="10">
                  <c:v>1631</c:v>
                </c:pt>
                <c:pt idx="11">
                  <c:v>1631</c:v>
                </c:pt>
                <c:pt idx="12">
                  <c:v>1631</c:v>
                </c:pt>
                <c:pt idx="13">
                  <c:v>1631</c:v>
                </c:pt>
                <c:pt idx="14">
                  <c:v>1631</c:v>
                </c:pt>
                <c:pt idx="15">
                  <c:v>1631</c:v>
                </c:pt>
                <c:pt idx="16">
                  <c:v>1631</c:v>
                </c:pt>
                <c:pt idx="17">
                  <c:v>1631</c:v>
                </c:pt>
                <c:pt idx="18">
                  <c:v>1631</c:v>
                </c:pt>
                <c:pt idx="19">
                  <c:v>1631</c:v>
                </c:pt>
                <c:pt idx="20">
                  <c:v>1631</c:v>
                </c:pt>
                <c:pt idx="21">
                  <c:v>1631</c:v>
                </c:pt>
                <c:pt idx="22">
                  <c:v>1631</c:v>
                </c:pt>
                <c:pt idx="23">
                  <c:v>1631</c:v>
                </c:pt>
                <c:pt idx="24">
                  <c:v>1631</c:v>
                </c:pt>
              </c:numCache>
            </c:numRef>
          </c:val>
          <c:smooth val="0"/>
          <c:extLst>
            <c:ext xmlns:c16="http://schemas.microsoft.com/office/drawing/2014/chart" uri="{C3380CC4-5D6E-409C-BE32-E72D297353CC}">
              <c16:uniqueId val="{00000001-BBFF-4EB5-A87F-99583F6649D3}"/>
            </c:ext>
          </c:extLst>
        </c:ser>
        <c:ser>
          <c:idx val="2"/>
          <c:order val="2"/>
          <c:tx>
            <c:strRef>
              <c:f>Sheet1!$D$1</c:f>
              <c:strCache>
                <c:ptCount val="1"/>
                <c:pt idx="0">
                  <c:v>Exhaust</c:v>
                </c:pt>
              </c:strCache>
            </c:strRef>
          </c:tx>
          <c:spPr>
            <a:ln w="28575" cap="rnd">
              <a:solidFill>
                <a:schemeClr val="accent3"/>
              </a:solidFill>
              <a:round/>
            </a:ln>
            <a:effectLst/>
          </c:spPr>
          <c:marker>
            <c:symbol val="none"/>
          </c:marker>
          <c:cat>
            <c:numRef>
              <c:f>Sheet1!$A$2:$A$26</c:f>
              <c:numCache>
                <c:formatCode>General</c:formatCode>
                <c:ptCount val="25"/>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numCache>
            </c:numRef>
          </c:cat>
          <c:val>
            <c:numRef>
              <c:f>Sheet1!$D$2:$D$26</c:f>
              <c:numCache>
                <c:formatCode>General</c:formatCode>
                <c:ptCount val="25"/>
                <c:pt idx="0">
                  <c:v>22</c:v>
                </c:pt>
                <c:pt idx="1">
                  <c:v>180</c:v>
                </c:pt>
                <c:pt idx="2">
                  <c:v>350</c:v>
                </c:pt>
                <c:pt idx="3">
                  <c:v>400</c:v>
                </c:pt>
                <c:pt idx="4">
                  <c:v>564</c:v>
                </c:pt>
                <c:pt idx="5">
                  <c:v>694.4</c:v>
                </c:pt>
                <c:pt idx="6">
                  <c:v>824.8</c:v>
                </c:pt>
                <c:pt idx="7">
                  <c:v>955.2</c:v>
                </c:pt>
                <c:pt idx="8">
                  <c:v>1085.5999999999999</c:v>
                </c:pt>
                <c:pt idx="9">
                  <c:v>1085.5999999999999</c:v>
                </c:pt>
                <c:pt idx="10">
                  <c:v>1085.5999999999999</c:v>
                </c:pt>
                <c:pt idx="11">
                  <c:v>1085.5999999999999</c:v>
                </c:pt>
                <c:pt idx="12">
                  <c:v>1085.5999999999999</c:v>
                </c:pt>
                <c:pt idx="13">
                  <c:v>1085.5999999999999</c:v>
                </c:pt>
                <c:pt idx="14">
                  <c:v>1085.5999999999999</c:v>
                </c:pt>
                <c:pt idx="15">
                  <c:v>1085.5999999999999</c:v>
                </c:pt>
                <c:pt idx="16">
                  <c:v>1085.5999999999999</c:v>
                </c:pt>
                <c:pt idx="17">
                  <c:v>1085.5999999999999</c:v>
                </c:pt>
                <c:pt idx="18">
                  <c:v>1085.5999999999999</c:v>
                </c:pt>
                <c:pt idx="19">
                  <c:v>1085.5999999999999</c:v>
                </c:pt>
                <c:pt idx="20">
                  <c:v>1085.5999999999999</c:v>
                </c:pt>
                <c:pt idx="21">
                  <c:v>1085.5999999999999</c:v>
                </c:pt>
                <c:pt idx="22">
                  <c:v>1085.5999999999999</c:v>
                </c:pt>
                <c:pt idx="23">
                  <c:v>1085.5999999999999</c:v>
                </c:pt>
                <c:pt idx="24">
                  <c:v>1085.5999999999999</c:v>
                </c:pt>
              </c:numCache>
            </c:numRef>
          </c:val>
          <c:smooth val="0"/>
          <c:extLst>
            <c:ext xmlns:c16="http://schemas.microsoft.com/office/drawing/2014/chart" uri="{C3380CC4-5D6E-409C-BE32-E72D297353CC}">
              <c16:uniqueId val="{00000002-BBFF-4EB5-A87F-99583F6649D3}"/>
            </c:ext>
          </c:extLst>
        </c:ser>
        <c:dLbls>
          <c:showLegendKey val="0"/>
          <c:showVal val="0"/>
          <c:showCatName val="0"/>
          <c:showSerName val="0"/>
          <c:showPercent val="0"/>
          <c:showBubbleSize val="0"/>
        </c:dLbls>
        <c:smooth val="0"/>
        <c:axId val="1718980784"/>
        <c:axId val="1718973712"/>
      </c:lineChart>
      <c:catAx>
        <c:axId val="17189807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Time (Seconds)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973712"/>
        <c:crosses val="autoZero"/>
        <c:auto val="1"/>
        <c:lblAlgn val="ctr"/>
        <c:lblOffset val="100"/>
        <c:noMultiLvlLbl val="0"/>
      </c:catAx>
      <c:valAx>
        <c:axId val="1718973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Temperature (Celsius)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8980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Value of position</a:t>
            </a:r>
            <a:r>
              <a:rPr lang="en-GB" baseline="0" dirty="0"/>
              <a:t> by fund compared to market average</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US Technology</c:v>
                </c:pt>
              </c:strCache>
            </c:strRef>
          </c:tx>
          <c:spPr>
            <a:ln w="28575" cap="rnd">
              <a:solidFill>
                <a:schemeClr val="accent1"/>
              </a:solidFill>
              <a:round/>
            </a:ln>
            <a:effectLst/>
          </c:spPr>
          <c:marker>
            <c:symbol val="none"/>
          </c:marker>
          <c:cat>
            <c:strRef>
              <c:f>Sheet1!$A$2:$A$5</c:f>
              <c:strCache>
                <c:ptCount val="4"/>
                <c:pt idx="0">
                  <c:v>Q1</c:v>
                </c:pt>
                <c:pt idx="1">
                  <c:v>Q2</c:v>
                </c:pt>
                <c:pt idx="2">
                  <c:v>Q3</c:v>
                </c:pt>
                <c:pt idx="3">
                  <c:v>Q4</c:v>
                </c:pt>
              </c:strCache>
            </c:strRef>
          </c:cat>
          <c:val>
            <c:numRef>
              <c:f>Sheet1!$B$2:$B$5</c:f>
              <c:numCache>
                <c:formatCode>General</c:formatCode>
                <c:ptCount val="4"/>
                <c:pt idx="0">
                  <c:v>100</c:v>
                </c:pt>
                <c:pt idx="1">
                  <c:v>115</c:v>
                </c:pt>
                <c:pt idx="2">
                  <c:v>120</c:v>
                </c:pt>
                <c:pt idx="3">
                  <c:v>124</c:v>
                </c:pt>
              </c:numCache>
            </c:numRef>
          </c:val>
          <c:smooth val="0"/>
          <c:extLst>
            <c:ext xmlns:c16="http://schemas.microsoft.com/office/drawing/2014/chart" uri="{C3380CC4-5D6E-409C-BE32-E72D297353CC}">
              <c16:uniqueId val="{00000000-3FA1-47EF-B140-6173A7B19C74}"/>
            </c:ext>
          </c:extLst>
        </c:ser>
        <c:ser>
          <c:idx val="1"/>
          <c:order val="1"/>
          <c:tx>
            <c:strRef>
              <c:f>Sheet1!$C$1</c:f>
              <c:strCache>
                <c:ptCount val="1"/>
                <c:pt idx="0">
                  <c:v>European Equities</c:v>
                </c:pt>
              </c:strCache>
            </c:strRef>
          </c:tx>
          <c:spPr>
            <a:ln w="28575" cap="rnd">
              <a:solidFill>
                <a:schemeClr val="accent2"/>
              </a:solidFill>
              <a:round/>
            </a:ln>
            <a:effectLst/>
          </c:spPr>
          <c:marker>
            <c:symbol val="none"/>
          </c:marker>
          <c:cat>
            <c:strRef>
              <c:f>Sheet1!$A$2:$A$5</c:f>
              <c:strCache>
                <c:ptCount val="4"/>
                <c:pt idx="0">
                  <c:v>Q1</c:v>
                </c:pt>
                <c:pt idx="1">
                  <c:v>Q2</c:v>
                </c:pt>
                <c:pt idx="2">
                  <c:v>Q3</c:v>
                </c:pt>
                <c:pt idx="3">
                  <c:v>Q4</c:v>
                </c:pt>
              </c:strCache>
            </c:strRef>
          </c:cat>
          <c:val>
            <c:numRef>
              <c:f>Sheet1!$C$2:$C$5</c:f>
              <c:numCache>
                <c:formatCode>General</c:formatCode>
                <c:ptCount val="4"/>
                <c:pt idx="0">
                  <c:v>100</c:v>
                </c:pt>
                <c:pt idx="1">
                  <c:v>98</c:v>
                </c:pt>
                <c:pt idx="2">
                  <c:v>105</c:v>
                </c:pt>
                <c:pt idx="3">
                  <c:v>112</c:v>
                </c:pt>
              </c:numCache>
            </c:numRef>
          </c:val>
          <c:smooth val="0"/>
          <c:extLst>
            <c:ext xmlns:c16="http://schemas.microsoft.com/office/drawing/2014/chart" uri="{C3380CC4-5D6E-409C-BE32-E72D297353CC}">
              <c16:uniqueId val="{00000001-3FA1-47EF-B140-6173A7B19C74}"/>
            </c:ext>
          </c:extLst>
        </c:ser>
        <c:ser>
          <c:idx val="2"/>
          <c:order val="2"/>
          <c:tx>
            <c:strRef>
              <c:f>Sheet1!$D$1</c:f>
              <c:strCache>
                <c:ptCount val="1"/>
                <c:pt idx="0">
                  <c:v>UK Financials</c:v>
                </c:pt>
              </c:strCache>
            </c:strRef>
          </c:tx>
          <c:spPr>
            <a:ln w="28575" cap="rnd">
              <a:solidFill>
                <a:schemeClr val="accent3"/>
              </a:solidFill>
              <a:round/>
            </a:ln>
            <a:effectLst/>
          </c:spPr>
          <c:marker>
            <c:symbol val="none"/>
          </c:marker>
          <c:cat>
            <c:strRef>
              <c:f>Sheet1!$A$2:$A$5</c:f>
              <c:strCache>
                <c:ptCount val="4"/>
                <c:pt idx="0">
                  <c:v>Q1</c:v>
                </c:pt>
                <c:pt idx="1">
                  <c:v>Q2</c:v>
                </c:pt>
                <c:pt idx="2">
                  <c:v>Q3</c:v>
                </c:pt>
                <c:pt idx="3">
                  <c:v>Q4</c:v>
                </c:pt>
              </c:strCache>
            </c:strRef>
          </c:cat>
          <c:val>
            <c:numRef>
              <c:f>Sheet1!$D$2:$D$5</c:f>
              <c:numCache>
                <c:formatCode>General</c:formatCode>
                <c:ptCount val="4"/>
                <c:pt idx="0">
                  <c:v>100</c:v>
                </c:pt>
                <c:pt idx="1">
                  <c:v>97</c:v>
                </c:pt>
                <c:pt idx="2">
                  <c:v>100</c:v>
                </c:pt>
                <c:pt idx="3">
                  <c:v>107</c:v>
                </c:pt>
              </c:numCache>
            </c:numRef>
          </c:val>
          <c:smooth val="0"/>
          <c:extLst>
            <c:ext xmlns:c16="http://schemas.microsoft.com/office/drawing/2014/chart" uri="{C3380CC4-5D6E-409C-BE32-E72D297353CC}">
              <c16:uniqueId val="{00000002-3FA1-47EF-B140-6173A7B19C74}"/>
            </c:ext>
          </c:extLst>
        </c:ser>
        <c:ser>
          <c:idx val="3"/>
          <c:order val="3"/>
          <c:tx>
            <c:strRef>
              <c:f>Sheet1!$E$1</c:f>
              <c:strCache>
                <c:ptCount val="1"/>
                <c:pt idx="0">
                  <c:v>Market</c:v>
                </c:pt>
              </c:strCache>
            </c:strRef>
          </c:tx>
          <c:spPr>
            <a:ln w="28575" cap="rnd">
              <a:solidFill>
                <a:schemeClr val="accent4"/>
              </a:solidFill>
              <a:round/>
            </a:ln>
            <a:effectLst/>
          </c:spPr>
          <c:marker>
            <c:symbol val="none"/>
          </c:marker>
          <c:cat>
            <c:strRef>
              <c:f>Sheet1!$A$2:$A$5</c:f>
              <c:strCache>
                <c:ptCount val="4"/>
                <c:pt idx="0">
                  <c:v>Q1</c:v>
                </c:pt>
                <c:pt idx="1">
                  <c:v>Q2</c:v>
                </c:pt>
                <c:pt idx="2">
                  <c:v>Q3</c:v>
                </c:pt>
                <c:pt idx="3">
                  <c:v>Q4</c:v>
                </c:pt>
              </c:strCache>
            </c:strRef>
          </c:cat>
          <c:val>
            <c:numRef>
              <c:f>Sheet1!$E$2:$E$5</c:f>
              <c:numCache>
                <c:formatCode>General</c:formatCode>
                <c:ptCount val="4"/>
                <c:pt idx="0">
                  <c:v>100</c:v>
                </c:pt>
                <c:pt idx="1">
                  <c:v>111</c:v>
                </c:pt>
                <c:pt idx="2">
                  <c:v>114</c:v>
                </c:pt>
                <c:pt idx="3">
                  <c:v>128</c:v>
                </c:pt>
              </c:numCache>
            </c:numRef>
          </c:val>
          <c:smooth val="0"/>
          <c:extLst>
            <c:ext xmlns:c16="http://schemas.microsoft.com/office/drawing/2014/chart" uri="{C3380CC4-5D6E-409C-BE32-E72D297353CC}">
              <c16:uniqueId val="{00000004-3FA1-47EF-B140-6173A7B19C74}"/>
            </c:ext>
          </c:extLst>
        </c:ser>
        <c:dLbls>
          <c:showLegendKey val="0"/>
          <c:showVal val="0"/>
          <c:showCatName val="0"/>
          <c:showSerName val="0"/>
          <c:showPercent val="0"/>
          <c:showBubbleSize val="0"/>
        </c:dLbls>
        <c:smooth val="0"/>
        <c:axId val="2103584064"/>
        <c:axId val="2103576576"/>
      </c:lineChart>
      <c:catAx>
        <c:axId val="21035840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Time</a:t>
                </a:r>
                <a:r>
                  <a:rPr lang="en-GB" baseline="0" dirty="0"/>
                  <a:t> Quarters of Company X</a:t>
                </a:r>
                <a:endParaRPr lang="en-GB" dirty="0"/>
              </a:p>
            </c:rich>
          </c:tx>
          <c:layout>
            <c:manualLayout>
              <c:xMode val="edge"/>
              <c:yMode val="edge"/>
              <c:x val="0.32715766690013448"/>
              <c:y val="0.84210057723559339"/>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3576576"/>
        <c:crosses val="autoZero"/>
        <c:auto val="1"/>
        <c:lblAlgn val="ctr"/>
        <c:lblOffset val="100"/>
        <c:noMultiLvlLbl val="0"/>
      </c:catAx>
      <c:valAx>
        <c:axId val="2103576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Thousands</a:t>
                </a:r>
                <a:r>
                  <a:rPr lang="en-GB" baseline="0" dirty="0"/>
                  <a:t> USD</a:t>
                </a:r>
                <a:endParaRPr lang="en-GB"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3584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Isolation of mountains</a:t>
            </a:r>
            <a:r>
              <a:rPr lang="en-US" baseline="0" dirty="0"/>
              <a:t> in order (L-R) of highest capture of elevation in </a:t>
            </a:r>
            <a:r>
              <a:rPr lang="en-GB" sz="1862" b="0" i="0" u="none" strike="noStrike" baseline="0" dirty="0">
                <a:effectLst/>
              </a:rPr>
              <a:t>prominence</a:t>
            </a:r>
            <a:r>
              <a:rPr lang="en-US" dirty="0"/>
              <a: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Isolation </c:v>
                </c:pt>
              </c:strCache>
            </c:strRef>
          </c:tx>
          <c:spPr>
            <a:solidFill>
              <a:schemeClr val="accent1"/>
            </a:solidFill>
            <a:ln>
              <a:noFill/>
            </a:ln>
            <a:effectLst/>
          </c:spPr>
          <c:invertIfNegative val="0"/>
          <c:cat>
            <c:strRef>
              <c:f>Sheet1!$A$2:$A$7</c:f>
              <c:strCache>
                <c:ptCount val="6"/>
                <c:pt idx="0">
                  <c:v>Smolikas</c:v>
                </c:pt>
                <c:pt idx="1">
                  <c:v>Giona</c:v>
                </c:pt>
                <c:pt idx="2">
                  <c:v>Voras</c:v>
                </c:pt>
                <c:pt idx="3">
                  <c:v>Olympus</c:v>
                </c:pt>
                <c:pt idx="4">
                  <c:v>Taigetos</c:v>
                </c:pt>
                <c:pt idx="5">
                  <c:v>Ida</c:v>
                </c:pt>
              </c:strCache>
            </c:strRef>
          </c:cat>
          <c:val>
            <c:numRef>
              <c:f>Sheet1!$B$2:$B$7</c:f>
              <c:numCache>
                <c:formatCode>General</c:formatCode>
                <c:ptCount val="6"/>
                <c:pt idx="0">
                  <c:v>74.34</c:v>
                </c:pt>
                <c:pt idx="1">
                  <c:v>154.18</c:v>
                </c:pt>
                <c:pt idx="2">
                  <c:v>51.17</c:v>
                </c:pt>
                <c:pt idx="3">
                  <c:v>254.34</c:v>
                </c:pt>
                <c:pt idx="4">
                  <c:v>109.64</c:v>
                </c:pt>
                <c:pt idx="5">
                  <c:v>439.94</c:v>
                </c:pt>
              </c:numCache>
            </c:numRef>
          </c:val>
          <c:extLst>
            <c:ext xmlns:c16="http://schemas.microsoft.com/office/drawing/2014/chart" uri="{C3380CC4-5D6E-409C-BE32-E72D297353CC}">
              <c16:uniqueId val="{00000000-AA21-4767-A301-63711F01F5C3}"/>
            </c:ext>
          </c:extLst>
        </c:ser>
        <c:dLbls>
          <c:showLegendKey val="0"/>
          <c:showVal val="0"/>
          <c:showCatName val="0"/>
          <c:showSerName val="0"/>
          <c:showPercent val="0"/>
          <c:showBubbleSize val="0"/>
        </c:dLbls>
        <c:gapWidth val="219"/>
        <c:overlap val="-27"/>
        <c:axId val="432588752"/>
        <c:axId val="432598320"/>
      </c:barChart>
      <c:catAx>
        <c:axId val="43258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598320"/>
        <c:crosses val="autoZero"/>
        <c:auto val="1"/>
        <c:lblAlgn val="ctr"/>
        <c:lblOffset val="100"/>
        <c:noMultiLvlLbl val="0"/>
      </c:catAx>
      <c:valAx>
        <c:axId val="432598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588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35000"/>
            <a:lumOff val="6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tx1"/>
    </cs:fontRef>
    <cs:spPr>
      <a:solidFill>
        <a:schemeClr val="phClr">
          <a:alpha val="10000"/>
        </a:schemeClr>
      </a:solidFill>
      <a:ln w="28575">
        <a:solidFill>
          <a:schemeClr val="phClr"/>
        </a:solidFill>
      </a:ln>
      <a:effectLst>
        <a:innerShdw blurRad="114300">
          <a:schemeClr val="phClr"/>
        </a:innerShdw>
      </a:effectLst>
    </cs:spPr>
  </cs:dataPoint>
  <cs:dataPoint3D>
    <cs:lnRef idx="0">
      <cs:styleClr val="auto"/>
    </cs:lnRef>
    <cs:fillRef idx="0">
      <cs:styleClr val="auto"/>
    </cs:fillRef>
    <cs:effectRef idx="0">
      <cs:styleClr val="auto"/>
    </cs:effectRef>
    <cs:fontRef idx="minor">
      <a:schemeClr val="tx1"/>
    </cs:fontRef>
    <cs:spPr>
      <a:solidFill>
        <a:schemeClr val="phClr">
          <a:alpha val="10000"/>
        </a:schemeClr>
      </a:solidFill>
      <a:ln w="28575">
        <a:solidFill>
          <a:schemeClr val="phClr"/>
        </a:solidFill>
      </a:ln>
      <a:effectLst>
        <a:innerShdw blurRad="114300">
          <a:schemeClr val="phClr"/>
        </a:innerShdw>
      </a:effectLst>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28575">
        <a:solidFill>
          <a:schemeClr val="tx1">
            <a:lumMod val="65000"/>
            <a:lumOff val="35000"/>
          </a:schemeClr>
        </a:solidFill>
      </a:ln>
    </cs:spPr>
  </cs:downBar>
  <cs:dropLine>
    <cs:lnRef idx="0"/>
    <cs:fillRef idx="0"/>
    <cs:effectRef idx="0"/>
    <cs:fontRef idx="minor">
      <a:schemeClr val="dk1"/>
    </cs:fontRef>
    <cs:spPr>
      <a:ln w="9525">
        <a:solidFill>
          <a:schemeClr val="tx1">
            <a:lumMod val="50000"/>
            <a:lumOff val="50000"/>
          </a:schemeClr>
        </a:solidFill>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25400"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28575">
        <a:solidFill>
          <a:schemeClr val="tx1">
            <a:lumMod val="50000"/>
            <a:lumOff val="50000"/>
          </a:schemeClr>
        </a:solidFill>
      </a:ln>
    </cs:spPr>
  </cs:upBar>
  <cs:valueAxis>
    <cs:lnRef idx="0"/>
    <cs:fillRef idx="0"/>
    <cs:effectRef idx="0"/>
    <cs:fontRef idx="minor">
      <a:schemeClr val="tx1">
        <a:lumMod val="65000"/>
        <a:lumOff val="35000"/>
      </a:schemeClr>
    </cs:fontRef>
    <cs:defRPr sz="1197" b="1"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4FEF4-6863-4BE9-920C-E69B7D707374}" type="datetimeFigureOut">
              <a:rPr lang="en-GB" smtClean="0"/>
              <a:t>18/02/2021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E22E0-ACCB-40D2-A2AC-05367BF21A3E}" type="slidenum">
              <a:rPr lang="en-GB" smtClean="0"/>
              <a:t>‹#›</a:t>
            </a:fld>
            <a:endParaRPr lang="en-GB"/>
          </a:p>
        </p:txBody>
      </p:sp>
    </p:spTree>
    <p:extLst>
      <p:ext uri="{BB962C8B-B14F-4D97-AF65-F5344CB8AC3E}">
        <p14:creationId xmlns:p14="http://schemas.microsoft.com/office/powerpoint/2010/main" val="157313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C454-62A8-4F8D-BF67-961614CE6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824939-AEF3-4175-9F7A-C37DB216F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1FBBFB-E27B-4530-8329-816E1E60FB60}"/>
              </a:ext>
            </a:extLst>
          </p:cNvPr>
          <p:cNvSpPr>
            <a:spLocks noGrp="1"/>
          </p:cNvSpPr>
          <p:nvPr>
            <p:ph type="dt" sz="half" idx="10"/>
          </p:nvPr>
        </p:nvSpPr>
        <p:spPr/>
        <p:txBody>
          <a:bodyPr/>
          <a:lstStyle/>
          <a:p>
            <a:fld id="{9E126659-B80B-4766-AB1C-BF863FF10DA1}" type="datetime1">
              <a:rPr lang="en-GB" smtClean="0"/>
              <a:t>18/02/2021</a:t>
            </a:fld>
            <a:endParaRPr lang="en-GB"/>
          </a:p>
        </p:txBody>
      </p:sp>
      <p:sp>
        <p:nvSpPr>
          <p:cNvPr id="5" name="Footer Placeholder 4">
            <a:extLst>
              <a:ext uri="{FF2B5EF4-FFF2-40B4-BE49-F238E27FC236}">
                <a16:creationId xmlns:a16="http://schemas.microsoft.com/office/drawing/2014/main" id="{69B9AD32-9179-40CB-9CF9-E090BADDCF70}"/>
              </a:ext>
            </a:extLst>
          </p:cNvPr>
          <p:cNvSpPr>
            <a:spLocks noGrp="1"/>
          </p:cNvSpPr>
          <p:nvPr>
            <p:ph type="ftr" sz="quarter" idx="11"/>
          </p:nvPr>
        </p:nvSpPr>
        <p:spPr/>
        <p:txBody>
          <a:bodyPr/>
          <a:lstStyle/>
          <a:p>
            <a:r>
              <a:rPr lang="en-GB"/>
              <a:t>SOAS Coding Club 2021</a:t>
            </a:r>
          </a:p>
        </p:txBody>
      </p:sp>
      <p:sp>
        <p:nvSpPr>
          <p:cNvPr id="6" name="Slide Number Placeholder 5">
            <a:extLst>
              <a:ext uri="{FF2B5EF4-FFF2-40B4-BE49-F238E27FC236}">
                <a16:creationId xmlns:a16="http://schemas.microsoft.com/office/drawing/2014/main" id="{3CFE62BC-11E5-4B24-9100-8BAD7AF3AFFF}"/>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5444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4336-36C3-47F5-B540-6152EA17762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35EDFD-9517-44C8-9825-86FF0D9C0B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79AC2B-E13C-4FDA-92E2-7289F7DBA828}"/>
              </a:ext>
            </a:extLst>
          </p:cNvPr>
          <p:cNvSpPr>
            <a:spLocks noGrp="1"/>
          </p:cNvSpPr>
          <p:nvPr>
            <p:ph type="dt" sz="half" idx="10"/>
          </p:nvPr>
        </p:nvSpPr>
        <p:spPr/>
        <p:txBody>
          <a:bodyPr/>
          <a:lstStyle/>
          <a:p>
            <a:fld id="{E7397D07-8C15-46C3-BE7B-64BC8E8DE22E}" type="datetime1">
              <a:rPr lang="en-GB" smtClean="0"/>
              <a:t>18/02/2021</a:t>
            </a:fld>
            <a:endParaRPr lang="en-GB"/>
          </a:p>
        </p:txBody>
      </p:sp>
      <p:sp>
        <p:nvSpPr>
          <p:cNvPr id="5" name="Footer Placeholder 4">
            <a:extLst>
              <a:ext uri="{FF2B5EF4-FFF2-40B4-BE49-F238E27FC236}">
                <a16:creationId xmlns:a16="http://schemas.microsoft.com/office/drawing/2014/main" id="{4E24270C-5516-41A1-A35E-5A1CBA68DD55}"/>
              </a:ext>
            </a:extLst>
          </p:cNvPr>
          <p:cNvSpPr>
            <a:spLocks noGrp="1"/>
          </p:cNvSpPr>
          <p:nvPr>
            <p:ph type="ftr" sz="quarter" idx="11"/>
          </p:nvPr>
        </p:nvSpPr>
        <p:spPr/>
        <p:txBody>
          <a:bodyPr/>
          <a:lstStyle/>
          <a:p>
            <a:r>
              <a:rPr lang="en-GB"/>
              <a:t>SOAS Coding Club 2021</a:t>
            </a:r>
          </a:p>
        </p:txBody>
      </p:sp>
      <p:sp>
        <p:nvSpPr>
          <p:cNvPr id="6" name="Slide Number Placeholder 5">
            <a:extLst>
              <a:ext uri="{FF2B5EF4-FFF2-40B4-BE49-F238E27FC236}">
                <a16:creationId xmlns:a16="http://schemas.microsoft.com/office/drawing/2014/main" id="{10F82B6E-6270-42A0-8714-ABFC459DF160}"/>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18358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7C10C2-60FE-40A3-B20B-5ACB3C9D9D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68C758-F5A7-4753-ACD3-346C0A1841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6FEBB-D00B-44B6-B519-321F35D6EA1D}"/>
              </a:ext>
            </a:extLst>
          </p:cNvPr>
          <p:cNvSpPr>
            <a:spLocks noGrp="1"/>
          </p:cNvSpPr>
          <p:nvPr>
            <p:ph type="dt" sz="half" idx="10"/>
          </p:nvPr>
        </p:nvSpPr>
        <p:spPr/>
        <p:txBody>
          <a:bodyPr/>
          <a:lstStyle/>
          <a:p>
            <a:fld id="{94751411-FACA-40B0-87AB-B1D885A4F37C}" type="datetime1">
              <a:rPr lang="en-GB" smtClean="0"/>
              <a:t>18/02/2021</a:t>
            </a:fld>
            <a:endParaRPr lang="en-GB"/>
          </a:p>
        </p:txBody>
      </p:sp>
      <p:sp>
        <p:nvSpPr>
          <p:cNvPr id="5" name="Footer Placeholder 4">
            <a:extLst>
              <a:ext uri="{FF2B5EF4-FFF2-40B4-BE49-F238E27FC236}">
                <a16:creationId xmlns:a16="http://schemas.microsoft.com/office/drawing/2014/main" id="{8068FDCE-AA68-48A8-95D3-D45E5F9EBF11}"/>
              </a:ext>
            </a:extLst>
          </p:cNvPr>
          <p:cNvSpPr>
            <a:spLocks noGrp="1"/>
          </p:cNvSpPr>
          <p:nvPr>
            <p:ph type="ftr" sz="quarter" idx="11"/>
          </p:nvPr>
        </p:nvSpPr>
        <p:spPr/>
        <p:txBody>
          <a:bodyPr/>
          <a:lstStyle/>
          <a:p>
            <a:r>
              <a:rPr lang="en-GB"/>
              <a:t>SOAS Coding Club 2021</a:t>
            </a:r>
          </a:p>
        </p:txBody>
      </p:sp>
      <p:sp>
        <p:nvSpPr>
          <p:cNvPr id="6" name="Slide Number Placeholder 5">
            <a:extLst>
              <a:ext uri="{FF2B5EF4-FFF2-40B4-BE49-F238E27FC236}">
                <a16:creationId xmlns:a16="http://schemas.microsoft.com/office/drawing/2014/main" id="{6B3D97F3-360C-4153-9835-941C7FB45EF4}"/>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150413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56AD-2486-4D58-8744-F56397617F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B85F57-B537-460A-912A-8B66525DA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4CB2C1-FDFE-463A-8F5F-5AC1FE2C42A2}"/>
              </a:ext>
            </a:extLst>
          </p:cNvPr>
          <p:cNvSpPr>
            <a:spLocks noGrp="1"/>
          </p:cNvSpPr>
          <p:nvPr>
            <p:ph type="dt" sz="half" idx="10"/>
          </p:nvPr>
        </p:nvSpPr>
        <p:spPr/>
        <p:txBody>
          <a:bodyPr/>
          <a:lstStyle/>
          <a:p>
            <a:fld id="{D6FDE319-C462-4DFD-8815-BEA0D7783819}" type="datetime1">
              <a:rPr lang="en-GB" smtClean="0"/>
              <a:t>18/02/2021</a:t>
            </a:fld>
            <a:endParaRPr lang="en-GB"/>
          </a:p>
        </p:txBody>
      </p:sp>
      <p:sp>
        <p:nvSpPr>
          <p:cNvPr id="5" name="Footer Placeholder 4">
            <a:extLst>
              <a:ext uri="{FF2B5EF4-FFF2-40B4-BE49-F238E27FC236}">
                <a16:creationId xmlns:a16="http://schemas.microsoft.com/office/drawing/2014/main" id="{0391F894-60E1-4E4E-BE9B-807EDD773C09}"/>
              </a:ext>
            </a:extLst>
          </p:cNvPr>
          <p:cNvSpPr>
            <a:spLocks noGrp="1"/>
          </p:cNvSpPr>
          <p:nvPr>
            <p:ph type="ftr" sz="quarter" idx="11"/>
          </p:nvPr>
        </p:nvSpPr>
        <p:spPr/>
        <p:txBody>
          <a:bodyPr/>
          <a:lstStyle/>
          <a:p>
            <a:r>
              <a:rPr lang="en-GB"/>
              <a:t>SOAS Coding Club 2021</a:t>
            </a:r>
          </a:p>
        </p:txBody>
      </p:sp>
      <p:sp>
        <p:nvSpPr>
          <p:cNvPr id="6" name="Slide Number Placeholder 5">
            <a:extLst>
              <a:ext uri="{FF2B5EF4-FFF2-40B4-BE49-F238E27FC236}">
                <a16:creationId xmlns:a16="http://schemas.microsoft.com/office/drawing/2014/main" id="{E81DA12C-8DB6-4FE6-8DEF-B057A57C6689}"/>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210915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3C02-180D-49C6-BFEF-5A6D74D36A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15A24B-24AC-4A57-908F-36A866853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E98377-1E65-4E0A-8B0F-E3A83CF2E561}"/>
              </a:ext>
            </a:extLst>
          </p:cNvPr>
          <p:cNvSpPr>
            <a:spLocks noGrp="1"/>
          </p:cNvSpPr>
          <p:nvPr>
            <p:ph type="dt" sz="half" idx="10"/>
          </p:nvPr>
        </p:nvSpPr>
        <p:spPr/>
        <p:txBody>
          <a:bodyPr/>
          <a:lstStyle/>
          <a:p>
            <a:fld id="{7AE1E7BE-66F2-495E-BEDF-4ACCFD53B218}" type="datetime1">
              <a:rPr lang="en-GB" smtClean="0"/>
              <a:t>18/02/2021</a:t>
            </a:fld>
            <a:endParaRPr lang="en-GB"/>
          </a:p>
        </p:txBody>
      </p:sp>
      <p:sp>
        <p:nvSpPr>
          <p:cNvPr id="5" name="Footer Placeholder 4">
            <a:extLst>
              <a:ext uri="{FF2B5EF4-FFF2-40B4-BE49-F238E27FC236}">
                <a16:creationId xmlns:a16="http://schemas.microsoft.com/office/drawing/2014/main" id="{D4583502-97B7-46A6-8D65-B6BD6EE132C5}"/>
              </a:ext>
            </a:extLst>
          </p:cNvPr>
          <p:cNvSpPr>
            <a:spLocks noGrp="1"/>
          </p:cNvSpPr>
          <p:nvPr>
            <p:ph type="ftr" sz="quarter" idx="11"/>
          </p:nvPr>
        </p:nvSpPr>
        <p:spPr/>
        <p:txBody>
          <a:bodyPr/>
          <a:lstStyle/>
          <a:p>
            <a:r>
              <a:rPr lang="en-GB"/>
              <a:t>SOAS Coding Club 2021</a:t>
            </a:r>
          </a:p>
        </p:txBody>
      </p:sp>
      <p:sp>
        <p:nvSpPr>
          <p:cNvPr id="6" name="Slide Number Placeholder 5">
            <a:extLst>
              <a:ext uri="{FF2B5EF4-FFF2-40B4-BE49-F238E27FC236}">
                <a16:creationId xmlns:a16="http://schemas.microsoft.com/office/drawing/2014/main" id="{38A8009F-E315-497F-BE56-F7B9F1CDADBF}"/>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283698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0531E-73F0-4489-B751-92494F18CC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7AA586-AB03-417A-A266-47DFD05FC5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E6BF93F-1B83-409F-B0CB-D73E5E8EF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48F8AD-0F28-4CF7-83E5-25ACA5EADB1F}"/>
              </a:ext>
            </a:extLst>
          </p:cNvPr>
          <p:cNvSpPr>
            <a:spLocks noGrp="1"/>
          </p:cNvSpPr>
          <p:nvPr>
            <p:ph type="dt" sz="half" idx="10"/>
          </p:nvPr>
        </p:nvSpPr>
        <p:spPr/>
        <p:txBody>
          <a:bodyPr/>
          <a:lstStyle/>
          <a:p>
            <a:fld id="{43D6CB68-B720-4D6D-9E81-5DC35F8B4490}" type="datetime1">
              <a:rPr lang="en-GB" smtClean="0"/>
              <a:t>18/02/2021</a:t>
            </a:fld>
            <a:endParaRPr lang="en-GB"/>
          </a:p>
        </p:txBody>
      </p:sp>
      <p:sp>
        <p:nvSpPr>
          <p:cNvPr id="6" name="Footer Placeholder 5">
            <a:extLst>
              <a:ext uri="{FF2B5EF4-FFF2-40B4-BE49-F238E27FC236}">
                <a16:creationId xmlns:a16="http://schemas.microsoft.com/office/drawing/2014/main" id="{C2A30B2F-634A-464A-9639-5AF9AEC05FA2}"/>
              </a:ext>
            </a:extLst>
          </p:cNvPr>
          <p:cNvSpPr>
            <a:spLocks noGrp="1"/>
          </p:cNvSpPr>
          <p:nvPr>
            <p:ph type="ftr" sz="quarter" idx="11"/>
          </p:nvPr>
        </p:nvSpPr>
        <p:spPr/>
        <p:txBody>
          <a:bodyPr/>
          <a:lstStyle/>
          <a:p>
            <a:r>
              <a:rPr lang="en-GB"/>
              <a:t>SOAS Coding Club 2021</a:t>
            </a:r>
          </a:p>
        </p:txBody>
      </p:sp>
      <p:sp>
        <p:nvSpPr>
          <p:cNvPr id="7" name="Slide Number Placeholder 6">
            <a:extLst>
              <a:ext uri="{FF2B5EF4-FFF2-40B4-BE49-F238E27FC236}">
                <a16:creationId xmlns:a16="http://schemas.microsoft.com/office/drawing/2014/main" id="{DC108EFE-86BC-43B5-837D-EF595A4DF3EC}"/>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322869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0A9-DA70-446B-B854-83A5F3DFFC6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740D61-66A7-4A31-A573-CDD2FC8C9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3E8B4-E305-473A-BA94-24F77B85D1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9761A9-3770-47BF-801B-25EAEFB3E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64C73-DD55-4CCC-9288-AF432626A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AB7C15-B14A-478E-A74C-C837DD70D15D}"/>
              </a:ext>
            </a:extLst>
          </p:cNvPr>
          <p:cNvSpPr>
            <a:spLocks noGrp="1"/>
          </p:cNvSpPr>
          <p:nvPr>
            <p:ph type="dt" sz="half" idx="10"/>
          </p:nvPr>
        </p:nvSpPr>
        <p:spPr/>
        <p:txBody>
          <a:bodyPr/>
          <a:lstStyle/>
          <a:p>
            <a:fld id="{B2F62732-14A1-4586-958B-BD26EE07CFC9}" type="datetime1">
              <a:rPr lang="en-GB" smtClean="0"/>
              <a:t>18/02/2021</a:t>
            </a:fld>
            <a:endParaRPr lang="en-GB"/>
          </a:p>
        </p:txBody>
      </p:sp>
      <p:sp>
        <p:nvSpPr>
          <p:cNvPr id="8" name="Footer Placeholder 7">
            <a:extLst>
              <a:ext uri="{FF2B5EF4-FFF2-40B4-BE49-F238E27FC236}">
                <a16:creationId xmlns:a16="http://schemas.microsoft.com/office/drawing/2014/main" id="{92FCC641-1AF0-4123-B210-B6B2BDD994DE}"/>
              </a:ext>
            </a:extLst>
          </p:cNvPr>
          <p:cNvSpPr>
            <a:spLocks noGrp="1"/>
          </p:cNvSpPr>
          <p:nvPr>
            <p:ph type="ftr" sz="quarter" idx="11"/>
          </p:nvPr>
        </p:nvSpPr>
        <p:spPr/>
        <p:txBody>
          <a:bodyPr/>
          <a:lstStyle/>
          <a:p>
            <a:r>
              <a:rPr lang="en-GB"/>
              <a:t>SOAS Coding Club 2021</a:t>
            </a:r>
          </a:p>
        </p:txBody>
      </p:sp>
      <p:sp>
        <p:nvSpPr>
          <p:cNvPr id="9" name="Slide Number Placeholder 8">
            <a:extLst>
              <a:ext uri="{FF2B5EF4-FFF2-40B4-BE49-F238E27FC236}">
                <a16:creationId xmlns:a16="http://schemas.microsoft.com/office/drawing/2014/main" id="{4E0EA956-E9F5-4FAE-8202-A453F4D7D2B5}"/>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37306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B48A-B1E9-424C-8487-17DCC8168D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3183D8B-674F-47A1-A9EC-ACD7A4FAC2FC}"/>
              </a:ext>
            </a:extLst>
          </p:cNvPr>
          <p:cNvSpPr>
            <a:spLocks noGrp="1"/>
          </p:cNvSpPr>
          <p:nvPr>
            <p:ph type="dt" sz="half" idx="10"/>
          </p:nvPr>
        </p:nvSpPr>
        <p:spPr/>
        <p:txBody>
          <a:bodyPr/>
          <a:lstStyle/>
          <a:p>
            <a:fld id="{87F4AC2B-EC27-4B78-83B1-C5B0EF2AF0A4}" type="datetime1">
              <a:rPr lang="en-GB" smtClean="0"/>
              <a:t>18/02/2021</a:t>
            </a:fld>
            <a:endParaRPr lang="en-GB"/>
          </a:p>
        </p:txBody>
      </p:sp>
      <p:sp>
        <p:nvSpPr>
          <p:cNvPr id="4" name="Footer Placeholder 3">
            <a:extLst>
              <a:ext uri="{FF2B5EF4-FFF2-40B4-BE49-F238E27FC236}">
                <a16:creationId xmlns:a16="http://schemas.microsoft.com/office/drawing/2014/main" id="{903A2CDD-7253-457F-8BC3-59FBF84AAB40}"/>
              </a:ext>
            </a:extLst>
          </p:cNvPr>
          <p:cNvSpPr>
            <a:spLocks noGrp="1"/>
          </p:cNvSpPr>
          <p:nvPr>
            <p:ph type="ftr" sz="quarter" idx="11"/>
          </p:nvPr>
        </p:nvSpPr>
        <p:spPr/>
        <p:txBody>
          <a:bodyPr/>
          <a:lstStyle/>
          <a:p>
            <a:r>
              <a:rPr lang="en-GB"/>
              <a:t>SOAS Coding Club 2021</a:t>
            </a:r>
          </a:p>
        </p:txBody>
      </p:sp>
      <p:sp>
        <p:nvSpPr>
          <p:cNvPr id="5" name="Slide Number Placeholder 4">
            <a:extLst>
              <a:ext uri="{FF2B5EF4-FFF2-40B4-BE49-F238E27FC236}">
                <a16:creationId xmlns:a16="http://schemas.microsoft.com/office/drawing/2014/main" id="{304CE07E-6170-4464-B41F-37515B76305D}"/>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409283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58ED3-0B48-4935-ABE4-F2CEED8DF30D}"/>
              </a:ext>
            </a:extLst>
          </p:cNvPr>
          <p:cNvSpPr>
            <a:spLocks noGrp="1"/>
          </p:cNvSpPr>
          <p:nvPr>
            <p:ph type="dt" sz="half" idx="10"/>
          </p:nvPr>
        </p:nvSpPr>
        <p:spPr/>
        <p:txBody>
          <a:bodyPr/>
          <a:lstStyle/>
          <a:p>
            <a:fld id="{A14D3A9A-774E-4223-AFC6-44827910365B}" type="datetime1">
              <a:rPr lang="en-GB" smtClean="0"/>
              <a:t>18/02/2021</a:t>
            </a:fld>
            <a:endParaRPr lang="en-GB"/>
          </a:p>
        </p:txBody>
      </p:sp>
      <p:sp>
        <p:nvSpPr>
          <p:cNvPr id="3" name="Footer Placeholder 2">
            <a:extLst>
              <a:ext uri="{FF2B5EF4-FFF2-40B4-BE49-F238E27FC236}">
                <a16:creationId xmlns:a16="http://schemas.microsoft.com/office/drawing/2014/main" id="{E19AD65A-4C33-4828-9F6F-CE8B8D0E4894}"/>
              </a:ext>
            </a:extLst>
          </p:cNvPr>
          <p:cNvSpPr>
            <a:spLocks noGrp="1"/>
          </p:cNvSpPr>
          <p:nvPr>
            <p:ph type="ftr" sz="quarter" idx="11"/>
          </p:nvPr>
        </p:nvSpPr>
        <p:spPr/>
        <p:txBody>
          <a:bodyPr/>
          <a:lstStyle/>
          <a:p>
            <a:r>
              <a:rPr lang="en-GB"/>
              <a:t>SOAS Coding Club 2021</a:t>
            </a:r>
          </a:p>
        </p:txBody>
      </p:sp>
      <p:sp>
        <p:nvSpPr>
          <p:cNvPr id="4" name="Slide Number Placeholder 3">
            <a:extLst>
              <a:ext uri="{FF2B5EF4-FFF2-40B4-BE49-F238E27FC236}">
                <a16:creationId xmlns:a16="http://schemas.microsoft.com/office/drawing/2014/main" id="{1885D46C-6E04-446B-82A1-ACC07E53A582}"/>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291700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5D94-94CA-49E4-898B-405A70269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2E7182-C7FC-4511-9F08-0B9AE9203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B78715-704A-40C9-A75A-31E0D6245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9ACF1D-6B1E-49A7-8F92-9913C5AF9DE9}"/>
              </a:ext>
            </a:extLst>
          </p:cNvPr>
          <p:cNvSpPr>
            <a:spLocks noGrp="1"/>
          </p:cNvSpPr>
          <p:nvPr>
            <p:ph type="dt" sz="half" idx="10"/>
          </p:nvPr>
        </p:nvSpPr>
        <p:spPr/>
        <p:txBody>
          <a:bodyPr/>
          <a:lstStyle/>
          <a:p>
            <a:fld id="{26235FA4-F252-4FA4-9459-930F29F61D7C}" type="datetime1">
              <a:rPr lang="en-GB" smtClean="0"/>
              <a:t>18/02/2021</a:t>
            </a:fld>
            <a:endParaRPr lang="en-GB"/>
          </a:p>
        </p:txBody>
      </p:sp>
      <p:sp>
        <p:nvSpPr>
          <p:cNvPr id="6" name="Footer Placeholder 5">
            <a:extLst>
              <a:ext uri="{FF2B5EF4-FFF2-40B4-BE49-F238E27FC236}">
                <a16:creationId xmlns:a16="http://schemas.microsoft.com/office/drawing/2014/main" id="{A2E9F6D3-2F96-476D-B588-2ECD27353999}"/>
              </a:ext>
            </a:extLst>
          </p:cNvPr>
          <p:cNvSpPr>
            <a:spLocks noGrp="1"/>
          </p:cNvSpPr>
          <p:nvPr>
            <p:ph type="ftr" sz="quarter" idx="11"/>
          </p:nvPr>
        </p:nvSpPr>
        <p:spPr/>
        <p:txBody>
          <a:bodyPr/>
          <a:lstStyle/>
          <a:p>
            <a:r>
              <a:rPr lang="en-GB"/>
              <a:t>SOAS Coding Club 2021</a:t>
            </a:r>
          </a:p>
        </p:txBody>
      </p:sp>
      <p:sp>
        <p:nvSpPr>
          <p:cNvPr id="7" name="Slide Number Placeholder 6">
            <a:extLst>
              <a:ext uri="{FF2B5EF4-FFF2-40B4-BE49-F238E27FC236}">
                <a16:creationId xmlns:a16="http://schemas.microsoft.com/office/drawing/2014/main" id="{34C88B02-FAD0-4232-977E-74DF2383452A}"/>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341528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916C-1AC7-442B-B725-A44D7885E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6E5382E-9CE3-4DF4-A292-2BFD76D35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C31FF2E-8815-4A6D-8980-B4DF01E6D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39721-9FB0-4D99-8F77-BB562EBFD2FE}"/>
              </a:ext>
            </a:extLst>
          </p:cNvPr>
          <p:cNvSpPr>
            <a:spLocks noGrp="1"/>
          </p:cNvSpPr>
          <p:nvPr>
            <p:ph type="dt" sz="half" idx="10"/>
          </p:nvPr>
        </p:nvSpPr>
        <p:spPr/>
        <p:txBody>
          <a:bodyPr/>
          <a:lstStyle/>
          <a:p>
            <a:fld id="{B5E04C42-C029-4439-8B72-36256F00D2AA}" type="datetime1">
              <a:rPr lang="en-GB" smtClean="0"/>
              <a:t>18/02/2021</a:t>
            </a:fld>
            <a:endParaRPr lang="en-GB"/>
          </a:p>
        </p:txBody>
      </p:sp>
      <p:sp>
        <p:nvSpPr>
          <p:cNvPr id="6" name="Footer Placeholder 5">
            <a:extLst>
              <a:ext uri="{FF2B5EF4-FFF2-40B4-BE49-F238E27FC236}">
                <a16:creationId xmlns:a16="http://schemas.microsoft.com/office/drawing/2014/main" id="{E80C68EA-22EB-48CF-8B0A-AF851586B975}"/>
              </a:ext>
            </a:extLst>
          </p:cNvPr>
          <p:cNvSpPr>
            <a:spLocks noGrp="1"/>
          </p:cNvSpPr>
          <p:nvPr>
            <p:ph type="ftr" sz="quarter" idx="11"/>
          </p:nvPr>
        </p:nvSpPr>
        <p:spPr/>
        <p:txBody>
          <a:bodyPr/>
          <a:lstStyle/>
          <a:p>
            <a:r>
              <a:rPr lang="en-GB"/>
              <a:t>SOAS Coding Club 2021</a:t>
            </a:r>
          </a:p>
        </p:txBody>
      </p:sp>
      <p:sp>
        <p:nvSpPr>
          <p:cNvPr id="7" name="Slide Number Placeholder 6">
            <a:extLst>
              <a:ext uri="{FF2B5EF4-FFF2-40B4-BE49-F238E27FC236}">
                <a16:creationId xmlns:a16="http://schemas.microsoft.com/office/drawing/2014/main" id="{1437817D-0CFB-4895-A34C-3F2045C18DAB}"/>
              </a:ext>
            </a:extLst>
          </p:cNvPr>
          <p:cNvSpPr>
            <a:spLocks noGrp="1"/>
          </p:cNvSpPr>
          <p:nvPr>
            <p:ph type="sldNum" sz="quarter" idx="12"/>
          </p:nvPr>
        </p:nvSpPr>
        <p:spPr/>
        <p:txBody>
          <a:bodyPr/>
          <a:lstStyle/>
          <a:p>
            <a:fld id="{2C512EB2-18E6-4939-BE25-A3456FD79F9B}" type="slidenum">
              <a:rPr lang="en-GB" smtClean="0"/>
              <a:t>‹#›</a:t>
            </a:fld>
            <a:endParaRPr lang="en-GB"/>
          </a:p>
        </p:txBody>
      </p:sp>
    </p:spTree>
    <p:extLst>
      <p:ext uri="{BB962C8B-B14F-4D97-AF65-F5344CB8AC3E}">
        <p14:creationId xmlns:p14="http://schemas.microsoft.com/office/powerpoint/2010/main" val="416757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6947E-86D6-4377-BD65-51A439135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6D7902-4172-435E-92B1-8E03307BB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C4DA88-5B79-4913-876D-E3AF3B5B9D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14D9E-9E05-4CA0-9BCC-2BA133213FAD}" type="datetime1">
              <a:rPr lang="en-GB" smtClean="0"/>
              <a:t>18/02/2021</a:t>
            </a:fld>
            <a:endParaRPr lang="en-GB"/>
          </a:p>
        </p:txBody>
      </p:sp>
      <p:sp>
        <p:nvSpPr>
          <p:cNvPr id="5" name="Footer Placeholder 4">
            <a:extLst>
              <a:ext uri="{FF2B5EF4-FFF2-40B4-BE49-F238E27FC236}">
                <a16:creationId xmlns:a16="http://schemas.microsoft.com/office/drawing/2014/main" id="{E5B62ACF-354F-4B0E-977D-76E8C93E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SOAS Coding Club 2021</a:t>
            </a:r>
          </a:p>
        </p:txBody>
      </p:sp>
      <p:sp>
        <p:nvSpPr>
          <p:cNvPr id="6" name="Slide Number Placeholder 5">
            <a:extLst>
              <a:ext uri="{FF2B5EF4-FFF2-40B4-BE49-F238E27FC236}">
                <a16:creationId xmlns:a16="http://schemas.microsoft.com/office/drawing/2014/main" id="{A37BF690-D1A9-4FC3-9683-ACF6D8674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12EB2-18E6-4939-BE25-A3456FD79F9B}" type="slidenum">
              <a:rPr lang="en-GB" smtClean="0"/>
              <a:t>‹#›</a:t>
            </a:fld>
            <a:endParaRPr lang="en-GB"/>
          </a:p>
        </p:txBody>
      </p:sp>
    </p:spTree>
    <p:extLst>
      <p:ext uri="{BB962C8B-B14F-4D97-AF65-F5344CB8AC3E}">
        <p14:creationId xmlns:p14="http://schemas.microsoft.com/office/powerpoint/2010/main" val="16790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D24F-314F-47EE-86A6-6783B8C1CD60}"/>
              </a:ext>
            </a:extLst>
          </p:cNvPr>
          <p:cNvSpPr>
            <a:spLocks noGrp="1"/>
          </p:cNvSpPr>
          <p:nvPr>
            <p:ph type="ctrTitle"/>
          </p:nvPr>
        </p:nvSpPr>
        <p:spPr>
          <a:xfrm>
            <a:off x="1524000" y="2148612"/>
            <a:ext cx="9144000" cy="951247"/>
          </a:xfrm>
        </p:spPr>
        <p:txBody>
          <a:bodyPr/>
          <a:lstStyle/>
          <a:p>
            <a:r>
              <a:rPr lang="en-GB" dirty="0"/>
              <a:t>Week 1: Data</a:t>
            </a:r>
          </a:p>
        </p:txBody>
      </p:sp>
      <p:sp>
        <p:nvSpPr>
          <p:cNvPr id="3" name="Subtitle 2">
            <a:extLst>
              <a:ext uri="{FF2B5EF4-FFF2-40B4-BE49-F238E27FC236}">
                <a16:creationId xmlns:a16="http://schemas.microsoft.com/office/drawing/2014/main" id="{0F8911C2-DA6E-4B17-899D-DB0FD9B990AC}"/>
              </a:ext>
            </a:extLst>
          </p:cNvPr>
          <p:cNvSpPr>
            <a:spLocks noGrp="1"/>
          </p:cNvSpPr>
          <p:nvPr>
            <p:ph type="subTitle" idx="1"/>
          </p:nvPr>
        </p:nvSpPr>
        <p:spPr>
          <a:xfrm>
            <a:off x="1523999" y="3099859"/>
            <a:ext cx="9144000" cy="1655762"/>
          </a:xfrm>
        </p:spPr>
        <p:txBody>
          <a:bodyPr/>
          <a:lstStyle/>
          <a:p>
            <a:r>
              <a:rPr lang="en-GB" dirty="0"/>
              <a:t>Data Analytics &amp; Statistical Approaches with Python</a:t>
            </a:r>
          </a:p>
          <a:p>
            <a:r>
              <a:rPr lang="en-GB" dirty="0"/>
              <a:t>Foivos Dimitrakopoulos</a:t>
            </a:r>
            <a:br>
              <a:rPr lang="en-GB" dirty="0"/>
            </a:br>
            <a:endParaRPr lang="en-GB" i="1" dirty="0"/>
          </a:p>
        </p:txBody>
      </p:sp>
      <p:pic>
        <p:nvPicPr>
          <p:cNvPr id="5" name="Picture 4" descr="Shape&#10;&#10;Description automatically generated with medium confidence">
            <a:extLst>
              <a:ext uri="{FF2B5EF4-FFF2-40B4-BE49-F238E27FC236}">
                <a16:creationId xmlns:a16="http://schemas.microsoft.com/office/drawing/2014/main" id="{C6D18539-A2B6-424B-8D4C-1E4DEA082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735" y="4759521"/>
            <a:ext cx="1242527" cy="1242527"/>
          </a:xfrm>
          <a:prstGeom prst="rect">
            <a:avLst/>
          </a:prstGeom>
        </p:spPr>
      </p:pic>
      <p:sp>
        <p:nvSpPr>
          <p:cNvPr id="6" name="Footer Placeholder 5">
            <a:extLst>
              <a:ext uri="{FF2B5EF4-FFF2-40B4-BE49-F238E27FC236}">
                <a16:creationId xmlns:a16="http://schemas.microsoft.com/office/drawing/2014/main" id="{FA978F84-B9CA-45A2-A33D-66015A658A10}"/>
              </a:ext>
            </a:extLst>
          </p:cNvPr>
          <p:cNvSpPr>
            <a:spLocks noGrp="1"/>
          </p:cNvSpPr>
          <p:nvPr>
            <p:ph type="ftr" sz="quarter" idx="11"/>
          </p:nvPr>
        </p:nvSpPr>
        <p:spPr/>
        <p:txBody>
          <a:bodyPr/>
          <a:lstStyle/>
          <a:p>
            <a:r>
              <a:rPr lang="en-GB"/>
              <a:t>SOAS Coding Club 2021</a:t>
            </a:r>
          </a:p>
        </p:txBody>
      </p:sp>
    </p:spTree>
    <p:extLst>
      <p:ext uri="{BB962C8B-B14F-4D97-AF65-F5344CB8AC3E}">
        <p14:creationId xmlns:p14="http://schemas.microsoft.com/office/powerpoint/2010/main" val="348908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A050-F06F-45BC-ACA8-D8FE9E463B59}"/>
              </a:ext>
            </a:extLst>
          </p:cNvPr>
          <p:cNvSpPr>
            <a:spLocks noGrp="1"/>
          </p:cNvSpPr>
          <p:nvPr>
            <p:ph type="title"/>
          </p:nvPr>
        </p:nvSpPr>
        <p:spPr/>
        <p:txBody>
          <a:bodyPr/>
          <a:lstStyle/>
          <a:p>
            <a:r>
              <a:rPr lang="en-GB" dirty="0"/>
              <a:t>Interval Data</a:t>
            </a:r>
          </a:p>
        </p:txBody>
      </p:sp>
      <p:sp>
        <p:nvSpPr>
          <p:cNvPr id="3" name="Content Placeholder 2">
            <a:extLst>
              <a:ext uri="{FF2B5EF4-FFF2-40B4-BE49-F238E27FC236}">
                <a16:creationId xmlns:a16="http://schemas.microsoft.com/office/drawing/2014/main" id="{AB8AAB35-8D43-46D3-A989-568C0D078AE6}"/>
              </a:ext>
            </a:extLst>
          </p:cNvPr>
          <p:cNvSpPr>
            <a:spLocks noGrp="1"/>
          </p:cNvSpPr>
          <p:nvPr>
            <p:ph idx="1"/>
          </p:nvPr>
        </p:nvSpPr>
        <p:spPr>
          <a:xfrm>
            <a:off x="7331242" y="1690688"/>
            <a:ext cx="4022558" cy="4351338"/>
          </a:xfrm>
        </p:spPr>
        <p:txBody>
          <a:bodyPr>
            <a:normAutofit fontScale="92500" lnSpcReduction="10000"/>
          </a:bodyPr>
          <a:lstStyle/>
          <a:p>
            <a:pPr marL="0" indent="0">
              <a:buNone/>
            </a:pPr>
            <a:r>
              <a:rPr lang="en-GB" dirty="0"/>
              <a:t>Interval data are a type of numeric data which is measured along a scale, in which each point is placed at equal distance from another. The distance between points is standardized. </a:t>
            </a:r>
          </a:p>
          <a:p>
            <a:pPr marL="0" indent="0">
              <a:buNone/>
            </a:pPr>
            <a:endParaRPr lang="en-GB" dirty="0"/>
          </a:p>
          <a:p>
            <a:pPr marL="0" indent="0">
              <a:buNone/>
            </a:pPr>
            <a:r>
              <a:rPr lang="en-GB" dirty="0"/>
              <a:t>Most common numerical data is interval data, especially descriptive data such as temperature etc.</a:t>
            </a:r>
          </a:p>
        </p:txBody>
      </p:sp>
      <p:sp>
        <p:nvSpPr>
          <p:cNvPr id="4" name="Footer Placeholder 3">
            <a:extLst>
              <a:ext uri="{FF2B5EF4-FFF2-40B4-BE49-F238E27FC236}">
                <a16:creationId xmlns:a16="http://schemas.microsoft.com/office/drawing/2014/main" id="{1B68F1EB-1844-4579-A2DB-CC0F42BE578E}"/>
              </a:ext>
            </a:extLst>
          </p:cNvPr>
          <p:cNvSpPr>
            <a:spLocks noGrp="1"/>
          </p:cNvSpPr>
          <p:nvPr>
            <p:ph type="ftr" sz="quarter" idx="11"/>
          </p:nvPr>
        </p:nvSpPr>
        <p:spPr/>
        <p:txBody>
          <a:bodyPr/>
          <a:lstStyle/>
          <a:p>
            <a:r>
              <a:rPr lang="en-GB"/>
              <a:t>SOAS Coding Club 2021</a:t>
            </a:r>
          </a:p>
        </p:txBody>
      </p:sp>
      <p:graphicFrame>
        <p:nvGraphicFramePr>
          <p:cNvPr id="7" name="Chart 6">
            <a:extLst>
              <a:ext uri="{FF2B5EF4-FFF2-40B4-BE49-F238E27FC236}">
                <a16:creationId xmlns:a16="http://schemas.microsoft.com/office/drawing/2014/main" id="{99119A72-707B-4DF4-88A3-125BF1610B23}"/>
              </a:ext>
            </a:extLst>
          </p:cNvPr>
          <p:cNvGraphicFramePr/>
          <p:nvPr>
            <p:extLst>
              <p:ext uri="{D42A27DB-BD31-4B8C-83A1-F6EECF244321}">
                <p14:modId xmlns:p14="http://schemas.microsoft.com/office/powerpoint/2010/main" val="456861953"/>
              </p:ext>
            </p:extLst>
          </p:nvPr>
        </p:nvGraphicFramePr>
        <p:xfrm>
          <a:off x="838200" y="1543148"/>
          <a:ext cx="6333958" cy="46464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540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5831-D5BD-417F-BE3C-0FD487D923DB}"/>
              </a:ext>
            </a:extLst>
          </p:cNvPr>
          <p:cNvSpPr>
            <a:spLocks noGrp="1"/>
          </p:cNvSpPr>
          <p:nvPr>
            <p:ph type="title"/>
          </p:nvPr>
        </p:nvSpPr>
        <p:spPr/>
        <p:txBody>
          <a:bodyPr/>
          <a:lstStyle/>
          <a:p>
            <a:r>
              <a:rPr lang="en-GB" dirty="0"/>
              <a:t>Ratio Data</a:t>
            </a:r>
          </a:p>
        </p:txBody>
      </p:sp>
      <p:sp>
        <p:nvSpPr>
          <p:cNvPr id="3" name="Content Placeholder 2">
            <a:extLst>
              <a:ext uri="{FF2B5EF4-FFF2-40B4-BE49-F238E27FC236}">
                <a16:creationId xmlns:a16="http://schemas.microsoft.com/office/drawing/2014/main" id="{755EBD24-F24D-49C3-AABC-4E571992DE5F}"/>
              </a:ext>
            </a:extLst>
          </p:cNvPr>
          <p:cNvSpPr>
            <a:spLocks noGrp="1"/>
          </p:cNvSpPr>
          <p:nvPr>
            <p:ph idx="1"/>
          </p:nvPr>
        </p:nvSpPr>
        <p:spPr>
          <a:xfrm>
            <a:off x="7239000" y="1690688"/>
            <a:ext cx="4114800" cy="4351338"/>
          </a:xfrm>
        </p:spPr>
        <p:txBody>
          <a:bodyPr/>
          <a:lstStyle/>
          <a:p>
            <a:pPr marL="0" indent="0">
              <a:buNone/>
            </a:pPr>
            <a:r>
              <a:rPr lang="en-GB" dirty="0"/>
              <a:t>Ratio data have the same properties as interval data however, 0 is treated as absolute. That means that Ratio data is interval data that only has positive values. </a:t>
            </a:r>
          </a:p>
          <a:p>
            <a:pPr marL="0" indent="0">
              <a:buNone/>
            </a:pPr>
            <a:r>
              <a:rPr lang="en-GB" dirty="0"/>
              <a:t>For example, temperature has an arbitrary 0 – height doesn’t.</a:t>
            </a:r>
          </a:p>
        </p:txBody>
      </p:sp>
      <p:sp>
        <p:nvSpPr>
          <p:cNvPr id="4" name="Footer Placeholder 3">
            <a:extLst>
              <a:ext uri="{FF2B5EF4-FFF2-40B4-BE49-F238E27FC236}">
                <a16:creationId xmlns:a16="http://schemas.microsoft.com/office/drawing/2014/main" id="{D7319BCF-2615-4136-B9BA-7FCA993EF2B7}"/>
              </a:ext>
            </a:extLst>
          </p:cNvPr>
          <p:cNvSpPr>
            <a:spLocks noGrp="1"/>
          </p:cNvSpPr>
          <p:nvPr>
            <p:ph type="ftr" sz="quarter" idx="11"/>
          </p:nvPr>
        </p:nvSpPr>
        <p:spPr/>
        <p:txBody>
          <a:bodyPr/>
          <a:lstStyle/>
          <a:p>
            <a:r>
              <a:rPr lang="en-GB"/>
              <a:t>SOAS Coding Club 2021</a:t>
            </a:r>
          </a:p>
        </p:txBody>
      </p:sp>
      <p:graphicFrame>
        <p:nvGraphicFramePr>
          <p:cNvPr id="7" name="Chart 6">
            <a:extLst>
              <a:ext uri="{FF2B5EF4-FFF2-40B4-BE49-F238E27FC236}">
                <a16:creationId xmlns:a16="http://schemas.microsoft.com/office/drawing/2014/main" id="{0F58D4F3-E803-487C-8A43-9A989FC39261}"/>
              </a:ext>
            </a:extLst>
          </p:cNvPr>
          <p:cNvGraphicFramePr/>
          <p:nvPr>
            <p:extLst>
              <p:ext uri="{D42A27DB-BD31-4B8C-83A1-F6EECF244321}">
                <p14:modId xmlns:p14="http://schemas.microsoft.com/office/powerpoint/2010/main" val="3849264183"/>
              </p:ext>
            </p:extLst>
          </p:nvPr>
        </p:nvGraphicFramePr>
        <p:xfrm>
          <a:off x="516021" y="2005012"/>
          <a:ext cx="6277811" cy="41333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1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292545BC-4995-4BD1-9205-02E0D3192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414" y="1253331"/>
            <a:ext cx="9233172" cy="4351338"/>
          </a:xfrm>
        </p:spPr>
      </p:pic>
      <p:sp>
        <p:nvSpPr>
          <p:cNvPr id="4" name="Footer Placeholder 3">
            <a:extLst>
              <a:ext uri="{FF2B5EF4-FFF2-40B4-BE49-F238E27FC236}">
                <a16:creationId xmlns:a16="http://schemas.microsoft.com/office/drawing/2014/main" id="{3E1A94B0-F371-4E79-B906-454482B571B9}"/>
              </a:ext>
            </a:extLst>
          </p:cNvPr>
          <p:cNvSpPr>
            <a:spLocks noGrp="1"/>
          </p:cNvSpPr>
          <p:nvPr>
            <p:ph type="ftr" sz="quarter" idx="11"/>
          </p:nvPr>
        </p:nvSpPr>
        <p:spPr/>
        <p:txBody>
          <a:bodyPr/>
          <a:lstStyle/>
          <a:p>
            <a:r>
              <a:rPr lang="en-GB"/>
              <a:t>SOAS Coding Club 2021</a:t>
            </a:r>
          </a:p>
        </p:txBody>
      </p:sp>
    </p:spTree>
    <p:extLst>
      <p:ext uri="{BB962C8B-B14F-4D97-AF65-F5344CB8AC3E}">
        <p14:creationId xmlns:p14="http://schemas.microsoft.com/office/powerpoint/2010/main" val="1838173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8AF8-1819-4EAB-A0C3-C81E2239EE30}"/>
              </a:ext>
            </a:extLst>
          </p:cNvPr>
          <p:cNvSpPr>
            <a:spLocks noGrp="1"/>
          </p:cNvSpPr>
          <p:nvPr>
            <p:ph type="ctrTitle"/>
          </p:nvPr>
        </p:nvSpPr>
        <p:spPr>
          <a:xfrm>
            <a:off x="1524000" y="1707900"/>
            <a:ext cx="9144000" cy="2387600"/>
          </a:xfrm>
        </p:spPr>
        <p:txBody>
          <a:bodyPr/>
          <a:lstStyle/>
          <a:p>
            <a:r>
              <a:rPr lang="en-GB" dirty="0"/>
              <a:t>Data analytics is about looking in the right direction.</a:t>
            </a:r>
          </a:p>
        </p:txBody>
      </p:sp>
      <p:sp>
        <p:nvSpPr>
          <p:cNvPr id="4" name="Footer Placeholder 3">
            <a:extLst>
              <a:ext uri="{FF2B5EF4-FFF2-40B4-BE49-F238E27FC236}">
                <a16:creationId xmlns:a16="http://schemas.microsoft.com/office/drawing/2014/main" id="{82B5A83D-A910-47D0-AA36-3F3E824A6D2A}"/>
              </a:ext>
            </a:extLst>
          </p:cNvPr>
          <p:cNvSpPr>
            <a:spLocks noGrp="1"/>
          </p:cNvSpPr>
          <p:nvPr>
            <p:ph type="ftr" sz="quarter" idx="11"/>
          </p:nvPr>
        </p:nvSpPr>
        <p:spPr/>
        <p:txBody>
          <a:bodyPr/>
          <a:lstStyle/>
          <a:p>
            <a:r>
              <a:rPr lang="en-GB"/>
              <a:t>SOAS Coding Club 2021</a:t>
            </a:r>
          </a:p>
        </p:txBody>
      </p:sp>
    </p:spTree>
    <p:extLst>
      <p:ext uri="{BB962C8B-B14F-4D97-AF65-F5344CB8AC3E}">
        <p14:creationId xmlns:p14="http://schemas.microsoft.com/office/powerpoint/2010/main" val="398756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4600-0385-4E41-9586-D9EB9CDF1288}"/>
              </a:ext>
            </a:extLst>
          </p:cNvPr>
          <p:cNvSpPr>
            <a:spLocks noGrp="1"/>
          </p:cNvSpPr>
          <p:nvPr>
            <p:ph type="title"/>
          </p:nvPr>
        </p:nvSpPr>
        <p:spPr/>
        <p:txBody>
          <a:bodyPr/>
          <a:lstStyle/>
          <a:p>
            <a:r>
              <a:rPr lang="en-GB" dirty="0"/>
              <a:t>Data Visualisation</a:t>
            </a:r>
          </a:p>
        </p:txBody>
      </p:sp>
      <p:pic>
        <p:nvPicPr>
          <p:cNvPr id="6" name="Content Placeholder 5" descr="Chart, bar chart&#10;&#10;Description automatically generated">
            <a:extLst>
              <a:ext uri="{FF2B5EF4-FFF2-40B4-BE49-F238E27FC236}">
                <a16:creationId xmlns:a16="http://schemas.microsoft.com/office/drawing/2014/main" id="{750C5D0C-21BB-4F34-91DD-D64FC71BEA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104774"/>
            <a:ext cx="5486031" cy="3301415"/>
          </a:xfrm>
        </p:spPr>
      </p:pic>
      <p:sp>
        <p:nvSpPr>
          <p:cNvPr id="4" name="Footer Placeholder 3">
            <a:extLst>
              <a:ext uri="{FF2B5EF4-FFF2-40B4-BE49-F238E27FC236}">
                <a16:creationId xmlns:a16="http://schemas.microsoft.com/office/drawing/2014/main" id="{EBA25E6A-EBBD-44CB-A20D-0E8EE5F11B3D}"/>
              </a:ext>
            </a:extLst>
          </p:cNvPr>
          <p:cNvSpPr>
            <a:spLocks noGrp="1"/>
          </p:cNvSpPr>
          <p:nvPr>
            <p:ph type="ftr" sz="quarter" idx="11"/>
          </p:nvPr>
        </p:nvSpPr>
        <p:spPr/>
        <p:txBody>
          <a:bodyPr/>
          <a:lstStyle/>
          <a:p>
            <a:r>
              <a:rPr lang="en-GB"/>
              <a:t>SOAS Coding Club 2021</a:t>
            </a:r>
          </a:p>
        </p:txBody>
      </p:sp>
      <p:sp>
        <p:nvSpPr>
          <p:cNvPr id="7" name="TextBox 6">
            <a:extLst>
              <a:ext uri="{FF2B5EF4-FFF2-40B4-BE49-F238E27FC236}">
                <a16:creationId xmlns:a16="http://schemas.microsoft.com/office/drawing/2014/main" id="{7864EACB-2C86-469D-BC00-34E11D39A2DA}"/>
              </a:ext>
            </a:extLst>
          </p:cNvPr>
          <p:cNvSpPr txBox="1"/>
          <p:nvPr/>
        </p:nvSpPr>
        <p:spPr>
          <a:xfrm>
            <a:off x="6793832" y="2047321"/>
            <a:ext cx="4788568" cy="3416320"/>
          </a:xfrm>
          <a:prstGeom prst="rect">
            <a:avLst/>
          </a:prstGeom>
          <a:noFill/>
        </p:spPr>
        <p:txBody>
          <a:bodyPr wrap="square" rtlCol="0">
            <a:spAutoFit/>
          </a:bodyPr>
          <a:lstStyle/>
          <a:p>
            <a:r>
              <a:rPr lang="en-GB" dirty="0"/>
              <a:t>Understanding more about the data we are handling means that we can create accurate visualisations of data. </a:t>
            </a:r>
          </a:p>
          <a:p>
            <a:endParaRPr lang="en-GB" dirty="0"/>
          </a:p>
          <a:p>
            <a:r>
              <a:rPr lang="en-GB" dirty="0"/>
              <a:t>… or create inaccurate visualisations.</a:t>
            </a:r>
          </a:p>
          <a:p>
            <a:endParaRPr lang="en-GB" dirty="0"/>
          </a:p>
          <a:p>
            <a:r>
              <a:rPr lang="en-GB" dirty="0"/>
              <a:t>Data visualisation serves as a key tool for the derivation of statistical inferences especially by the general population.</a:t>
            </a:r>
          </a:p>
          <a:p>
            <a:endParaRPr lang="en-GB" dirty="0"/>
          </a:p>
          <a:p>
            <a:r>
              <a:rPr lang="en-GB" dirty="0"/>
              <a:t>There are statistical methods which we can use to verify data significance as well. </a:t>
            </a:r>
          </a:p>
        </p:txBody>
      </p:sp>
    </p:spTree>
    <p:extLst>
      <p:ext uri="{BB962C8B-B14F-4D97-AF65-F5344CB8AC3E}">
        <p14:creationId xmlns:p14="http://schemas.microsoft.com/office/powerpoint/2010/main" val="169980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7D1C-C416-4BC9-B52B-3C2076D7657B}"/>
              </a:ext>
            </a:extLst>
          </p:cNvPr>
          <p:cNvSpPr>
            <a:spLocks noGrp="1"/>
          </p:cNvSpPr>
          <p:nvPr>
            <p:ph type="title"/>
          </p:nvPr>
        </p:nvSpPr>
        <p:spPr/>
        <p:txBody>
          <a:bodyPr/>
          <a:lstStyle/>
          <a:p>
            <a:r>
              <a:rPr lang="en-GB" dirty="0"/>
              <a:t>Approaching Data</a:t>
            </a:r>
          </a:p>
        </p:txBody>
      </p:sp>
      <p:pic>
        <p:nvPicPr>
          <p:cNvPr id="6" name="Content Placeholder 5" descr="Orange sunset at a mountain">
            <a:extLst>
              <a:ext uri="{FF2B5EF4-FFF2-40B4-BE49-F238E27FC236}">
                <a16:creationId xmlns:a16="http://schemas.microsoft.com/office/drawing/2014/main" id="{C0771159-9FA6-4D39-80F5-6C6A6D404B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1632"/>
            <a:ext cx="5446744" cy="3630915"/>
          </a:xfrm>
        </p:spPr>
      </p:pic>
      <p:sp>
        <p:nvSpPr>
          <p:cNvPr id="4" name="Footer Placeholder 3">
            <a:extLst>
              <a:ext uri="{FF2B5EF4-FFF2-40B4-BE49-F238E27FC236}">
                <a16:creationId xmlns:a16="http://schemas.microsoft.com/office/drawing/2014/main" id="{349DD9CE-FD5B-40C7-86D2-752E2FF873AC}"/>
              </a:ext>
            </a:extLst>
          </p:cNvPr>
          <p:cNvSpPr>
            <a:spLocks noGrp="1"/>
          </p:cNvSpPr>
          <p:nvPr>
            <p:ph type="ftr" sz="quarter" idx="11"/>
          </p:nvPr>
        </p:nvSpPr>
        <p:spPr/>
        <p:txBody>
          <a:bodyPr/>
          <a:lstStyle/>
          <a:p>
            <a:r>
              <a:rPr lang="en-GB"/>
              <a:t>SOAS Coding Club 2021</a:t>
            </a:r>
          </a:p>
        </p:txBody>
      </p:sp>
      <p:sp>
        <p:nvSpPr>
          <p:cNvPr id="7" name="TextBox 6">
            <a:extLst>
              <a:ext uri="{FF2B5EF4-FFF2-40B4-BE49-F238E27FC236}">
                <a16:creationId xmlns:a16="http://schemas.microsoft.com/office/drawing/2014/main" id="{D584665A-FCFD-4AA0-9F1E-6AE74238261D}"/>
              </a:ext>
            </a:extLst>
          </p:cNvPr>
          <p:cNvSpPr txBox="1"/>
          <p:nvPr/>
        </p:nvSpPr>
        <p:spPr>
          <a:xfrm>
            <a:off x="6517105" y="2097692"/>
            <a:ext cx="4836695" cy="2862322"/>
          </a:xfrm>
          <a:prstGeom prst="rect">
            <a:avLst/>
          </a:prstGeom>
          <a:noFill/>
        </p:spPr>
        <p:txBody>
          <a:bodyPr wrap="square" rtlCol="0">
            <a:spAutoFit/>
          </a:bodyPr>
          <a:lstStyle/>
          <a:p>
            <a:r>
              <a:rPr lang="en-GB" b="1" dirty="0"/>
              <a:t>Dataset 1: Mountains </a:t>
            </a:r>
          </a:p>
          <a:p>
            <a:endParaRPr lang="en-GB" dirty="0"/>
          </a:p>
          <a:p>
            <a:r>
              <a:rPr lang="en-GB" dirty="0"/>
              <a:t>Consider we are interesting in analysing the elevation data of a number of mountains. </a:t>
            </a:r>
          </a:p>
          <a:p>
            <a:endParaRPr lang="en-GB" dirty="0"/>
          </a:p>
          <a:p>
            <a:r>
              <a:rPr lang="en-GB" dirty="0"/>
              <a:t>How would we approach creating a data inference?  </a:t>
            </a:r>
          </a:p>
          <a:p>
            <a:endParaRPr lang="en-GB" dirty="0"/>
          </a:p>
          <a:p>
            <a:r>
              <a:rPr lang="en-GB" dirty="0"/>
              <a:t>What about the key characteristics of mountain elevation? </a:t>
            </a:r>
          </a:p>
        </p:txBody>
      </p:sp>
    </p:spTree>
    <p:extLst>
      <p:ext uri="{BB962C8B-B14F-4D97-AF65-F5344CB8AC3E}">
        <p14:creationId xmlns:p14="http://schemas.microsoft.com/office/powerpoint/2010/main" val="2496349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D774-4580-4EAB-AB86-454621556E4C}"/>
              </a:ext>
            </a:extLst>
          </p:cNvPr>
          <p:cNvSpPr>
            <a:spLocks noGrp="1"/>
          </p:cNvSpPr>
          <p:nvPr>
            <p:ph type="title"/>
          </p:nvPr>
        </p:nvSpPr>
        <p:spPr/>
        <p:txBody>
          <a:bodyPr/>
          <a:lstStyle/>
          <a:p>
            <a:r>
              <a:rPr lang="en-GB" dirty="0"/>
              <a:t>Understanding the data</a:t>
            </a:r>
          </a:p>
        </p:txBody>
      </p:sp>
      <p:sp>
        <p:nvSpPr>
          <p:cNvPr id="3" name="Content Placeholder 2">
            <a:extLst>
              <a:ext uri="{FF2B5EF4-FFF2-40B4-BE49-F238E27FC236}">
                <a16:creationId xmlns:a16="http://schemas.microsoft.com/office/drawing/2014/main" id="{52FF4F74-23FE-4C3D-BBFC-8EC38B5B2F3C}"/>
              </a:ext>
            </a:extLst>
          </p:cNvPr>
          <p:cNvSpPr>
            <a:spLocks noGrp="1"/>
          </p:cNvSpPr>
          <p:nvPr>
            <p:ph idx="1"/>
          </p:nvPr>
        </p:nvSpPr>
        <p:spPr>
          <a:xfrm>
            <a:off x="7523746" y="1825625"/>
            <a:ext cx="3830053" cy="4351338"/>
          </a:xfrm>
        </p:spPr>
        <p:txBody>
          <a:bodyPr/>
          <a:lstStyle/>
          <a:p>
            <a:pPr marL="0" indent="0">
              <a:buNone/>
            </a:pPr>
            <a:r>
              <a:rPr lang="en-GB" i="1" dirty="0"/>
              <a:t>Summit Elevation: </a:t>
            </a:r>
            <a:r>
              <a:rPr lang="en-GB" dirty="0"/>
              <a:t>The altitude at the top of the mountain.</a:t>
            </a:r>
          </a:p>
          <a:p>
            <a:pPr marL="0" indent="0">
              <a:buNone/>
            </a:pPr>
            <a:r>
              <a:rPr lang="en-GB" i="1" dirty="0"/>
              <a:t>Prominence:</a:t>
            </a:r>
            <a:r>
              <a:rPr lang="en-GB" dirty="0"/>
              <a:t> The altitude of the mountain compared to elevation of surroundings.</a:t>
            </a:r>
          </a:p>
          <a:p>
            <a:pPr marL="0" indent="0">
              <a:buNone/>
            </a:pPr>
            <a:r>
              <a:rPr lang="en-GB" i="1" dirty="0"/>
              <a:t>Isolation:</a:t>
            </a:r>
            <a:r>
              <a:rPr lang="en-GB" dirty="0"/>
              <a:t> Distance from a higher peak.</a:t>
            </a:r>
          </a:p>
        </p:txBody>
      </p:sp>
      <p:sp>
        <p:nvSpPr>
          <p:cNvPr id="4" name="Footer Placeholder 3">
            <a:extLst>
              <a:ext uri="{FF2B5EF4-FFF2-40B4-BE49-F238E27FC236}">
                <a16:creationId xmlns:a16="http://schemas.microsoft.com/office/drawing/2014/main" id="{34798D5A-945A-46CD-AEB2-FE457989BDE0}"/>
              </a:ext>
            </a:extLst>
          </p:cNvPr>
          <p:cNvSpPr>
            <a:spLocks noGrp="1"/>
          </p:cNvSpPr>
          <p:nvPr>
            <p:ph type="ftr" sz="quarter" idx="11"/>
          </p:nvPr>
        </p:nvSpPr>
        <p:spPr/>
        <p:txBody>
          <a:bodyPr/>
          <a:lstStyle/>
          <a:p>
            <a:r>
              <a:rPr lang="en-GB"/>
              <a:t>SOAS Coding Club 2021</a:t>
            </a:r>
          </a:p>
        </p:txBody>
      </p:sp>
      <p:pic>
        <p:nvPicPr>
          <p:cNvPr id="5" name="Picture 4">
            <a:extLst>
              <a:ext uri="{FF2B5EF4-FFF2-40B4-BE49-F238E27FC236}">
                <a16:creationId xmlns:a16="http://schemas.microsoft.com/office/drawing/2014/main" id="{91295DF7-6EF1-4010-9EB9-00C4262B3826}"/>
              </a:ext>
            </a:extLst>
          </p:cNvPr>
          <p:cNvPicPr>
            <a:picLocks noChangeAspect="1"/>
          </p:cNvPicPr>
          <p:nvPr/>
        </p:nvPicPr>
        <p:blipFill>
          <a:blip r:embed="rId2"/>
          <a:stretch>
            <a:fillRect/>
          </a:stretch>
        </p:blipFill>
        <p:spPr>
          <a:xfrm>
            <a:off x="838200" y="1940767"/>
            <a:ext cx="6253065" cy="2780523"/>
          </a:xfrm>
          <a:prstGeom prst="rect">
            <a:avLst/>
          </a:prstGeom>
        </p:spPr>
      </p:pic>
    </p:spTree>
    <p:extLst>
      <p:ext uri="{BB962C8B-B14F-4D97-AF65-F5344CB8AC3E}">
        <p14:creationId xmlns:p14="http://schemas.microsoft.com/office/powerpoint/2010/main" val="406305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679C-423C-48D3-A78C-370C543D63E0}"/>
              </a:ext>
            </a:extLst>
          </p:cNvPr>
          <p:cNvSpPr>
            <a:spLocks noGrp="1"/>
          </p:cNvSpPr>
          <p:nvPr>
            <p:ph type="title"/>
          </p:nvPr>
        </p:nvSpPr>
        <p:spPr/>
        <p:txBody>
          <a:bodyPr/>
          <a:lstStyle/>
          <a:p>
            <a:r>
              <a:rPr lang="en-GB" dirty="0"/>
              <a:t>Our Dataset</a:t>
            </a:r>
          </a:p>
        </p:txBody>
      </p:sp>
      <p:sp>
        <p:nvSpPr>
          <p:cNvPr id="4" name="Footer Placeholder 3">
            <a:extLst>
              <a:ext uri="{FF2B5EF4-FFF2-40B4-BE49-F238E27FC236}">
                <a16:creationId xmlns:a16="http://schemas.microsoft.com/office/drawing/2014/main" id="{B2E7CC8C-734F-48F5-BEE6-400744A63238}"/>
              </a:ext>
            </a:extLst>
          </p:cNvPr>
          <p:cNvSpPr>
            <a:spLocks noGrp="1"/>
          </p:cNvSpPr>
          <p:nvPr>
            <p:ph type="ftr" sz="quarter" idx="11"/>
          </p:nvPr>
        </p:nvSpPr>
        <p:spPr/>
        <p:txBody>
          <a:bodyPr/>
          <a:lstStyle/>
          <a:p>
            <a:r>
              <a:rPr lang="en-GB"/>
              <a:t>SOAS Coding Club 2021</a:t>
            </a:r>
          </a:p>
        </p:txBody>
      </p:sp>
      <p:graphicFrame>
        <p:nvGraphicFramePr>
          <p:cNvPr id="5" name="Table 5">
            <a:extLst>
              <a:ext uri="{FF2B5EF4-FFF2-40B4-BE49-F238E27FC236}">
                <a16:creationId xmlns:a16="http://schemas.microsoft.com/office/drawing/2014/main" id="{860EABCB-0F73-43CB-957F-6111145136D3}"/>
              </a:ext>
            </a:extLst>
          </p:cNvPr>
          <p:cNvGraphicFramePr>
            <a:graphicFrameLocks noGrp="1"/>
          </p:cNvGraphicFramePr>
          <p:nvPr>
            <p:extLst>
              <p:ext uri="{D42A27DB-BD31-4B8C-83A1-F6EECF244321}">
                <p14:modId xmlns:p14="http://schemas.microsoft.com/office/powerpoint/2010/main" val="3653852919"/>
              </p:ext>
            </p:extLst>
          </p:nvPr>
        </p:nvGraphicFramePr>
        <p:xfrm>
          <a:off x="1871579" y="1826571"/>
          <a:ext cx="8128000" cy="27374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58683911"/>
                    </a:ext>
                  </a:extLst>
                </a:gridCol>
                <a:gridCol w="2032000">
                  <a:extLst>
                    <a:ext uri="{9D8B030D-6E8A-4147-A177-3AD203B41FA5}">
                      <a16:colId xmlns:a16="http://schemas.microsoft.com/office/drawing/2014/main" val="648470076"/>
                    </a:ext>
                  </a:extLst>
                </a:gridCol>
                <a:gridCol w="2032000">
                  <a:extLst>
                    <a:ext uri="{9D8B030D-6E8A-4147-A177-3AD203B41FA5}">
                      <a16:colId xmlns:a16="http://schemas.microsoft.com/office/drawing/2014/main" val="3721759375"/>
                    </a:ext>
                  </a:extLst>
                </a:gridCol>
                <a:gridCol w="2032000">
                  <a:extLst>
                    <a:ext uri="{9D8B030D-6E8A-4147-A177-3AD203B41FA5}">
                      <a16:colId xmlns:a16="http://schemas.microsoft.com/office/drawing/2014/main" val="3188567526"/>
                    </a:ext>
                  </a:extLst>
                </a:gridCol>
              </a:tblGrid>
              <a:tr h="391058">
                <a:tc>
                  <a:txBody>
                    <a:bodyPr/>
                    <a:lstStyle/>
                    <a:p>
                      <a:r>
                        <a:rPr lang="en-GB" dirty="0"/>
                        <a:t>Name</a:t>
                      </a:r>
                    </a:p>
                  </a:txBody>
                  <a:tcPr/>
                </a:tc>
                <a:tc>
                  <a:txBody>
                    <a:bodyPr/>
                    <a:lstStyle/>
                    <a:p>
                      <a:r>
                        <a:rPr lang="en-GB" dirty="0"/>
                        <a:t>Elevation (m)</a:t>
                      </a:r>
                    </a:p>
                  </a:txBody>
                  <a:tcPr/>
                </a:tc>
                <a:tc>
                  <a:txBody>
                    <a:bodyPr/>
                    <a:lstStyle/>
                    <a:p>
                      <a:r>
                        <a:rPr lang="en-GB" dirty="0"/>
                        <a:t>Prominence (m)</a:t>
                      </a:r>
                    </a:p>
                  </a:txBody>
                  <a:tcPr/>
                </a:tc>
                <a:tc>
                  <a:txBody>
                    <a:bodyPr/>
                    <a:lstStyle/>
                    <a:p>
                      <a:r>
                        <a:rPr lang="en-GB" dirty="0"/>
                        <a:t>Isolation (km)</a:t>
                      </a:r>
                    </a:p>
                  </a:txBody>
                  <a:tcPr/>
                </a:tc>
                <a:extLst>
                  <a:ext uri="{0D108BD9-81ED-4DB2-BD59-A6C34878D82A}">
                    <a16:rowId xmlns:a16="http://schemas.microsoft.com/office/drawing/2014/main" val="828856068"/>
                  </a:ext>
                </a:extLst>
              </a:tr>
              <a:tr h="391058">
                <a:tc>
                  <a:txBody>
                    <a:bodyPr/>
                    <a:lstStyle/>
                    <a:p>
                      <a:r>
                        <a:rPr lang="en-GB" dirty="0"/>
                        <a:t>Olympus</a:t>
                      </a:r>
                    </a:p>
                  </a:txBody>
                  <a:tcPr/>
                </a:tc>
                <a:tc>
                  <a:txBody>
                    <a:bodyPr/>
                    <a:lstStyle/>
                    <a:p>
                      <a:r>
                        <a:rPr lang="en-GB" dirty="0"/>
                        <a:t>2917</a:t>
                      </a:r>
                    </a:p>
                  </a:txBody>
                  <a:tcPr/>
                </a:tc>
                <a:tc>
                  <a:txBody>
                    <a:bodyPr/>
                    <a:lstStyle/>
                    <a:p>
                      <a:r>
                        <a:rPr lang="en-GB" dirty="0"/>
                        <a:t>2353</a:t>
                      </a:r>
                    </a:p>
                  </a:txBody>
                  <a:tcPr/>
                </a:tc>
                <a:tc>
                  <a:txBody>
                    <a:bodyPr/>
                    <a:lstStyle/>
                    <a:p>
                      <a:r>
                        <a:rPr lang="en-GB" dirty="0"/>
                        <a:t>254.34</a:t>
                      </a:r>
                    </a:p>
                  </a:txBody>
                  <a:tcPr/>
                </a:tc>
                <a:extLst>
                  <a:ext uri="{0D108BD9-81ED-4DB2-BD59-A6C34878D82A}">
                    <a16:rowId xmlns:a16="http://schemas.microsoft.com/office/drawing/2014/main" val="684499359"/>
                  </a:ext>
                </a:extLst>
              </a:tr>
              <a:tr h="391058">
                <a:tc>
                  <a:txBody>
                    <a:bodyPr/>
                    <a:lstStyle/>
                    <a:p>
                      <a:r>
                        <a:rPr lang="en-GB" dirty="0" err="1"/>
                        <a:t>Smolikas</a:t>
                      </a:r>
                      <a:endParaRPr lang="en-GB" dirty="0"/>
                    </a:p>
                  </a:txBody>
                  <a:tcPr/>
                </a:tc>
                <a:tc>
                  <a:txBody>
                    <a:bodyPr/>
                    <a:lstStyle/>
                    <a:p>
                      <a:r>
                        <a:rPr lang="en-GB" dirty="0"/>
                        <a:t>2637</a:t>
                      </a:r>
                    </a:p>
                  </a:txBody>
                  <a:tcPr/>
                </a:tc>
                <a:tc>
                  <a:txBody>
                    <a:bodyPr/>
                    <a:lstStyle/>
                    <a:p>
                      <a:r>
                        <a:rPr lang="en-GB" dirty="0"/>
                        <a:t>1736</a:t>
                      </a:r>
                    </a:p>
                  </a:txBody>
                  <a:tcPr/>
                </a:tc>
                <a:tc>
                  <a:txBody>
                    <a:bodyPr/>
                    <a:lstStyle/>
                    <a:p>
                      <a:r>
                        <a:rPr lang="en-GB" dirty="0"/>
                        <a:t>74.34</a:t>
                      </a:r>
                    </a:p>
                  </a:txBody>
                  <a:tcPr/>
                </a:tc>
                <a:extLst>
                  <a:ext uri="{0D108BD9-81ED-4DB2-BD59-A6C34878D82A}">
                    <a16:rowId xmlns:a16="http://schemas.microsoft.com/office/drawing/2014/main" val="3553114456"/>
                  </a:ext>
                </a:extLst>
              </a:tr>
              <a:tr h="391058">
                <a:tc>
                  <a:txBody>
                    <a:bodyPr/>
                    <a:lstStyle/>
                    <a:p>
                      <a:r>
                        <a:rPr lang="en-GB" dirty="0" err="1"/>
                        <a:t>Voras</a:t>
                      </a:r>
                      <a:endParaRPr lang="en-GB" dirty="0"/>
                    </a:p>
                  </a:txBody>
                  <a:tcPr/>
                </a:tc>
                <a:tc>
                  <a:txBody>
                    <a:bodyPr/>
                    <a:lstStyle/>
                    <a:p>
                      <a:r>
                        <a:rPr lang="en-GB" dirty="0"/>
                        <a:t>2528</a:t>
                      </a:r>
                    </a:p>
                  </a:txBody>
                  <a:tcPr/>
                </a:tc>
                <a:tc>
                  <a:txBody>
                    <a:bodyPr/>
                    <a:lstStyle/>
                    <a:p>
                      <a:r>
                        <a:rPr lang="en-GB" dirty="0"/>
                        <a:t>1758</a:t>
                      </a:r>
                    </a:p>
                  </a:txBody>
                  <a:tcPr/>
                </a:tc>
                <a:tc>
                  <a:txBody>
                    <a:bodyPr/>
                    <a:lstStyle/>
                    <a:p>
                      <a:r>
                        <a:rPr lang="en-GB" dirty="0"/>
                        <a:t>51.17</a:t>
                      </a:r>
                    </a:p>
                  </a:txBody>
                  <a:tcPr/>
                </a:tc>
                <a:extLst>
                  <a:ext uri="{0D108BD9-81ED-4DB2-BD59-A6C34878D82A}">
                    <a16:rowId xmlns:a16="http://schemas.microsoft.com/office/drawing/2014/main" val="1533696940"/>
                  </a:ext>
                </a:extLst>
              </a:tr>
              <a:tr h="391058">
                <a:tc>
                  <a:txBody>
                    <a:bodyPr/>
                    <a:lstStyle/>
                    <a:p>
                      <a:r>
                        <a:rPr lang="en-GB" dirty="0"/>
                        <a:t>Ida</a:t>
                      </a:r>
                    </a:p>
                  </a:txBody>
                  <a:tcPr/>
                </a:tc>
                <a:tc>
                  <a:txBody>
                    <a:bodyPr/>
                    <a:lstStyle/>
                    <a:p>
                      <a:r>
                        <a:rPr lang="en-GB" dirty="0"/>
                        <a:t>2456</a:t>
                      </a:r>
                    </a:p>
                  </a:txBody>
                  <a:tcPr/>
                </a:tc>
                <a:tc>
                  <a:txBody>
                    <a:bodyPr/>
                    <a:lstStyle/>
                    <a:p>
                      <a:r>
                        <a:rPr lang="en-GB" dirty="0"/>
                        <a:t>2456</a:t>
                      </a:r>
                    </a:p>
                  </a:txBody>
                  <a:tcPr/>
                </a:tc>
                <a:tc>
                  <a:txBody>
                    <a:bodyPr/>
                    <a:lstStyle/>
                    <a:p>
                      <a:r>
                        <a:rPr lang="en-GB" dirty="0"/>
                        <a:t>439.94</a:t>
                      </a:r>
                    </a:p>
                  </a:txBody>
                  <a:tcPr/>
                </a:tc>
                <a:extLst>
                  <a:ext uri="{0D108BD9-81ED-4DB2-BD59-A6C34878D82A}">
                    <a16:rowId xmlns:a16="http://schemas.microsoft.com/office/drawing/2014/main" val="1673319082"/>
                  </a:ext>
                </a:extLst>
              </a:tr>
              <a:tr h="391058">
                <a:tc>
                  <a:txBody>
                    <a:bodyPr/>
                    <a:lstStyle/>
                    <a:p>
                      <a:r>
                        <a:rPr lang="en-GB" dirty="0" err="1"/>
                        <a:t>Giona</a:t>
                      </a:r>
                      <a:endParaRPr lang="en-GB" dirty="0"/>
                    </a:p>
                  </a:txBody>
                  <a:tcPr/>
                </a:tc>
                <a:tc>
                  <a:txBody>
                    <a:bodyPr/>
                    <a:lstStyle/>
                    <a:p>
                      <a:r>
                        <a:rPr lang="en-GB" dirty="0"/>
                        <a:t>2510</a:t>
                      </a:r>
                    </a:p>
                  </a:txBody>
                  <a:tcPr/>
                </a:tc>
                <a:tc>
                  <a:txBody>
                    <a:bodyPr/>
                    <a:lstStyle/>
                    <a:p>
                      <a:r>
                        <a:rPr lang="en-GB" dirty="0"/>
                        <a:t>1702</a:t>
                      </a:r>
                    </a:p>
                  </a:txBody>
                  <a:tcPr/>
                </a:tc>
                <a:tc>
                  <a:txBody>
                    <a:bodyPr/>
                    <a:lstStyle/>
                    <a:p>
                      <a:r>
                        <a:rPr lang="en-GB" dirty="0"/>
                        <a:t>154.18</a:t>
                      </a:r>
                    </a:p>
                  </a:txBody>
                  <a:tcPr/>
                </a:tc>
                <a:extLst>
                  <a:ext uri="{0D108BD9-81ED-4DB2-BD59-A6C34878D82A}">
                    <a16:rowId xmlns:a16="http://schemas.microsoft.com/office/drawing/2014/main" val="4242116672"/>
                  </a:ext>
                </a:extLst>
              </a:tr>
              <a:tr h="391058">
                <a:tc>
                  <a:txBody>
                    <a:bodyPr/>
                    <a:lstStyle/>
                    <a:p>
                      <a:r>
                        <a:rPr lang="en-GB" dirty="0" err="1"/>
                        <a:t>Taigetos</a:t>
                      </a:r>
                      <a:endParaRPr lang="en-GB" dirty="0"/>
                    </a:p>
                  </a:txBody>
                  <a:tcPr/>
                </a:tc>
                <a:tc>
                  <a:txBody>
                    <a:bodyPr/>
                    <a:lstStyle/>
                    <a:p>
                      <a:r>
                        <a:rPr lang="en-GB" dirty="0"/>
                        <a:t>2405</a:t>
                      </a:r>
                    </a:p>
                  </a:txBody>
                  <a:tcPr/>
                </a:tc>
                <a:tc>
                  <a:txBody>
                    <a:bodyPr/>
                    <a:lstStyle/>
                    <a:p>
                      <a:r>
                        <a:rPr lang="en-GB" dirty="0"/>
                        <a:t>2345</a:t>
                      </a:r>
                    </a:p>
                  </a:txBody>
                  <a:tcPr/>
                </a:tc>
                <a:tc>
                  <a:txBody>
                    <a:bodyPr/>
                    <a:lstStyle/>
                    <a:p>
                      <a:r>
                        <a:rPr lang="en-GB" dirty="0"/>
                        <a:t>109.64</a:t>
                      </a:r>
                    </a:p>
                  </a:txBody>
                  <a:tcPr/>
                </a:tc>
                <a:extLst>
                  <a:ext uri="{0D108BD9-81ED-4DB2-BD59-A6C34878D82A}">
                    <a16:rowId xmlns:a16="http://schemas.microsoft.com/office/drawing/2014/main" val="3856092350"/>
                  </a:ext>
                </a:extLst>
              </a:tr>
            </a:tbl>
          </a:graphicData>
        </a:graphic>
      </p:graphicFrame>
      <p:sp>
        <p:nvSpPr>
          <p:cNvPr id="6" name="TextBox 5">
            <a:extLst>
              <a:ext uri="{FF2B5EF4-FFF2-40B4-BE49-F238E27FC236}">
                <a16:creationId xmlns:a16="http://schemas.microsoft.com/office/drawing/2014/main" id="{513E5BD5-FDF3-4DCE-B8D6-F8CC07280B1D}"/>
              </a:ext>
            </a:extLst>
          </p:cNvPr>
          <p:cNvSpPr txBox="1"/>
          <p:nvPr/>
        </p:nvSpPr>
        <p:spPr>
          <a:xfrm>
            <a:off x="1871579" y="4699860"/>
            <a:ext cx="2018632" cy="307777"/>
          </a:xfrm>
          <a:prstGeom prst="rect">
            <a:avLst/>
          </a:prstGeom>
          <a:noFill/>
        </p:spPr>
        <p:txBody>
          <a:bodyPr wrap="square" rtlCol="0">
            <a:spAutoFit/>
          </a:bodyPr>
          <a:lstStyle/>
          <a:p>
            <a:r>
              <a:rPr lang="en-GB" sz="1400" i="1" dirty="0"/>
              <a:t>Data from: </a:t>
            </a:r>
            <a:r>
              <a:rPr lang="en-GB" sz="1400" i="1" dirty="0" err="1"/>
              <a:t>Peakbagger</a:t>
            </a:r>
            <a:endParaRPr lang="en-GB" sz="1400" i="1" dirty="0"/>
          </a:p>
        </p:txBody>
      </p:sp>
      <p:cxnSp>
        <p:nvCxnSpPr>
          <p:cNvPr id="8" name="Straight Arrow Connector 7">
            <a:extLst>
              <a:ext uri="{FF2B5EF4-FFF2-40B4-BE49-F238E27FC236}">
                <a16:creationId xmlns:a16="http://schemas.microsoft.com/office/drawing/2014/main" id="{4F4EE25A-EBC4-4521-836A-02F66D68AE7C}"/>
              </a:ext>
            </a:extLst>
          </p:cNvPr>
          <p:cNvCxnSpPr/>
          <p:nvPr/>
        </p:nvCxnSpPr>
        <p:spPr>
          <a:xfrm flipV="1">
            <a:off x="4692316" y="4628147"/>
            <a:ext cx="80210" cy="5775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57A80CDC-FA2B-4485-B1ED-80B1D8D287CB}"/>
              </a:ext>
            </a:extLst>
          </p:cNvPr>
          <p:cNvSpPr txBox="1"/>
          <p:nvPr/>
        </p:nvSpPr>
        <p:spPr>
          <a:xfrm>
            <a:off x="4074695" y="5085167"/>
            <a:ext cx="1235242" cy="369332"/>
          </a:xfrm>
          <a:prstGeom prst="rect">
            <a:avLst/>
          </a:prstGeom>
          <a:noFill/>
        </p:spPr>
        <p:txBody>
          <a:bodyPr wrap="square" rtlCol="0">
            <a:spAutoFit/>
          </a:bodyPr>
          <a:lstStyle/>
          <a:p>
            <a:r>
              <a:rPr lang="en-GB" dirty="0"/>
              <a:t>Ratio data</a:t>
            </a:r>
          </a:p>
        </p:txBody>
      </p:sp>
    </p:spTree>
    <p:extLst>
      <p:ext uri="{BB962C8B-B14F-4D97-AF65-F5344CB8AC3E}">
        <p14:creationId xmlns:p14="http://schemas.microsoft.com/office/powerpoint/2010/main" val="336923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75F8-5E03-401B-9CCD-A79109E4E0D0}"/>
              </a:ext>
            </a:extLst>
          </p:cNvPr>
          <p:cNvSpPr>
            <a:spLocks noGrp="1"/>
          </p:cNvSpPr>
          <p:nvPr>
            <p:ph type="title"/>
          </p:nvPr>
        </p:nvSpPr>
        <p:spPr/>
        <p:txBody>
          <a:bodyPr/>
          <a:lstStyle/>
          <a:p>
            <a:r>
              <a:rPr lang="en-GB" dirty="0"/>
              <a:t>Prominence to Isolation Relationships</a:t>
            </a:r>
          </a:p>
        </p:txBody>
      </p:sp>
      <p:sp>
        <p:nvSpPr>
          <p:cNvPr id="4" name="Footer Placeholder 3">
            <a:extLst>
              <a:ext uri="{FF2B5EF4-FFF2-40B4-BE49-F238E27FC236}">
                <a16:creationId xmlns:a16="http://schemas.microsoft.com/office/drawing/2014/main" id="{7E8D44C5-4E56-44FC-82CE-E3B9E3E8D762}"/>
              </a:ext>
            </a:extLst>
          </p:cNvPr>
          <p:cNvSpPr>
            <a:spLocks noGrp="1"/>
          </p:cNvSpPr>
          <p:nvPr>
            <p:ph type="ftr" sz="quarter" idx="11"/>
          </p:nvPr>
        </p:nvSpPr>
        <p:spPr/>
        <p:txBody>
          <a:bodyPr/>
          <a:lstStyle/>
          <a:p>
            <a:r>
              <a:rPr lang="en-GB"/>
              <a:t>SOAS Coding Club 2021</a:t>
            </a:r>
          </a:p>
        </p:txBody>
      </p:sp>
      <p:graphicFrame>
        <p:nvGraphicFramePr>
          <p:cNvPr id="17" name="Content Placeholder 16">
            <a:extLst>
              <a:ext uri="{FF2B5EF4-FFF2-40B4-BE49-F238E27FC236}">
                <a16:creationId xmlns:a16="http://schemas.microsoft.com/office/drawing/2014/main" id="{16E0683A-3A3D-4097-A4E7-AFD143AF77D3}"/>
              </a:ext>
            </a:extLst>
          </p:cNvPr>
          <p:cNvGraphicFramePr>
            <a:graphicFrameLocks noGrp="1"/>
          </p:cNvGraphicFramePr>
          <p:nvPr>
            <p:ph idx="1"/>
            <p:extLst>
              <p:ext uri="{D42A27DB-BD31-4B8C-83A1-F6EECF244321}">
                <p14:modId xmlns:p14="http://schemas.microsoft.com/office/powerpoint/2010/main" val="370372088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49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07D3-F3E6-4151-9C84-DE7941D1C5C9}"/>
              </a:ext>
            </a:extLst>
          </p:cNvPr>
          <p:cNvSpPr>
            <a:spLocks noGrp="1"/>
          </p:cNvSpPr>
          <p:nvPr>
            <p:ph type="title"/>
          </p:nvPr>
        </p:nvSpPr>
        <p:spPr/>
        <p:txBody>
          <a:bodyPr/>
          <a:lstStyle/>
          <a:p>
            <a:r>
              <a:rPr lang="en-GB" dirty="0"/>
              <a:t>Types of Data</a:t>
            </a:r>
          </a:p>
        </p:txBody>
      </p:sp>
      <p:sp>
        <p:nvSpPr>
          <p:cNvPr id="3" name="Content Placeholder 2">
            <a:extLst>
              <a:ext uri="{FF2B5EF4-FFF2-40B4-BE49-F238E27FC236}">
                <a16:creationId xmlns:a16="http://schemas.microsoft.com/office/drawing/2014/main" id="{AEB57703-1D78-449C-90AA-34C977C3AF87}"/>
              </a:ext>
            </a:extLst>
          </p:cNvPr>
          <p:cNvSpPr>
            <a:spLocks noGrp="1"/>
          </p:cNvSpPr>
          <p:nvPr>
            <p:ph idx="1"/>
          </p:nvPr>
        </p:nvSpPr>
        <p:spPr/>
        <p:txBody>
          <a:bodyPr/>
          <a:lstStyle/>
          <a:p>
            <a:pPr marL="0" indent="0">
              <a:buNone/>
            </a:pPr>
            <a:r>
              <a:rPr lang="en-GB" b="1" dirty="0"/>
              <a:t>Qualitative: </a:t>
            </a:r>
            <a:r>
              <a:rPr lang="en-US" dirty="0"/>
              <a:t>The data that approximates and characterizes. Qualitative data can be observed and recorded. This data type is non-numerical in nature. </a:t>
            </a:r>
            <a:endParaRPr lang="en-GB" dirty="0"/>
          </a:p>
          <a:p>
            <a:pPr marL="0" indent="0">
              <a:buNone/>
            </a:pPr>
            <a:endParaRPr lang="en-GB" dirty="0"/>
          </a:p>
          <a:p>
            <a:pPr marL="0" indent="0">
              <a:buNone/>
            </a:pPr>
            <a:r>
              <a:rPr lang="en-GB" b="1" dirty="0"/>
              <a:t>Quantitative: </a:t>
            </a:r>
            <a:r>
              <a:rPr lang="en-US" dirty="0"/>
              <a:t>The value of data in the form of counts or numbers where each data-set has a unique numerical value associated with it. This data is any quantifiable information that can be used for mathematical calculations and statistical analysis.</a:t>
            </a:r>
            <a:r>
              <a:rPr lang="en-GB" dirty="0"/>
              <a:t> </a:t>
            </a:r>
          </a:p>
        </p:txBody>
      </p:sp>
      <p:sp>
        <p:nvSpPr>
          <p:cNvPr id="4" name="Footer Placeholder 3">
            <a:extLst>
              <a:ext uri="{FF2B5EF4-FFF2-40B4-BE49-F238E27FC236}">
                <a16:creationId xmlns:a16="http://schemas.microsoft.com/office/drawing/2014/main" id="{43D53DC2-4A29-44E5-B6F1-EEFF54A0DBA7}"/>
              </a:ext>
            </a:extLst>
          </p:cNvPr>
          <p:cNvSpPr>
            <a:spLocks noGrp="1"/>
          </p:cNvSpPr>
          <p:nvPr>
            <p:ph type="ftr" sz="quarter" idx="11"/>
          </p:nvPr>
        </p:nvSpPr>
        <p:spPr/>
        <p:txBody>
          <a:bodyPr/>
          <a:lstStyle/>
          <a:p>
            <a:r>
              <a:rPr lang="en-GB"/>
              <a:t>SOAS Coding Club 2021</a:t>
            </a:r>
            <a:endParaRPr lang="en-GB" dirty="0"/>
          </a:p>
        </p:txBody>
      </p:sp>
    </p:spTree>
    <p:extLst>
      <p:ext uri="{BB962C8B-B14F-4D97-AF65-F5344CB8AC3E}">
        <p14:creationId xmlns:p14="http://schemas.microsoft.com/office/powerpoint/2010/main" val="325313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9633-926D-4DCE-986D-31E260403D7E}"/>
              </a:ext>
            </a:extLst>
          </p:cNvPr>
          <p:cNvSpPr>
            <a:spLocks noGrp="1"/>
          </p:cNvSpPr>
          <p:nvPr>
            <p:ph type="title"/>
          </p:nvPr>
        </p:nvSpPr>
        <p:spPr>
          <a:xfrm>
            <a:off x="838200" y="365125"/>
            <a:ext cx="10515600" cy="930275"/>
          </a:xfrm>
        </p:spPr>
        <p:txBody>
          <a:bodyPr/>
          <a:lstStyle/>
          <a:p>
            <a:r>
              <a:rPr lang="en-GB" dirty="0"/>
              <a:t>Discrete Quantitative Data</a:t>
            </a:r>
          </a:p>
        </p:txBody>
      </p:sp>
      <p:graphicFrame>
        <p:nvGraphicFramePr>
          <p:cNvPr id="6" name="Content Placeholder 5">
            <a:extLst>
              <a:ext uri="{FF2B5EF4-FFF2-40B4-BE49-F238E27FC236}">
                <a16:creationId xmlns:a16="http://schemas.microsoft.com/office/drawing/2014/main" id="{AFFB1064-0997-41BD-BEFD-FD67E496CBF0}"/>
              </a:ext>
            </a:extLst>
          </p:cNvPr>
          <p:cNvGraphicFramePr>
            <a:graphicFrameLocks noGrp="1"/>
          </p:cNvGraphicFramePr>
          <p:nvPr>
            <p:ph idx="1"/>
            <p:extLst>
              <p:ext uri="{D42A27DB-BD31-4B8C-83A1-F6EECF244321}">
                <p14:modId xmlns:p14="http://schemas.microsoft.com/office/powerpoint/2010/main" val="828474120"/>
              </p:ext>
            </p:extLst>
          </p:nvPr>
        </p:nvGraphicFramePr>
        <p:xfrm>
          <a:off x="838200" y="1690688"/>
          <a:ext cx="6223000" cy="441007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CE441EB-A8DF-4425-A7A6-F90B6254B49D}"/>
              </a:ext>
            </a:extLst>
          </p:cNvPr>
          <p:cNvSpPr txBox="1"/>
          <p:nvPr/>
        </p:nvSpPr>
        <p:spPr>
          <a:xfrm>
            <a:off x="7061200" y="2141400"/>
            <a:ext cx="2933700" cy="3139321"/>
          </a:xfrm>
          <a:prstGeom prst="rect">
            <a:avLst/>
          </a:prstGeom>
          <a:noFill/>
        </p:spPr>
        <p:txBody>
          <a:bodyPr wrap="square" rtlCol="0">
            <a:spAutoFit/>
          </a:bodyPr>
          <a:lstStyle/>
          <a:p>
            <a:r>
              <a:rPr lang="en-GB" dirty="0"/>
              <a:t>Discrete or Categorical Data is often integer data that cannot be measured more precisely. In such data values between values are not feasible. </a:t>
            </a:r>
          </a:p>
          <a:p>
            <a:endParaRPr lang="en-GB" dirty="0"/>
          </a:p>
          <a:p>
            <a:r>
              <a:rPr lang="en-GB" b="1" dirty="0"/>
              <a:t>Examples:</a:t>
            </a:r>
          </a:p>
          <a:p>
            <a:r>
              <a:rPr lang="en-GB" dirty="0"/>
              <a:t>Number of Children (People)</a:t>
            </a:r>
          </a:p>
          <a:p>
            <a:r>
              <a:rPr lang="en-GB" dirty="0"/>
              <a:t>Tons of Oil</a:t>
            </a:r>
          </a:p>
          <a:p>
            <a:r>
              <a:rPr lang="en-GB" dirty="0"/>
              <a:t>Number of Stores</a:t>
            </a:r>
          </a:p>
        </p:txBody>
      </p:sp>
      <p:sp>
        <p:nvSpPr>
          <p:cNvPr id="3" name="Footer Placeholder 2">
            <a:extLst>
              <a:ext uri="{FF2B5EF4-FFF2-40B4-BE49-F238E27FC236}">
                <a16:creationId xmlns:a16="http://schemas.microsoft.com/office/drawing/2014/main" id="{8922EA19-F60E-4239-A4F8-ACB4ADA83303}"/>
              </a:ext>
            </a:extLst>
          </p:cNvPr>
          <p:cNvSpPr>
            <a:spLocks noGrp="1"/>
          </p:cNvSpPr>
          <p:nvPr>
            <p:ph type="ftr" sz="quarter" idx="11"/>
          </p:nvPr>
        </p:nvSpPr>
        <p:spPr/>
        <p:txBody>
          <a:bodyPr/>
          <a:lstStyle/>
          <a:p>
            <a:r>
              <a:rPr lang="en-GB"/>
              <a:t>SOAS Coding Club 2021</a:t>
            </a:r>
          </a:p>
        </p:txBody>
      </p:sp>
    </p:spTree>
    <p:extLst>
      <p:ext uri="{BB962C8B-B14F-4D97-AF65-F5344CB8AC3E}">
        <p14:creationId xmlns:p14="http://schemas.microsoft.com/office/powerpoint/2010/main" val="187293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035C-B3F9-4001-AC08-BBF09D5AE2A8}"/>
              </a:ext>
            </a:extLst>
          </p:cNvPr>
          <p:cNvSpPr>
            <a:spLocks noGrp="1"/>
          </p:cNvSpPr>
          <p:nvPr>
            <p:ph type="title"/>
          </p:nvPr>
        </p:nvSpPr>
        <p:spPr/>
        <p:txBody>
          <a:bodyPr/>
          <a:lstStyle/>
          <a:p>
            <a:r>
              <a:rPr lang="en-GB" dirty="0"/>
              <a:t>Continuous Quantitative Data</a:t>
            </a:r>
          </a:p>
        </p:txBody>
      </p:sp>
      <p:graphicFrame>
        <p:nvGraphicFramePr>
          <p:cNvPr id="8" name="Content Placeholder 7">
            <a:extLst>
              <a:ext uri="{FF2B5EF4-FFF2-40B4-BE49-F238E27FC236}">
                <a16:creationId xmlns:a16="http://schemas.microsoft.com/office/drawing/2014/main" id="{35446510-3212-40D7-BDE0-403DF6FDDA61}"/>
              </a:ext>
            </a:extLst>
          </p:cNvPr>
          <p:cNvGraphicFramePr>
            <a:graphicFrameLocks noGrp="1"/>
          </p:cNvGraphicFramePr>
          <p:nvPr>
            <p:ph idx="1"/>
            <p:extLst>
              <p:ext uri="{D42A27DB-BD31-4B8C-83A1-F6EECF244321}">
                <p14:modId xmlns:p14="http://schemas.microsoft.com/office/powerpoint/2010/main" val="2501796821"/>
              </p:ext>
            </p:extLst>
          </p:nvPr>
        </p:nvGraphicFramePr>
        <p:xfrm>
          <a:off x="838200" y="1879599"/>
          <a:ext cx="6489700" cy="42973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0F156F6D-7EBC-4D02-89CA-391FE5D9F318}"/>
              </a:ext>
            </a:extLst>
          </p:cNvPr>
          <p:cNvSpPr txBox="1"/>
          <p:nvPr/>
        </p:nvSpPr>
        <p:spPr>
          <a:xfrm>
            <a:off x="7416800" y="2565400"/>
            <a:ext cx="3149600" cy="2585323"/>
          </a:xfrm>
          <a:prstGeom prst="rect">
            <a:avLst/>
          </a:prstGeom>
          <a:noFill/>
        </p:spPr>
        <p:txBody>
          <a:bodyPr wrap="square" rtlCol="0">
            <a:spAutoFit/>
          </a:bodyPr>
          <a:lstStyle/>
          <a:p>
            <a:r>
              <a:rPr lang="en-GB" dirty="0"/>
              <a:t>Data of numeric type that is precise and can be divided into further units. </a:t>
            </a:r>
          </a:p>
          <a:p>
            <a:endParaRPr lang="en-GB" dirty="0"/>
          </a:p>
          <a:p>
            <a:r>
              <a:rPr lang="en-GB" b="1" dirty="0"/>
              <a:t>Examples:</a:t>
            </a:r>
          </a:p>
          <a:p>
            <a:r>
              <a:rPr lang="en-GB" dirty="0"/>
              <a:t>Heights</a:t>
            </a:r>
          </a:p>
          <a:p>
            <a:r>
              <a:rPr lang="en-GB" dirty="0"/>
              <a:t>Currency</a:t>
            </a:r>
          </a:p>
          <a:p>
            <a:r>
              <a:rPr lang="en-GB" dirty="0"/>
              <a:t>Time</a:t>
            </a:r>
          </a:p>
          <a:p>
            <a:r>
              <a:rPr lang="en-GB" dirty="0"/>
              <a:t>Speed</a:t>
            </a:r>
          </a:p>
        </p:txBody>
      </p:sp>
      <p:sp>
        <p:nvSpPr>
          <p:cNvPr id="3" name="Footer Placeholder 2">
            <a:extLst>
              <a:ext uri="{FF2B5EF4-FFF2-40B4-BE49-F238E27FC236}">
                <a16:creationId xmlns:a16="http://schemas.microsoft.com/office/drawing/2014/main" id="{D4E03C04-B833-49CB-9082-5D19956DD183}"/>
              </a:ext>
            </a:extLst>
          </p:cNvPr>
          <p:cNvSpPr>
            <a:spLocks noGrp="1"/>
          </p:cNvSpPr>
          <p:nvPr>
            <p:ph type="ftr" sz="quarter" idx="11"/>
          </p:nvPr>
        </p:nvSpPr>
        <p:spPr/>
        <p:txBody>
          <a:bodyPr/>
          <a:lstStyle/>
          <a:p>
            <a:r>
              <a:rPr lang="en-GB"/>
              <a:t>SOAS Coding Club 2021</a:t>
            </a:r>
          </a:p>
        </p:txBody>
      </p:sp>
    </p:spTree>
    <p:extLst>
      <p:ext uri="{BB962C8B-B14F-4D97-AF65-F5344CB8AC3E}">
        <p14:creationId xmlns:p14="http://schemas.microsoft.com/office/powerpoint/2010/main" val="76768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EED8-52C0-4647-B159-2DD190ACF730}"/>
              </a:ext>
            </a:extLst>
          </p:cNvPr>
          <p:cNvSpPr>
            <a:spLocks noGrp="1"/>
          </p:cNvSpPr>
          <p:nvPr>
            <p:ph type="title"/>
          </p:nvPr>
        </p:nvSpPr>
        <p:spPr/>
        <p:txBody>
          <a:bodyPr/>
          <a:lstStyle/>
          <a:p>
            <a:r>
              <a:rPr lang="en-GB" dirty="0"/>
              <a:t>Binary Data</a:t>
            </a:r>
          </a:p>
        </p:txBody>
      </p:sp>
      <p:graphicFrame>
        <p:nvGraphicFramePr>
          <p:cNvPr id="6" name="Content Placeholder 5">
            <a:extLst>
              <a:ext uri="{FF2B5EF4-FFF2-40B4-BE49-F238E27FC236}">
                <a16:creationId xmlns:a16="http://schemas.microsoft.com/office/drawing/2014/main" id="{69E7DC72-2CA2-4F15-B532-138F2A0AC7BC}"/>
              </a:ext>
            </a:extLst>
          </p:cNvPr>
          <p:cNvGraphicFramePr>
            <a:graphicFrameLocks noGrp="1"/>
          </p:cNvGraphicFramePr>
          <p:nvPr>
            <p:ph idx="1"/>
            <p:extLst>
              <p:ext uri="{D42A27DB-BD31-4B8C-83A1-F6EECF244321}">
                <p14:modId xmlns:p14="http://schemas.microsoft.com/office/powerpoint/2010/main" val="3940158915"/>
              </p:ext>
            </p:extLst>
          </p:nvPr>
        </p:nvGraphicFramePr>
        <p:xfrm>
          <a:off x="838200" y="1690688"/>
          <a:ext cx="48133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E3168CF-A4B6-43BB-8730-E5CB6A788641}"/>
              </a:ext>
            </a:extLst>
          </p:cNvPr>
          <p:cNvSpPr txBox="1"/>
          <p:nvPr/>
        </p:nvSpPr>
        <p:spPr>
          <a:xfrm>
            <a:off x="5880100" y="2014072"/>
            <a:ext cx="4521200" cy="1754326"/>
          </a:xfrm>
          <a:prstGeom prst="rect">
            <a:avLst/>
          </a:prstGeom>
          <a:noFill/>
        </p:spPr>
        <p:txBody>
          <a:bodyPr wrap="square" rtlCol="0">
            <a:spAutoFit/>
          </a:bodyPr>
          <a:lstStyle/>
          <a:p>
            <a:r>
              <a:rPr lang="en-GB" dirty="0"/>
              <a:t>Binary Data is that which can be placed in one of two mutually exclusive categories. </a:t>
            </a:r>
          </a:p>
          <a:p>
            <a:endParaRPr lang="en-GB" dirty="0"/>
          </a:p>
          <a:p>
            <a:endParaRPr lang="en-GB" dirty="0"/>
          </a:p>
          <a:p>
            <a:r>
              <a:rPr lang="en-GB" dirty="0"/>
              <a:t>There are three understandings of binary as a data format.</a:t>
            </a:r>
          </a:p>
        </p:txBody>
      </p:sp>
      <p:sp>
        <p:nvSpPr>
          <p:cNvPr id="3" name="Footer Placeholder 2">
            <a:extLst>
              <a:ext uri="{FF2B5EF4-FFF2-40B4-BE49-F238E27FC236}">
                <a16:creationId xmlns:a16="http://schemas.microsoft.com/office/drawing/2014/main" id="{A832616F-DD89-4C1C-90BD-C9D7EAECB520}"/>
              </a:ext>
            </a:extLst>
          </p:cNvPr>
          <p:cNvSpPr>
            <a:spLocks noGrp="1"/>
          </p:cNvSpPr>
          <p:nvPr>
            <p:ph type="ftr" sz="quarter" idx="11"/>
          </p:nvPr>
        </p:nvSpPr>
        <p:spPr/>
        <p:txBody>
          <a:bodyPr/>
          <a:lstStyle/>
          <a:p>
            <a:r>
              <a:rPr lang="en-GB"/>
              <a:t>SOAS Coding Club 2021</a:t>
            </a:r>
          </a:p>
        </p:txBody>
      </p:sp>
    </p:spTree>
    <p:extLst>
      <p:ext uri="{BB962C8B-B14F-4D97-AF65-F5344CB8AC3E}">
        <p14:creationId xmlns:p14="http://schemas.microsoft.com/office/powerpoint/2010/main" val="6622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D37B-FBA5-4472-B5AD-AF4A4C6726FE}"/>
              </a:ext>
            </a:extLst>
          </p:cNvPr>
          <p:cNvSpPr>
            <a:spLocks noGrp="1"/>
          </p:cNvSpPr>
          <p:nvPr>
            <p:ph type="title"/>
          </p:nvPr>
        </p:nvSpPr>
        <p:spPr>
          <a:xfrm>
            <a:off x="838200" y="365125"/>
            <a:ext cx="10515600" cy="1325563"/>
          </a:xfrm>
        </p:spPr>
        <p:txBody>
          <a:bodyPr>
            <a:normAutofit/>
          </a:bodyPr>
          <a:lstStyle/>
          <a:p>
            <a:r>
              <a:rPr lang="en-GB" sz="4800"/>
              <a:t>Binary Data in Statistics</a:t>
            </a:r>
          </a:p>
        </p:txBody>
      </p:sp>
      <p:sp>
        <p:nvSpPr>
          <p:cNvPr id="15" name="Rectangle 14">
            <a:extLst>
              <a:ext uri="{FF2B5EF4-FFF2-40B4-BE49-F238E27FC236}">
                <a16:creationId xmlns:a16="http://schemas.microsoft.com/office/drawing/2014/main" id="{C7B97305-E151-42DC-94BA-BF01D95D3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an hanging From basketball hoop">
            <a:extLst>
              <a:ext uri="{FF2B5EF4-FFF2-40B4-BE49-F238E27FC236}">
                <a16:creationId xmlns:a16="http://schemas.microsoft.com/office/drawing/2014/main" id="{054E82CC-0196-4A66-8161-C6F39A281472}"/>
              </a:ext>
            </a:extLst>
          </p:cNvPr>
          <p:cNvPicPr>
            <a:picLocks noChangeAspect="1"/>
          </p:cNvPicPr>
          <p:nvPr/>
        </p:nvPicPr>
        <p:blipFill rotWithShape="1">
          <a:blip r:embed="rId2">
            <a:extLst>
              <a:ext uri="{28A0092B-C50C-407E-A947-70E740481C1C}">
                <a14:useLocalDpi xmlns:a14="http://schemas.microsoft.com/office/drawing/2010/main" val="0"/>
              </a:ext>
            </a:extLst>
          </a:blip>
          <a:srcRect l="40409" r="6869" b="3"/>
          <a:stretch/>
        </p:blipFill>
        <p:spPr>
          <a:xfrm>
            <a:off x="799188" y="1904281"/>
            <a:ext cx="3374810" cy="4272681"/>
          </a:xfrm>
          <a:prstGeom prst="rect">
            <a:avLst/>
          </a:prstGeom>
        </p:spPr>
      </p:pic>
      <p:sp>
        <p:nvSpPr>
          <p:cNvPr id="3" name="Content Placeholder 2">
            <a:extLst>
              <a:ext uri="{FF2B5EF4-FFF2-40B4-BE49-F238E27FC236}">
                <a16:creationId xmlns:a16="http://schemas.microsoft.com/office/drawing/2014/main" id="{5E6975D5-8F71-4F16-9EE6-FE0712420991}"/>
              </a:ext>
            </a:extLst>
          </p:cNvPr>
          <p:cNvSpPr>
            <a:spLocks noGrp="1"/>
          </p:cNvSpPr>
          <p:nvPr>
            <p:ph idx="1"/>
          </p:nvPr>
        </p:nvSpPr>
        <p:spPr>
          <a:xfrm>
            <a:off x="4636008" y="1825625"/>
            <a:ext cx="6717792" cy="4351338"/>
          </a:xfrm>
        </p:spPr>
        <p:txBody>
          <a:bodyPr>
            <a:normAutofit/>
          </a:bodyPr>
          <a:lstStyle/>
          <a:p>
            <a:pPr marL="0" indent="0">
              <a:buNone/>
            </a:pPr>
            <a:r>
              <a:rPr lang="en-US" sz="2400" dirty="0"/>
              <a:t>In statistics, </a:t>
            </a:r>
            <a:r>
              <a:rPr lang="en-US" sz="2400" i="1" dirty="0"/>
              <a:t>binary data</a:t>
            </a:r>
            <a:r>
              <a:rPr lang="en-US" sz="2400" dirty="0"/>
              <a:t> is a statistical data type consisting of </a:t>
            </a:r>
            <a:r>
              <a:rPr lang="en-US" sz="2400" b="1" dirty="0"/>
              <a:t>categorical data </a:t>
            </a:r>
            <a:r>
              <a:rPr lang="en-US" sz="2400" dirty="0"/>
              <a:t>that can take exactly two possible values, such as "A" and "B", or "heads" and "tails". As a form of categorical data, binary data is nominal data, meaning they represent qualitatively different values that cannot be compared numerically. However, binary data is frequently converted to count data by considering one of the two values as "success" and representing the outcomes as 1 or 0, which corresponds to counting the number of successes in a single trial: 1 (success) or 0 (failure);</a:t>
            </a:r>
            <a:endParaRPr lang="en-GB" sz="2400" dirty="0"/>
          </a:p>
        </p:txBody>
      </p:sp>
      <p:sp>
        <p:nvSpPr>
          <p:cNvPr id="6" name="Footer Placeholder 5">
            <a:extLst>
              <a:ext uri="{FF2B5EF4-FFF2-40B4-BE49-F238E27FC236}">
                <a16:creationId xmlns:a16="http://schemas.microsoft.com/office/drawing/2014/main" id="{EC8A9FFF-83F1-4F3A-86AA-E27B4D08F153}"/>
              </a:ext>
            </a:extLst>
          </p:cNvPr>
          <p:cNvSpPr>
            <a:spLocks noGrp="1"/>
          </p:cNvSpPr>
          <p:nvPr>
            <p:ph type="ftr" sz="quarter" idx="11"/>
          </p:nvPr>
        </p:nvSpPr>
        <p:spPr/>
        <p:txBody>
          <a:bodyPr/>
          <a:lstStyle/>
          <a:p>
            <a:r>
              <a:rPr lang="en-GB"/>
              <a:t>SOAS Coding Club 2021</a:t>
            </a:r>
          </a:p>
        </p:txBody>
      </p:sp>
    </p:spTree>
    <p:extLst>
      <p:ext uri="{BB962C8B-B14F-4D97-AF65-F5344CB8AC3E}">
        <p14:creationId xmlns:p14="http://schemas.microsoft.com/office/powerpoint/2010/main" val="297865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F7E73-1451-4CA3-A81A-BFC6F50603F0}"/>
              </a:ext>
            </a:extLst>
          </p:cNvPr>
          <p:cNvSpPr>
            <a:spLocks noGrp="1"/>
          </p:cNvSpPr>
          <p:nvPr>
            <p:ph type="title"/>
          </p:nvPr>
        </p:nvSpPr>
        <p:spPr>
          <a:xfrm>
            <a:off x="838200" y="365126"/>
            <a:ext cx="10515600" cy="1288784"/>
          </a:xfrm>
        </p:spPr>
        <p:txBody>
          <a:bodyPr>
            <a:normAutofit/>
          </a:bodyPr>
          <a:lstStyle/>
          <a:p>
            <a:r>
              <a:rPr lang="en-GB" sz="4000"/>
              <a:t>Binary Variables</a:t>
            </a:r>
          </a:p>
        </p:txBody>
      </p:sp>
      <p:pic>
        <p:nvPicPr>
          <p:cNvPr id="4" name="Picture 3" descr="Chart, scatter chart&#10;&#10;Description automatically generated">
            <a:extLst>
              <a:ext uri="{FF2B5EF4-FFF2-40B4-BE49-F238E27FC236}">
                <a16:creationId xmlns:a16="http://schemas.microsoft.com/office/drawing/2014/main" id="{5D9D519C-5DFC-4280-B783-D8E6038101F1}"/>
              </a:ext>
            </a:extLst>
          </p:cNvPr>
          <p:cNvPicPr>
            <a:picLocks noChangeAspect="1"/>
          </p:cNvPicPr>
          <p:nvPr/>
        </p:nvPicPr>
        <p:blipFill rotWithShape="1">
          <a:blip r:embed="rId2"/>
          <a:srcRect l="4941" r="-3" b="-3"/>
          <a:stretch/>
        </p:blipFill>
        <p:spPr>
          <a:xfrm>
            <a:off x="838200" y="1653910"/>
            <a:ext cx="6151651" cy="4303465"/>
          </a:xfrm>
          <a:prstGeom prst="rect">
            <a:avLst/>
          </a:prstGeom>
        </p:spPr>
      </p:pic>
      <p:sp>
        <p:nvSpPr>
          <p:cNvPr id="3" name="Content Placeholder 2">
            <a:extLst>
              <a:ext uri="{FF2B5EF4-FFF2-40B4-BE49-F238E27FC236}">
                <a16:creationId xmlns:a16="http://schemas.microsoft.com/office/drawing/2014/main" id="{63F0631A-E499-4745-A64B-654A8C503663}"/>
              </a:ext>
            </a:extLst>
          </p:cNvPr>
          <p:cNvSpPr>
            <a:spLocks noGrp="1"/>
          </p:cNvSpPr>
          <p:nvPr>
            <p:ph idx="1"/>
          </p:nvPr>
        </p:nvSpPr>
        <p:spPr>
          <a:xfrm>
            <a:off x="7552449" y="1653911"/>
            <a:ext cx="3800856" cy="4303464"/>
          </a:xfrm>
        </p:spPr>
        <p:txBody>
          <a:bodyPr>
            <a:normAutofit/>
          </a:bodyPr>
          <a:lstStyle/>
          <a:p>
            <a:pPr marL="0" indent="0">
              <a:buNone/>
            </a:pPr>
            <a:r>
              <a:rPr lang="en-US" sz="2000" dirty="0"/>
              <a:t>A binary variable is a random variable of binary type, meaning with two possible values. Independent and identically distributed (</a:t>
            </a:r>
            <a:r>
              <a:rPr lang="en-US" sz="2000" dirty="0" err="1"/>
              <a:t>i.i.d</a:t>
            </a:r>
            <a:r>
              <a:rPr lang="en-US" sz="2000" dirty="0"/>
              <a:t>.) binary variables follow a </a:t>
            </a:r>
            <a:r>
              <a:rPr lang="en-US" sz="2000" b="1" dirty="0"/>
              <a:t>Bernoulli distribution</a:t>
            </a:r>
            <a:r>
              <a:rPr lang="en-US" sz="2000" dirty="0"/>
              <a:t>, but in general binary data need not come from </a:t>
            </a:r>
            <a:r>
              <a:rPr lang="en-US" sz="2000" dirty="0" err="1"/>
              <a:t>i.i.d</a:t>
            </a:r>
            <a:r>
              <a:rPr lang="en-US" sz="2000" dirty="0"/>
              <a:t>. variables. Total counts of </a:t>
            </a:r>
            <a:r>
              <a:rPr lang="en-US" sz="2000" dirty="0" err="1"/>
              <a:t>i.i.d</a:t>
            </a:r>
            <a:r>
              <a:rPr lang="en-US" sz="2000" dirty="0"/>
              <a:t>. binary variables (equivalently, sums of </a:t>
            </a:r>
            <a:r>
              <a:rPr lang="en-US" sz="2000" dirty="0" err="1"/>
              <a:t>i.i.d</a:t>
            </a:r>
            <a:r>
              <a:rPr lang="en-US" sz="2000" dirty="0"/>
              <a:t>. binary variables coded as 1 or 0) follow a binomial distribution, but when binary variables are not </a:t>
            </a:r>
            <a:r>
              <a:rPr lang="en-US" sz="2000" dirty="0" err="1"/>
              <a:t>i.i.d</a:t>
            </a:r>
            <a:r>
              <a:rPr lang="en-US" sz="2000" dirty="0"/>
              <a:t>., the distribution need not be binomial.</a:t>
            </a:r>
            <a:endParaRPr lang="en-GB" sz="2000" dirty="0"/>
          </a:p>
        </p:txBody>
      </p:sp>
      <p:sp>
        <p:nvSpPr>
          <p:cNvPr id="5" name="Footer Placeholder 4">
            <a:extLst>
              <a:ext uri="{FF2B5EF4-FFF2-40B4-BE49-F238E27FC236}">
                <a16:creationId xmlns:a16="http://schemas.microsoft.com/office/drawing/2014/main" id="{842461D6-71EF-47BD-B886-5DB559CC0202}"/>
              </a:ext>
            </a:extLst>
          </p:cNvPr>
          <p:cNvSpPr>
            <a:spLocks noGrp="1"/>
          </p:cNvSpPr>
          <p:nvPr>
            <p:ph type="ftr" sz="quarter" idx="11"/>
          </p:nvPr>
        </p:nvSpPr>
        <p:spPr/>
        <p:txBody>
          <a:bodyPr/>
          <a:lstStyle/>
          <a:p>
            <a:r>
              <a:rPr lang="en-GB"/>
              <a:t>SOAS Coding Club 2021</a:t>
            </a:r>
          </a:p>
        </p:txBody>
      </p:sp>
    </p:spTree>
    <p:extLst>
      <p:ext uri="{BB962C8B-B14F-4D97-AF65-F5344CB8AC3E}">
        <p14:creationId xmlns:p14="http://schemas.microsoft.com/office/powerpoint/2010/main" val="47915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B19B-B6F3-4858-BD51-8451878C112B}"/>
              </a:ext>
            </a:extLst>
          </p:cNvPr>
          <p:cNvSpPr>
            <a:spLocks noGrp="1"/>
          </p:cNvSpPr>
          <p:nvPr>
            <p:ph type="title"/>
          </p:nvPr>
        </p:nvSpPr>
        <p:spPr/>
        <p:txBody>
          <a:bodyPr/>
          <a:lstStyle/>
          <a:p>
            <a:r>
              <a:rPr lang="en-GB" dirty="0"/>
              <a:t>Nominal Data</a:t>
            </a:r>
          </a:p>
        </p:txBody>
      </p:sp>
      <p:sp>
        <p:nvSpPr>
          <p:cNvPr id="3" name="Content Placeholder 2">
            <a:extLst>
              <a:ext uri="{FF2B5EF4-FFF2-40B4-BE49-F238E27FC236}">
                <a16:creationId xmlns:a16="http://schemas.microsoft.com/office/drawing/2014/main" id="{4E1CBBEF-BA11-45F1-96A8-F2AF12FBFE36}"/>
              </a:ext>
            </a:extLst>
          </p:cNvPr>
          <p:cNvSpPr>
            <a:spLocks noGrp="1"/>
          </p:cNvSpPr>
          <p:nvPr>
            <p:ph idx="1"/>
          </p:nvPr>
        </p:nvSpPr>
        <p:spPr>
          <a:xfrm>
            <a:off x="7098632" y="1825625"/>
            <a:ext cx="4255168" cy="4351338"/>
          </a:xfrm>
        </p:spPr>
        <p:txBody>
          <a:bodyPr/>
          <a:lstStyle/>
          <a:p>
            <a:pPr marL="0" indent="0">
              <a:buNone/>
            </a:pPr>
            <a:r>
              <a:rPr lang="en-GB" dirty="0"/>
              <a:t>Nominal data is assigned into categories which do not have an implicit rank. </a:t>
            </a:r>
          </a:p>
          <a:p>
            <a:pPr marL="0" indent="0">
              <a:buNone/>
            </a:pPr>
            <a:r>
              <a:rPr lang="en-GB" dirty="0"/>
              <a:t>In Nominal data ordering cannot be used to make inferences.</a:t>
            </a:r>
          </a:p>
        </p:txBody>
      </p:sp>
      <p:sp>
        <p:nvSpPr>
          <p:cNvPr id="4" name="Footer Placeholder 3">
            <a:extLst>
              <a:ext uri="{FF2B5EF4-FFF2-40B4-BE49-F238E27FC236}">
                <a16:creationId xmlns:a16="http://schemas.microsoft.com/office/drawing/2014/main" id="{C04481DC-AE1D-40B2-9526-E7CA7114ECE6}"/>
              </a:ext>
            </a:extLst>
          </p:cNvPr>
          <p:cNvSpPr>
            <a:spLocks noGrp="1"/>
          </p:cNvSpPr>
          <p:nvPr>
            <p:ph type="ftr" sz="quarter" idx="11"/>
          </p:nvPr>
        </p:nvSpPr>
        <p:spPr/>
        <p:txBody>
          <a:bodyPr/>
          <a:lstStyle/>
          <a:p>
            <a:r>
              <a:rPr lang="en-GB"/>
              <a:t>SOAS Coding Club 2021</a:t>
            </a:r>
          </a:p>
        </p:txBody>
      </p:sp>
      <p:graphicFrame>
        <p:nvGraphicFramePr>
          <p:cNvPr id="7" name="Chart 6">
            <a:extLst>
              <a:ext uri="{FF2B5EF4-FFF2-40B4-BE49-F238E27FC236}">
                <a16:creationId xmlns:a16="http://schemas.microsoft.com/office/drawing/2014/main" id="{1CC6C8FE-1255-4344-B884-BE1CBCCD4863}"/>
              </a:ext>
            </a:extLst>
          </p:cNvPr>
          <p:cNvGraphicFramePr/>
          <p:nvPr>
            <p:extLst>
              <p:ext uri="{D42A27DB-BD31-4B8C-83A1-F6EECF244321}">
                <p14:modId xmlns:p14="http://schemas.microsoft.com/office/powerpoint/2010/main" val="1401715801"/>
              </p:ext>
            </p:extLst>
          </p:nvPr>
        </p:nvGraphicFramePr>
        <p:xfrm>
          <a:off x="838200" y="1825625"/>
          <a:ext cx="6121400" cy="40929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413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4F03-B7A5-476D-A548-1D5B90440676}"/>
              </a:ext>
            </a:extLst>
          </p:cNvPr>
          <p:cNvSpPr>
            <a:spLocks noGrp="1"/>
          </p:cNvSpPr>
          <p:nvPr>
            <p:ph type="title"/>
          </p:nvPr>
        </p:nvSpPr>
        <p:spPr/>
        <p:txBody>
          <a:bodyPr/>
          <a:lstStyle/>
          <a:p>
            <a:r>
              <a:rPr lang="en-GB" dirty="0"/>
              <a:t>Ordinal Data</a:t>
            </a:r>
          </a:p>
        </p:txBody>
      </p:sp>
      <p:sp>
        <p:nvSpPr>
          <p:cNvPr id="3" name="Content Placeholder 2">
            <a:extLst>
              <a:ext uri="{FF2B5EF4-FFF2-40B4-BE49-F238E27FC236}">
                <a16:creationId xmlns:a16="http://schemas.microsoft.com/office/drawing/2014/main" id="{3264AFA5-CEA9-491B-9033-BA4CD7156CFA}"/>
              </a:ext>
            </a:extLst>
          </p:cNvPr>
          <p:cNvSpPr>
            <a:spLocks noGrp="1"/>
          </p:cNvSpPr>
          <p:nvPr>
            <p:ph idx="1"/>
          </p:nvPr>
        </p:nvSpPr>
        <p:spPr>
          <a:xfrm>
            <a:off x="7002379" y="1690688"/>
            <a:ext cx="4616116" cy="4351338"/>
          </a:xfrm>
        </p:spPr>
        <p:txBody>
          <a:bodyPr/>
          <a:lstStyle/>
          <a:p>
            <a:pPr marL="0" indent="0">
              <a:buNone/>
            </a:pPr>
            <a:r>
              <a:rPr lang="en-GB" dirty="0"/>
              <a:t>This data, ordering has some implicit value such as ratings or categories with implicit ranking.</a:t>
            </a:r>
          </a:p>
          <a:p>
            <a:pPr marL="0" indent="0">
              <a:buNone/>
            </a:pPr>
            <a:r>
              <a:rPr lang="en-GB" dirty="0"/>
              <a:t>Examples:</a:t>
            </a:r>
          </a:p>
          <a:p>
            <a:pPr marL="0" indent="0">
              <a:buNone/>
            </a:pPr>
            <a:r>
              <a:rPr lang="en-GB" dirty="0"/>
              <a:t>Rating scales</a:t>
            </a:r>
          </a:p>
          <a:p>
            <a:pPr marL="0" indent="0">
              <a:buNone/>
            </a:pPr>
            <a:r>
              <a:rPr lang="en-GB" dirty="0"/>
              <a:t>Short-Tall scale</a:t>
            </a:r>
          </a:p>
        </p:txBody>
      </p:sp>
      <p:sp>
        <p:nvSpPr>
          <p:cNvPr id="4" name="Footer Placeholder 3">
            <a:extLst>
              <a:ext uri="{FF2B5EF4-FFF2-40B4-BE49-F238E27FC236}">
                <a16:creationId xmlns:a16="http://schemas.microsoft.com/office/drawing/2014/main" id="{A589130E-0C02-443B-A1C9-86AF6625BCE1}"/>
              </a:ext>
            </a:extLst>
          </p:cNvPr>
          <p:cNvSpPr>
            <a:spLocks noGrp="1"/>
          </p:cNvSpPr>
          <p:nvPr>
            <p:ph type="ftr" sz="quarter" idx="11"/>
          </p:nvPr>
        </p:nvSpPr>
        <p:spPr/>
        <p:txBody>
          <a:bodyPr/>
          <a:lstStyle/>
          <a:p>
            <a:r>
              <a:rPr lang="en-GB"/>
              <a:t>SOAS Coding Club 2021</a:t>
            </a:r>
          </a:p>
        </p:txBody>
      </p:sp>
      <p:graphicFrame>
        <p:nvGraphicFramePr>
          <p:cNvPr id="7" name="Chart 6">
            <a:extLst>
              <a:ext uri="{FF2B5EF4-FFF2-40B4-BE49-F238E27FC236}">
                <a16:creationId xmlns:a16="http://schemas.microsoft.com/office/drawing/2014/main" id="{178FF5AB-8858-4F65-B05E-87988A3B35A1}"/>
              </a:ext>
            </a:extLst>
          </p:cNvPr>
          <p:cNvGraphicFramePr/>
          <p:nvPr>
            <p:extLst>
              <p:ext uri="{D42A27DB-BD31-4B8C-83A1-F6EECF244321}">
                <p14:modId xmlns:p14="http://schemas.microsoft.com/office/powerpoint/2010/main" val="1034551779"/>
              </p:ext>
            </p:extLst>
          </p:nvPr>
        </p:nvGraphicFramePr>
        <p:xfrm>
          <a:off x="838200" y="1452493"/>
          <a:ext cx="5899484" cy="4589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085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899</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Office Theme</vt:lpstr>
      <vt:lpstr>Week 1: Data</vt:lpstr>
      <vt:lpstr>Types of Data</vt:lpstr>
      <vt:lpstr>Discrete Quantitative Data</vt:lpstr>
      <vt:lpstr>Continuous Quantitative Data</vt:lpstr>
      <vt:lpstr>Binary Data</vt:lpstr>
      <vt:lpstr>Binary Data in Statistics</vt:lpstr>
      <vt:lpstr>Binary Variables</vt:lpstr>
      <vt:lpstr>Nominal Data</vt:lpstr>
      <vt:lpstr>Ordinal Data</vt:lpstr>
      <vt:lpstr>Interval Data</vt:lpstr>
      <vt:lpstr>Ratio Data</vt:lpstr>
      <vt:lpstr>PowerPoint Presentation</vt:lpstr>
      <vt:lpstr>Data analytics is about looking in the right direction.</vt:lpstr>
      <vt:lpstr>Data Visualisation</vt:lpstr>
      <vt:lpstr>Approaching Data</vt:lpstr>
      <vt:lpstr>Understanding the data</vt:lpstr>
      <vt:lpstr>Our Dataset</vt:lpstr>
      <vt:lpstr>Prominence to Isolation Relationships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Data</dc:title>
  <dc:creator>Fivos Dimitrakopoulos</dc:creator>
  <cp:lastModifiedBy>Fivos Dimitrakopoulos</cp:lastModifiedBy>
  <cp:revision>17</cp:revision>
  <dcterms:created xsi:type="dcterms:W3CDTF">2021-02-10T20:22:41Z</dcterms:created>
  <dcterms:modified xsi:type="dcterms:W3CDTF">2021-02-18T21:23:36Z</dcterms:modified>
</cp:coreProperties>
</file>