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9144000" cy="5149850"/>
  <p:notesSz cx="9144000" cy="5149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63840" y="54864"/>
            <a:ext cx="1213103" cy="868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19481" y="0"/>
            <a:ext cx="5274310" cy="5145405"/>
          </a:xfrm>
          <a:custGeom>
            <a:avLst/>
            <a:gdLst/>
            <a:ahLst/>
            <a:cxnLst/>
            <a:rect l="l" t="t" r="r" b="b"/>
            <a:pathLst>
              <a:path w="5274310" h="5145405">
                <a:moveTo>
                  <a:pt x="3895064" y="0"/>
                </a:moveTo>
                <a:lnTo>
                  <a:pt x="9639" y="0"/>
                </a:lnTo>
                <a:lnTo>
                  <a:pt x="0" y="5145021"/>
                </a:lnTo>
                <a:lnTo>
                  <a:pt x="5273776" y="5145021"/>
                </a:lnTo>
                <a:lnTo>
                  <a:pt x="3895064" y="0"/>
                </a:lnTo>
                <a:close/>
              </a:path>
            </a:pathLst>
          </a:custGeom>
          <a:solidFill>
            <a:srgbClr val="000000">
              <a:alpha val="745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5264785" cy="5145405"/>
          </a:xfrm>
          <a:custGeom>
            <a:avLst/>
            <a:gdLst/>
            <a:ahLst/>
            <a:cxnLst/>
            <a:rect l="l" t="t" r="r" b="b"/>
            <a:pathLst>
              <a:path w="5264785" h="5145405">
                <a:moveTo>
                  <a:pt x="3885946" y="0"/>
                </a:moveTo>
                <a:lnTo>
                  <a:pt x="512" y="0"/>
                </a:lnTo>
                <a:lnTo>
                  <a:pt x="0" y="273685"/>
                </a:lnTo>
                <a:lnTo>
                  <a:pt x="0" y="5145021"/>
                </a:lnTo>
                <a:lnTo>
                  <a:pt x="5264658" y="5145021"/>
                </a:lnTo>
                <a:lnTo>
                  <a:pt x="388594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0044" y="1997710"/>
            <a:ext cx="8223910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3916"/>
            <a:ext cx="6400800" cy="1287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4465"/>
            <a:ext cx="397764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5405"/>
          </a:xfrm>
          <a:custGeom>
            <a:avLst/>
            <a:gdLst/>
            <a:ahLst/>
            <a:cxnLst/>
            <a:rect l="l" t="t" r="r" b="b"/>
            <a:pathLst>
              <a:path w="9144000" h="5145405">
                <a:moveTo>
                  <a:pt x="9144000" y="0"/>
                </a:moveTo>
                <a:lnTo>
                  <a:pt x="0" y="0"/>
                </a:lnTo>
                <a:lnTo>
                  <a:pt x="0" y="5145024"/>
                </a:lnTo>
                <a:lnTo>
                  <a:pt x="9144000" y="5145024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863840" y="54864"/>
            <a:ext cx="1213103" cy="8686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228600" y="0"/>
            <a:ext cx="8227695" cy="5145405"/>
          </a:xfrm>
          <a:custGeom>
            <a:avLst/>
            <a:gdLst/>
            <a:ahLst/>
            <a:cxnLst/>
            <a:rect l="l" t="t" r="r" b="b"/>
            <a:pathLst>
              <a:path w="8227695" h="5145405">
                <a:moveTo>
                  <a:pt x="6848221" y="0"/>
                </a:moveTo>
                <a:lnTo>
                  <a:pt x="0" y="0"/>
                </a:lnTo>
                <a:lnTo>
                  <a:pt x="0" y="5145021"/>
                </a:lnTo>
                <a:lnTo>
                  <a:pt x="8227186" y="5145021"/>
                </a:lnTo>
                <a:lnTo>
                  <a:pt x="6848221" y="0"/>
                </a:lnTo>
                <a:close/>
              </a:path>
            </a:pathLst>
          </a:custGeom>
          <a:solidFill>
            <a:srgbClr val="000000">
              <a:alpha val="745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0"/>
            <a:ext cx="8227695" cy="5145405"/>
          </a:xfrm>
          <a:custGeom>
            <a:avLst/>
            <a:gdLst/>
            <a:ahLst/>
            <a:cxnLst/>
            <a:rect l="l" t="t" r="r" b="b"/>
            <a:pathLst>
              <a:path w="8227695" h="5145405">
                <a:moveTo>
                  <a:pt x="6848221" y="0"/>
                </a:moveTo>
                <a:lnTo>
                  <a:pt x="0" y="0"/>
                </a:lnTo>
                <a:lnTo>
                  <a:pt x="0" y="5145021"/>
                </a:lnTo>
                <a:lnTo>
                  <a:pt x="8227186" y="5145021"/>
                </a:lnTo>
                <a:lnTo>
                  <a:pt x="684822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994"/>
            <a:ext cx="8229600" cy="823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4465"/>
            <a:ext cx="8229600" cy="33989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195309" y="4883750"/>
            <a:ext cx="351790" cy="12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9360"/>
            <a:ext cx="2103120" cy="257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kpmg.freshgrc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mailto:sa@freshgrc.co" TargetMode="External"/><Relationship Id="rId5" Type="http://schemas.openxmlformats.org/officeDocument/2006/relationships/hyperlink" Target="mailto:auditor1@freshgrc.co" TargetMode="External"/><Relationship Id="rId6" Type="http://schemas.openxmlformats.org/officeDocument/2006/relationships/hyperlink" Target="mailto:auditee1@freshgrc.co" TargetMode="External"/><Relationship Id="rId7" Type="http://schemas.openxmlformats.org/officeDocument/2006/relationships/hyperlink" Target="mailto:risk_owner@freshgrc.co" TargetMode="External"/><Relationship Id="rId8" Type="http://schemas.openxmlformats.org/officeDocument/2006/relationships/hyperlink" Target="mailto:risk_mitigator@freshgrc.co" TargetMode="External"/><Relationship Id="rId9" Type="http://schemas.openxmlformats.org/officeDocument/2006/relationships/hyperlink" Target="mailto:risk_reviewer@freshgrc.co" TargetMode="External"/><Relationship Id="rId10" Type="http://schemas.openxmlformats.org/officeDocument/2006/relationships/hyperlink" Target="mailto:compauthor@freshgrc.co" TargetMode="External"/><Relationship Id="rId11" Type="http://schemas.openxmlformats.org/officeDocument/2006/relationships/hyperlink" Target="mailto:compreviewer@freshgrc.co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mailto:asset_owner@freshgrc.co" TargetMode="External"/><Relationship Id="rId5" Type="http://schemas.openxmlformats.org/officeDocument/2006/relationships/hyperlink" Target="mailto:asset_custodian@freshgrc.co" TargetMode="External"/><Relationship Id="rId6" Type="http://schemas.openxmlformats.org/officeDocument/2006/relationships/hyperlink" Target="mailto:asset_reviewer@freshgrc.co" TargetMode="External"/><Relationship Id="rId7" Type="http://schemas.openxmlformats.org/officeDocument/2006/relationships/hyperlink" Target="mailto:policy_owner@freshgrc.co" TargetMode="External"/><Relationship Id="rId8" Type="http://schemas.openxmlformats.org/officeDocument/2006/relationships/hyperlink" Target="mailto:policy_reviewer@freshgrc.co" TargetMode="External"/><Relationship Id="rId9" Type="http://schemas.openxmlformats.org/officeDocument/2006/relationships/hyperlink" Target="mailto:policy_approver@freshgrc.co" TargetMode="External"/><Relationship Id="rId10" Type="http://schemas.openxmlformats.org/officeDocument/2006/relationships/hyperlink" Target="mailto:employee@freshgrc.co" TargetMode="External"/><Relationship Id="rId11" Type="http://schemas.openxmlformats.org/officeDocument/2006/relationships/hyperlink" Target="mailto:ethics_planner@freshgrc.co" TargetMode="External"/><Relationship Id="rId12" Type="http://schemas.openxmlformats.org/officeDocument/2006/relationships/hyperlink" Target="mailto:ethics_reviewer@freshgrc.co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hyperlink" Target="mailto:Incident_analyst@freshgrc.co" TargetMode="External"/><Relationship Id="rId5" Type="http://schemas.openxmlformats.org/officeDocument/2006/relationships/hyperlink" Target="mailto:Incident_manager@freshgrc.co" TargetMode="External"/><Relationship Id="rId6" Type="http://schemas.openxmlformats.org/officeDocument/2006/relationships/hyperlink" Target="mailto:Incident_resolver@freshgrc.co" TargetMode="External"/><Relationship Id="rId7" Type="http://schemas.openxmlformats.org/officeDocument/2006/relationships/hyperlink" Target="mailto:Incident_reviewer@freshgrc.co" TargetMode="External"/><Relationship Id="rId8" Type="http://schemas.openxmlformats.org/officeDocument/2006/relationships/hyperlink" Target="mailto:bcpm_planner@freshgrc.co" TargetMode="External"/><Relationship Id="rId9" Type="http://schemas.openxmlformats.org/officeDocument/2006/relationships/hyperlink" Target="mailto:bcpm_implementer@freshgrc.co" TargetMode="External"/><Relationship Id="rId10" Type="http://schemas.openxmlformats.org/officeDocument/2006/relationships/hyperlink" Target="mailto:bcpm_maintainer@freshgrc.co" TargetMode="External"/><Relationship Id="rId11" Type="http://schemas.openxmlformats.org/officeDocument/2006/relationships/hyperlink" Target="mailto:bcpm_tester@freshgrc.co" TargetMode="External"/><Relationship Id="rId12" Type="http://schemas.openxmlformats.org/officeDocument/2006/relationships/hyperlink" Target="mailto:disaster_owner@freshgrc.co" TargetMode="External"/><Relationship Id="rId13" Type="http://schemas.openxmlformats.org/officeDocument/2006/relationships/hyperlink" Target="mailto:disaster_tester@freshgrc.co" TargetMode="External"/><Relationship Id="rId14" Type="http://schemas.openxmlformats.org/officeDocument/2006/relationships/hyperlink" Target="mailto:disaster_reviewer@freshgrc.co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hyperlink" Target="mailto:whistle_investigator@freshgrc.co" TargetMode="External"/><Relationship Id="rId5" Type="http://schemas.openxmlformats.org/officeDocument/2006/relationships/hyperlink" Target="mailto:whistle_reviewer@freshgrc.co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44" y="1997710"/>
            <a:ext cx="2871470" cy="9404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Arial"/>
                <a:cs typeface="Arial"/>
              </a:rPr>
              <a:t>FreshGRC</a:t>
            </a:r>
            <a:r>
              <a:rPr dirty="0" sz="3000" spc="-140">
                <a:latin typeface="Arial"/>
                <a:cs typeface="Arial"/>
              </a:rPr>
              <a:t> </a:t>
            </a:r>
            <a:r>
              <a:rPr dirty="0" sz="3000" spc="-5">
                <a:latin typeface="Arial"/>
                <a:cs typeface="Arial"/>
              </a:rPr>
              <a:t>Login  Credentials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0349" y="3059430"/>
            <a:ext cx="160972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1400" spc="-15">
                <a:solidFill>
                  <a:srgbClr val="0000FF"/>
                </a:solidFill>
                <a:uFill>
                  <a:solidFill>
                    <a:srgbClr val="5F5F5F"/>
                  </a:solidFill>
                </a:uFill>
                <a:latin typeface="Arial"/>
                <a:cs typeface="Arial"/>
                <a:hlinkClick r:id="rId2"/>
              </a:rPr>
              <a:t>https</a:t>
            </a:r>
            <a:r>
              <a:rPr dirty="0" u="heavy" sz="1400" spc="-15">
                <a:solidFill>
                  <a:srgbClr val="0000FF"/>
                </a:solidFill>
                <a:uFill>
                  <a:solidFill>
                    <a:srgbClr val="5F5F5F"/>
                  </a:solidFill>
                </a:uFill>
                <a:latin typeface="Arial"/>
                <a:cs typeface="Arial"/>
                <a:hlinkClick r:id="rId2"/>
              </a:rPr>
              <a:t>://freshgrc.com</a:t>
            </a:r>
            <a:r>
              <a:rPr dirty="0" u="heavy" sz="1400" spc="-15">
                <a:solidFill>
                  <a:srgbClr val="0000FF"/>
                </a:solidFill>
                <a:uFill>
                  <a:solidFill>
                    <a:srgbClr val="5F5F5F"/>
                  </a:solidFill>
                </a:uFill>
                <a:latin typeface="Arial"/>
                <a:cs typeface="Arial"/>
                <a:hlinkClick r:id="rId2"/>
              </a:rPr>
              <a:t>/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490728"/>
            <a:ext cx="6502146" cy="4021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498" y="521855"/>
            <a:ext cx="6391656" cy="39166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973" y="512254"/>
          <a:ext cx="6405245" cy="3926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20"/>
                <a:gridCol w="3195320"/>
              </a:tblGrid>
              <a:tr h="304800">
                <a:tc>
                  <a:txBody>
                    <a:bodyPr/>
                    <a:lstStyle/>
                    <a:p>
                      <a:pPr algn="ctr" marR="203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867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User-Roles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Super-admin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sa@freshgrc.co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972819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Audit</a:t>
                      </a:r>
                      <a:r>
                        <a:rPr dirty="0" sz="1400" spc="6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37160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auditor1@freshgrc.co </a:t>
                      </a:r>
                      <a:r>
                        <a:rPr dirty="0" sz="140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auditee1@freshgrc.co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7947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Enterprise 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Risk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0393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risk_owner@freshgrc.co </a:t>
                      </a:r>
                      <a:r>
                        <a:rPr dirty="0" sz="140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risk_mitigator@freshgrc.co </a:t>
                      </a:r>
                      <a:r>
                        <a:rPr dirty="0" sz="140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risk_reviewer@freshgrc.co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879538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Compliance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951865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0"/>
                        </a:rPr>
                        <a:t>compauthor@freshgrc.co </a:t>
                      </a:r>
                      <a:r>
                        <a:rPr dirty="0" sz="140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1"/>
                        </a:rPr>
                        <a:t>compreviewer@freshgrc.co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07009" y="4494377"/>
            <a:ext cx="152336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-15">
                <a:latin typeface="Arial"/>
                <a:cs typeface="Arial"/>
              </a:rPr>
              <a:t>Password: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freshgrc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490728"/>
            <a:ext cx="6502146" cy="43106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498" y="521855"/>
            <a:ext cx="6391656" cy="42062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973" y="512254"/>
          <a:ext cx="6405245" cy="4215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20"/>
                <a:gridCol w="3195320"/>
              </a:tblGrid>
              <a:tr h="304800">
                <a:tc>
                  <a:txBody>
                    <a:bodyPr/>
                    <a:lstStyle/>
                    <a:p>
                      <a:pPr algn="ctr" marR="203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867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User-Roles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1370964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30" b="1">
                          <a:latin typeface="Arial"/>
                          <a:cs typeface="Arial"/>
                        </a:rPr>
                        <a:t>Asset</a:t>
                      </a:r>
                      <a:r>
                        <a:rPr dirty="0" sz="1400" spc="4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asset_owner@freshgrc.co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asset_custodian@freshgrc.co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asset_reviewer@freshgrc.co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37160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Policy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policy_owner@freshgrc.co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policy_reviewer@freshgrc.co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policy_approver@freshgrc.co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58303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400" spc="-10" b="1">
                          <a:latin typeface="Arial"/>
                          <a:cs typeface="Arial"/>
                        </a:rPr>
                        <a:t>Policy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Exception</a:t>
                      </a:r>
                      <a:r>
                        <a:rPr dirty="0" sz="1400" spc="-5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0"/>
                        </a:rPr>
                        <a:t>employee@freshgrc.co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1"/>
                        </a:rPr>
                        <a:t>ethics_planner@freshgrc.co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2"/>
                        </a:rPr>
                        <a:t>ethics_reviewer@freshgrc.co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320037"/>
            <a:ext cx="6502146" cy="47373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498" y="351726"/>
            <a:ext cx="6391656" cy="46329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973" y="342201"/>
          <a:ext cx="6405245" cy="4689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20"/>
                <a:gridCol w="3195320"/>
              </a:tblGrid>
              <a:tr h="304800">
                <a:tc>
                  <a:txBody>
                    <a:bodyPr/>
                    <a:lstStyle/>
                    <a:p>
                      <a:pPr algn="ctr" marR="20320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D6D6D6"/>
                      </a:solidFill>
                      <a:prstDash val="solid"/>
                    </a:lnL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867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User-Roles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1601469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Incident</a:t>
                      </a:r>
                      <a:r>
                        <a:rPr dirty="0" sz="1400" spc="-1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Incident_analyst@freshgrc.co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 marR="629285">
                        <a:lnSpc>
                          <a:spcPts val="3400"/>
                        </a:lnSpc>
                        <a:spcBef>
                          <a:spcPts val="275"/>
                        </a:spcBef>
                      </a:pPr>
                      <a:r>
                        <a:rPr dirty="0" u="heavy" sz="1400" spc="-3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I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n</a:t>
                      </a:r>
                      <a:r>
                        <a:rPr dirty="0" u="heavy" sz="14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c</a:t>
                      </a:r>
                      <a:r>
                        <a:rPr dirty="0" u="heavy" sz="14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i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den</a:t>
                      </a:r>
                      <a:r>
                        <a:rPr dirty="0" u="heavy" sz="1400" spc="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t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_</a:t>
                      </a:r>
                      <a:r>
                        <a:rPr dirty="0" u="heavy" sz="14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m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ana</a:t>
                      </a:r>
                      <a:r>
                        <a:rPr dirty="0" u="heavy" sz="1400" spc="-3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g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e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r</a:t>
                      </a:r>
                      <a:r>
                        <a:rPr dirty="0" u="heavy" sz="14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@</a:t>
                      </a:r>
                      <a:r>
                        <a:rPr dirty="0" u="heavy" sz="14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f</a:t>
                      </a:r>
                      <a:r>
                        <a:rPr dirty="0" u="heavy" sz="14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r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e</a:t>
                      </a:r>
                      <a:r>
                        <a:rPr dirty="0" u="heavy" sz="1400" spc="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s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hg</a:t>
                      </a:r>
                      <a:r>
                        <a:rPr dirty="0" u="heavy" sz="1400" spc="-2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r</a:t>
                      </a:r>
                      <a:r>
                        <a:rPr dirty="0" u="heavy" sz="1400" spc="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c</a:t>
                      </a:r>
                      <a:r>
                        <a:rPr dirty="0" u="heavy" sz="14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.</a:t>
                      </a:r>
                      <a:r>
                        <a:rPr dirty="0" u="heavy" sz="1400" spc="-1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c</a:t>
                      </a:r>
                      <a:r>
                        <a:rPr dirty="0" u="heavy" sz="140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o </a:t>
                      </a:r>
                      <a:r>
                        <a:rPr dirty="0" sz="1400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6"/>
                        </a:rPr>
                        <a:t>Incident_resolver@freshgrc.co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7"/>
                        </a:rPr>
                        <a:t>Incident_reviewer@freshgrc.co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602740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Business Continuity</a:t>
                      </a:r>
                      <a:r>
                        <a:rPr dirty="0" sz="1400" spc="-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8"/>
                        </a:rPr>
                        <a:t>bcpm_planner@freshgrc.co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 marR="554355">
                        <a:lnSpc>
                          <a:spcPts val="3400"/>
                        </a:lnSpc>
                        <a:spcBef>
                          <a:spcPts val="27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9"/>
                        </a:rPr>
                        <a:t>bcpm_implementer@freshgrc.co </a:t>
                      </a:r>
                      <a:r>
                        <a:rPr dirty="0" sz="1400" spc="-15">
                          <a:solidFill>
                            <a:srgbClr val="0000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0"/>
                        </a:rPr>
                        <a:t>bcpm_maintainer@freshgrc.co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1"/>
                        </a:rPr>
                        <a:t>bcpm_tester@freshgrc.co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170367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Disaster Recovery</a:t>
                      </a:r>
                      <a:r>
                        <a:rPr dirty="0" sz="1400" spc="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2"/>
                        </a:rPr>
                        <a:t>disaster_owner@freshgrc.co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3"/>
                        </a:rPr>
                        <a:t>disaster_tester@freshgrc.co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14"/>
                        </a:rPr>
                        <a:t>disaster_reviewer@freshgrc.co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368" y="697992"/>
            <a:ext cx="6502146" cy="1287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28498" y="727710"/>
            <a:ext cx="6391656" cy="11856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18973" y="718121"/>
          <a:ext cx="6405245" cy="1193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5320"/>
                <a:gridCol w="3195320"/>
              </a:tblGrid>
              <a:tr h="304800">
                <a:tc>
                  <a:txBody>
                    <a:bodyPr/>
                    <a:lstStyle/>
                    <a:p>
                      <a:pPr algn="ctr" marR="203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L w="9525">
                      <a:solidFill>
                        <a:srgbClr val="D6D6D6"/>
                      </a:solidFill>
                      <a:prstDash val="solid"/>
                    </a:lnL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78676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User-Roles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195">
                    <a:lnR w="9525">
                      <a:solidFill>
                        <a:srgbClr val="D6D6D6"/>
                      </a:solidFill>
                      <a:prstDash val="solid"/>
                    </a:lnR>
                    <a:lnT w="9525">
                      <a:solidFill>
                        <a:srgbClr val="D6D6D6"/>
                      </a:solidFill>
                      <a:prstDash val="solid"/>
                    </a:lnT>
                    <a:solidFill>
                      <a:srgbClr val="FF0000"/>
                    </a:solidFill>
                  </a:tcPr>
                </a:tc>
              </a:tr>
              <a:tr h="879475"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1400" spc="-15" b="1">
                          <a:latin typeface="Arial"/>
                          <a:cs typeface="Arial"/>
                        </a:rPr>
                        <a:t>Whistle-Blower</a:t>
                      </a:r>
                      <a:r>
                        <a:rPr dirty="0" sz="1400" spc="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5" b="1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4"/>
                        </a:rPr>
                        <a:t>whistle_investigator@freshgrc.co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dirty="0" u="heavy" sz="1400" spc="-15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Arial"/>
                          <a:cs typeface="Arial"/>
                          <a:hlinkClick r:id="rId5"/>
                        </a:rPr>
                        <a:t>whistle_reviewer@freshgrc.co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9525">
                      <a:solidFill>
                        <a:srgbClr val="D6D6D6"/>
                      </a:solidFill>
                      <a:prstDash val="solid"/>
                    </a:lnL>
                    <a:lnR w="9525">
                      <a:solidFill>
                        <a:srgbClr val="D6D6D6"/>
                      </a:solidFill>
                      <a:prstDash val="solid"/>
                    </a:lnR>
                    <a:lnB w="9525">
                      <a:solidFill>
                        <a:srgbClr val="D6D6D6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dirty="0" spc="-5"/>
              <a:t>©</a:t>
            </a:r>
            <a:r>
              <a:rPr dirty="0" spc="-100"/>
              <a:t> </a:t>
            </a:r>
            <a:r>
              <a:rPr dirty="0" spc="-10"/>
              <a:t>FixNix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prasanna venkatesh</dc:creator>
  <dc:title>FreshGRC Login Credentials</dc:title>
  <dcterms:created xsi:type="dcterms:W3CDTF">2020-02-22T04:40:00Z</dcterms:created>
  <dcterms:modified xsi:type="dcterms:W3CDTF">2020-02-22T04:40:00Z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2019-10-07T00:00:00Z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2020-02-22T00:00:00Z</vt:filetime>
  </property>
</Properties>
</file>