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0" r:id="rId2"/>
  </p:sldMasterIdLst>
  <p:notesMasterIdLst>
    <p:notesMasterId r:id="rId8"/>
  </p:notesMasterIdLst>
  <p:sldIdLst>
    <p:sldId id="373" r:id="rId3"/>
    <p:sldId id="2181" r:id="rId4"/>
    <p:sldId id="2183" r:id="rId5"/>
    <p:sldId id="2184" r:id="rId6"/>
    <p:sldId id="2182" r:id="rId7"/>
  </p:sldIdLst>
  <p:sldSz cx="12192000" cy="6858000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3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3F3F"/>
    <a:srgbClr val="898989"/>
    <a:srgbClr val="D9D9D9"/>
    <a:srgbClr val="CC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06" autoAdjust="0"/>
    <p:restoredTop sz="98932" autoAdjust="0"/>
  </p:normalViewPr>
  <p:slideViewPr>
    <p:cSldViewPr snapToGrid="0">
      <p:cViewPr>
        <p:scale>
          <a:sx n="75" d="100"/>
          <a:sy n="75" d="100"/>
        </p:scale>
        <p:origin x="-720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2573" y="6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3">
            <a:extLst>
              <a:ext uri="{FF2B5EF4-FFF2-40B4-BE49-F238E27FC236}">
                <a16:creationId xmlns:a16="http://schemas.microsoft.com/office/drawing/2014/main" xmlns="" id="{E7151CCF-8FCE-412C-B0D7-14D6B859F2B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084263" y="719138"/>
            <a:ext cx="4841875" cy="2724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30" tIns="46415" rIns="92830" bIns="46415" rtlCol="0" anchor="ctr"/>
          <a:lstStyle/>
          <a:p>
            <a:endParaRPr lang="en-US" dirty="0"/>
          </a:p>
        </p:txBody>
      </p:sp>
      <p:sp>
        <p:nvSpPr>
          <p:cNvPr id="9" name="Notes Placeholder 4">
            <a:extLst>
              <a:ext uri="{FF2B5EF4-FFF2-40B4-BE49-F238E27FC236}">
                <a16:creationId xmlns:a16="http://schemas.microsoft.com/office/drawing/2014/main" xmlns="" id="{DC203B45-57D7-4234-B6B1-9165C3C769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47757" y="3628710"/>
            <a:ext cx="6514886" cy="5287522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82D9BEC9-E17E-4FC1-A93A-22B4994B4A69}"/>
              </a:ext>
            </a:extLst>
          </p:cNvPr>
          <p:cNvSpPr txBox="1"/>
          <p:nvPr/>
        </p:nvSpPr>
        <p:spPr>
          <a:xfrm>
            <a:off x="247758" y="9007834"/>
            <a:ext cx="6514886" cy="9326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marL="232075" marR="0" lvl="0" indent="-232075" algn="l" defTabSz="9282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32075" algn="l"/>
              </a:tabLst>
              <a:defRPr/>
            </a:pPr>
            <a:fld id="{1CE9EA8B-DBE7-492B-893F-AD13AC039ED7}" type="slidenum">
              <a:rPr lang="en-US" sz="600" smtClean="0">
                <a:solidFill>
                  <a:srgbClr val="979D9D"/>
                </a:solidFill>
              </a:rPr>
              <a:pPr marL="232075" marR="0" lvl="0" indent="-232075" algn="l" defTabSz="92829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232075" algn="l"/>
                </a:tabLst>
                <a:defRPr/>
              </a:pPr>
              <a:t>‹#›</a:t>
            </a:fld>
            <a:endParaRPr lang="en-US" sz="600" dirty="0">
              <a:solidFill>
                <a:srgbClr val="979D9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4108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467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4675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4675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4675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467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83808FE1-F24E-469C-8C35-4D1E80A3B4AF}"/>
              </a:ext>
            </a:extLst>
          </p:cNvPr>
          <p:cNvSpPr/>
          <p:nvPr userDrawn="1"/>
        </p:nvSpPr>
        <p:spPr bwMode="gray">
          <a:xfrm>
            <a:off x="0" y="6148251"/>
            <a:ext cx="12192000" cy="7097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71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34AD07D2-0C04-4438-A1B6-9E2FC43B8653}"/>
              </a:ext>
            </a:extLst>
          </p:cNvPr>
          <p:cNvSpPr/>
          <p:nvPr userDrawn="1"/>
        </p:nvSpPr>
        <p:spPr bwMode="gray">
          <a:xfrm>
            <a:off x="0" y="6148251"/>
            <a:ext cx="12192000" cy="7097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865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5840" y="987425"/>
            <a:ext cx="676656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1908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15840" y="987425"/>
            <a:ext cx="676656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50963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81300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81698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37726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709738"/>
            <a:ext cx="109728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589463"/>
            <a:ext cx="109728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34601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5125"/>
            <a:ext cx="109728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825625"/>
            <a:ext cx="5394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40" y="1825625"/>
            <a:ext cx="539496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7595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5125"/>
            <a:ext cx="109728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81163"/>
            <a:ext cx="539496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505075"/>
            <a:ext cx="539496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40" y="1681163"/>
            <a:ext cx="539496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40" y="2505075"/>
            <a:ext cx="539496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98970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58298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491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xmlns="" id="{4ED58115-D12E-4705-AC50-6E00BEAFDA53}"/>
              </a:ext>
            </a:extLst>
          </p:cNvPr>
          <p:cNvSpPr/>
          <p:nvPr userDrawn="1"/>
        </p:nvSpPr>
        <p:spPr>
          <a:xfrm>
            <a:off x="612648" y="685800"/>
            <a:ext cx="4023360" cy="5486400"/>
          </a:xfrm>
          <a:custGeom>
            <a:avLst/>
            <a:gdLst>
              <a:gd name="connsiteX0" fmla="*/ 0 w 4023360"/>
              <a:gd name="connsiteY0" fmla="*/ 0 h 5486400"/>
              <a:gd name="connsiteX1" fmla="*/ 3451303 w 4023360"/>
              <a:gd name="connsiteY1" fmla="*/ 0 h 5486400"/>
              <a:gd name="connsiteX2" fmla="*/ 3744962 w 4023360"/>
              <a:gd name="connsiteY2" fmla="*/ 0 h 5486400"/>
              <a:gd name="connsiteX3" fmla="*/ 3763650 w 4023360"/>
              <a:gd name="connsiteY3" fmla="*/ 47066 h 5486400"/>
              <a:gd name="connsiteX4" fmla="*/ 4023360 w 4023360"/>
              <a:gd name="connsiteY4" fmla="*/ 2743200 h 5486400"/>
              <a:gd name="connsiteX5" fmla="*/ 3763650 w 4023360"/>
              <a:gd name="connsiteY5" fmla="*/ 5439334 h 5486400"/>
              <a:gd name="connsiteX6" fmla="*/ 3744962 w 4023360"/>
              <a:gd name="connsiteY6" fmla="*/ 5486400 h 5486400"/>
              <a:gd name="connsiteX7" fmla="*/ 3451303 w 4023360"/>
              <a:gd name="connsiteY7" fmla="*/ 5486400 h 5486400"/>
              <a:gd name="connsiteX8" fmla="*/ 0 w 4023360"/>
              <a:gd name="connsiteY8" fmla="*/ 5486400 h 548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23360" h="5486400">
                <a:moveTo>
                  <a:pt x="0" y="0"/>
                </a:moveTo>
                <a:lnTo>
                  <a:pt x="3451303" y="0"/>
                </a:lnTo>
                <a:lnTo>
                  <a:pt x="3744962" y="0"/>
                </a:lnTo>
                <a:lnTo>
                  <a:pt x="3763650" y="47066"/>
                </a:lnTo>
                <a:cubicBezTo>
                  <a:pt x="3916271" y="491269"/>
                  <a:pt x="4023360" y="1531178"/>
                  <a:pt x="4023360" y="2743200"/>
                </a:cubicBezTo>
                <a:cubicBezTo>
                  <a:pt x="4023360" y="3955222"/>
                  <a:pt x="3916271" y="4995131"/>
                  <a:pt x="3763650" y="5439334"/>
                </a:cubicBezTo>
                <a:lnTo>
                  <a:pt x="3744962" y="5486400"/>
                </a:lnTo>
                <a:lnTo>
                  <a:pt x="3451303" y="5486400"/>
                </a:lnTo>
                <a:lnTo>
                  <a:pt x="0" y="548640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1C4378CC-FA1F-481E-AAA9-38580BC35C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41324" y="1970088"/>
            <a:ext cx="3356356" cy="2917825"/>
          </a:xfrm>
        </p:spPr>
        <p:txBody>
          <a:bodyPr anchor="ctr">
            <a:noAutofit/>
          </a:bodyPr>
          <a:lstStyle>
            <a:lvl1pPr marL="0" indent="0">
              <a:buNone/>
              <a:defRPr sz="44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4400">
                <a:solidFill>
                  <a:schemeClr val="bg1"/>
                </a:solidFill>
                <a:latin typeface="+mj-lt"/>
              </a:defRPr>
            </a:lvl2pPr>
            <a:lvl3pPr marL="914400" indent="0">
              <a:buNone/>
              <a:defRPr sz="4400">
                <a:solidFill>
                  <a:schemeClr val="bg1"/>
                </a:solidFill>
                <a:latin typeface="+mj-lt"/>
              </a:defRPr>
            </a:lvl3pPr>
            <a:lvl4pPr marL="1371600" indent="0">
              <a:buNone/>
              <a:defRPr sz="4400">
                <a:solidFill>
                  <a:schemeClr val="bg1"/>
                </a:solidFill>
                <a:latin typeface="+mj-lt"/>
              </a:defRPr>
            </a:lvl4pPr>
            <a:lvl5pPr marL="1828800" indent="0">
              <a:buNone/>
              <a:defRPr sz="44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Insert text</a:t>
            </a:r>
          </a:p>
        </p:txBody>
      </p:sp>
    </p:spTree>
    <p:extLst>
      <p:ext uri="{BB962C8B-B14F-4D97-AF65-F5344CB8AC3E}">
        <p14:creationId xmlns:p14="http://schemas.microsoft.com/office/powerpoint/2010/main" val="653297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BD86B38-F06B-4B64-85F4-06F73516B772}"/>
              </a:ext>
            </a:extLst>
          </p:cNvPr>
          <p:cNvSpPr/>
          <p:nvPr userDrawn="1"/>
        </p:nvSpPr>
        <p:spPr>
          <a:xfrm>
            <a:off x="765850" y="685800"/>
            <a:ext cx="4023360" cy="54864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A00CED25-FFDF-4AB5-8D30-072168F43545}"/>
              </a:ext>
            </a:extLst>
          </p:cNvPr>
          <p:cNvSpPr/>
          <p:nvPr userDrawn="1"/>
        </p:nvSpPr>
        <p:spPr>
          <a:xfrm>
            <a:off x="612648" y="685800"/>
            <a:ext cx="4023360" cy="54864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1C4378CC-FA1F-481E-AAA9-38580BC35C59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207008" y="1970088"/>
            <a:ext cx="2834640" cy="2917825"/>
          </a:xfrm>
        </p:spPr>
        <p:txBody>
          <a:bodyPr anchor="ctr">
            <a:noAutofit/>
          </a:bodyPr>
          <a:lstStyle>
            <a:lvl1pPr marL="0" indent="0">
              <a:buNone/>
              <a:defRPr sz="44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4400">
                <a:solidFill>
                  <a:schemeClr val="bg1"/>
                </a:solidFill>
                <a:latin typeface="+mj-lt"/>
              </a:defRPr>
            </a:lvl2pPr>
            <a:lvl3pPr marL="914400" indent="0">
              <a:buNone/>
              <a:defRPr sz="4400">
                <a:solidFill>
                  <a:schemeClr val="bg1"/>
                </a:solidFill>
                <a:latin typeface="+mj-lt"/>
              </a:defRPr>
            </a:lvl3pPr>
            <a:lvl4pPr marL="1371600" indent="0">
              <a:buNone/>
              <a:defRPr sz="4400">
                <a:solidFill>
                  <a:schemeClr val="bg1"/>
                </a:solidFill>
                <a:latin typeface="+mj-lt"/>
              </a:defRPr>
            </a:lvl4pPr>
            <a:lvl5pPr marL="1828800" indent="0">
              <a:buNone/>
              <a:defRPr sz="44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Insert text</a:t>
            </a:r>
          </a:p>
        </p:txBody>
      </p:sp>
    </p:spTree>
    <p:extLst>
      <p:ext uri="{BB962C8B-B14F-4D97-AF65-F5344CB8AC3E}">
        <p14:creationId xmlns:p14="http://schemas.microsoft.com/office/powerpoint/2010/main" val="3272572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65125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25625"/>
            <a:ext cx="10972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904E4FA-3893-4C16-A440-C6CBD260EC51}"/>
              </a:ext>
            </a:extLst>
          </p:cNvPr>
          <p:cNvSpPr txBox="1"/>
          <p:nvPr userDrawn="1"/>
        </p:nvSpPr>
        <p:spPr>
          <a:xfrm>
            <a:off x="609600" y="6355080"/>
            <a:ext cx="2314812" cy="365760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en-US"/>
            </a:defPPr>
            <a:lvl1pPr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Company Confidential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F18C2F80-8A58-4483-9FB0-F87C141E65C2}"/>
              </a:ext>
            </a:extLst>
          </p:cNvPr>
          <p:cNvSpPr txBox="1"/>
          <p:nvPr userDrawn="1"/>
        </p:nvSpPr>
        <p:spPr>
          <a:xfrm>
            <a:off x="9267588" y="6355080"/>
            <a:ext cx="2314812" cy="365760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defPPr>
              <a:defRPr lang="en-US"/>
            </a:defPPr>
            <a:lvl1pPr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2CCA90-F123-4096-A793-0D64CCE33E3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0546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79" r:id="rId8"/>
    <p:sldLayoutId id="2147483680" r:id="rId9"/>
    <p:sldLayoutId id="2147483678" r:id="rId10"/>
    <p:sldLayoutId id="2147483656" r:id="rId11"/>
    <p:sldLayoutId id="2147483657" r:id="rId12"/>
    <p:sldLayoutId id="2147483658" r:id="rId13"/>
    <p:sldLayoutId id="2147483659" r:id="rId1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66713"/>
            <a:ext cx="11276013" cy="44319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27175"/>
            <a:ext cx="11276013" cy="446087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4" name="Gartner Logo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2994" y="6241458"/>
            <a:ext cx="1280218" cy="292850"/>
          </a:xfrm>
          <a:prstGeom prst="rect">
            <a:avLst/>
          </a:prstGeom>
        </p:spPr>
      </p:pic>
      <p:sp>
        <p:nvSpPr>
          <p:cNvPr id="15" name="Original Legal Copy" hidden="1"/>
          <p:cNvSpPr txBox="1"/>
          <p:nvPr/>
        </p:nvSpPr>
        <p:spPr>
          <a:xfrm>
            <a:off x="457201" y="6335373"/>
            <a:ext cx="7869114" cy="21544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marL="228600" indent="-228600">
              <a:tabLst>
                <a:tab pos="228600" algn="l"/>
              </a:tabLst>
            </a:pPr>
            <a:fld id="{1CE9EA8B-DBE7-492B-893F-AD13AC039ED7}" type="slidenum">
              <a:rPr lang="en-US" sz="700">
                <a:solidFill>
                  <a:srgbClr val="6E7878"/>
                </a:solidFill>
              </a:rPr>
              <a:pPr marL="228600" indent="-228600">
                <a:tabLst>
                  <a:tab pos="228600" algn="l"/>
                </a:tabLst>
              </a:pPr>
              <a:t>‹#›</a:t>
            </a:fld>
            <a:r>
              <a:rPr lang="en-US" sz="700" dirty="0">
                <a:solidFill>
                  <a:srgbClr val="6E7878"/>
                </a:solidFill>
              </a:rPr>
              <a:t>	© 2018 Gartner, Inc. and/or its affiliates. All rights reserved. Gartner is a registered trademark of Gartner, Inc. and its affiliates. Version 8.2  Last updated 29 June 2018</a:t>
            </a:r>
          </a:p>
          <a:p>
            <a:pPr>
              <a:tabLst>
                <a:tab pos="228600" algn="l"/>
              </a:tabLst>
            </a:pPr>
            <a:r>
              <a:rPr lang="en-US" sz="700" dirty="0">
                <a:solidFill>
                  <a:srgbClr val="6E7878"/>
                </a:solidFill>
              </a:rPr>
              <a:t>	</a:t>
            </a:r>
            <a:r>
              <a:rPr lang="en-US" sz="700" b="1" dirty="0">
                <a:solidFill>
                  <a:srgbClr val="6E7878"/>
                </a:solidFill>
              </a:rPr>
              <a:t>INTERNAL — FOR INTERNAL USE ONLY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1" y="6439286"/>
            <a:ext cx="7306732" cy="107722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marL="228600" indent="-228600">
              <a:tabLst>
                <a:tab pos="228600" algn="l"/>
              </a:tabLst>
              <a:defRPr/>
            </a:pPr>
            <a:fld id="{1CE9EA8B-DBE7-492B-893F-AD13AC039ED7}" type="slidenum">
              <a:rPr lang="en-US" sz="700">
                <a:solidFill>
                  <a:srgbClr val="979D9D"/>
                </a:solidFill>
              </a:rPr>
              <a:pPr marL="228600" indent="-228600">
                <a:tabLst>
                  <a:tab pos="228600" algn="l"/>
                </a:tabLst>
                <a:defRPr/>
              </a:pPr>
              <a:t>‹#›</a:t>
            </a:fld>
            <a:r>
              <a:rPr lang="en-US" sz="700" dirty="0">
                <a:solidFill>
                  <a:srgbClr val="979D9D"/>
                </a:solidFill>
              </a:rPr>
              <a:t>	© 2018 Gartner, Inc. and/or its affiliates. All rights reserved. Gartner is a registered trademark of Gartner, Inc. and its affiliates.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92741" y="6297997"/>
            <a:ext cx="2314812" cy="107722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marL="228600" indent="-228600">
              <a:tabLst>
                <a:tab pos="228600" algn="l"/>
              </a:tabLst>
              <a:defRPr/>
            </a:pPr>
            <a:r>
              <a:rPr lang="en-US" sz="700" b="1" dirty="0">
                <a:solidFill>
                  <a:srgbClr val="979D9D"/>
                </a:solidFill>
              </a:rPr>
              <a:t>INTERNAL or RESTRICTED</a:t>
            </a:r>
          </a:p>
        </p:txBody>
      </p:sp>
    </p:spTree>
    <p:extLst>
      <p:ext uri="{BB962C8B-B14F-4D97-AF65-F5344CB8AC3E}">
        <p14:creationId xmlns:p14="http://schemas.microsoft.com/office/powerpoint/2010/main" val="2838906498"/>
      </p:ext>
    </p:extLst>
  </p:cSld>
  <p:clrMap bg1="lt1" tx1="dk1" bg2="lt2" tx2="dk2" accent1="accent1" accent2="accent2" accent3="accent3" accent4="accent4" accent5="accent5" accent6="accent6" hlink="hlink" folHlink="folHlink"/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spcAft>
          <a:spcPts val="1200"/>
        </a:spcAft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tx2"/>
        </a:buClr>
        <a:buSzPct val="90000"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SzPct val="90000"/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SzPct val="90000"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SzPct val="90000"/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SzPct val="90000"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pos="3840">
          <p15:clr>
            <a:srgbClr val="A4A3A4"/>
          </p15:clr>
        </p15:guide>
        <p15:guide id="2" pos="288">
          <p15:clr>
            <a:srgbClr val="5ACBF0"/>
          </p15:clr>
        </p15:guide>
        <p15:guide id="3" orient="horz" pos="2160">
          <p15:clr>
            <a:srgbClr val="A4A3A4"/>
          </p15:clr>
        </p15:guide>
        <p15:guide id="4" orient="horz" pos="231">
          <p15:clr>
            <a:srgbClr val="5ACBF0"/>
          </p15:clr>
        </p15:guide>
        <p15:guide id="5" pos="7391">
          <p15:clr>
            <a:srgbClr val="5ACBF0"/>
          </p15:clr>
        </p15:guide>
        <p15:guide id="6" orient="horz" pos="3772">
          <p15:clr>
            <a:srgbClr val="FBAE40"/>
          </p15:clr>
        </p15:guide>
        <p15:guide id="7" orient="horz" pos="4110">
          <p15:clr>
            <a:srgbClr val="5ACBF0"/>
          </p15:clr>
        </p15:guide>
        <p15:guide id="8" orient="horz" pos="537">
          <p15:clr>
            <a:srgbClr val="FDE53C"/>
          </p15:clr>
        </p15:guide>
        <p15:guide id="9" orient="horz" pos="846">
          <p15:clr>
            <a:srgbClr val="FDE53C"/>
          </p15:clr>
        </p15:guide>
        <p15:guide id="10" orient="horz" pos="962">
          <p15:clr>
            <a:srgbClr val="5ACBF0"/>
          </p15:clr>
        </p15:guide>
        <p15:guide id="11" orient="horz" pos="4002">
          <p15:clr>
            <a:srgbClr val="5ACBF0"/>
          </p15:clr>
        </p15:guide>
        <p15:guide id="12" pos="3752">
          <p15:clr>
            <a:srgbClr val="5ACBF0"/>
          </p15:clr>
        </p15:guide>
        <p15:guide id="13" pos="3927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C3382A9-C2EF-4520-8984-B4631660F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4527" y="2984237"/>
            <a:ext cx="8782836" cy="1454051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4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4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3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6163" y="2519363"/>
            <a:ext cx="1285875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5016500" y="2716807"/>
            <a:ext cx="18614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 Study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3870971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C3382A9-C2EF-4520-8984-B4631660F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4527" y="2984237"/>
            <a:ext cx="8782836" cy="1454051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4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4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3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1325" y="790575"/>
            <a:ext cx="6229350" cy="52768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85790" y="272534"/>
            <a:ext cx="21435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UBS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Scandal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957936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C3382A9-C2EF-4520-8984-B4631660F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4527" y="2984237"/>
            <a:ext cx="8782836" cy="1454051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4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4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3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85790" y="272534"/>
            <a:ext cx="11432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Issues</a:t>
            </a:r>
            <a:endParaRPr lang="en-IN" b="1" dirty="0"/>
          </a:p>
        </p:txBody>
      </p:sp>
      <p:sp>
        <p:nvSpPr>
          <p:cNvPr id="5" name="Rectangle 4"/>
          <p:cNvSpPr/>
          <p:nvPr/>
        </p:nvSpPr>
        <p:spPr>
          <a:xfrm>
            <a:off x="485790" y="1021834"/>
            <a:ext cx="29053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Anti-Bribery &amp; FCPA Advisory</a:t>
            </a:r>
          </a:p>
        </p:txBody>
      </p:sp>
      <p:sp>
        <p:nvSpPr>
          <p:cNvPr id="6" name="Rectangle 5"/>
          <p:cNvSpPr/>
          <p:nvPr/>
        </p:nvSpPr>
        <p:spPr>
          <a:xfrm>
            <a:off x="592138" y="1631434"/>
            <a:ext cx="24225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Culture Change Training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592138" y="2431534"/>
            <a:ext cx="23034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Forensic Investigations</a:t>
            </a:r>
          </a:p>
        </p:txBody>
      </p:sp>
      <p:sp>
        <p:nvSpPr>
          <p:cNvPr id="8" name="Rectangle 7"/>
          <p:cNvSpPr/>
          <p:nvPr/>
        </p:nvSpPr>
        <p:spPr>
          <a:xfrm>
            <a:off x="4271718" y="1040368"/>
            <a:ext cx="20991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Ethics &amp; Compliance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4271718" y="1631434"/>
            <a:ext cx="2470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Whistleblowing Hotlines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4271718" y="2431534"/>
            <a:ext cx="35786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Ethical culture and business practise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258190" y="883334"/>
            <a:ext cx="28802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innovative ideas for policies </a:t>
            </a:r>
            <a:endParaRPr lang="en-IN" dirty="0" smtClean="0"/>
          </a:p>
          <a:p>
            <a:r>
              <a:rPr lang="en-IN" dirty="0" smtClean="0"/>
              <a:t>to </a:t>
            </a:r>
            <a:r>
              <a:rPr lang="en-IN" dirty="0"/>
              <a:t>employees and customers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357192" y="1631434"/>
            <a:ext cx="2781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resolve </a:t>
            </a:r>
            <a:r>
              <a:rPr lang="en-IN" dirty="0" err="1"/>
              <a:t>mis</a:t>
            </a:r>
            <a:r>
              <a:rPr lang="en-IN" dirty="0"/>
              <a:t> reporting issues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85790" y="312557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 smtClean="0"/>
              <a:t>Allocating </a:t>
            </a:r>
            <a:r>
              <a:rPr lang="en-IN" dirty="0"/>
              <a:t>and embedding </a:t>
            </a:r>
            <a:endParaRPr lang="en-IN" dirty="0" smtClean="0"/>
          </a:p>
          <a:p>
            <a:r>
              <a:rPr lang="en-IN" dirty="0" smtClean="0"/>
              <a:t>roles </a:t>
            </a:r>
            <a:r>
              <a:rPr lang="en-IN" dirty="0"/>
              <a:t>and responsibilities </a:t>
            </a:r>
            <a:endParaRPr lang="en-IN" dirty="0" smtClean="0"/>
          </a:p>
          <a:p>
            <a:r>
              <a:rPr lang="en-IN" dirty="0" smtClean="0"/>
              <a:t>around </a:t>
            </a:r>
          </a:p>
          <a:p>
            <a:r>
              <a:rPr lang="en-IN" dirty="0" smtClean="0"/>
              <a:t>the Ethics </a:t>
            </a:r>
            <a:r>
              <a:rPr lang="en-IN" dirty="0"/>
              <a:t>&amp; Compliance programme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076700" y="313260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enhance the soft skills of my team members </a:t>
            </a:r>
            <a:endParaRPr lang="en-IN" dirty="0" smtClean="0"/>
          </a:p>
          <a:p>
            <a:r>
              <a:rPr lang="en-IN" dirty="0" smtClean="0"/>
              <a:t>e.g</a:t>
            </a:r>
            <a:r>
              <a:rPr lang="en-IN" dirty="0"/>
              <a:t>., stakeholder management, communications, etc.)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43137" y="4694535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 smtClean="0"/>
              <a:t> Awareness </a:t>
            </a:r>
            <a:r>
              <a:rPr lang="en-IN" dirty="0"/>
              <a:t>about what </a:t>
            </a:r>
            <a:r>
              <a:rPr lang="en-IN" dirty="0" smtClean="0"/>
              <a:t>similar</a:t>
            </a:r>
          </a:p>
          <a:p>
            <a:r>
              <a:rPr lang="en-IN" dirty="0" smtClean="0"/>
              <a:t> </a:t>
            </a:r>
            <a:r>
              <a:rPr lang="en-IN" dirty="0"/>
              <a:t>peer organisations are doing </a:t>
            </a:r>
            <a:endParaRPr lang="en-IN" dirty="0" smtClean="0"/>
          </a:p>
          <a:p>
            <a:r>
              <a:rPr lang="en-IN" dirty="0" smtClean="0"/>
              <a:t> for </a:t>
            </a:r>
            <a:r>
              <a:rPr lang="en-IN" dirty="0"/>
              <a:t>ethical trade / modern </a:t>
            </a:r>
            <a:r>
              <a:rPr lang="en-IN" dirty="0" smtClean="0"/>
              <a:t>slavery</a:t>
            </a:r>
            <a:endParaRPr lang="en-IN" dirty="0"/>
          </a:p>
          <a:p>
            <a:r>
              <a:rPr lang="en-IN" dirty="0" smtClean="0"/>
              <a:t> performance </a:t>
            </a:r>
            <a:r>
              <a:rPr lang="en-IN" dirty="0"/>
              <a:t>monitoring tools </a:t>
            </a:r>
            <a:endParaRPr lang="en-IN" dirty="0" smtClean="0"/>
          </a:p>
          <a:p>
            <a:r>
              <a:rPr lang="en-IN" dirty="0" smtClean="0"/>
              <a:t> for </a:t>
            </a:r>
            <a:r>
              <a:rPr lang="en-IN" dirty="0"/>
              <a:t>global sites/global operations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456480" y="4762837"/>
            <a:ext cx="32091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 Risk </a:t>
            </a:r>
            <a:r>
              <a:rPr lang="en-IN" dirty="0"/>
              <a:t>reporting to Boards </a:t>
            </a:r>
            <a:r>
              <a:rPr lang="en-IN" dirty="0" smtClean="0"/>
              <a:t>about</a:t>
            </a:r>
          </a:p>
          <a:p>
            <a:r>
              <a:rPr lang="en-IN" dirty="0" smtClean="0"/>
              <a:t> </a:t>
            </a:r>
            <a:r>
              <a:rPr lang="en-IN" dirty="0"/>
              <a:t>Environment, Health and Safety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523897" y="3079403"/>
            <a:ext cx="26681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Enhancing</a:t>
            </a:r>
          </a:p>
          <a:p>
            <a:r>
              <a:rPr lang="en-IN" dirty="0" smtClean="0"/>
              <a:t> </a:t>
            </a:r>
            <a:r>
              <a:rPr lang="en-IN" dirty="0"/>
              <a:t>ethics within our business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9519281" y="4694535"/>
            <a:ext cx="26727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Continuing </a:t>
            </a:r>
            <a:r>
              <a:rPr lang="en-IN" dirty="0"/>
              <a:t>to conduct </a:t>
            </a:r>
            <a:endParaRPr lang="en-IN" dirty="0" smtClean="0"/>
          </a:p>
          <a:p>
            <a:r>
              <a:rPr lang="en-IN" dirty="0" smtClean="0"/>
              <a:t>our </a:t>
            </a:r>
            <a:r>
              <a:rPr lang="en-IN" dirty="0"/>
              <a:t>business with integrity</a:t>
            </a:r>
          </a:p>
        </p:txBody>
      </p:sp>
    </p:spTree>
    <p:extLst>
      <p:ext uri="{BB962C8B-B14F-4D97-AF65-F5344CB8AC3E}">
        <p14:creationId xmlns:p14="http://schemas.microsoft.com/office/powerpoint/2010/main" val="210316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5790" y="272534"/>
            <a:ext cx="11432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Issues</a:t>
            </a:r>
            <a:endParaRPr lang="en-IN" b="1" dirty="0"/>
          </a:p>
        </p:txBody>
      </p:sp>
      <p:sp>
        <p:nvSpPr>
          <p:cNvPr id="6" name="Rectangle 5"/>
          <p:cNvSpPr/>
          <p:nvPr/>
        </p:nvSpPr>
        <p:spPr>
          <a:xfrm>
            <a:off x="485790" y="9341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Resource allocation and "doing more with less" - how innovation can help</a:t>
            </a:r>
          </a:p>
        </p:txBody>
      </p:sp>
      <p:sp>
        <p:nvSpPr>
          <p:cNvPr id="7" name="Rectangle 6"/>
          <p:cNvSpPr/>
          <p:nvPr/>
        </p:nvSpPr>
        <p:spPr>
          <a:xfrm>
            <a:off x="393700" y="18243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 smtClean="0"/>
              <a:t>Code </a:t>
            </a:r>
            <a:r>
              <a:rPr lang="en-IN" dirty="0"/>
              <a:t>of Conduct compliance, Whistleblowing process, compliance </a:t>
            </a:r>
            <a:r>
              <a:rPr lang="en-IN" dirty="0" smtClean="0"/>
              <a:t>training (</a:t>
            </a:r>
            <a:r>
              <a:rPr lang="en-IN" dirty="0" err="1" smtClean="0"/>
              <a:t>inc.</a:t>
            </a:r>
            <a:r>
              <a:rPr lang="en-IN" dirty="0" smtClean="0"/>
              <a:t> e-learning))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6096000" y="9341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how to ensure that whistleblowing cases are reviewed actively as part of the routine and not considered an add 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184900" y="183137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To encourage employee ownership of compliance and ethics within the organisation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85790" y="2840335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To improve understanding of the </a:t>
            </a:r>
            <a:endParaRPr lang="en-IN" dirty="0" smtClean="0"/>
          </a:p>
          <a:p>
            <a:r>
              <a:rPr lang="en-IN" dirty="0" smtClean="0"/>
              <a:t>role </a:t>
            </a:r>
            <a:r>
              <a:rPr lang="en-IN" dirty="0"/>
              <a:t>ethics and </a:t>
            </a:r>
            <a:r>
              <a:rPr lang="en-IN" dirty="0" smtClean="0"/>
              <a:t>compliance</a:t>
            </a:r>
          </a:p>
          <a:p>
            <a:r>
              <a:rPr lang="en-IN" dirty="0" smtClean="0"/>
              <a:t> </a:t>
            </a:r>
            <a:r>
              <a:rPr lang="en-IN" dirty="0"/>
              <a:t>will play in the transforming </a:t>
            </a:r>
            <a:endParaRPr lang="en-IN" dirty="0" smtClean="0"/>
          </a:p>
          <a:p>
            <a:r>
              <a:rPr lang="en-IN" dirty="0" smtClean="0"/>
              <a:t>nature </a:t>
            </a:r>
            <a:r>
              <a:rPr lang="en-IN" dirty="0"/>
              <a:t>of the workplace, </a:t>
            </a:r>
            <a:endParaRPr lang="en-IN" dirty="0" smtClean="0"/>
          </a:p>
          <a:p>
            <a:r>
              <a:rPr lang="en-IN" dirty="0" smtClean="0"/>
              <a:t>technology </a:t>
            </a:r>
            <a:r>
              <a:rPr lang="en-IN" dirty="0"/>
              <a:t>and innovation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324600" y="2885638"/>
            <a:ext cx="3662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Code of Conduct roll out and training</a:t>
            </a:r>
          </a:p>
        </p:txBody>
      </p:sp>
    </p:spTree>
    <p:extLst>
      <p:ext uri="{BB962C8B-B14F-4D97-AF65-F5344CB8AC3E}">
        <p14:creationId xmlns:p14="http://schemas.microsoft.com/office/powerpoint/2010/main" val="2088146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C3382A9-C2EF-4520-8984-B4631660F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4527" y="2984237"/>
            <a:ext cx="8782836" cy="1454051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4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4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3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85790" y="272534"/>
            <a:ext cx="14686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endParaRPr lang="en-IN" b="1" dirty="0"/>
          </a:p>
        </p:txBody>
      </p:sp>
      <p:sp>
        <p:nvSpPr>
          <p:cNvPr id="6" name="Rectangle 5"/>
          <p:cNvSpPr/>
          <p:nvPr/>
        </p:nvSpPr>
        <p:spPr>
          <a:xfrm>
            <a:off x="646892" y="1288534"/>
            <a:ext cx="32079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- Innovation System of Record</a:t>
            </a:r>
            <a:endParaRPr lang="en-IN" sz="1600" b="1" dirty="0"/>
          </a:p>
        </p:txBody>
      </p:sp>
      <p:sp>
        <p:nvSpPr>
          <p:cNvPr id="7" name="Rectangle 6"/>
          <p:cNvSpPr/>
          <p:nvPr/>
        </p:nvSpPr>
        <p:spPr>
          <a:xfrm>
            <a:off x="721452" y="1632922"/>
            <a:ext cx="32019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- Agile Projects &amp; experiments </a:t>
            </a:r>
            <a:endParaRPr lang="en-IN" sz="1600" b="1" dirty="0"/>
          </a:p>
        </p:txBody>
      </p:sp>
      <p:sp>
        <p:nvSpPr>
          <p:cNvPr id="8" name="Rectangle 7"/>
          <p:cNvSpPr/>
          <p:nvPr/>
        </p:nvSpPr>
        <p:spPr>
          <a:xfrm>
            <a:off x="721452" y="1971476"/>
            <a:ext cx="35012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- Ideas, Feedbacks &amp; Suggestions</a:t>
            </a:r>
            <a:endParaRPr lang="en-IN" sz="1600" b="1" dirty="0"/>
          </a:p>
        </p:txBody>
      </p:sp>
      <p:sp>
        <p:nvSpPr>
          <p:cNvPr id="9" name="Rectangle 8"/>
          <p:cNvSpPr/>
          <p:nvPr/>
        </p:nvSpPr>
        <p:spPr>
          <a:xfrm>
            <a:off x="5421166" y="919202"/>
            <a:ext cx="20056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 Innovation</a:t>
            </a:r>
            <a:endParaRPr lang="en-IN" b="1" dirty="0"/>
          </a:p>
        </p:txBody>
      </p:sp>
      <p:sp>
        <p:nvSpPr>
          <p:cNvPr id="10" name="Rectangle 9"/>
          <p:cNvSpPr/>
          <p:nvPr/>
        </p:nvSpPr>
        <p:spPr>
          <a:xfrm>
            <a:off x="807994" y="919202"/>
            <a:ext cx="28264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Innovation Management</a:t>
            </a:r>
            <a:endParaRPr lang="en-IN" b="1" dirty="0"/>
          </a:p>
        </p:txBody>
      </p:sp>
      <p:sp>
        <p:nvSpPr>
          <p:cNvPr id="11" name="Rectangle 10"/>
          <p:cNvSpPr/>
          <p:nvPr/>
        </p:nvSpPr>
        <p:spPr>
          <a:xfrm>
            <a:off x="5563832" y="1257756"/>
            <a:ext cx="198964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- Collect &amp; Identify</a:t>
            </a:r>
            <a:endParaRPr lang="en-IN" sz="1600" b="1" dirty="0"/>
          </a:p>
        </p:txBody>
      </p:sp>
      <p:sp>
        <p:nvSpPr>
          <p:cNvPr id="12" name="Rectangle 11"/>
          <p:cNvSpPr/>
          <p:nvPr/>
        </p:nvSpPr>
        <p:spPr>
          <a:xfrm>
            <a:off x="5590464" y="1592589"/>
            <a:ext cx="207460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-Connect &amp; Engage</a:t>
            </a:r>
            <a:endParaRPr lang="en-IN" sz="1600" b="1" dirty="0"/>
          </a:p>
        </p:txBody>
      </p:sp>
      <p:sp>
        <p:nvSpPr>
          <p:cNvPr id="13" name="Rectangle 12"/>
          <p:cNvSpPr/>
          <p:nvPr/>
        </p:nvSpPr>
        <p:spPr>
          <a:xfrm>
            <a:off x="5550168" y="1928572"/>
            <a:ext cx="22958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- Ideate &amp; Collaborate</a:t>
            </a:r>
            <a:endParaRPr lang="en-IN" sz="1600" b="1" dirty="0"/>
          </a:p>
        </p:txBody>
      </p:sp>
      <p:sp>
        <p:nvSpPr>
          <p:cNvPr id="14" name="Rectangle 13"/>
          <p:cNvSpPr/>
          <p:nvPr/>
        </p:nvSpPr>
        <p:spPr>
          <a:xfrm>
            <a:off x="5590464" y="2308202"/>
            <a:ext cx="22397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-Evaluate &amp; Prioritize</a:t>
            </a:r>
            <a:endParaRPr lang="en-IN" sz="1600" b="1" dirty="0"/>
          </a:p>
        </p:txBody>
      </p:sp>
      <p:sp>
        <p:nvSpPr>
          <p:cNvPr id="15" name="Rectangle 14"/>
          <p:cNvSpPr/>
          <p:nvPr/>
        </p:nvSpPr>
        <p:spPr>
          <a:xfrm>
            <a:off x="5620087" y="2646756"/>
            <a:ext cx="209865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- Develop &amp; Launch</a:t>
            </a:r>
            <a:endParaRPr lang="en-IN" sz="1600" b="1" dirty="0"/>
          </a:p>
        </p:txBody>
      </p:sp>
      <p:sp>
        <p:nvSpPr>
          <p:cNvPr id="16" name="Rectangle 15"/>
          <p:cNvSpPr/>
          <p:nvPr/>
        </p:nvSpPr>
        <p:spPr>
          <a:xfrm>
            <a:off x="9614361" y="888424"/>
            <a:ext cx="21210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Idea Management</a:t>
            </a:r>
            <a:endParaRPr lang="en-IN" b="1" dirty="0"/>
          </a:p>
        </p:txBody>
      </p:sp>
      <p:sp>
        <p:nvSpPr>
          <p:cNvPr id="17" name="Rectangle 16"/>
          <p:cNvSpPr/>
          <p:nvPr/>
        </p:nvSpPr>
        <p:spPr>
          <a:xfrm>
            <a:off x="9819783" y="1257756"/>
            <a:ext cx="109677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-Evaluate</a:t>
            </a:r>
            <a:endParaRPr lang="en-IN" sz="1600" b="1" dirty="0"/>
          </a:p>
        </p:txBody>
      </p:sp>
      <p:sp>
        <p:nvSpPr>
          <p:cNvPr id="18" name="Rectangle 17"/>
          <p:cNvSpPr/>
          <p:nvPr/>
        </p:nvSpPr>
        <p:spPr>
          <a:xfrm>
            <a:off x="9876038" y="1552374"/>
            <a:ext cx="88036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-Refine</a:t>
            </a:r>
            <a:endParaRPr lang="en-IN" sz="1600" b="1" dirty="0"/>
          </a:p>
        </p:txBody>
      </p:sp>
      <p:sp>
        <p:nvSpPr>
          <p:cNvPr id="19" name="Rectangle 18"/>
          <p:cNvSpPr/>
          <p:nvPr/>
        </p:nvSpPr>
        <p:spPr>
          <a:xfrm>
            <a:off x="9894193" y="1897794"/>
            <a:ext cx="18726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-Approve / Reject</a:t>
            </a:r>
            <a:endParaRPr lang="en-IN" sz="1600" b="1" dirty="0"/>
          </a:p>
        </p:txBody>
      </p:sp>
      <p:sp>
        <p:nvSpPr>
          <p:cNvPr id="21" name="Rectangle 20"/>
          <p:cNvSpPr/>
          <p:nvPr/>
        </p:nvSpPr>
        <p:spPr>
          <a:xfrm>
            <a:off x="9923415" y="2229482"/>
            <a:ext cx="10727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-Propose</a:t>
            </a:r>
            <a:endParaRPr lang="en-IN" sz="1600" b="1" dirty="0"/>
          </a:p>
        </p:txBody>
      </p:sp>
      <p:sp>
        <p:nvSpPr>
          <p:cNvPr id="22" name="Rectangle 21"/>
          <p:cNvSpPr/>
          <p:nvPr/>
        </p:nvSpPr>
        <p:spPr>
          <a:xfrm>
            <a:off x="9972019" y="2561170"/>
            <a:ext cx="10390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-Execute</a:t>
            </a:r>
            <a:endParaRPr lang="en-IN" sz="1600" b="1" dirty="0"/>
          </a:p>
        </p:txBody>
      </p:sp>
      <p:sp>
        <p:nvSpPr>
          <p:cNvPr id="23" name="Rectangle 22"/>
          <p:cNvSpPr/>
          <p:nvPr/>
        </p:nvSpPr>
        <p:spPr>
          <a:xfrm>
            <a:off x="10010119" y="2892858"/>
            <a:ext cx="9492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-Submit</a:t>
            </a:r>
            <a:endParaRPr lang="en-IN" sz="1600" b="1" dirty="0"/>
          </a:p>
        </p:txBody>
      </p:sp>
      <p:sp>
        <p:nvSpPr>
          <p:cNvPr id="24" name="Rectangle 23"/>
          <p:cNvSpPr/>
          <p:nvPr/>
        </p:nvSpPr>
        <p:spPr>
          <a:xfrm>
            <a:off x="492477" y="3447312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Employee Engagement</a:t>
            </a:r>
            <a:endParaRPr lang="en-IN" b="1" dirty="0"/>
          </a:p>
        </p:txBody>
      </p:sp>
      <p:sp>
        <p:nvSpPr>
          <p:cNvPr id="25" name="Rectangle 24"/>
          <p:cNvSpPr/>
          <p:nvPr/>
        </p:nvSpPr>
        <p:spPr>
          <a:xfrm>
            <a:off x="492477" y="4044434"/>
            <a:ext cx="44726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- Listen to ideas, Feedbacks &amp; Suggestions </a:t>
            </a:r>
            <a:endParaRPr lang="en-IN" sz="1600" b="1" dirty="0"/>
          </a:p>
        </p:txBody>
      </p:sp>
      <p:sp>
        <p:nvSpPr>
          <p:cNvPr id="26" name="Rectangle 25"/>
          <p:cNvSpPr/>
          <p:nvPr/>
        </p:nvSpPr>
        <p:spPr>
          <a:xfrm>
            <a:off x="569531" y="4414000"/>
            <a:ext cx="46586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- Learn from review &amp; research from feedback</a:t>
            </a:r>
            <a:endParaRPr lang="en-IN" sz="1600" b="1" dirty="0"/>
          </a:p>
        </p:txBody>
      </p:sp>
      <p:sp>
        <p:nvSpPr>
          <p:cNvPr id="27" name="Rectangle 26"/>
          <p:cNvSpPr/>
          <p:nvPr/>
        </p:nvSpPr>
        <p:spPr>
          <a:xfrm>
            <a:off x="646892" y="4758166"/>
            <a:ext cx="42723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Craft solutions &amp; implement new visions</a:t>
            </a:r>
            <a:endParaRPr lang="en-IN" sz="1600" b="1" dirty="0"/>
          </a:p>
        </p:txBody>
      </p:sp>
      <p:sp>
        <p:nvSpPr>
          <p:cNvPr id="28" name="Rectangle 27"/>
          <p:cNvSpPr/>
          <p:nvPr/>
        </p:nvSpPr>
        <p:spPr>
          <a:xfrm>
            <a:off x="681618" y="5115032"/>
            <a:ext cx="3805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- Prioritize changes &amp; new initiatives </a:t>
            </a:r>
            <a:endParaRPr lang="en-IN" sz="1600" b="1" dirty="0"/>
          </a:p>
        </p:txBody>
      </p:sp>
      <p:sp>
        <p:nvSpPr>
          <p:cNvPr id="29" name="Rectangle 28"/>
          <p:cNvSpPr/>
          <p:nvPr/>
        </p:nvSpPr>
        <p:spPr>
          <a:xfrm>
            <a:off x="721452" y="5471898"/>
            <a:ext cx="27991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- Implement improvements</a:t>
            </a:r>
            <a:endParaRPr lang="en-I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32418" y="5828764"/>
            <a:ext cx="384592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- Communicate values, ask questions</a:t>
            </a:r>
            <a:endParaRPr lang="en-I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9054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Gartner_NewAug2018">
  <a:themeElements>
    <a:clrScheme name="2018 Brand Colors-011">
      <a:dk1>
        <a:srgbClr val="000000"/>
      </a:dk1>
      <a:lt1>
        <a:srgbClr val="FFFFFF"/>
      </a:lt1>
      <a:dk2>
        <a:srgbClr val="002856"/>
      </a:dk2>
      <a:lt2>
        <a:srgbClr val="FFFFFF"/>
      </a:lt2>
      <a:accent1>
        <a:srgbClr val="002856"/>
      </a:accent1>
      <a:accent2>
        <a:srgbClr val="A7AFAF"/>
      </a:accent2>
      <a:accent3>
        <a:srgbClr val="E2E4E4"/>
      </a:accent3>
      <a:accent4>
        <a:srgbClr val="009AD7"/>
      </a:accent4>
      <a:accent5>
        <a:srgbClr val="FF540A"/>
      </a:accent5>
      <a:accent6>
        <a:srgbClr val="FEC10D"/>
      </a:accent6>
      <a:hlink>
        <a:srgbClr val="0052D7"/>
      </a:hlink>
      <a:folHlink>
        <a:srgbClr val="0045B5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4F4F4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91440" rtlCol="0">
        <a:spAutoFit/>
      </a:bodyPr>
      <a:lstStyle>
        <a:defPPr>
          <a:defRPr dirty="0" err="1" smtClean="0"/>
        </a:defPPr>
      </a:lstStyle>
    </a:txDef>
  </a:objectDefaults>
  <a:extraClrSchemeLst/>
  <a:custClrLst>
    <a:custClr name="New Gartner Blue">
      <a:srgbClr val="002856"/>
    </a:custClr>
    <a:custClr name="Sky">
      <a:srgbClr val="009AD7"/>
    </a:custClr>
    <a:custClr name="Tangerine">
      <a:srgbClr val="FF540A"/>
    </a:custClr>
    <a:custClr name="Lemon">
      <a:srgbClr val="FEC10D"/>
    </a:custClr>
    <a:custClr name="Rose">
      <a:srgbClr val="E81159"/>
    </a:custClr>
    <a:custClr name="Steel">
      <a:srgbClr val="6F7878"/>
    </a:custClr>
    <a:custClr name="Black">
      <a:srgbClr val="000000"/>
    </a:custClr>
    <a:custClr name="White">
      <a:srgbClr val="FFFFFF"/>
    </a:custClr>
    <a:custClr name="White">
      <a:srgbClr val="FFFFFF"/>
    </a:custClr>
    <a:custClr name="Error Red">
      <a:srgbClr val="DE0A01"/>
    </a:custClr>
    <a:custClr name="New Gartner Blue Tint1">
      <a:srgbClr val="6E7D9D"/>
    </a:custClr>
    <a:custClr name="Sky Tint1">
      <a:srgbClr val="49C5F4"/>
    </a:custClr>
    <a:custClr name="Tangerine Tint1">
      <a:srgbClr val="F8AF79"/>
    </a:custClr>
    <a:custClr name="Lemon Tint1">
      <a:srgbClr val="FFE48E"/>
    </a:custClr>
    <a:custClr name="Rose Tint1">
      <a:srgbClr val="F4729D"/>
    </a:custClr>
    <a:custClr name="Steel Tint1">
      <a:srgbClr val="979D9D"/>
    </a:custClr>
    <a:custClr name="White">
      <a:srgbClr val="FFFFFF"/>
    </a:custClr>
    <a:custClr name="White">
      <a:srgbClr val="FFFFFF"/>
    </a:custClr>
    <a:custClr name="White">
      <a:srgbClr val="FFFFFF"/>
    </a:custClr>
    <a:custClr name="Warning Yellow">
      <a:srgbClr val="F5AB23"/>
    </a:custClr>
    <a:custClr name="New Gartner Blue Tint2">
      <a:srgbClr val="9AACC7"/>
    </a:custClr>
    <a:custClr name="Sky Tint2">
      <a:srgbClr val="91DCF8"/>
    </a:custClr>
    <a:custClr name="Tangerine Tint2">
      <a:srgbClr val="FBC9A6"/>
    </a:custClr>
    <a:custClr name="Lemon Tint2">
      <a:srgbClr val="FFEDB3"/>
    </a:custClr>
    <a:custClr name="Rose Tint2">
      <a:srgbClr val="F8A1BD"/>
    </a:custClr>
    <a:custClr name="Border Gray">
      <a:srgbClr val="D3D3D3"/>
    </a:custClr>
    <a:custClr name="White">
      <a:srgbClr val="FFFFFF"/>
    </a:custClr>
    <a:custClr name="White">
      <a:srgbClr val="FFFFFF"/>
    </a:custClr>
    <a:custClr name="White">
      <a:srgbClr val="FFFFFF"/>
    </a:custClr>
    <a:custClr name="Success Green">
      <a:srgbClr val="00A76D"/>
    </a:custClr>
    <a:custClr name="New Gartner Blue Tint3">
      <a:srgbClr val="C0D1E0"/>
    </a:custClr>
    <a:custClr name="Sky Tint3">
      <a:srgbClr val="DAF3FD"/>
    </a:custClr>
    <a:custClr name="White">
      <a:srgbClr val="FFFFFF"/>
    </a:custClr>
    <a:custClr name="White">
      <a:srgbClr val="FFFFFF"/>
    </a:custClr>
    <a:custClr name="Rose Tint3">
      <a:srgbClr val="F9C1D2"/>
    </a:custClr>
    <a:custClr name="Background Gray">
      <a:srgbClr val="F4F4F4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New Gartner Blue Dark">
      <a:srgbClr val="355578"/>
    </a:custClr>
    <a:custClr name="Sky Dark">
      <a:srgbClr val="0074AD"/>
    </a:custClr>
    <a:custClr name="Tangerine Dark">
      <a:srgbClr val="932F18"/>
    </a:custClr>
    <a:custClr name="Lemon Dark">
      <a:srgbClr val="BF920B"/>
    </a:custClr>
    <a:custClr name="Rose Dark">
      <a:srgbClr val="AF0D43"/>
    </a:custClr>
    <a:custClr name="Steel Dark">
      <a:srgbClr val="535A54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</a:custClrLst>
  <a:extLst>
    <a:ext uri="{05A4C25C-085E-4340-85A3-A5531E510DB2}">
      <thm15:themeFamily xmlns:thm15="http://schemas.microsoft.com/office/thememl/2012/main" xmlns="" name="Gartner_NewAug2018" id="{A6987FD3-B0E2-4352-8975-561F9A852AE4}" vid="{4A8E0328-3F62-4DDE-8CFC-E25AB82369A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305</Words>
  <Application>Microsoft Office PowerPoint</Application>
  <PresentationFormat>Custom</PresentationFormat>
  <Paragraphs>69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Office Theme</vt:lpstr>
      <vt:lpstr>Gartner_NewAug2018</vt:lpstr>
      <vt:lpstr> </vt:lpstr>
      <vt:lpstr> </vt:lpstr>
      <vt:lpstr> </vt:lpstr>
      <vt:lpstr>PowerPoint Presentation</vt:lpstr>
      <vt:lpstr>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2020-01-13T17:43:36Z</dcterms:created>
  <dcterms:modified xsi:type="dcterms:W3CDTF">2020-02-20T08:28:43Z</dcterms:modified>
</cp:coreProperties>
</file>