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710670150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710670150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dataframe used only for visualizations with outcomes highlighted here.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06057f53a_1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06057f53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finally graphed the stroke data which showed only 5% of individuals as having a stroke compared to 95% who indicated No Stroke. However, the high risk outcome of having a stroke was actually 25% with an additional 56% of individuals who were classified as Caution Risk.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506057f53a_1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506057f53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Determined stroke correlation. found the top 5 and bottom 5 Stroke Correlations which are highlighted here. Noting that Age is at the very top and work_type_Never, bottom, with negative stroke correlations.(Age, heart disease, hypertension (high blood pressure), diabetic (high glucose levels), BMI as overweight.)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506057f53a_1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506057f53a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Diving deeper into each stroke correlation, we graphed Age, had the strongest correlation and gender, was most easily identifiable. You can see that females had a much higher risk of stroke compared to males which we found surprising.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506057f53a_1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506057f53a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graphed age and BMI. You can see a BMI outcome of overweight, obese, and extremely obese </a:t>
            </a:r>
            <a:r>
              <a:rPr lang="en">
                <a:solidFill>
                  <a:schemeClr val="dk1"/>
                </a:solidFill>
              </a:rPr>
              <a:t>(starting middle chart, moving right) </a:t>
            </a:r>
            <a:r>
              <a:rPr lang="en"/>
              <a:t>all showed a </a:t>
            </a:r>
            <a:r>
              <a:rPr lang="en"/>
              <a:t>significant</a:t>
            </a:r>
            <a:r>
              <a:rPr lang="en"/>
              <a:t> increase of high risk stroke outcome compared to underweight and normal BMIs.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2710670150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271067015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 how the cleanup led to ease of get_dummies; SMOTE &amp; Random Under Sampling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2710670150_2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2710670150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2710670150_2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2710670150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2710670150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271067015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2710670150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271067015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2710670150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271067015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2710670150_0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271067015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2710670150_0_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271067015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506057f53a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506057f53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506057f53a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506057f53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506057f53a_1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506057f53a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Those who indicated having heart disease were 80% likely to have a stroke.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506057f53a_1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506057f53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Those who indicated having hypertension were 75% likely to have a stroke.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506057f53a_1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506057f53a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1F2328"/>
                </a:solidFill>
              </a:rPr>
              <a:t>Prediabetic and Diabetic outcomes were more likely to have a higher possibility of stroke as most individuals were either caution or high risk.</a:t>
            </a:r>
            <a:endParaRPr sz="1200">
              <a:solidFill>
                <a:srgbClr val="1F2328"/>
              </a:solidFill>
            </a:endParaRPr>
          </a:p>
          <a:p>
            <a:pPr indent="0" lvl="0" marL="0" rtl="0" algn="l">
              <a:spcBef>
                <a:spcPts val="120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506057f53a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506057f53a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506057f53a_1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506057f53a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506057f53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506057f53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506057f53a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506057f53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06057f53a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06057f53a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06057f53a_1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06057f53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gauge stroke risk, created pre-model visualizations of the dataset. used the Stroke Risk Scorecard from the National Stroke Association and other risk factors mentioned on the website.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710670150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710670150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After cleaning the data, we noticed it showed general information for each data point, but wasn’t telling us what it meant. We decided to bin </a:t>
            </a:r>
            <a:r>
              <a:rPr lang="en">
                <a:solidFill>
                  <a:schemeClr val="dk1"/>
                </a:solidFill>
              </a:rPr>
              <a:t>the values of diabetes: normal, prediabetic, diabetic and bmi: underweight, normal, overweight, obese, and extremely obese. Making information visually more appealing and understandable for us.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710670150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710670150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calculated the overall stroke risk score based on the various factors and what was mentioned on the Stroke Risk Scorecard like having diabetes outcome prediabetic, diabetic, bmi overweight, obese, ext obese, stroke, so on so forth. Assigned =1 and totaled to get risk score.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binned in the same manner as diabetes and BMI to determine the outcome: low risk, caution risk, or high risk based on the Stroke Risk Scorecard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4"/>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1" name="Google Shape;11;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2" name="Google Shape;12;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6098378" y="5"/>
            <a:ext cx="3045625" cy="2030570"/>
            <a:chOff x="6098378" y="5"/>
            <a:chExt cx="3045625" cy="2030570"/>
          </a:xfrm>
        </p:grpSpPr>
        <p:sp>
          <p:nvSpPr>
            <p:cNvPr id="14" name="Google Shape;14;p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18.png"/><Relationship Id="rId5"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www.kaggle.com/datasets/fedesoriano/stroke-prediction-dataset" TargetMode="External"/><Relationship Id="rId4" Type="http://schemas.openxmlformats.org/officeDocument/2006/relationships/hyperlink" Target="https://www.phoebehealth.com/services/stroke-treatment/neurosciences-stroke-risk-factors" TargetMode="External"/><Relationship Id="rId5" Type="http://schemas.openxmlformats.org/officeDocument/2006/relationships/hyperlink" Target="https://seaborn.pydata.org/generated/seaborn.FacetGrid.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title"/>
          </p:nvPr>
        </p:nvSpPr>
        <p:spPr>
          <a:xfrm>
            <a:off x="490250" y="526350"/>
            <a:ext cx="5618700" cy="352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Stroke Prediction</a:t>
            </a:r>
            <a:endParaRPr/>
          </a:p>
        </p:txBody>
      </p:sp>
      <p:sp>
        <p:nvSpPr>
          <p:cNvPr id="86" name="Google Shape;86;p13"/>
          <p:cNvSpPr txBox="1"/>
          <p:nvPr>
            <p:ph idx="4294967295" type="subTitle"/>
          </p:nvPr>
        </p:nvSpPr>
        <p:spPr>
          <a:xfrm>
            <a:off x="521900" y="3122850"/>
            <a:ext cx="8222100" cy="16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Project 4 Group 6</a:t>
            </a:r>
            <a:endParaRPr b="1"/>
          </a:p>
          <a:p>
            <a:pPr indent="0" lvl="0" marL="0" rtl="0" algn="l">
              <a:lnSpc>
                <a:spcPct val="100000"/>
              </a:lnSpc>
              <a:spcBef>
                <a:spcPts val="1600"/>
              </a:spcBef>
              <a:spcAft>
                <a:spcPts val="0"/>
              </a:spcAft>
              <a:buNone/>
            </a:pPr>
            <a:r>
              <a:rPr i="1" lang="en" sz="1400"/>
              <a:t>Caleb Steeves</a:t>
            </a:r>
            <a:endParaRPr i="1" sz="1400"/>
          </a:p>
          <a:p>
            <a:pPr indent="0" lvl="0" marL="0" rtl="0" algn="l">
              <a:lnSpc>
                <a:spcPct val="100000"/>
              </a:lnSpc>
              <a:spcBef>
                <a:spcPts val="0"/>
              </a:spcBef>
              <a:spcAft>
                <a:spcPts val="0"/>
              </a:spcAft>
              <a:buNone/>
            </a:pPr>
            <a:r>
              <a:rPr i="1" lang="en" sz="1400"/>
              <a:t>DJ Thapa</a:t>
            </a:r>
            <a:endParaRPr i="1" sz="1400"/>
          </a:p>
          <a:p>
            <a:pPr indent="0" lvl="0" marL="0" rtl="0" algn="l">
              <a:lnSpc>
                <a:spcPct val="100000"/>
              </a:lnSpc>
              <a:spcBef>
                <a:spcPts val="0"/>
              </a:spcBef>
              <a:spcAft>
                <a:spcPts val="0"/>
              </a:spcAft>
              <a:buNone/>
            </a:pPr>
            <a:r>
              <a:rPr i="1" lang="en" sz="1400"/>
              <a:t>Tanner Victorian</a:t>
            </a:r>
            <a:endParaRPr i="1" sz="1400"/>
          </a:p>
          <a:p>
            <a:pPr indent="0" lvl="0" marL="0" rtl="0" algn="l">
              <a:lnSpc>
                <a:spcPct val="100000"/>
              </a:lnSpc>
              <a:spcBef>
                <a:spcPts val="0"/>
              </a:spcBef>
              <a:spcAft>
                <a:spcPts val="0"/>
              </a:spcAft>
              <a:buNone/>
            </a:pPr>
            <a:r>
              <a:rPr i="1" lang="en" sz="1400"/>
              <a:t>Steffi Yang</a:t>
            </a:r>
            <a:endParaRPr i="1" sz="1400"/>
          </a:p>
          <a:p>
            <a:pPr indent="0" lvl="0" marL="0" rtl="0" algn="l">
              <a:lnSpc>
                <a:spcPct val="100000"/>
              </a:lnSpc>
              <a:spcBef>
                <a:spcPts val="0"/>
              </a:spcBef>
              <a:spcAft>
                <a:spcPts val="0"/>
              </a:spcAft>
              <a:buNone/>
            </a:pPr>
            <a:r>
              <a:rPr i="1" lang="en" sz="1400"/>
              <a:t>Jessica Warner</a:t>
            </a:r>
            <a:endParaRPr i="1" sz="1400"/>
          </a:p>
          <a:p>
            <a:pPr indent="0" lvl="0" marL="0" rtl="0" algn="l">
              <a:lnSpc>
                <a:spcPct val="100000"/>
              </a:lnSpc>
              <a:spcBef>
                <a:spcPts val="0"/>
              </a:spcBef>
              <a:spcAft>
                <a:spcPts val="0"/>
              </a:spcAft>
              <a:buNone/>
            </a:pPr>
            <a:r>
              <a:t/>
            </a:r>
            <a:endParaRPr sz="1400"/>
          </a:p>
          <a:p>
            <a:pPr indent="0" lvl="0" marL="0" rtl="0" algn="l">
              <a:lnSpc>
                <a:spcPct val="100000"/>
              </a:lnSpc>
              <a:spcBef>
                <a:spcPts val="1600"/>
              </a:spcBef>
              <a:spcAft>
                <a:spcPts val="0"/>
              </a:spcAft>
              <a:buNone/>
            </a:pPr>
            <a:r>
              <a:t/>
            </a:r>
            <a:endParaRPr sz="1400"/>
          </a:p>
          <a:p>
            <a:pPr indent="0" lvl="0" marL="0" rtl="0" algn="l">
              <a:spcBef>
                <a:spcPts val="160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 name="Shape 204"/>
        <p:cNvGrpSpPr/>
        <p:nvPr/>
      </p:nvGrpSpPr>
      <p:grpSpPr>
        <a:xfrm>
          <a:off x="0" y="0"/>
          <a:ext cx="0" cy="0"/>
          <a:chOff x="0" y="0"/>
          <a:chExt cx="0" cy="0"/>
        </a:xfrm>
      </p:grpSpPr>
      <p:pic>
        <p:nvPicPr>
          <p:cNvPr id="205" name="Google Shape;205;p22"/>
          <p:cNvPicPr preferRelativeResize="0"/>
          <p:nvPr/>
        </p:nvPicPr>
        <p:blipFill>
          <a:blip r:embed="rId3">
            <a:alphaModFix/>
          </a:blip>
          <a:stretch>
            <a:fillRect/>
          </a:stretch>
        </p:blipFill>
        <p:spPr>
          <a:xfrm>
            <a:off x="1231626" y="1251775"/>
            <a:ext cx="6759899" cy="3562250"/>
          </a:xfrm>
          <a:prstGeom prst="rect">
            <a:avLst/>
          </a:prstGeom>
          <a:noFill/>
          <a:ln>
            <a:noFill/>
          </a:ln>
        </p:spPr>
      </p:pic>
      <p:sp>
        <p:nvSpPr>
          <p:cNvPr id="206" name="Google Shape;206;p22"/>
          <p:cNvSpPr/>
          <p:nvPr/>
        </p:nvSpPr>
        <p:spPr>
          <a:xfrm rot="5400000">
            <a:off x="4672275" y="1542225"/>
            <a:ext cx="3678900" cy="3011100"/>
          </a:xfrm>
          <a:prstGeom prst="rect">
            <a:avLst/>
          </a:prstGeom>
          <a:solidFill>
            <a:srgbClr val="D23369">
              <a:alpha val="29750"/>
            </a:srgbClr>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DataFrame with Outcomes</a:t>
            </a:r>
            <a:endParaRPr>
              <a:solidFill>
                <a:schemeClr val="accent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Current Stroke Data</a:t>
            </a:r>
            <a:endParaRPr>
              <a:solidFill>
                <a:schemeClr val="accent4"/>
              </a:solidFill>
            </a:endParaRPr>
          </a:p>
        </p:txBody>
      </p:sp>
      <p:sp>
        <p:nvSpPr>
          <p:cNvPr id="213" name="Google Shape;213;p23"/>
          <p:cNvSpPr txBox="1"/>
          <p:nvPr/>
        </p:nvSpPr>
        <p:spPr>
          <a:xfrm>
            <a:off x="431925" y="1304875"/>
            <a:ext cx="26289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
          <p:cNvSpPr/>
          <p:nvPr/>
        </p:nvSpPr>
        <p:spPr>
          <a:xfrm>
            <a:off x="431950" y="1304875"/>
            <a:ext cx="4045800" cy="341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
          <p:cNvSpPr txBox="1"/>
          <p:nvPr>
            <p:ph idx="4294967295" type="body"/>
          </p:nvPr>
        </p:nvSpPr>
        <p:spPr>
          <a:xfrm>
            <a:off x="431925" y="1304875"/>
            <a:ext cx="4045800" cy="461400"/>
          </a:xfrm>
          <a:prstGeom prst="rect">
            <a:avLst/>
          </a:prstGeom>
          <a:solidFill>
            <a:schemeClr val="accent4"/>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lt1"/>
                </a:solidFill>
              </a:rPr>
              <a:t>Total No Stroke: 4860</a:t>
            </a:r>
            <a:endParaRPr sz="1100">
              <a:solidFill>
                <a:schemeClr val="lt1"/>
              </a:solidFill>
            </a:endParaRPr>
          </a:p>
          <a:p>
            <a:pPr indent="0" lvl="0" marL="0" rtl="0" algn="l">
              <a:spcBef>
                <a:spcPts val="0"/>
              </a:spcBef>
              <a:spcAft>
                <a:spcPts val="0"/>
              </a:spcAft>
              <a:buNone/>
            </a:pPr>
            <a:r>
              <a:rPr lang="en" sz="1100">
                <a:solidFill>
                  <a:schemeClr val="lt1"/>
                </a:solidFill>
              </a:rPr>
              <a:t>Total Stroke: 249</a:t>
            </a:r>
            <a:endParaRPr sz="1100">
              <a:solidFill>
                <a:schemeClr val="lt1"/>
              </a:solidFill>
            </a:endParaRPr>
          </a:p>
        </p:txBody>
      </p:sp>
      <p:pic>
        <p:nvPicPr>
          <p:cNvPr id="216" name="Google Shape;216;p23"/>
          <p:cNvPicPr preferRelativeResize="0"/>
          <p:nvPr/>
        </p:nvPicPr>
        <p:blipFill>
          <a:blip r:embed="rId3">
            <a:alphaModFix/>
          </a:blip>
          <a:stretch>
            <a:fillRect/>
          </a:stretch>
        </p:blipFill>
        <p:spPr>
          <a:xfrm>
            <a:off x="825300" y="1821650"/>
            <a:ext cx="3175475" cy="2867050"/>
          </a:xfrm>
          <a:prstGeom prst="rect">
            <a:avLst/>
          </a:prstGeom>
          <a:noFill/>
          <a:ln>
            <a:noFill/>
          </a:ln>
        </p:spPr>
      </p:pic>
      <p:sp>
        <p:nvSpPr>
          <p:cNvPr id="217" name="Google Shape;217;p23"/>
          <p:cNvSpPr/>
          <p:nvPr/>
        </p:nvSpPr>
        <p:spPr>
          <a:xfrm>
            <a:off x="4572025" y="1304875"/>
            <a:ext cx="4045800" cy="341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8" name="Google Shape;218;p23"/>
          <p:cNvPicPr preferRelativeResize="0"/>
          <p:nvPr/>
        </p:nvPicPr>
        <p:blipFill>
          <a:blip r:embed="rId4">
            <a:alphaModFix/>
          </a:blip>
          <a:stretch>
            <a:fillRect/>
          </a:stretch>
        </p:blipFill>
        <p:spPr>
          <a:xfrm>
            <a:off x="5150325" y="1821650"/>
            <a:ext cx="2937142" cy="2867050"/>
          </a:xfrm>
          <a:prstGeom prst="rect">
            <a:avLst/>
          </a:prstGeom>
          <a:noFill/>
          <a:ln>
            <a:noFill/>
          </a:ln>
        </p:spPr>
      </p:pic>
      <p:sp>
        <p:nvSpPr>
          <p:cNvPr id="219" name="Google Shape;219;p23"/>
          <p:cNvSpPr txBox="1"/>
          <p:nvPr>
            <p:ph idx="4294967295" type="body"/>
          </p:nvPr>
        </p:nvSpPr>
        <p:spPr>
          <a:xfrm>
            <a:off x="4572000" y="1304875"/>
            <a:ext cx="4045800" cy="461400"/>
          </a:xfrm>
          <a:prstGeom prst="rect">
            <a:avLst/>
          </a:prstGeom>
          <a:solidFill>
            <a:schemeClr val="accent4"/>
          </a:solidFill>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lt1"/>
                </a:solidFill>
              </a:rPr>
              <a:t>Low RIsk: 949 </a:t>
            </a:r>
            <a:endParaRPr sz="900">
              <a:solidFill>
                <a:schemeClr val="lt1"/>
              </a:solidFill>
            </a:endParaRPr>
          </a:p>
          <a:p>
            <a:pPr indent="0" lvl="0" marL="0" rtl="0" algn="l">
              <a:spcBef>
                <a:spcPts val="0"/>
              </a:spcBef>
              <a:spcAft>
                <a:spcPts val="0"/>
              </a:spcAft>
              <a:buNone/>
            </a:pPr>
            <a:r>
              <a:rPr lang="en" sz="900">
                <a:solidFill>
                  <a:schemeClr val="lt1"/>
                </a:solidFill>
              </a:rPr>
              <a:t>Caution Risk: 2686 </a:t>
            </a:r>
            <a:endParaRPr sz="900">
              <a:solidFill>
                <a:schemeClr val="lt1"/>
              </a:solidFill>
            </a:endParaRPr>
          </a:p>
          <a:p>
            <a:pPr indent="0" lvl="0" marL="0" rtl="0" algn="l">
              <a:spcBef>
                <a:spcPts val="0"/>
              </a:spcBef>
              <a:spcAft>
                <a:spcPts val="0"/>
              </a:spcAft>
              <a:buNone/>
            </a:pPr>
            <a:r>
              <a:rPr lang="en" sz="900">
                <a:solidFill>
                  <a:schemeClr val="lt1"/>
                </a:solidFill>
              </a:rPr>
              <a:t>High Risk: 1185</a:t>
            </a:r>
            <a:endParaRPr sz="9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Stroke Correlation</a:t>
            </a:r>
            <a:endParaRPr>
              <a:solidFill>
                <a:schemeClr val="accent4"/>
              </a:solidFill>
            </a:endParaRPr>
          </a:p>
        </p:txBody>
      </p:sp>
      <p:sp>
        <p:nvSpPr>
          <p:cNvPr id="225" name="Google Shape;225;p24"/>
          <p:cNvSpPr txBox="1"/>
          <p:nvPr/>
        </p:nvSpPr>
        <p:spPr>
          <a:xfrm>
            <a:off x="431925" y="1304875"/>
            <a:ext cx="26289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p:nvPr/>
        </p:nvSpPr>
        <p:spPr>
          <a:xfrm>
            <a:off x="431950" y="1304875"/>
            <a:ext cx="8232300" cy="341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txBox="1"/>
          <p:nvPr>
            <p:ph idx="4294967295" type="body"/>
          </p:nvPr>
        </p:nvSpPr>
        <p:spPr>
          <a:xfrm>
            <a:off x="431925" y="1304875"/>
            <a:ext cx="8232300" cy="461400"/>
          </a:xfrm>
          <a:prstGeom prst="rect">
            <a:avLst/>
          </a:prstGeom>
          <a:solidFill>
            <a:schemeClr val="accent4"/>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8" name="Google Shape;228;p24"/>
          <p:cNvSpPr txBox="1"/>
          <p:nvPr/>
        </p:nvSpPr>
        <p:spPr>
          <a:xfrm>
            <a:off x="6212550" y="1304875"/>
            <a:ext cx="26325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24"/>
          <p:cNvPicPr preferRelativeResize="0"/>
          <p:nvPr/>
        </p:nvPicPr>
        <p:blipFill>
          <a:blip r:embed="rId3">
            <a:alphaModFix/>
          </a:blip>
          <a:stretch>
            <a:fillRect/>
          </a:stretch>
        </p:blipFill>
        <p:spPr>
          <a:xfrm>
            <a:off x="1792950" y="1807450"/>
            <a:ext cx="4821475" cy="2881450"/>
          </a:xfrm>
          <a:prstGeom prst="rect">
            <a:avLst/>
          </a:prstGeom>
          <a:noFill/>
          <a:ln>
            <a:noFill/>
          </a:ln>
        </p:spPr>
      </p:pic>
      <p:sp>
        <p:nvSpPr>
          <p:cNvPr id="230" name="Google Shape;230;p24"/>
          <p:cNvSpPr/>
          <p:nvPr/>
        </p:nvSpPr>
        <p:spPr>
          <a:xfrm>
            <a:off x="2089550" y="1949400"/>
            <a:ext cx="1293600" cy="567300"/>
          </a:xfrm>
          <a:prstGeom prst="rect">
            <a:avLst/>
          </a:prstGeom>
          <a:solidFill>
            <a:srgbClr val="D23369">
              <a:alpha val="29750"/>
            </a:srgbClr>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p:nvPr/>
        </p:nvSpPr>
        <p:spPr>
          <a:xfrm rot="-5400000">
            <a:off x="1809275" y="2036400"/>
            <a:ext cx="79200" cy="359400"/>
          </a:xfrm>
          <a:prstGeom prst="down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
          <p:cNvSpPr txBox="1"/>
          <p:nvPr/>
        </p:nvSpPr>
        <p:spPr>
          <a:xfrm>
            <a:off x="1043675" y="2016000"/>
            <a:ext cx="6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latin typeface="Roboto"/>
                <a:ea typeface="Roboto"/>
                <a:cs typeface="Roboto"/>
                <a:sym typeface="Roboto"/>
              </a:rPr>
              <a:t>Top 5</a:t>
            </a:r>
            <a:endParaRPr>
              <a:solidFill>
                <a:schemeClr val="accent4"/>
              </a:solidFill>
              <a:latin typeface="Roboto"/>
              <a:ea typeface="Roboto"/>
              <a:cs typeface="Roboto"/>
              <a:sym typeface="Roboto"/>
            </a:endParaRPr>
          </a:p>
        </p:txBody>
      </p:sp>
      <p:sp>
        <p:nvSpPr>
          <p:cNvPr id="233" name="Google Shape;233;p24"/>
          <p:cNvSpPr txBox="1"/>
          <p:nvPr/>
        </p:nvSpPr>
        <p:spPr>
          <a:xfrm>
            <a:off x="431925" y="4721275"/>
            <a:ext cx="8232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accent4"/>
                </a:solidFill>
                <a:latin typeface="Roboto"/>
                <a:ea typeface="Roboto"/>
                <a:cs typeface="Roboto"/>
                <a:sym typeface="Roboto"/>
              </a:rPr>
              <a:t>* Stroke correlation charts for heart disease, hypertension, and diabetes can be found in the Appendix.</a:t>
            </a:r>
            <a:endParaRPr i="1" sz="800">
              <a:solidFill>
                <a:schemeClr val="accent4"/>
              </a:solidFill>
              <a:latin typeface="Roboto"/>
              <a:ea typeface="Roboto"/>
              <a:cs typeface="Roboto"/>
              <a:sym typeface="Roboto"/>
            </a:endParaRPr>
          </a:p>
        </p:txBody>
      </p:sp>
      <p:sp>
        <p:nvSpPr>
          <p:cNvPr id="234" name="Google Shape;234;p24"/>
          <p:cNvSpPr/>
          <p:nvPr/>
        </p:nvSpPr>
        <p:spPr>
          <a:xfrm>
            <a:off x="2089550" y="3839800"/>
            <a:ext cx="1293600" cy="567300"/>
          </a:xfrm>
          <a:prstGeom prst="rect">
            <a:avLst/>
          </a:prstGeom>
          <a:solidFill>
            <a:srgbClr val="D23369">
              <a:alpha val="29750"/>
            </a:srgbClr>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
          <p:cNvSpPr/>
          <p:nvPr/>
        </p:nvSpPr>
        <p:spPr>
          <a:xfrm rot="-5400000">
            <a:off x="1809275" y="3926800"/>
            <a:ext cx="79200" cy="359400"/>
          </a:xfrm>
          <a:prstGeom prst="down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4"/>
          <p:cNvSpPr txBox="1"/>
          <p:nvPr/>
        </p:nvSpPr>
        <p:spPr>
          <a:xfrm>
            <a:off x="751550" y="3906400"/>
            <a:ext cx="9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latin typeface="Roboto"/>
                <a:ea typeface="Roboto"/>
                <a:cs typeface="Roboto"/>
                <a:sym typeface="Roboto"/>
              </a:rPr>
              <a:t>Bottom </a:t>
            </a:r>
            <a:r>
              <a:rPr lang="en">
                <a:solidFill>
                  <a:schemeClr val="accent4"/>
                </a:solidFill>
                <a:latin typeface="Roboto"/>
                <a:ea typeface="Roboto"/>
                <a:cs typeface="Roboto"/>
                <a:sym typeface="Roboto"/>
              </a:rPr>
              <a:t>5</a:t>
            </a:r>
            <a:endParaRPr>
              <a:solidFill>
                <a:schemeClr val="accent4"/>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Stroke Correlation: Age and Gender</a:t>
            </a:r>
            <a:endParaRPr>
              <a:solidFill>
                <a:schemeClr val="accent4"/>
              </a:solidFill>
            </a:endParaRPr>
          </a:p>
        </p:txBody>
      </p:sp>
      <p:sp>
        <p:nvSpPr>
          <p:cNvPr id="242" name="Google Shape;242;p25"/>
          <p:cNvSpPr txBox="1"/>
          <p:nvPr/>
        </p:nvSpPr>
        <p:spPr>
          <a:xfrm>
            <a:off x="431925" y="1304875"/>
            <a:ext cx="26289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a:off x="431950" y="1304875"/>
            <a:ext cx="8232300" cy="341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txBox="1"/>
          <p:nvPr>
            <p:ph idx="4294967295" type="body"/>
          </p:nvPr>
        </p:nvSpPr>
        <p:spPr>
          <a:xfrm>
            <a:off x="431925" y="1304875"/>
            <a:ext cx="8232300" cy="461400"/>
          </a:xfrm>
          <a:prstGeom prst="rect">
            <a:avLst/>
          </a:prstGeom>
          <a:solidFill>
            <a:schemeClr val="accent4"/>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rPr>
              <a:t>Total High Risk Males: 331, Average Age: 68</a:t>
            </a:r>
            <a:endParaRPr sz="1200">
              <a:solidFill>
                <a:schemeClr val="lt1"/>
              </a:solidFill>
            </a:endParaRPr>
          </a:p>
          <a:p>
            <a:pPr indent="0" lvl="0" marL="0" rtl="0" algn="l">
              <a:spcBef>
                <a:spcPts val="0"/>
              </a:spcBef>
              <a:spcAft>
                <a:spcPts val="0"/>
              </a:spcAft>
              <a:buNone/>
            </a:pPr>
            <a:r>
              <a:rPr lang="en" sz="1200">
                <a:solidFill>
                  <a:schemeClr val="lt1"/>
                </a:solidFill>
              </a:rPr>
              <a:t>Total High Risk Females: 854, Average Age: 62</a:t>
            </a:r>
            <a:endParaRPr sz="1200">
              <a:solidFill>
                <a:schemeClr val="lt1"/>
              </a:solidFill>
            </a:endParaRPr>
          </a:p>
        </p:txBody>
      </p:sp>
      <p:sp>
        <p:nvSpPr>
          <p:cNvPr id="245" name="Google Shape;245;p25"/>
          <p:cNvSpPr txBox="1"/>
          <p:nvPr/>
        </p:nvSpPr>
        <p:spPr>
          <a:xfrm>
            <a:off x="6212550" y="1304875"/>
            <a:ext cx="26325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6" name="Google Shape;246;p25"/>
          <p:cNvPicPr preferRelativeResize="0"/>
          <p:nvPr/>
        </p:nvPicPr>
        <p:blipFill>
          <a:blip r:embed="rId3">
            <a:alphaModFix/>
          </a:blip>
          <a:stretch>
            <a:fillRect/>
          </a:stretch>
        </p:blipFill>
        <p:spPr>
          <a:xfrm>
            <a:off x="1417320" y="1828800"/>
            <a:ext cx="6400800" cy="2820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6"/>
          <p:cNvSpPr/>
          <p:nvPr/>
        </p:nvSpPr>
        <p:spPr>
          <a:xfrm>
            <a:off x="431950" y="1304875"/>
            <a:ext cx="8232300" cy="341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Stroke Correlation: Age and BMI</a:t>
            </a:r>
            <a:endParaRPr>
              <a:solidFill>
                <a:schemeClr val="accent4"/>
              </a:solidFill>
            </a:endParaRPr>
          </a:p>
        </p:txBody>
      </p:sp>
      <p:sp>
        <p:nvSpPr>
          <p:cNvPr id="253" name="Google Shape;253;p26"/>
          <p:cNvSpPr txBox="1"/>
          <p:nvPr/>
        </p:nvSpPr>
        <p:spPr>
          <a:xfrm>
            <a:off x="431925" y="1304875"/>
            <a:ext cx="26289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txBox="1"/>
          <p:nvPr>
            <p:ph idx="4294967295" type="body"/>
          </p:nvPr>
        </p:nvSpPr>
        <p:spPr>
          <a:xfrm>
            <a:off x="431925" y="1304875"/>
            <a:ext cx="8232300" cy="461400"/>
          </a:xfrm>
          <a:prstGeom prst="rect">
            <a:avLst/>
          </a:prstGeom>
          <a:solidFill>
            <a:schemeClr val="accent4"/>
          </a:solidFill>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lt1"/>
                </a:solidFill>
              </a:rPr>
              <a:t>Total High Risk Overweight: 501, Average Age: 65</a:t>
            </a:r>
            <a:endParaRPr sz="900">
              <a:solidFill>
                <a:schemeClr val="lt1"/>
              </a:solidFill>
            </a:endParaRPr>
          </a:p>
          <a:p>
            <a:pPr indent="0" lvl="0" marL="0" rtl="0" algn="l">
              <a:spcBef>
                <a:spcPts val="0"/>
              </a:spcBef>
              <a:spcAft>
                <a:spcPts val="0"/>
              </a:spcAft>
              <a:buNone/>
            </a:pPr>
            <a:r>
              <a:rPr lang="en" sz="900">
                <a:solidFill>
                  <a:schemeClr val="lt1"/>
                </a:solidFill>
              </a:rPr>
              <a:t>Total High Risk Obese: 318, Average Age: 66</a:t>
            </a:r>
            <a:endParaRPr sz="900">
              <a:solidFill>
                <a:schemeClr val="lt1"/>
              </a:solidFill>
            </a:endParaRPr>
          </a:p>
          <a:p>
            <a:pPr indent="0" lvl="0" marL="0" rtl="0" algn="l">
              <a:spcBef>
                <a:spcPts val="0"/>
              </a:spcBef>
              <a:spcAft>
                <a:spcPts val="0"/>
              </a:spcAft>
              <a:buNone/>
            </a:pPr>
            <a:r>
              <a:rPr lang="en" sz="900">
                <a:solidFill>
                  <a:schemeClr val="lt1"/>
                </a:solidFill>
              </a:rPr>
              <a:t>Total High Risk Extremely Obese: 294, Average Age: 58</a:t>
            </a:r>
            <a:endParaRPr sz="900">
              <a:solidFill>
                <a:schemeClr val="lt1"/>
              </a:solidFill>
            </a:endParaRPr>
          </a:p>
        </p:txBody>
      </p:sp>
      <p:sp>
        <p:nvSpPr>
          <p:cNvPr id="255" name="Google Shape;255;p26"/>
          <p:cNvSpPr txBox="1"/>
          <p:nvPr/>
        </p:nvSpPr>
        <p:spPr>
          <a:xfrm>
            <a:off x="6212550" y="1304875"/>
            <a:ext cx="26325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6" name="Google Shape;256;p26"/>
          <p:cNvPicPr preferRelativeResize="0"/>
          <p:nvPr/>
        </p:nvPicPr>
        <p:blipFill>
          <a:blip r:embed="rId3">
            <a:alphaModFix/>
          </a:blip>
          <a:stretch>
            <a:fillRect/>
          </a:stretch>
        </p:blipFill>
        <p:spPr>
          <a:xfrm>
            <a:off x="489850" y="2486975"/>
            <a:ext cx="8128573" cy="1531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7"/>
          <p:cNvSpPr/>
          <p:nvPr/>
        </p:nvSpPr>
        <p:spPr>
          <a:xfrm>
            <a:off x="431950" y="1304875"/>
            <a:ext cx="8232300" cy="341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Neural Network - Pre-Processing</a:t>
            </a:r>
            <a:endParaRPr>
              <a:solidFill>
                <a:schemeClr val="accent4"/>
              </a:solidFill>
            </a:endParaRPr>
          </a:p>
        </p:txBody>
      </p:sp>
      <p:sp>
        <p:nvSpPr>
          <p:cNvPr id="263" name="Google Shape;263;p27"/>
          <p:cNvSpPr txBox="1"/>
          <p:nvPr/>
        </p:nvSpPr>
        <p:spPr>
          <a:xfrm>
            <a:off x="431925" y="1304875"/>
            <a:ext cx="26289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txBox="1"/>
          <p:nvPr>
            <p:ph idx="4294967295" type="body"/>
          </p:nvPr>
        </p:nvSpPr>
        <p:spPr>
          <a:xfrm>
            <a:off x="431925" y="1304875"/>
            <a:ext cx="8232300" cy="461400"/>
          </a:xfrm>
          <a:prstGeom prst="rect">
            <a:avLst/>
          </a:prstGeom>
          <a:solidFill>
            <a:schemeClr val="accent4"/>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Scaling and Balancing Methods</a:t>
            </a:r>
            <a:endParaRPr>
              <a:solidFill>
                <a:schemeClr val="lt1"/>
              </a:solidFill>
            </a:endParaRPr>
          </a:p>
        </p:txBody>
      </p:sp>
      <p:sp>
        <p:nvSpPr>
          <p:cNvPr id="265" name="Google Shape;265;p27"/>
          <p:cNvSpPr txBox="1"/>
          <p:nvPr/>
        </p:nvSpPr>
        <p:spPr>
          <a:xfrm>
            <a:off x="6212550" y="1304875"/>
            <a:ext cx="26325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6" name="Google Shape;266;p27"/>
          <p:cNvPicPr preferRelativeResize="0"/>
          <p:nvPr/>
        </p:nvPicPr>
        <p:blipFill rotWithShape="1">
          <a:blip r:embed="rId3">
            <a:alphaModFix/>
          </a:blip>
          <a:srcRect b="8302" l="0" r="714" t="25855"/>
          <a:stretch/>
        </p:blipFill>
        <p:spPr>
          <a:xfrm>
            <a:off x="3973350" y="1903525"/>
            <a:ext cx="4085299" cy="927875"/>
          </a:xfrm>
          <a:prstGeom prst="rect">
            <a:avLst/>
          </a:prstGeom>
          <a:noFill/>
          <a:ln>
            <a:noFill/>
          </a:ln>
        </p:spPr>
      </p:pic>
      <p:sp>
        <p:nvSpPr>
          <p:cNvPr id="267" name="Google Shape;267;p27"/>
          <p:cNvSpPr txBox="1"/>
          <p:nvPr/>
        </p:nvSpPr>
        <p:spPr>
          <a:xfrm>
            <a:off x="2213750" y="3178150"/>
            <a:ext cx="42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68" name="Google Shape;268;p27"/>
          <p:cNvSpPr txBox="1"/>
          <p:nvPr/>
        </p:nvSpPr>
        <p:spPr>
          <a:xfrm>
            <a:off x="344275" y="1904875"/>
            <a:ext cx="3573600" cy="2216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oboto"/>
              <a:buChar char="●"/>
            </a:pPr>
            <a:r>
              <a:rPr lang="en" sz="1200">
                <a:latin typeface="Roboto"/>
                <a:ea typeface="Roboto"/>
                <a:cs typeface="Roboto"/>
                <a:sym typeface="Roboto"/>
              </a:rPr>
              <a:t>Get_dummies</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Data Balancing</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04800" lvl="1" marL="914400" rtl="0" algn="l">
              <a:spcBef>
                <a:spcPts val="0"/>
              </a:spcBef>
              <a:spcAft>
                <a:spcPts val="0"/>
              </a:spcAft>
              <a:buSzPts val="1200"/>
              <a:buFont typeface="Roboto"/>
              <a:buChar char="○"/>
            </a:pPr>
            <a:r>
              <a:rPr b="1" lang="en" sz="1200">
                <a:solidFill>
                  <a:schemeClr val="accent4"/>
                </a:solidFill>
                <a:latin typeface="Roboto"/>
                <a:ea typeface="Roboto"/>
                <a:cs typeface="Roboto"/>
                <a:sym typeface="Roboto"/>
              </a:rPr>
              <a:t>SMOTE (Synthetic Minority Oversampling Technique)</a:t>
            </a:r>
            <a:r>
              <a:rPr lang="en" sz="1200">
                <a:latin typeface="Roboto"/>
                <a:ea typeface="Roboto"/>
                <a:cs typeface="Roboto"/>
                <a:sym typeface="Roboto"/>
              </a:rPr>
              <a:t> - Creates synthetic instances of data</a:t>
            </a:r>
            <a:endParaRPr sz="1200">
              <a:latin typeface="Roboto"/>
              <a:ea typeface="Roboto"/>
              <a:cs typeface="Roboto"/>
              <a:sym typeface="Roboto"/>
            </a:endParaRPr>
          </a:p>
          <a:p>
            <a:pPr indent="0" lvl="0" marL="914400" rtl="0" algn="l">
              <a:spcBef>
                <a:spcPts val="0"/>
              </a:spcBef>
              <a:spcAft>
                <a:spcPts val="0"/>
              </a:spcAft>
              <a:buNone/>
            </a:pPr>
            <a:r>
              <a:t/>
            </a:r>
            <a:endParaRPr sz="1200">
              <a:latin typeface="Roboto"/>
              <a:ea typeface="Roboto"/>
              <a:cs typeface="Roboto"/>
              <a:sym typeface="Roboto"/>
            </a:endParaRPr>
          </a:p>
          <a:p>
            <a:pPr indent="-304800" lvl="1" marL="914400" rtl="0" algn="l">
              <a:spcBef>
                <a:spcPts val="0"/>
              </a:spcBef>
              <a:spcAft>
                <a:spcPts val="0"/>
              </a:spcAft>
              <a:buSzPts val="1200"/>
              <a:buFont typeface="Roboto"/>
              <a:buChar char="○"/>
            </a:pPr>
            <a:r>
              <a:rPr b="1" lang="en" sz="1200">
                <a:solidFill>
                  <a:schemeClr val="accent4"/>
                </a:solidFill>
                <a:latin typeface="Roboto"/>
                <a:ea typeface="Roboto"/>
                <a:cs typeface="Roboto"/>
                <a:sym typeface="Roboto"/>
              </a:rPr>
              <a:t>Random Under Sampling</a:t>
            </a:r>
            <a:r>
              <a:rPr lang="en" sz="1200">
                <a:latin typeface="Roboto"/>
                <a:ea typeface="Roboto"/>
                <a:cs typeface="Roboto"/>
                <a:sym typeface="Roboto"/>
              </a:rPr>
              <a:t> - randomly selecting data points from majority and dropping</a:t>
            </a:r>
            <a:endParaRPr sz="1200">
              <a:latin typeface="Roboto"/>
              <a:ea typeface="Roboto"/>
              <a:cs typeface="Roboto"/>
              <a:sym typeface="Roboto"/>
            </a:endParaRPr>
          </a:p>
        </p:txBody>
      </p:sp>
      <p:pic>
        <p:nvPicPr>
          <p:cNvPr id="269" name="Google Shape;269;p27"/>
          <p:cNvPicPr preferRelativeResize="0"/>
          <p:nvPr/>
        </p:nvPicPr>
        <p:blipFill>
          <a:blip r:embed="rId4">
            <a:alphaModFix/>
          </a:blip>
          <a:stretch>
            <a:fillRect/>
          </a:stretch>
        </p:blipFill>
        <p:spPr>
          <a:xfrm>
            <a:off x="4036850" y="3044100"/>
            <a:ext cx="4406952" cy="1597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8"/>
          <p:cNvSpPr/>
          <p:nvPr/>
        </p:nvSpPr>
        <p:spPr>
          <a:xfrm>
            <a:off x="431950" y="1304875"/>
            <a:ext cx="8232300" cy="341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Neural Network-  Base model Testing  </a:t>
            </a:r>
            <a:endParaRPr>
              <a:solidFill>
                <a:schemeClr val="accent4"/>
              </a:solidFill>
            </a:endParaRPr>
          </a:p>
        </p:txBody>
      </p:sp>
      <p:sp>
        <p:nvSpPr>
          <p:cNvPr id="276" name="Google Shape;276;p28"/>
          <p:cNvSpPr txBox="1"/>
          <p:nvPr/>
        </p:nvSpPr>
        <p:spPr>
          <a:xfrm>
            <a:off x="431925" y="1304875"/>
            <a:ext cx="26289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txBox="1"/>
          <p:nvPr>
            <p:ph idx="4294967295" type="body"/>
          </p:nvPr>
        </p:nvSpPr>
        <p:spPr>
          <a:xfrm>
            <a:off x="431925" y="1304875"/>
            <a:ext cx="8232300" cy="461400"/>
          </a:xfrm>
          <a:prstGeom prst="rect">
            <a:avLst/>
          </a:prstGeom>
          <a:solidFill>
            <a:schemeClr val="accent4"/>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Finding the best balancing technique</a:t>
            </a:r>
            <a:endParaRPr>
              <a:solidFill>
                <a:schemeClr val="lt1"/>
              </a:solidFill>
            </a:endParaRPr>
          </a:p>
        </p:txBody>
      </p:sp>
      <p:sp>
        <p:nvSpPr>
          <p:cNvPr id="278" name="Google Shape;278;p28"/>
          <p:cNvSpPr txBox="1"/>
          <p:nvPr/>
        </p:nvSpPr>
        <p:spPr>
          <a:xfrm>
            <a:off x="6212550" y="1304875"/>
            <a:ext cx="26325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8"/>
          <p:cNvSpPr txBox="1"/>
          <p:nvPr/>
        </p:nvSpPr>
        <p:spPr>
          <a:xfrm>
            <a:off x="505675" y="1828950"/>
            <a:ext cx="35463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Ran </a:t>
            </a:r>
            <a:r>
              <a:rPr b="1" lang="en">
                <a:solidFill>
                  <a:schemeClr val="accent4"/>
                </a:solidFill>
                <a:latin typeface="Roboto"/>
                <a:ea typeface="Roboto"/>
                <a:cs typeface="Roboto"/>
                <a:sym typeface="Roboto"/>
              </a:rPr>
              <a:t>three models</a:t>
            </a:r>
            <a:r>
              <a:rPr lang="en">
                <a:latin typeface="Roboto"/>
                <a:ea typeface="Roboto"/>
                <a:cs typeface="Roboto"/>
                <a:sym typeface="Roboto"/>
              </a:rPr>
              <a:t> with the same architecture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b="1" lang="en">
                <a:solidFill>
                  <a:schemeClr val="accent4"/>
                </a:solidFill>
                <a:latin typeface="Roboto"/>
                <a:ea typeface="Roboto"/>
                <a:cs typeface="Roboto"/>
                <a:sym typeface="Roboto"/>
              </a:rPr>
              <a:t>1st Model</a:t>
            </a:r>
            <a:r>
              <a:rPr lang="en">
                <a:latin typeface="Roboto"/>
                <a:ea typeface="Roboto"/>
                <a:cs typeface="Roboto"/>
                <a:sym typeface="Roboto"/>
              </a:rPr>
              <a:t> with unbalanced dataset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b="1" lang="en">
                <a:solidFill>
                  <a:schemeClr val="accent4"/>
                </a:solidFill>
                <a:latin typeface="Roboto"/>
                <a:ea typeface="Roboto"/>
                <a:cs typeface="Roboto"/>
                <a:sym typeface="Roboto"/>
              </a:rPr>
              <a:t>2nd Model</a:t>
            </a:r>
            <a:r>
              <a:rPr lang="en">
                <a:latin typeface="Roboto"/>
                <a:ea typeface="Roboto"/>
                <a:cs typeface="Roboto"/>
                <a:sym typeface="Roboto"/>
              </a:rPr>
              <a:t> with the SMOTE </a:t>
            </a:r>
            <a:r>
              <a:rPr lang="en">
                <a:latin typeface="Roboto"/>
                <a:ea typeface="Roboto"/>
                <a:cs typeface="Roboto"/>
                <a:sym typeface="Roboto"/>
              </a:rPr>
              <a:t>technique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b="1" lang="en">
                <a:solidFill>
                  <a:schemeClr val="accent4"/>
                </a:solidFill>
                <a:latin typeface="Roboto"/>
                <a:ea typeface="Roboto"/>
                <a:cs typeface="Roboto"/>
                <a:sym typeface="Roboto"/>
              </a:rPr>
              <a:t>3rd Model</a:t>
            </a:r>
            <a:r>
              <a:rPr lang="en">
                <a:latin typeface="Roboto"/>
                <a:ea typeface="Roboto"/>
                <a:cs typeface="Roboto"/>
                <a:sym typeface="Roboto"/>
              </a:rPr>
              <a:t> with Random Under Sampling</a:t>
            </a:r>
            <a:endParaRPr>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pic>
        <p:nvPicPr>
          <p:cNvPr id="280" name="Google Shape;280;p28"/>
          <p:cNvPicPr preferRelativeResize="0"/>
          <p:nvPr/>
        </p:nvPicPr>
        <p:blipFill rotWithShape="1">
          <a:blip r:embed="rId3">
            <a:alphaModFix/>
          </a:blip>
          <a:srcRect b="0" l="0" r="-786" t="4507"/>
          <a:stretch/>
        </p:blipFill>
        <p:spPr>
          <a:xfrm>
            <a:off x="4572000" y="1800950"/>
            <a:ext cx="3989525" cy="1874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9"/>
          <p:cNvSpPr/>
          <p:nvPr/>
        </p:nvSpPr>
        <p:spPr>
          <a:xfrm>
            <a:off x="431950" y="1304875"/>
            <a:ext cx="8232300" cy="341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Neural Network-  Base model Testing </a:t>
            </a:r>
            <a:r>
              <a:rPr lang="en">
                <a:solidFill>
                  <a:schemeClr val="accent4"/>
                </a:solidFill>
              </a:rPr>
              <a:t>contin…</a:t>
            </a:r>
            <a:endParaRPr>
              <a:solidFill>
                <a:schemeClr val="accent4"/>
              </a:solidFill>
            </a:endParaRPr>
          </a:p>
        </p:txBody>
      </p:sp>
      <p:sp>
        <p:nvSpPr>
          <p:cNvPr id="287" name="Google Shape;287;p29"/>
          <p:cNvSpPr txBox="1"/>
          <p:nvPr/>
        </p:nvSpPr>
        <p:spPr>
          <a:xfrm>
            <a:off x="431925" y="1304875"/>
            <a:ext cx="26289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9"/>
          <p:cNvSpPr txBox="1"/>
          <p:nvPr>
            <p:ph idx="4294967295" type="body"/>
          </p:nvPr>
        </p:nvSpPr>
        <p:spPr>
          <a:xfrm>
            <a:off x="431925" y="1304875"/>
            <a:ext cx="8232300" cy="461400"/>
          </a:xfrm>
          <a:prstGeom prst="rect">
            <a:avLst/>
          </a:prstGeom>
          <a:solidFill>
            <a:schemeClr val="accent4"/>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Scoring balancing techniques with Roc</a:t>
            </a:r>
            <a:endParaRPr>
              <a:solidFill>
                <a:schemeClr val="lt1"/>
              </a:solidFill>
            </a:endParaRPr>
          </a:p>
        </p:txBody>
      </p:sp>
      <p:sp>
        <p:nvSpPr>
          <p:cNvPr id="289" name="Google Shape;289;p29"/>
          <p:cNvSpPr txBox="1"/>
          <p:nvPr/>
        </p:nvSpPr>
        <p:spPr>
          <a:xfrm>
            <a:off x="6212550" y="1304875"/>
            <a:ext cx="26325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9"/>
          <p:cNvSpPr txBox="1"/>
          <p:nvPr/>
        </p:nvSpPr>
        <p:spPr>
          <a:xfrm>
            <a:off x="505675" y="1828950"/>
            <a:ext cx="3546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i="1" lang="en">
                <a:solidFill>
                  <a:schemeClr val="accent4"/>
                </a:solidFill>
                <a:latin typeface="Roboto"/>
                <a:ea typeface="Roboto"/>
                <a:cs typeface="Roboto"/>
                <a:sym typeface="Roboto"/>
              </a:rPr>
              <a:t>Accuracy</a:t>
            </a:r>
            <a:r>
              <a:rPr b="1" lang="en">
                <a:solidFill>
                  <a:schemeClr val="accent4"/>
                </a:solidFill>
                <a:latin typeface="Roboto"/>
                <a:ea typeface="Roboto"/>
                <a:cs typeface="Roboto"/>
                <a:sym typeface="Roboto"/>
              </a:rPr>
              <a:t>:</a:t>
            </a:r>
            <a:r>
              <a:rPr lang="en">
                <a:latin typeface="Roboto"/>
                <a:ea typeface="Roboto"/>
                <a:cs typeface="Roboto"/>
                <a:sym typeface="Roboto"/>
              </a:rPr>
              <a:t>  ratio of correctly predicted observation to total observations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i="1" lang="en">
                <a:solidFill>
                  <a:schemeClr val="accent4"/>
                </a:solidFill>
                <a:latin typeface="Roboto"/>
                <a:ea typeface="Roboto"/>
                <a:cs typeface="Roboto"/>
                <a:sym typeface="Roboto"/>
              </a:rPr>
              <a:t>Roc_AUC_Score</a:t>
            </a:r>
            <a:r>
              <a:rPr lang="en">
                <a:latin typeface="Roboto"/>
                <a:ea typeface="Roboto"/>
                <a:cs typeface="Roboto"/>
                <a:sym typeface="Roboto"/>
              </a:rPr>
              <a:t>:  Score similar to f1-score where it balances the model’s ability to predict between true positive rates and false positives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Clr>
                <a:schemeClr val="accent4"/>
              </a:buClr>
              <a:buSzPts val="1400"/>
              <a:buFont typeface="Roboto"/>
              <a:buChar char="●"/>
            </a:pPr>
            <a:r>
              <a:rPr b="1" lang="en" u="sng">
                <a:solidFill>
                  <a:schemeClr val="accent4"/>
                </a:solidFill>
                <a:latin typeface="Roboto"/>
                <a:ea typeface="Roboto"/>
                <a:cs typeface="Roboto"/>
                <a:sym typeface="Roboto"/>
              </a:rPr>
              <a:t>Solution:  Random Under Sampling</a:t>
            </a:r>
            <a:endParaRPr b="1" u="sng">
              <a:solidFill>
                <a:schemeClr val="accent4"/>
              </a:solidFill>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pic>
        <p:nvPicPr>
          <p:cNvPr id="291" name="Google Shape;291;p29"/>
          <p:cNvPicPr preferRelativeResize="0"/>
          <p:nvPr/>
        </p:nvPicPr>
        <p:blipFill rotWithShape="1">
          <a:blip r:embed="rId3">
            <a:alphaModFix/>
          </a:blip>
          <a:srcRect b="0" l="1775" r="1736" t="4251"/>
          <a:stretch/>
        </p:blipFill>
        <p:spPr>
          <a:xfrm>
            <a:off x="5031600" y="2002825"/>
            <a:ext cx="3546301" cy="1426750"/>
          </a:xfrm>
          <a:prstGeom prst="rect">
            <a:avLst/>
          </a:prstGeom>
          <a:noFill/>
          <a:ln>
            <a:noFill/>
          </a:ln>
        </p:spPr>
      </p:pic>
      <p:sp>
        <p:nvSpPr>
          <p:cNvPr id="292" name="Google Shape;292;p29"/>
          <p:cNvSpPr/>
          <p:nvPr/>
        </p:nvSpPr>
        <p:spPr>
          <a:xfrm>
            <a:off x="5031600" y="3074550"/>
            <a:ext cx="3546300" cy="255600"/>
          </a:xfrm>
          <a:prstGeom prst="rect">
            <a:avLst/>
          </a:prstGeom>
          <a:noFill/>
          <a:ln cap="flat" cmpd="sng" w="2857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0"/>
          <p:cNvSpPr/>
          <p:nvPr/>
        </p:nvSpPr>
        <p:spPr>
          <a:xfrm>
            <a:off x="431950" y="1091300"/>
            <a:ext cx="8232300" cy="3950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0"/>
          <p:cNvSpPr txBox="1"/>
          <p:nvPr>
            <p:ph type="title"/>
          </p:nvPr>
        </p:nvSpPr>
        <p:spPr>
          <a:xfrm>
            <a:off x="227100" y="410000"/>
            <a:ext cx="8782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Neural Network - Optimizing Undersampling Model</a:t>
            </a:r>
            <a:endParaRPr>
              <a:solidFill>
                <a:schemeClr val="accent4"/>
              </a:solidFill>
            </a:endParaRPr>
          </a:p>
        </p:txBody>
      </p:sp>
      <p:sp>
        <p:nvSpPr>
          <p:cNvPr id="299" name="Google Shape;299;p30"/>
          <p:cNvSpPr txBox="1"/>
          <p:nvPr/>
        </p:nvSpPr>
        <p:spPr>
          <a:xfrm>
            <a:off x="431925" y="1304875"/>
            <a:ext cx="26289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0"/>
          <p:cNvSpPr txBox="1"/>
          <p:nvPr>
            <p:ph idx="4294967295" type="body"/>
          </p:nvPr>
        </p:nvSpPr>
        <p:spPr>
          <a:xfrm>
            <a:off x="431950" y="1091300"/>
            <a:ext cx="8232300" cy="461400"/>
          </a:xfrm>
          <a:prstGeom prst="rect">
            <a:avLst/>
          </a:prstGeom>
          <a:solidFill>
            <a:schemeClr val="accent4"/>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Using Keras Tuner</a:t>
            </a:r>
            <a:endParaRPr>
              <a:solidFill>
                <a:schemeClr val="lt1"/>
              </a:solidFill>
            </a:endParaRPr>
          </a:p>
        </p:txBody>
      </p:sp>
      <p:sp>
        <p:nvSpPr>
          <p:cNvPr id="301" name="Google Shape;301;p30"/>
          <p:cNvSpPr txBox="1"/>
          <p:nvPr/>
        </p:nvSpPr>
        <p:spPr>
          <a:xfrm>
            <a:off x="6212550" y="1304875"/>
            <a:ext cx="26325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2" name="Google Shape;302;p30"/>
          <p:cNvPicPr preferRelativeResize="0"/>
          <p:nvPr/>
        </p:nvPicPr>
        <p:blipFill>
          <a:blip r:embed="rId3">
            <a:alphaModFix/>
          </a:blip>
          <a:stretch>
            <a:fillRect/>
          </a:stretch>
        </p:blipFill>
        <p:spPr>
          <a:xfrm>
            <a:off x="572425" y="2216775"/>
            <a:ext cx="3771350" cy="2688075"/>
          </a:xfrm>
          <a:prstGeom prst="rect">
            <a:avLst/>
          </a:prstGeom>
          <a:noFill/>
          <a:ln cap="flat" cmpd="sng" w="9525">
            <a:solidFill>
              <a:schemeClr val="dk2"/>
            </a:solidFill>
            <a:prstDash val="solid"/>
            <a:round/>
            <a:headEnd len="sm" w="sm" type="none"/>
            <a:tailEnd len="sm" w="sm" type="none"/>
          </a:ln>
        </p:spPr>
      </p:pic>
      <p:pic>
        <p:nvPicPr>
          <p:cNvPr id="303" name="Google Shape;303;p30"/>
          <p:cNvPicPr preferRelativeResize="0"/>
          <p:nvPr/>
        </p:nvPicPr>
        <p:blipFill>
          <a:blip r:embed="rId4">
            <a:alphaModFix/>
          </a:blip>
          <a:stretch>
            <a:fillRect/>
          </a:stretch>
        </p:blipFill>
        <p:spPr>
          <a:xfrm>
            <a:off x="5197624" y="2225124"/>
            <a:ext cx="2845375" cy="1332425"/>
          </a:xfrm>
          <a:prstGeom prst="rect">
            <a:avLst/>
          </a:prstGeom>
          <a:noFill/>
          <a:ln cap="flat" cmpd="sng" w="9525">
            <a:solidFill>
              <a:schemeClr val="dk2"/>
            </a:solidFill>
            <a:prstDash val="solid"/>
            <a:round/>
            <a:headEnd len="sm" w="sm" type="none"/>
            <a:tailEnd len="sm" w="sm" type="none"/>
          </a:ln>
        </p:spPr>
      </p:pic>
      <p:pic>
        <p:nvPicPr>
          <p:cNvPr id="304" name="Google Shape;304;p30"/>
          <p:cNvPicPr preferRelativeResize="0"/>
          <p:nvPr/>
        </p:nvPicPr>
        <p:blipFill>
          <a:blip r:embed="rId5">
            <a:alphaModFix/>
          </a:blip>
          <a:stretch>
            <a:fillRect/>
          </a:stretch>
        </p:blipFill>
        <p:spPr>
          <a:xfrm>
            <a:off x="5244988" y="4356875"/>
            <a:ext cx="2750625" cy="279050"/>
          </a:xfrm>
          <a:prstGeom prst="rect">
            <a:avLst/>
          </a:prstGeom>
          <a:noFill/>
          <a:ln cap="flat" cmpd="sng" w="9525">
            <a:solidFill>
              <a:schemeClr val="dk2"/>
            </a:solidFill>
            <a:prstDash val="solid"/>
            <a:round/>
            <a:headEnd len="sm" w="sm" type="none"/>
            <a:tailEnd len="sm" w="sm" type="none"/>
          </a:ln>
        </p:spPr>
      </p:pic>
      <p:sp>
        <p:nvSpPr>
          <p:cNvPr id="305" name="Google Shape;305;p30"/>
          <p:cNvSpPr txBox="1"/>
          <p:nvPr/>
        </p:nvSpPr>
        <p:spPr>
          <a:xfrm>
            <a:off x="1329050" y="1792775"/>
            <a:ext cx="225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latin typeface="Roboto"/>
                <a:ea typeface="Roboto"/>
                <a:cs typeface="Roboto"/>
                <a:sym typeface="Roboto"/>
              </a:rPr>
              <a:t>Create model </a:t>
            </a:r>
            <a:r>
              <a:rPr lang="en">
                <a:solidFill>
                  <a:schemeClr val="accent4"/>
                </a:solidFill>
                <a:latin typeface="Roboto"/>
                <a:ea typeface="Roboto"/>
                <a:cs typeface="Roboto"/>
                <a:sym typeface="Roboto"/>
              </a:rPr>
              <a:t>architecture</a:t>
            </a:r>
            <a:endParaRPr>
              <a:solidFill>
                <a:schemeClr val="accent4"/>
              </a:solidFill>
              <a:latin typeface="Roboto"/>
              <a:ea typeface="Roboto"/>
              <a:cs typeface="Roboto"/>
              <a:sym typeface="Roboto"/>
            </a:endParaRPr>
          </a:p>
        </p:txBody>
      </p:sp>
      <p:sp>
        <p:nvSpPr>
          <p:cNvPr id="306" name="Google Shape;306;p30"/>
          <p:cNvSpPr txBox="1"/>
          <p:nvPr/>
        </p:nvSpPr>
        <p:spPr>
          <a:xfrm>
            <a:off x="5809857" y="1796950"/>
            <a:ext cx="16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latin typeface="Roboto"/>
                <a:ea typeface="Roboto"/>
                <a:cs typeface="Roboto"/>
                <a:sym typeface="Roboto"/>
              </a:rPr>
              <a:t>Load Keras Tuner</a:t>
            </a:r>
            <a:endParaRPr>
              <a:solidFill>
                <a:schemeClr val="accent4"/>
              </a:solidFill>
              <a:latin typeface="Roboto"/>
              <a:ea typeface="Roboto"/>
              <a:cs typeface="Roboto"/>
              <a:sym typeface="Roboto"/>
            </a:endParaRPr>
          </a:p>
        </p:txBody>
      </p:sp>
      <p:sp>
        <p:nvSpPr>
          <p:cNvPr id="307" name="Google Shape;307;p30"/>
          <p:cNvSpPr txBox="1"/>
          <p:nvPr/>
        </p:nvSpPr>
        <p:spPr>
          <a:xfrm>
            <a:off x="5863100" y="3956675"/>
            <a:ext cx="15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latin typeface="Roboto"/>
                <a:ea typeface="Roboto"/>
                <a:cs typeface="Roboto"/>
                <a:sym typeface="Roboto"/>
              </a:rPr>
              <a:t>Generate reports</a:t>
            </a:r>
            <a:endParaRPr>
              <a:solidFill>
                <a:schemeClr val="accent4"/>
              </a:solidFill>
              <a:latin typeface="Roboto"/>
              <a:ea typeface="Roboto"/>
              <a:cs typeface="Roboto"/>
              <a:sym typeface="Roboto"/>
            </a:endParaRPr>
          </a:p>
        </p:txBody>
      </p:sp>
      <p:sp>
        <p:nvSpPr>
          <p:cNvPr id="308" name="Google Shape;308;p30"/>
          <p:cNvSpPr/>
          <p:nvPr/>
        </p:nvSpPr>
        <p:spPr>
          <a:xfrm>
            <a:off x="4492100" y="2740950"/>
            <a:ext cx="583200" cy="228300"/>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rot="5402931">
            <a:off x="6274225" y="3708871"/>
            <a:ext cx="351900" cy="228300"/>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1"/>
          <p:cNvSpPr/>
          <p:nvPr/>
        </p:nvSpPr>
        <p:spPr>
          <a:xfrm>
            <a:off x="431950" y="1091300"/>
            <a:ext cx="8232300" cy="3950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
          <p:cNvSpPr txBox="1"/>
          <p:nvPr>
            <p:ph type="title"/>
          </p:nvPr>
        </p:nvSpPr>
        <p:spPr>
          <a:xfrm>
            <a:off x="227100" y="410000"/>
            <a:ext cx="8782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Neural Network - Optimizing Undersampling Model</a:t>
            </a:r>
            <a:endParaRPr>
              <a:solidFill>
                <a:schemeClr val="accent4"/>
              </a:solidFill>
            </a:endParaRPr>
          </a:p>
        </p:txBody>
      </p:sp>
      <p:sp>
        <p:nvSpPr>
          <p:cNvPr id="316" name="Google Shape;316;p31"/>
          <p:cNvSpPr txBox="1"/>
          <p:nvPr/>
        </p:nvSpPr>
        <p:spPr>
          <a:xfrm>
            <a:off x="431925" y="1304875"/>
            <a:ext cx="26289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txBox="1"/>
          <p:nvPr>
            <p:ph idx="4294967295" type="body"/>
          </p:nvPr>
        </p:nvSpPr>
        <p:spPr>
          <a:xfrm>
            <a:off x="431950" y="1091300"/>
            <a:ext cx="8232300" cy="461400"/>
          </a:xfrm>
          <a:prstGeom prst="rect">
            <a:avLst/>
          </a:prstGeom>
          <a:solidFill>
            <a:schemeClr val="accent4"/>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Tuning to Accuracy</a:t>
            </a:r>
            <a:endParaRPr>
              <a:solidFill>
                <a:schemeClr val="lt1"/>
              </a:solidFill>
            </a:endParaRPr>
          </a:p>
        </p:txBody>
      </p:sp>
      <p:sp>
        <p:nvSpPr>
          <p:cNvPr id="318" name="Google Shape;318;p31"/>
          <p:cNvSpPr txBox="1"/>
          <p:nvPr/>
        </p:nvSpPr>
        <p:spPr>
          <a:xfrm>
            <a:off x="6212550" y="1304875"/>
            <a:ext cx="26325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9" name="Google Shape;319;p31"/>
          <p:cNvPicPr preferRelativeResize="0"/>
          <p:nvPr/>
        </p:nvPicPr>
        <p:blipFill>
          <a:blip r:embed="rId3">
            <a:alphaModFix/>
          </a:blip>
          <a:stretch>
            <a:fillRect/>
          </a:stretch>
        </p:blipFill>
        <p:spPr>
          <a:xfrm>
            <a:off x="3290825" y="3536900"/>
            <a:ext cx="4699575" cy="876017"/>
          </a:xfrm>
          <a:prstGeom prst="rect">
            <a:avLst/>
          </a:prstGeom>
          <a:noFill/>
          <a:ln cap="flat" cmpd="sng" w="9525">
            <a:solidFill>
              <a:schemeClr val="dk2"/>
            </a:solidFill>
            <a:prstDash val="solid"/>
            <a:round/>
            <a:headEnd len="sm" w="sm" type="none"/>
            <a:tailEnd len="sm" w="sm" type="none"/>
          </a:ln>
        </p:spPr>
      </p:pic>
      <p:pic>
        <p:nvPicPr>
          <p:cNvPr id="320" name="Google Shape;320;p31"/>
          <p:cNvPicPr preferRelativeResize="0"/>
          <p:nvPr/>
        </p:nvPicPr>
        <p:blipFill>
          <a:blip r:embed="rId4">
            <a:alphaModFix/>
          </a:blip>
          <a:stretch>
            <a:fillRect/>
          </a:stretch>
        </p:blipFill>
        <p:spPr>
          <a:xfrm>
            <a:off x="3290825" y="1832673"/>
            <a:ext cx="4699575" cy="1478175"/>
          </a:xfrm>
          <a:prstGeom prst="rect">
            <a:avLst/>
          </a:prstGeom>
          <a:noFill/>
          <a:ln cap="flat" cmpd="sng" w="9525">
            <a:solidFill>
              <a:schemeClr val="dk2"/>
            </a:solidFill>
            <a:prstDash val="solid"/>
            <a:round/>
            <a:headEnd len="sm" w="sm" type="none"/>
            <a:tailEnd len="sm" w="sm" type="none"/>
          </a:ln>
        </p:spPr>
      </p:pic>
      <p:sp>
        <p:nvSpPr>
          <p:cNvPr id="321" name="Google Shape;321;p31"/>
          <p:cNvSpPr/>
          <p:nvPr/>
        </p:nvSpPr>
        <p:spPr>
          <a:xfrm rot="345873">
            <a:off x="2695836" y="2559223"/>
            <a:ext cx="3930677" cy="110061"/>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p:cNvSpPr txBox="1"/>
          <p:nvPr/>
        </p:nvSpPr>
        <p:spPr>
          <a:xfrm>
            <a:off x="738925" y="2212988"/>
            <a:ext cx="210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4"/>
                </a:solidFill>
                <a:latin typeface="Roboto"/>
                <a:ea typeface="Roboto"/>
                <a:cs typeface="Roboto"/>
                <a:sym typeface="Roboto"/>
              </a:rPr>
              <a:t>Accuracy score of 95%</a:t>
            </a:r>
            <a:endParaRPr b="1">
              <a:solidFill>
                <a:schemeClr val="accent4"/>
              </a:solidFill>
              <a:latin typeface="Roboto"/>
              <a:ea typeface="Roboto"/>
              <a:cs typeface="Roboto"/>
              <a:sym typeface="Roboto"/>
            </a:endParaRPr>
          </a:p>
        </p:txBody>
      </p:sp>
      <p:sp>
        <p:nvSpPr>
          <p:cNvPr id="323" name="Google Shape;323;p31"/>
          <p:cNvSpPr txBox="1"/>
          <p:nvPr/>
        </p:nvSpPr>
        <p:spPr>
          <a:xfrm>
            <a:off x="540025" y="2761675"/>
            <a:ext cx="2750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Although our model was very accurate, it is </a:t>
            </a:r>
            <a:r>
              <a:rPr b="1" lang="en">
                <a:solidFill>
                  <a:schemeClr val="accent4"/>
                </a:solidFill>
                <a:latin typeface="Roboto"/>
                <a:ea typeface="Roboto"/>
                <a:cs typeface="Roboto"/>
                <a:sym typeface="Roboto"/>
              </a:rPr>
              <a:t>very poor at predicting strokes</a:t>
            </a:r>
            <a:r>
              <a:rPr lang="en">
                <a:latin typeface="Roboto"/>
                <a:ea typeface="Roboto"/>
                <a:cs typeface="Roboto"/>
                <a:sym typeface="Roboto"/>
              </a:rPr>
              <a:t> and resulted in many false negatives.</a:t>
            </a:r>
            <a:endParaRPr>
              <a:latin typeface="Roboto"/>
              <a:ea typeface="Roboto"/>
              <a:cs typeface="Roboto"/>
              <a:sym typeface="Roboto"/>
            </a:endParaRPr>
          </a:p>
        </p:txBody>
      </p:sp>
      <p:sp>
        <p:nvSpPr>
          <p:cNvPr id="324" name="Google Shape;324;p31"/>
          <p:cNvSpPr/>
          <p:nvPr/>
        </p:nvSpPr>
        <p:spPr>
          <a:xfrm>
            <a:off x="6014850" y="4162175"/>
            <a:ext cx="507600" cy="2508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1"/>
          <p:cNvSpPr txBox="1"/>
          <p:nvPr/>
        </p:nvSpPr>
        <p:spPr>
          <a:xfrm>
            <a:off x="595675" y="3808375"/>
            <a:ext cx="2521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We determined that we wanted a </a:t>
            </a:r>
            <a:r>
              <a:rPr b="1" lang="en">
                <a:solidFill>
                  <a:schemeClr val="accent4"/>
                </a:solidFill>
                <a:latin typeface="Roboto"/>
                <a:ea typeface="Roboto"/>
                <a:cs typeface="Roboto"/>
                <a:sym typeface="Roboto"/>
              </a:rPr>
              <a:t>model with the fewest false negatives</a:t>
            </a:r>
            <a:r>
              <a:rPr lang="en">
                <a:latin typeface="Roboto"/>
                <a:ea typeface="Roboto"/>
                <a:cs typeface="Roboto"/>
                <a:sym typeface="Roboto"/>
              </a:rPr>
              <a:t> as possible.</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The Problem</a:t>
            </a:r>
            <a:endParaRPr>
              <a:solidFill>
                <a:schemeClr val="accent4"/>
              </a:solidFill>
            </a:endParaRPr>
          </a:p>
        </p:txBody>
      </p:sp>
      <p:sp>
        <p:nvSpPr>
          <p:cNvPr id="92" name="Google Shape;92;p14"/>
          <p:cNvSpPr txBox="1"/>
          <p:nvPr/>
        </p:nvSpPr>
        <p:spPr>
          <a:xfrm>
            <a:off x="431925" y="1304875"/>
            <a:ext cx="26289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431950" y="1304875"/>
            <a:ext cx="8413200" cy="341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txBox="1"/>
          <p:nvPr>
            <p:ph idx="4294967295" type="body"/>
          </p:nvPr>
        </p:nvSpPr>
        <p:spPr>
          <a:xfrm>
            <a:off x="431925" y="1304875"/>
            <a:ext cx="8413200" cy="461400"/>
          </a:xfrm>
          <a:prstGeom prst="rect">
            <a:avLst/>
          </a:prstGeom>
          <a:solidFill>
            <a:schemeClr val="accent4"/>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5" name="Google Shape;95;p14"/>
          <p:cNvSpPr txBox="1"/>
          <p:nvPr>
            <p:ph idx="4294967295" type="body"/>
          </p:nvPr>
        </p:nvSpPr>
        <p:spPr>
          <a:xfrm>
            <a:off x="508325" y="1850300"/>
            <a:ext cx="82863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t>According to the World Health Organization (WHO), stroke is the </a:t>
            </a:r>
            <a:r>
              <a:rPr b="1" lang="en" sz="2500">
                <a:solidFill>
                  <a:schemeClr val="accent4"/>
                </a:solidFill>
              </a:rPr>
              <a:t>2nd leading cause of death</a:t>
            </a:r>
            <a:r>
              <a:rPr lang="en" sz="2500"/>
              <a:t> globally, responsible for </a:t>
            </a:r>
            <a:r>
              <a:rPr b="1" lang="en" sz="2500">
                <a:solidFill>
                  <a:schemeClr val="accent4"/>
                </a:solidFill>
              </a:rPr>
              <a:t>11%</a:t>
            </a:r>
            <a:r>
              <a:rPr lang="en" sz="2500"/>
              <a:t> of total deaths.</a:t>
            </a:r>
            <a:endParaRPr sz="2500"/>
          </a:p>
        </p:txBody>
      </p:sp>
      <p:sp>
        <p:nvSpPr>
          <p:cNvPr id="96" name="Google Shape;96;p14"/>
          <p:cNvSpPr txBox="1"/>
          <p:nvPr/>
        </p:nvSpPr>
        <p:spPr>
          <a:xfrm>
            <a:off x="6212550" y="1304875"/>
            <a:ext cx="26325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2"/>
          <p:cNvSpPr/>
          <p:nvPr/>
        </p:nvSpPr>
        <p:spPr>
          <a:xfrm>
            <a:off x="431950" y="1091300"/>
            <a:ext cx="8232300" cy="3950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2"/>
          <p:cNvSpPr txBox="1"/>
          <p:nvPr>
            <p:ph type="title"/>
          </p:nvPr>
        </p:nvSpPr>
        <p:spPr>
          <a:xfrm>
            <a:off x="227100" y="410000"/>
            <a:ext cx="8782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Neural Network - Optimizing Undersampling Model</a:t>
            </a:r>
            <a:endParaRPr>
              <a:solidFill>
                <a:schemeClr val="accent4"/>
              </a:solidFill>
            </a:endParaRPr>
          </a:p>
        </p:txBody>
      </p:sp>
      <p:sp>
        <p:nvSpPr>
          <p:cNvPr id="332" name="Google Shape;332;p32"/>
          <p:cNvSpPr txBox="1"/>
          <p:nvPr/>
        </p:nvSpPr>
        <p:spPr>
          <a:xfrm>
            <a:off x="431925" y="1304875"/>
            <a:ext cx="26289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
          <p:cNvSpPr txBox="1"/>
          <p:nvPr>
            <p:ph idx="4294967295" type="body"/>
          </p:nvPr>
        </p:nvSpPr>
        <p:spPr>
          <a:xfrm>
            <a:off x="431950" y="1091300"/>
            <a:ext cx="8232300" cy="461400"/>
          </a:xfrm>
          <a:prstGeom prst="rect">
            <a:avLst/>
          </a:prstGeom>
          <a:solidFill>
            <a:schemeClr val="accent4"/>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What is the best metric to tune too?</a:t>
            </a:r>
            <a:endParaRPr>
              <a:solidFill>
                <a:schemeClr val="lt1"/>
              </a:solidFill>
            </a:endParaRPr>
          </a:p>
        </p:txBody>
      </p:sp>
      <p:sp>
        <p:nvSpPr>
          <p:cNvPr id="334" name="Google Shape;334;p32"/>
          <p:cNvSpPr txBox="1"/>
          <p:nvPr/>
        </p:nvSpPr>
        <p:spPr>
          <a:xfrm>
            <a:off x="6212550" y="1304875"/>
            <a:ext cx="26325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5" name="Google Shape;335;p32"/>
          <p:cNvPicPr preferRelativeResize="0"/>
          <p:nvPr/>
        </p:nvPicPr>
        <p:blipFill>
          <a:blip r:embed="rId3">
            <a:alphaModFix/>
          </a:blip>
          <a:stretch>
            <a:fillRect/>
          </a:stretch>
        </p:blipFill>
        <p:spPr>
          <a:xfrm>
            <a:off x="3351300" y="2051038"/>
            <a:ext cx="4695541" cy="238662"/>
          </a:xfrm>
          <a:prstGeom prst="rect">
            <a:avLst/>
          </a:prstGeom>
          <a:noFill/>
          <a:ln cap="flat" cmpd="sng" w="9525">
            <a:solidFill>
              <a:schemeClr val="dk2"/>
            </a:solidFill>
            <a:prstDash val="solid"/>
            <a:round/>
            <a:headEnd len="sm" w="sm" type="none"/>
            <a:tailEnd len="sm" w="sm" type="none"/>
          </a:ln>
        </p:spPr>
      </p:pic>
      <p:pic>
        <p:nvPicPr>
          <p:cNvPr id="336" name="Google Shape;336;p32"/>
          <p:cNvPicPr preferRelativeResize="0"/>
          <p:nvPr/>
        </p:nvPicPr>
        <p:blipFill>
          <a:blip r:embed="rId4">
            <a:alphaModFix/>
          </a:blip>
          <a:stretch>
            <a:fillRect/>
          </a:stretch>
        </p:blipFill>
        <p:spPr>
          <a:xfrm>
            <a:off x="3351300" y="2647863"/>
            <a:ext cx="4667250" cy="542925"/>
          </a:xfrm>
          <a:prstGeom prst="rect">
            <a:avLst/>
          </a:prstGeom>
          <a:noFill/>
          <a:ln cap="flat" cmpd="sng" w="9525">
            <a:solidFill>
              <a:schemeClr val="dk2"/>
            </a:solidFill>
            <a:prstDash val="solid"/>
            <a:round/>
            <a:headEnd len="sm" w="sm" type="none"/>
            <a:tailEnd len="sm" w="sm" type="none"/>
          </a:ln>
        </p:spPr>
      </p:pic>
      <p:sp>
        <p:nvSpPr>
          <p:cNvPr id="337" name="Google Shape;337;p32"/>
          <p:cNvSpPr/>
          <p:nvPr/>
        </p:nvSpPr>
        <p:spPr>
          <a:xfrm>
            <a:off x="6302475" y="2131850"/>
            <a:ext cx="1716000" cy="1782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2"/>
          <p:cNvSpPr/>
          <p:nvPr/>
        </p:nvSpPr>
        <p:spPr>
          <a:xfrm>
            <a:off x="5439600" y="2910150"/>
            <a:ext cx="1082700" cy="2805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2"/>
          <p:cNvSpPr txBox="1"/>
          <p:nvPr/>
        </p:nvSpPr>
        <p:spPr>
          <a:xfrm>
            <a:off x="592175" y="1818825"/>
            <a:ext cx="26817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We began testing a variety of different metrics to tune our model with a </a:t>
            </a:r>
            <a:r>
              <a:rPr b="1" lang="en">
                <a:solidFill>
                  <a:schemeClr val="accent4"/>
                </a:solidFill>
                <a:latin typeface="Roboto"/>
                <a:ea typeface="Roboto"/>
                <a:cs typeface="Roboto"/>
                <a:sym typeface="Roboto"/>
              </a:rPr>
              <a:t>goal of decreasing the amount of false negatives</a:t>
            </a:r>
            <a:r>
              <a:rPr lang="en">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These include: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Recall</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AUC ROC</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Precision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Recall at Precision</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3"/>
          <p:cNvSpPr/>
          <p:nvPr/>
        </p:nvSpPr>
        <p:spPr>
          <a:xfrm>
            <a:off x="431950" y="1091300"/>
            <a:ext cx="8232300" cy="3950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3"/>
          <p:cNvSpPr txBox="1"/>
          <p:nvPr>
            <p:ph type="title"/>
          </p:nvPr>
        </p:nvSpPr>
        <p:spPr>
          <a:xfrm>
            <a:off x="156850" y="46250"/>
            <a:ext cx="8782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Neural Network - Optimizing Undersampling Model</a:t>
            </a:r>
            <a:endParaRPr>
              <a:solidFill>
                <a:schemeClr val="accent4"/>
              </a:solidFill>
            </a:endParaRPr>
          </a:p>
        </p:txBody>
      </p:sp>
      <p:sp>
        <p:nvSpPr>
          <p:cNvPr id="346" name="Google Shape;346;p33"/>
          <p:cNvSpPr txBox="1"/>
          <p:nvPr>
            <p:ph idx="4294967295" type="body"/>
          </p:nvPr>
        </p:nvSpPr>
        <p:spPr>
          <a:xfrm>
            <a:off x="431950" y="654050"/>
            <a:ext cx="8232300" cy="461400"/>
          </a:xfrm>
          <a:prstGeom prst="rect">
            <a:avLst/>
          </a:prstGeom>
          <a:solidFill>
            <a:schemeClr val="accent4"/>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Confusion </a:t>
            </a:r>
            <a:r>
              <a:rPr lang="en">
                <a:solidFill>
                  <a:schemeClr val="lt1"/>
                </a:solidFill>
              </a:rPr>
              <a:t>Matrices</a:t>
            </a:r>
            <a:r>
              <a:rPr lang="en">
                <a:solidFill>
                  <a:schemeClr val="lt1"/>
                </a:solidFill>
              </a:rPr>
              <a:t> </a:t>
            </a:r>
            <a:endParaRPr>
              <a:solidFill>
                <a:schemeClr val="lt1"/>
              </a:solidFill>
            </a:endParaRPr>
          </a:p>
        </p:txBody>
      </p:sp>
      <p:sp>
        <p:nvSpPr>
          <p:cNvPr id="347" name="Google Shape;347;p33"/>
          <p:cNvSpPr txBox="1"/>
          <p:nvPr/>
        </p:nvSpPr>
        <p:spPr>
          <a:xfrm>
            <a:off x="6212550" y="1304875"/>
            <a:ext cx="26325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8" name="Google Shape;348;p33"/>
          <p:cNvPicPr preferRelativeResize="0"/>
          <p:nvPr/>
        </p:nvPicPr>
        <p:blipFill>
          <a:blip r:embed="rId3">
            <a:alphaModFix/>
          </a:blip>
          <a:stretch>
            <a:fillRect/>
          </a:stretch>
        </p:blipFill>
        <p:spPr>
          <a:xfrm>
            <a:off x="1121175" y="1174850"/>
            <a:ext cx="7029450" cy="3867150"/>
          </a:xfrm>
          <a:prstGeom prst="rect">
            <a:avLst/>
          </a:prstGeom>
          <a:noFill/>
          <a:ln cap="flat" cmpd="sng" w="9525">
            <a:solidFill>
              <a:schemeClr val="dk2"/>
            </a:solidFill>
            <a:prstDash val="solid"/>
            <a:round/>
            <a:headEnd len="sm" w="sm" type="none"/>
            <a:tailEnd len="sm" w="sm" type="none"/>
          </a:ln>
        </p:spPr>
      </p:pic>
      <p:sp>
        <p:nvSpPr>
          <p:cNvPr id="349" name="Google Shape;349;p33"/>
          <p:cNvSpPr/>
          <p:nvPr/>
        </p:nvSpPr>
        <p:spPr>
          <a:xfrm>
            <a:off x="1125150" y="1954200"/>
            <a:ext cx="7029900" cy="778200"/>
          </a:xfrm>
          <a:prstGeom prst="rect">
            <a:avLst/>
          </a:prstGeom>
          <a:solidFill>
            <a:srgbClr val="D23369">
              <a:alpha val="52530"/>
            </a:srgbClr>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4"/>
          <p:cNvSpPr/>
          <p:nvPr/>
        </p:nvSpPr>
        <p:spPr>
          <a:xfrm>
            <a:off x="431950" y="1091300"/>
            <a:ext cx="8232300" cy="3950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4"/>
          <p:cNvSpPr txBox="1"/>
          <p:nvPr>
            <p:ph type="title"/>
          </p:nvPr>
        </p:nvSpPr>
        <p:spPr>
          <a:xfrm>
            <a:off x="156850" y="46250"/>
            <a:ext cx="8782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Neural Network - Optimizing Undersampling Model</a:t>
            </a:r>
            <a:endParaRPr>
              <a:solidFill>
                <a:schemeClr val="accent4"/>
              </a:solidFill>
            </a:endParaRPr>
          </a:p>
        </p:txBody>
      </p:sp>
      <p:sp>
        <p:nvSpPr>
          <p:cNvPr id="356" name="Google Shape;356;p34"/>
          <p:cNvSpPr txBox="1"/>
          <p:nvPr>
            <p:ph idx="4294967295" type="body"/>
          </p:nvPr>
        </p:nvSpPr>
        <p:spPr>
          <a:xfrm>
            <a:off x="431950" y="654050"/>
            <a:ext cx="8232300" cy="461400"/>
          </a:xfrm>
          <a:prstGeom prst="rect">
            <a:avLst/>
          </a:prstGeom>
          <a:solidFill>
            <a:schemeClr val="accent4"/>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Summary</a:t>
            </a:r>
            <a:r>
              <a:rPr lang="en">
                <a:solidFill>
                  <a:schemeClr val="lt1"/>
                </a:solidFill>
              </a:rPr>
              <a:t> </a:t>
            </a:r>
            <a:endParaRPr>
              <a:solidFill>
                <a:schemeClr val="lt1"/>
              </a:solidFill>
            </a:endParaRPr>
          </a:p>
        </p:txBody>
      </p:sp>
      <p:sp>
        <p:nvSpPr>
          <p:cNvPr id="357" name="Google Shape;357;p34"/>
          <p:cNvSpPr txBox="1"/>
          <p:nvPr/>
        </p:nvSpPr>
        <p:spPr>
          <a:xfrm>
            <a:off x="6212550" y="1304875"/>
            <a:ext cx="26325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4"/>
          <p:cNvSpPr txBox="1"/>
          <p:nvPr/>
        </p:nvSpPr>
        <p:spPr>
          <a:xfrm>
            <a:off x="541425" y="1201275"/>
            <a:ext cx="80112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Found the </a:t>
            </a:r>
            <a:r>
              <a:rPr b="1" lang="en">
                <a:solidFill>
                  <a:schemeClr val="accent4"/>
                </a:solidFill>
                <a:latin typeface="Roboto"/>
                <a:ea typeface="Roboto"/>
                <a:cs typeface="Roboto"/>
                <a:sym typeface="Roboto"/>
              </a:rPr>
              <a:t>best method</a:t>
            </a:r>
            <a:r>
              <a:rPr lang="en">
                <a:latin typeface="Roboto"/>
                <a:ea typeface="Roboto"/>
                <a:cs typeface="Roboto"/>
                <a:sym typeface="Roboto"/>
              </a:rPr>
              <a:t> for balancing our dataset was </a:t>
            </a:r>
            <a:r>
              <a:rPr b="1" lang="en">
                <a:solidFill>
                  <a:schemeClr val="accent4"/>
                </a:solidFill>
                <a:latin typeface="Roboto"/>
                <a:ea typeface="Roboto"/>
                <a:cs typeface="Roboto"/>
                <a:sym typeface="Roboto"/>
              </a:rPr>
              <a:t>Under Sampling</a:t>
            </a:r>
            <a:endParaRPr b="1">
              <a:solidFill>
                <a:schemeClr val="accent4"/>
              </a:solidFill>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Determined that we cared most about </a:t>
            </a:r>
            <a:r>
              <a:rPr b="1" lang="en">
                <a:solidFill>
                  <a:schemeClr val="accent4"/>
                </a:solidFill>
                <a:latin typeface="Roboto"/>
                <a:ea typeface="Roboto"/>
                <a:cs typeface="Roboto"/>
                <a:sym typeface="Roboto"/>
              </a:rPr>
              <a:t>false negatives</a:t>
            </a:r>
            <a:r>
              <a:rPr lang="en">
                <a:latin typeface="Roboto"/>
                <a:ea typeface="Roboto"/>
                <a:cs typeface="Roboto"/>
                <a:sym typeface="Roboto"/>
              </a:rPr>
              <a:t> (predicting no stroke where a stroke actually </a:t>
            </a:r>
            <a:r>
              <a:rPr lang="en">
                <a:latin typeface="Roboto"/>
                <a:ea typeface="Roboto"/>
                <a:cs typeface="Roboto"/>
                <a:sym typeface="Roboto"/>
              </a:rPr>
              <a:t>occurred).</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Model that was tuned to </a:t>
            </a:r>
            <a:r>
              <a:rPr b="1" lang="en">
                <a:solidFill>
                  <a:schemeClr val="accent4"/>
                </a:solidFill>
                <a:latin typeface="Roboto"/>
                <a:ea typeface="Roboto"/>
                <a:cs typeface="Roboto"/>
                <a:sym typeface="Roboto"/>
              </a:rPr>
              <a:t>Recall produced the fewest false negatives</a:t>
            </a:r>
            <a:r>
              <a:rPr lang="en">
                <a:latin typeface="Roboto"/>
                <a:ea typeface="Roboto"/>
                <a:cs typeface="Roboto"/>
                <a:sym typeface="Roboto"/>
              </a:rPr>
              <a:t>, however it only produced an accuracy of 73%.</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We would use this </a:t>
            </a:r>
            <a:r>
              <a:rPr b="1" lang="en">
                <a:solidFill>
                  <a:schemeClr val="accent4"/>
                </a:solidFill>
                <a:latin typeface="Roboto"/>
                <a:ea typeface="Roboto"/>
                <a:cs typeface="Roboto"/>
                <a:sym typeface="Roboto"/>
              </a:rPr>
              <a:t>model as a pre-screening</a:t>
            </a:r>
            <a:r>
              <a:rPr lang="en">
                <a:latin typeface="Roboto"/>
                <a:ea typeface="Roboto"/>
                <a:cs typeface="Roboto"/>
                <a:sym typeface="Roboto"/>
              </a:rPr>
              <a:t> to be followed by an examination to determine any false positives.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Through many trials we determined that the </a:t>
            </a:r>
            <a:r>
              <a:rPr b="1" lang="en">
                <a:solidFill>
                  <a:schemeClr val="accent4"/>
                </a:solidFill>
                <a:latin typeface="Roboto"/>
                <a:ea typeface="Roboto"/>
                <a:cs typeface="Roboto"/>
                <a:sym typeface="Roboto"/>
              </a:rPr>
              <a:t>best way to optimize</a:t>
            </a:r>
            <a:r>
              <a:rPr lang="en">
                <a:latin typeface="Roboto"/>
                <a:ea typeface="Roboto"/>
                <a:cs typeface="Roboto"/>
                <a:sym typeface="Roboto"/>
              </a:rPr>
              <a:t> this model would be to </a:t>
            </a:r>
            <a:r>
              <a:rPr b="1" lang="en">
                <a:solidFill>
                  <a:schemeClr val="accent4"/>
                </a:solidFill>
                <a:latin typeface="Roboto"/>
                <a:ea typeface="Roboto"/>
                <a:cs typeface="Roboto"/>
                <a:sym typeface="Roboto"/>
              </a:rPr>
              <a:t>increase the number of patients with strokes</a:t>
            </a:r>
            <a:r>
              <a:rPr lang="en">
                <a:latin typeface="Roboto"/>
                <a:ea typeface="Roboto"/>
                <a:cs typeface="Roboto"/>
                <a:sym typeface="Roboto"/>
              </a:rPr>
              <a:t> in the dataset.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5"/>
          <p:cNvSpPr/>
          <p:nvPr/>
        </p:nvSpPr>
        <p:spPr>
          <a:xfrm>
            <a:off x="4572000" y="5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chemeClr val="accent4"/>
                </a:solidFill>
              </a:rPr>
              <a:t>Appendix</a:t>
            </a:r>
            <a:endParaRPr sz="3600">
              <a:solidFill>
                <a:schemeClr val="accent4"/>
              </a:solidFill>
            </a:endParaRPr>
          </a:p>
        </p:txBody>
      </p:sp>
      <p:sp>
        <p:nvSpPr>
          <p:cNvPr id="365" name="Google Shape;365;p3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Cleaning with Spark</a:t>
            </a:r>
            <a:endParaRPr/>
          </a:p>
          <a:p>
            <a:pPr indent="-342900" lvl="0" marL="457200" rtl="0" algn="l">
              <a:spcBef>
                <a:spcPts val="0"/>
              </a:spcBef>
              <a:spcAft>
                <a:spcPts val="0"/>
              </a:spcAft>
              <a:buSzPts val="1800"/>
              <a:buChar char="●"/>
            </a:pPr>
            <a:r>
              <a:rPr lang="en"/>
              <a:t>Stroke Correlation: Age and Heart Disease</a:t>
            </a:r>
            <a:endParaRPr/>
          </a:p>
          <a:p>
            <a:pPr indent="-342900" lvl="0" marL="457200" rtl="0" algn="l">
              <a:spcBef>
                <a:spcPts val="0"/>
              </a:spcBef>
              <a:spcAft>
                <a:spcPts val="0"/>
              </a:spcAft>
              <a:buSzPts val="1800"/>
              <a:buChar char="●"/>
            </a:pPr>
            <a:r>
              <a:rPr lang="en"/>
              <a:t>Stroke Correlation: Age and Hypertension</a:t>
            </a:r>
            <a:endParaRPr/>
          </a:p>
          <a:p>
            <a:pPr indent="-342900" lvl="0" marL="457200" rtl="0" algn="l">
              <a:spcBef>
                <a:spcPts val="0"/>
              </a:spcBef>
              <a:spcAft>
                <a:spcPts val="0"/>
              </a:spcAft>
              <a:buSzPts val="1800"/>
              <a:buChar char="●"/>
            </a:pPr>
            <a:r>
              <a:rPr lang="en"/>
              <a:t>Stroke Correlation: Age and Diabetes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6"/>
          <p:cNvSpPr/>
          <p:nvPr/>
        </p:nvSpPr>
        <p:spPr>
          <a:xfrm>
            <a:off x="431950" y="1304875"/>
            <a:ext cx="8232300" cy="341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Cleaning with Spark</a:t>
            </a:r>
            <a:endParaRPr>
              <a:solidFill>
                <a:schemeClr val="accent4"/>
              </a:solidFill>
            </a:endParaRPr>
          </a:p>
        </p:txBody>
      </p:sp>
      <p:sp>
        <p:nvSpPr>
          <p:cNvPr id="372" name="Google Shape;372;p36"/>
          <p:cNvSpPr txBox="1"/>
          <p:nvPr/>
        </p:nvSpPr>
        <p:spPr>
          <a:xfrm>
            <a:off x="431925" y="1304875"/>
            <a:ext cx="26289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6"/>
          <p:cNvSpPr txBox="1"/>
          <p:nvPr>
            <p:ph idx="4294967295" type="body"/>
          </p:nvPr>
        </p:nvSpPr>
        <p:spPr>
          <a:xfrm>
            <a:off x="431925" y="1304875"/>
            <a:ext cx="8232300" cy="461400"/>
          </a:xfrm>
          <a:prstGeom prst="rect">
            <a:avLst/>
          </a:prstGeom>
          <a:solidFill>
            <a:schemeClr val="accent4"/>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4" name="Google Shape;374;p36"/>
          <p:cNvSpPr txBox="1"/>
          <p:nvPr/>
        </p:nvSpPr>
        <p:spPr>
          <a:xfrm>
            <a:off x="6212550" y="1304875"/>
            <a:ext cx="26325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5" name="Google Shape;375;p36"/>
          <p:cNvPicPr preferRelativeResize="0"/>
          <p:nvPr/>
        </p:nvPicPr>
        <p:blipFill rotWithShape="1">
          <a:blip r:embed="rId3">
            <a:alphaModFix/>
          </a:blip>
          <a:srcRect b="0" l="0" r="29478" t="0"/>
          <a:stretch/>
        </p:blipFill>
        <p:spPr>
          <a:xfrm>
            <a:off x="664350" y="1962325"/>
            <a:ext cx="4561499" cy="2706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Stroke Correlation: Age and Heart Disease</a:t>
            </a:r>
            <a:endParaRPr>
              <a:solidFill>
                <a:schemeClr val="accent4"/>
              </a:solidFill>
            </a:endParaRPr>
          </a:p>
        </p:txBody>
      </p:sp>
      <p:sp>
        <p:nvSpPr>
          <p:cNvPr id="381" name="Google Shape;381;p37"/>
          <p:cNvSpPr txBox="1"/>
          <p:nvPr/>
        </p:nvSpPr>
        <p:spPr>
          <a:xfrm>
            <a:off x="431925" y="1304875"/>
            <a:ext cx="26289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7"/>
          <p:cNvSpPr/>
          <p:nvPr/>
        </p:nvSpPr>
        <p:spPr>
          <a:xfrm>
            <a:off x="431950" y="1304875"/>
            <a:ext cx="8232300" cy="341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7"/>
          <p:cNvSpPr txBox="1"/>
          <p:nvPr>
            <p:ph idx="4294967295" type="body"/>
          </p:nvPr>
        </p:nvSpPr>
        <p:spPr>
          <a:xfrm>
            <a:off x="431925" y="1304875"/>
            <a:ext cx="8232300" cy="461400"/>
          </a:xfrm>
          <a:prstGeom prst="rect">
            <a:avLst/>
          </a:prstGeom>
          <a:solidFill>
            <a:schemeClr val="accent4"/>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rPr>
              <a:t>Total High Risk No Heart Disease: 963, Average Age: 62</a:t>
            </a:r>
            <a:endParaRPr sz="1200">
              <a:solidFill>
                <a:schemeClr val="lt1"/>
              </a:solidFill>
            </a:endParaRPr>
          </a:p>
          <a:p>
            <a:pPr indent="0" lvl="0" marL="0" rtl="0" algn="l">
              <a:spcBef>
                <a:spcPts val="0"/>
              </a:spcBef>
              <a:spcAft>
                <a:spcPts val="0"/>
              </a:spcAft>
              <a:buNone/>
            </a:pPr>
            <a:r>
              <a:rPr lang="en" sz="1200">
                <a:solidFill>
                  <a:schemeClr val="lt1"/>
                </a:solidFill>
              </a:rPr>
              <a:t>Total High Risk Heart Disease: 222, Average Age: 70</a:t>
            </a:r>
            <a:endParaRPr sz="1200">
              <a:solidFill>
                <a:schemeClr val="lt1"/>
              </a:solidFill>
            </a:endParaRPr>
          </a:p>
        </p:txBody>
      </p:sp>
      <p:sp>
        <p:nvSpPr>
          <p:cNvPr id="384" name="Google Shape;384;p37"/>
          <p:cNvSpPr txBox="1"/>
          <p:nvPr/>
        </p:nvSpPr>
        <p:spPr>
          <a:xfrm>
            <a:off x="6212550" y="1304875"/>
            <a:ext cx="26325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5" name="Google Shape;385;p37"/>
          <p:cNvPicPr preferRelativeResize="0"/>
          <p:nvPr/>
        </p:nvPicPr>
        <p:blipFill>
          <a:blip r:embed="rId3">
            <a:alphaModFix/>
          </a:blip>
          <a:stretch>
            <a:fillRect/>
          </a:stretch>
        </p:blipFill>
        <p:spPr>
          <a:xfrm>
            <a:off x="1417320" y="1828800"/>
            <a:ext cx="6402249" cy="2816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Stroke Correlation: Age and Hypertension</a:t>
            </a:r>
            <a:endParaRPr>
              <a:solidFill>
                <a:schemeClr val="accent4"/>
              </a:solidFill>
            </a:endParaRPr>
          </a:p>
        </p:txBody>
      </p:sp>
      <p:sp>
        <p:nvSpPr>
          <p:cNvPr id="391" name="Google Shape;391;p38"/>
          <p:cNvSpPr txBox="1"/>
          <p:nvPr/>
        </p:nvSpPr>
        <p:spPr>
          <a:xfrm>
            <a:off x="431925" y="1304875"/>
            <a:ext cx="26289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
          <p:cNvSpPr/>
          <p:nvPr/>
        </p:nvSpPr>
        <p:spPr>
          <a:xfrm>
            <a:off x="431950" y="1304875"/>
            <a:ext cx="8232300" cy="341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8"/>
          <p:cNvSpPr txBox="1"/>
          <p:nvPr>
            <p:ph idx="4294967295" type="body"/>
          </p:nvPr>
        </p:nvSpPr>
        <p:spPr>
          <a:xfrm>
            <a:off x="431925" y="1304875"/>
            <a:ext cx="8232300" cy="461400"/>
          </a:xfrm>
          <a:prstGeom prst="rect">
            <a:avLst/>
          </a:prstGeom>
          <a:solidFill>
            <a:schemeClr val="accent4"/>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rPr>
              <a:t>Total High Risk No Hypertension: 811, Average Age: 63</a:t>
            </a:r>
            <a:endParaRPr sz="1200">
              <a:solidFill>
                <a:schemeClr val="lt1"/>
              </a:solidFill>
            </a:endParaRPr>
          </a:p>
          <a:p>
            <a:pPr indent="0" lvl="0" marL="0" rtl="0" algn="l">
              <a:spcBef>
                <a:spcPts val="0"/>
              </a:spcBef>
              <a:spcAft>
                <a:spcPts val="0"/>
              </a:spcAft>
              <a:buNone/>
            </a:pPr>
            <a:r>
              <a:rPr lang="en" sz="1200">
                <a:solidFill>
                  <a:schemeClr val="lt1"/>
                </a:solidFill>
              </a:rPr>
              <a:t>Total High Risk Hypertension: 374, Average Age: 66</a:t>
            </a:r>
            <a:endParaRPr sz="1200">
              <a:solidFill>
                <a:schemeClr val="lt1"/>
              </a:solidFill>
            </a:endParaRPr>
          </a:p>
        </p:txBody>
      </p:sp>
      <p:sp>
        <p:nvSpPr>
          <p:cNvPr id="394" name="Google Shape;394;p38"/>
          <p:cNvSpPr txBox="1"/>
          <p:nvPr/>
        </p:nvSpPr>
        <p:spPr>
          <a:xfrm>
            <a:off x="6212550" y="1304875"/>
            <a:ext cx="26325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5" name="Google Shape;395;p38"/>
          <p:cNvPicPr preferRelativeResize="0"/>
          <p:nvPr/>
        </p:nvPicPr>
        <p:blipFill>
          <a:blip r:embed="rId3">
            <a:alphaModFix/>
          </a:blip>
          <a:stretch>
            <a:fillRect/>
          </a:stretch>
        </p:blipFill>
        <p:spPr>
          <a:xfrm>
            <a:off x="1417320" y="1828800"/>
            <a:ext cx="6400800" cy="281635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9"/>
          <p:cNvSpPr/>
          <p:nvPr/>
        </p:nvSpPr>
        <p:spPr>
          <a:xfrm>
            <a:off x="431950" y="1304875"/>
            <a:ext cx="8232300" cy="341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1" name="Google Shape;401;p39"/>
          <p:cNvPicPr preferRelativeResize="0"/>
          <p:nvPr/>
        </p:nvPicPr>
        <p:blipFill>
          <a:blip r:embed="rId3">
            <a:alphaModFix/>
          </a:blip>
          <a:stretch>
            <a:fillRect/>
          </a:stretch>
        </p:blipFill>
        <p:spPr>
          <a:xfrm>
            <a:off x="512064" y="2056050"/>
            <a:ext cx="8061225" cy="2452175"/>
          </a:xfrm>
          <a:prstGeom prst="rect">
            <a:avLst/>
          </a:prstGeom>
          <a:noFill/>
          <a:ln>
            <a:noFill/>
          </a:ln>
        </p:spPr>
      </p:pic>
      <p:sp>
        <p:nvSpPr>
          <p:cNvPr id="402" name="Google Shape;402;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Stroke Correlation: Age and Diabetes</a:t>
            </a:r>
            <a:endParaRPr>
              <a:solidFill>
                <a:schemeClr val="accent4"/>
              </a:solidFill>
            </a:endParaRPr>
          </a:p>
        </p:txBody>
      </p:sp>
      <p:sp>
        <p:nvSpPr>
          <p:cNvPr id="403" name="Google Shape;403;p39"/>
          <p:cNvSpPr txBox="1"/>
          <p:nvPr/>
        </p:nvSpPr>
        <p:spPr>
          <a:xfrm>
            <a:off x="431925" y="1304875"/>
            <a:ext cx="26289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9"/>
          <p:cNvSpPr txBox="1"/>
          <p:nvPr>
            <p:ph idx="4294967295" type="body"/>
          </p:nvPr>
        </p:nvSpPr>
        <p:spPr>
          <a:xfrm>
            <a:off x="431925" y="1304875"/>
            <a:ext cx="8232300" cy="461400"/>
          </a:xfrm>
          <a:prstGeom prst="rect">
            <a:avLst/>
          </a:prstGeom>
          <a:solidFill>
            <a:schemeClr val="accent4"/>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rPr>
              <a:t>Total High Risk Prediabetic: 308, Average Age: 59</a:t>
            </a:r>
            <a:endParaRPr sz="1200">
              <a:solidFill>
                <a:schemeClr val="lt1"/>
              </a:solidFill>
            </a:endParaRPr>
          </a:p>
          <a:p>
            <a:pPr indent="0" lvl="0" marL="0" rtl="0" algn="l">
              <a:spcBef>
                <a:spcPts val="0"/>
              </a:spcBef>
              <a:spcAft>
                <a:spcPts val="0"/>
              </a:spcAft>
              <a:buNone/>
            </a:pPr>
            <a:r>
              <a:rPr lang="en" sz="1200">
                <a:solidFill>
                  <a:schemeClr val="lt1"/>
                </a:solidFill>
              </a:rPr>
              <a:t>Total High Risk Diabetic: 543, Average Age: 64</a:t>
            </a:r>
            <a:endParaRPr sz="1200">
              <a:solidFill>
                <a:schemeClr val="lt1"/>
              </a:solidFill>
            </a:endParaRPr>
          </a:p>
        </p:txBody>
      </p:sp>
      <p:sp>
        <p:nvSpPr>
          <p:cNvPr id="405" name="Google Shape;405;p39"/>
          <p:cNvSpPr txBox="1"/>
          <p:nvPr/>
        </p:nvSpPr>
        <p:spPr>
          <a:xfrm>
            <a:off x="6212550" y="1304875"/>
            <a:ext cx="26325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9" name="Shape 409"/>
        <p:cNvGrpSpPr/>
        <p:nvPr/>
      </p:nvGrpSpPr>
      <p:grpSpPr>
        <a:xfrm>
          <a:off x="0" y="0"/>
          <a:ext cx="0" cy="0"/>
          <a:chOff x="0" y="0"/>
          <a:chExt cx="0" cy="0"/>
        </a:xfrm>
      </p:grpSpPr>
      <p:sp>
        <p:nvSpPr>
          <p:cNvPr id="410" name="Google Shape;410;p40"/>
          <p:cNvSpPr/>
          <p:nvPr/>
        </p:nvSpPr>
        <p:spPr>
          <a:xfrm>
            <a:off x="431950" y="1304875"/>
            <a:ext cx="7650900" cy="341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0"/>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References</a:t>
            </a:r>
            <a:endParaRPr>
              <a:solidFill>
                <a:schemeClr val="accent4"/>
              </a:solidFill>
            </a:endParaRPr>
          </a:p>
        </p:txBody>
      </p:sp>
      <p:sp>
        <p:nvSpPr>
          <p:cNvPr id="412" name="Google Shape;412;p40"/>
          <p:cNvSpPr txBox="1"/>
          <p:nvPr>
            <p:ph idx="4294967295" type="body"/>
          </p:nvPr>
        </p:nvSpPr>
        <p:spPr>
          <a:xfrm>
            <a:off x="508325" y="1363525"/>
            <a:ext cx="7506000" cy="3281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u="sng">
                <a:solidFill>
                  <a:schemeClr val="hlink"/>
                </a:solidFill>
                <a:hlinkClick r:id="rId3"/>
              </a:rPr>
              <a:t>https://www.kaggle.com/datasets/fedesoriano/stroke-prediction-dataset</a:t>
            </a:r>
            <a:endParaRPr sz="1300"/>
          </a:p>
          <a:p>
            <a:pPr indent="-311150" lvl="0" marL="457200" rtl="0" algn="l">
              <a:spcBef>
                <a:spcPts val="0"/>
              </a:spcBef>
              <a:spcAft>
                <a:spcPts val="0"/>
              </a:spcAft>
              <a:buSzPts val="1300"/>
              <a:buChar char="●"/>
            </a:pPr>
            <a:r>
              <a:rPr lang="en" sz="1300" u="sng">
                <a:solidFill>
                  <a:schemeClr val="hlink"/>
                </a:solidFill>
                <a:hlinkClick r:id="rId4"/>
              </a:rPr>
              <a:t>https://www.phoebehealth.com/services/stroke-treatment/neurosciences-stroke-risk-factors</a:t>
            </a:r>
            <a:endParaRPr sz="1300"/>
          </a:p>
          <a:p>
            <a:pPr indent="-311150" lvl="0" marL="457200" rtl="0" algn="l">
              <a:spcBef>
                <a:spcPts val="0"/>
              </a:spcBef>
              <a:spcAft>
                <a:spcPts val="0"/>
              </a:spcAft>
              <a:buSzPts val="1300"/>
              <a:buChar char="●"/>
            </a:pPr>
            <a:r>
              <a:rPr lang="en" sz="1300" u="sng">
                <a:solidFill>
                  <a:schemeClr val="hlink"/>
                </a:solidFill>
                <a:hlinkClick r:id="rId5"/>
              </a:rPr>
              <a:t>https://seaborn.pydata.org/generated/seaborn.FacetGrid.html</a:t>
            </a:r>
            <a:endParaRPr sz="1300"/>
          </a:p>
          <a:p>
            <a:pPr indent="-311150" lvl="0" marL="457200" rtl="0" algn="l">
              <a:spcBef>
                <a:spcPts val="0"/>
              </a:spcBef>
              <a:spcAft>
                <a:spcPts val="0"/>
              </a:spcAft>
              <a:buSzPts val="1300"/>
              <a:buChar char="●"/>
            </a:pPr>
            <a:r>
              <a:t/>
            </a:r>
            <a:endParaRPr sz="13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1"/>
          <p:cNvSpPr txBox="1"/>
          <p:nvPr>
            <p:ph type="title"/>
          </p:nvPr>
        </p:nvSpPr>
        <p:spPr>
          <a:xfrm>
            <a:off x="2658975" y="810450"/>
            <a:ext cx="3804900" cy="352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grpSp>
        <p:nvGrpSpPr>
          <p:cNvPr id="101" name="Google Shape;101;p15"/>
          <p:cNvGrpSpPr/>
          <p:nvPr/>
        </p:nvGrpSpPr>
        <p:grpSpPr>
          <a:xfrm>
            <a:off x="5990692" y="2101024"/>
            <a:ext cx="112841" cy="660198"/>
            <a:chOff x="822022" y="1592690"/>
            <a:chExt cx="109800" cy="611181"/>
          </a:xfrm>
        </p:grpSpPr>
        <p:cxnSp>
          <p:nvCxnSpPr>
            <p:cNvPr id="102" name="Google Shape;102;p15"/>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03" name="Google Shape;103;p15"/>
            <p:cNvSpPr/>
            <p:nvPr/>
          </p:nvSpPr>
          <p:spPr>
            <a:xfrm>
              <a:off x="822022" y="1592690"/>
              <a:ext cx="109800" cy="109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15"/>
          <p:cNvGrpSpPr/>
          <p:nvPr/>
        </p:nvGrpSpPr>
        <p:grpSpPr>
          <a:xfrm>
            <a:off x="2649862" y="2071953"/>
            <a:ext cx="112841" cy="660198"/>
            <a:chOff x="822022" y="1592690"/>
            <a:chExt cx="109800" cy="611181"/>
          </a:xfrm>
        </p:grpSpPr>
        <p:cxnSp>
          <p:nvCxnSpPr>
            <p:cNvPr id="105" name="Google Shape;105;p15"/>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06" name="Google Shape;106;p15"/>
            <p:cNvSpPr/>
            <p:nvPr/>
          </p:nvSpPr>
          <p:spPr>
            <a:xfrm>
              <a:off x="822022" y="1592690"/>
              <a:ext cx="109800" cy="109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15"/>
          <p:cNvGrpSpPr/>
          <p:nvPr/>
        </p:nvGrpSpPr>
        <p:grpSpPr>
          <a:xfrm rot="10800000">
            <a:off x="7672637" y="2969414"/>
            <a:ext cx="112841" cy="660198"/>
            <a:chOff x="822022" y="1592690"/>
            <a:chExt cx="109800" cy="611181"/>
          </a:xfrm>
        </p:grpSpPr>
        <p:cxnSp>
          <p:nvCxnSpPr>
            <p:cNvPr id="108" name="Google Shape;108;p15"/>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09" name="Google Shape;109;p15"/>
            <p:cNvSpPr/>
            <p:nvPr/>
          </p:nvSpPr>
          <p:spPr>
            <a:xfrm>
              <a:off x="822022" y="1592690"/>
              <a:ext cx="109800" cy="109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 name="Google Shape;110;p15"/>
          <p:cNvGrpSpPr/>
          <p:nvPr/>
        </p:nvGrpSpPr>
        <p:grpSpPr>
          <a:xfrm rot="10800000">
            <a:off x="4308990" y="2967896"/>
            <a:ext cx="112765" cy="661787"/>
            <a:chOff x="822022" y="1592690"/>
            <a:chExt cx="109800" cy="611181"/>
          </a:xfrm>
        </p:grpSpPr>
        <p:cxnSp>
          <p:nvCxnSpPr>
            <p:cNvPr id="111" name="Google Shape;111;p15"/>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12" name="Google Shape;112;p15"/>
            <p:cNvSpPr/>
            <p:nvPr/>
          </p:nvSpPr>
          <p:spPr>
            <a:xfrm>
              <a:off x="822022" y="1592690"/>
              <a:ext cx="109800" cy="109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15"/>
          <p:cNvGrpSpPr/>
          <p:nvPr/>
        </p:nvGrpSpPr>
        <p:grpSpPr>
          <a:xfrm rot="10800000">
            <a:off x="943650" y="2969414"/>
            <a:ext cx="112841" cy="660198"/>
            <a:chOff x="822022" y="1592690"/>
            <a:chExt cx="109800" cy="611181"/>
          </a:xfrm>
        </p:grpSpPr>
        <p:cxnSp>
          <p:nvCxnSpPr>
            <p:cNvPr id="114" name="Google Shape;114;p15"/>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15" name="Google Shape;115;p15"/>
            <p:cNvSpPr/>
            <p:nvPr/>
          </p:nvSpPr>
          <p:spPr>
            <a:xfrm>
              <a:off x="822022" y="1592690"/>
              <a:ext cx="109800" cy="109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The Process</a:t>
            </a:r>
            <a:endParaRPr>
              <a:solidFill>
                <a:schemeClr val="accent4"/>
              </a:solidFill>
            </a:endParaRPr>
          </a:p>
        </p:txBody>
      </p:sp>
      <p:sp>
        <p:nvSpPr>
          <p:cNvPr id="117" name="Google Shape;117;p15"/>
          <p:cNvSpPr/>
          <p:nvPr/>
        </p:nvSpPr>
        <p:spPr>
          <a:xfrm>
            <a:off x="433787" y="2544303"/>
            <a:ext cx="1561800" cy="656700"/>
          </a:xfrm>
          <a:prstGeom prst="homePlate">
            <a:avLst>
              <a:gd fmla="val 50000" name="adj"/>
            </a:avLst>
          </a:prstGeom>
          <a:solidFill>
            <a:schemeClr val="accent4"/>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8" name="Google Shape;118;p15"/>
          <p:cNvSpPr txBox="1"/>
          <p:nvPr>
            <p:ph idx="4294967295" type="body"/>
          </p:nvPr>
        </p:nvSpPr>
        <p:spPr>
          <a:xfrm>
            <a:off x="433787" y="2702773"/>
            <a:ext cx="1427400" cy="339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400">
                <a:solidFill>
                  <a:schemeClr val="lt1"/>
                </a:solidFill>
              </a:rPr>
              <a:t>Find Data Set</a:t>
            </a:r>
            <a:endParaRPr sz="1400">
              <a:solidFill>
                <a:schemeClr val="lt1"/>
              </a:solidFill>
            </a:endParaRPr>
          </a:p>
        </p:txBody>
      </p:sp>
      <p:sp>
        <p:nvSpPr>
          <p:cNvPr id="119" name="Google Shape;119;p15"/>
          <p:cNvSpPr txBox="1"/>
          <p:nvPr>
            <p:ph idx="4294967295" type="body"/>
          </p:nvPr>
        </p:nvSpPr>
        <p:spPr>
          <a:xfrm>
            <a:off x="380500" y="3541485"/>
            <a:ext cx="1239000" cy="9672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b="1" lang="en" sz="1400"/>
              <a:t>Kaggle: Stroke Prediction</a:t>
            </a:r>
            <a:r>
              <a:rPr lang="en" sz="1400"/>
              <a:t> </a:t>
            </a:r>
            <a:endParaRPr sz="1400"/>
          </a:p>
        </p:txBody>
      </p:sp>
      <p:sp>
        <p:nvSpPr>
          <p:cNvPr id="120" name="Google Shape;120;p15"/>
          <p:cNvSpPr/>
          <p:nvPr/>
        </p:nvSpPr>
        <p:spPr>
          <a:xfrm>
            <a:off x="1929487" y="2544303"/>
            <a:ext cx="1746300" cy="656700"/>
          </a:xfrm>
          <a:prstGeom prst="chevron">
            <a:avLst>
              <a:gd fmla="val 50000" name="adj"/>
            </a:avLst>
          </a:prstGeom>
          <a:solidFill>
            <a:schemeClr val="accent4"/>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1" name="Google Shape;121;p15"/>
          <p:cNvSpPr txBox="1"/>
          <p:nvPr>
            <p:ph idx="4294967295" type="body"/>
          </p:nvPr>
        </p:nvSpPr>
        <p:spPr>
          <a:xfrm>
            <a:off x="2113777" y="2702773"/>
            <a:ext cx="1427400" cy="339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400">
                <a:solidFill>
                  <a:schemeClr val="lt1"/>
                </a:solidFill>
              </a:rPr>
              <a:t>Import Using PySpark </a:t>
            </a:r>
            <a:endParaRPr sz="1400">
              <a:solidFill>
                <a:schemeClr val="lt1"/>
              </a:solidFill>
            </a:endParaRPr>
          </a:p>
        </p:txBody>
      </p:sp>
      <p:sp>
        <p:nvSpPr>
          <p:cNvPr id="122" name="Google Shape;122;p15"/>
          <p:cNvSpPr txBox="1"/>
          <p:nvPr>
            <p:ph idx="4294967295" type="body"/>
          </p:nvPr>
        </p:nvSpPr>
        <p:spPr>
          <a:xfrm>
            <a:off x="1965422" y="1452331"/>
            <a:ext cx="1481700" cy="6984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b="1" lang="en" sz="1400"/>
              <a:t>Clean and Export data</a:t>
            </a:r>
            <a:endParaRPr sz="1000"/>
          </a:p>
        </p:txBody>
      </p:sp>
      <p:sp>
        <p:nvSpPr>
          <p:cNvPr id="123" name="Google Shape;123;p15"/>
          <p:cNvSpPr/>
          <p:nvPr/>
        </p:nvSpPr>
        <p:spPr>
          <a:xfrm>
            <a:off x="3609429" y="2544303"/>
            <a:ext cx="1746300" cy="656700"/>
          </a:xfrm>
          <a:prstGeom prst="chevron">
            <a:avLst>
              <a:gd fmla="val 50000" name="adj"/>
            </a:avLst>
          </a:prstGeom>
          <a:solidFill>
            <a:schemeClr val="accent4"/>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4" name="Google Shape;124;p15"/>
          <p:cNvSpPr txBox="1"/>
          <p:nvPr>
            <p:ph idx="4294967295" type="body"/>
          </p:nvPr>
        </p:nvSpPr>
        <p:spPr>
          <a:xfrm>
            <a:off x="3802800" y="2702773"/>
            <a:ext cx="1427400" cy="339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400">
                <a:solidFill>
                  <a:schemeClr val="lt1"/>
                </a:solidFill>
              </a:rPr>
              <a:t>Pre-Model Visualizations</a:t>
            </a:r>
            <a:endParaRPr sz="1400">
              <a:solidFill>
                <a:schemeClr val="lt1"/>
              </a:solidFill>
            </a:endParaRPr>
          </a:p>
        </p:txBody>
      </p:sp>
      <p:sp>
        <p:nvSpPr>
          <p:cNvPr id="125" name="Google Shape;125;p15"/>
          <p:cNvSpPr txBox="1"/>
          <p:nvPr>
            <p:ph idx="4294967295" type="body"/>
          </p:nvPr>
        </p:nvSpPr>
        <p:spPr>
          <a:xfrm>
            <a:off x="3608153" y="3562225"/>
            <a:ext cx="1514100" cy="69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t>Matplotlib and Seaborn</a:t>
            </a:r>
            <a:endParaRPr b="1" sz="1400"/>
          </a:p>
          <a:p>
            <a:pPr indent="0" lvl="0" marL="0" rtl="0" algn="ctr">
              <a:spcBef>
                <a:spcPts val="800"/>
              </a:spcBef>
              <a:spcAft>
                <a:spcPts val="800"/>
              </a:spcAft>
              <a:buNone/>
            </a:pPr>
            <a:r>
              <a:t/>
            </a:r>
            <a:endParaRPr sz="1400"/>
          </a:p>
        </p:txBody>
      </p:sp>
      <p:sp>
        <p:nvSpPr>
          <p:cNvPr id="126" name="Google Shape;126;p15"/>
          <p:cNvSpPr/>
          <p:nvPr/>
        </p:nvSpPr>
        <p:spPr>
          <a:xfrm>
            <a:off x="5277434" y="2544303"/>
            <a:ext cx="1746300" cy="656700"/>
          </a:xfrm>
          <a:prstGeom prst="chevron">
            <a:avLst>
              <a:gd fmla="val 50000" name="adj"/>
            </a:avLst>
          </a:prstGeom>
          <a:solidFill>
            <a:schemeClr val="accent4"/>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7" name="Google Shape;127;p15"/>
          <p:cNvSpPr txBox="1"/>
          <p:nvPr>
            <p:ph idx="4294967295" type="body"/>
          </p:nvPr>
        </p:nvSpPr>
        <p:spPr>
          <a:xfrm>
            <a:off x="5461724" y="2702773"/>
            <a:ext cx="1427400" cy="339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400">
                <a:solidFill>
                  <a:schemeClr val="lt1"/>
                </a:solidFill>
              </a:rPr>
              <a:t>Initial NN Models</a:t>
            </a:r>
            <a:endParaRPr sz="1400">
              <a:solidFill>
                <a:schemeClr val="lt1"/>
              </a:solidFill>
            </a:endParaRPr>
          </a:p>
        </p:txBody>
      </p:sp>
      <p:sp>
        <p:nvSpPr>
          <p:cNvPr id="128" name="Google Shape;128;p15"/>
          <p:cNvSpPr/>
          <p:nvPr/>
        </p:nvSpPr>
        <p:spPr>
          <a:xfrm>
            <a:off x="6957376" y="2544303"/>
            <a:ext cx="1746300" cy="656700"/>
          </a:xfrm>
          <a:prstGeom prst="chevron">
            <a:avLst>
              <a:gd fmla="val 50000" name="adj"/>
            </a:avLst>
          </a:prstGeom>
          <a:solidFill>
            <a:schemeClr val="accent4"/>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9" name="Google Shape;129;p15"/>
          <p:cNvSpPr txBox="1"/>
          <p:nvPr>
            <p:ph idx="4294967295" type="body"/>
          </p:nvPr>
        </p:nvSpPr>
        <p:spPr>
          <a:xfrm>
            <a:off x="7150747" y="2702773"/>
            <a:ext cx="1427400" cy="339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400">
                <a:solidFill>
                  <a:schemeClr val="lt1"/>
                </a:solidFill>
              </a:rPr>
              <a:t>Optimizing Model</a:t>
            </a:r>
            <a:endParaRPr sz="1400">
              <a:solidFill>
                <a:schemeClr val="lt1"/>
              </a:solidFill>
            </a:endParaRPr>
          </a:p>
        </p:txBody>
      </p:sp>
      <p:sp>
        <p:nvSpPr>
          <p:cNvPr id="130" name="Google Shape;130;p15"/>
          <p:cNvSpPr txBox="1"/>
          <p:nvPr>
            <p:ph idx="4294967295" type="body"/>
          </p:nvPr>
        </p:nvSpPr>
        <p:spPr>
          <a:xfrm>
            <a:off x="5355736" y="1246076"/>
            <a:ext cx="1382700" cy="73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t>Train, Test and Balance Dataset</a:t>
            </a:r>
            <a:endParaRPr b="1" sz="1400"/>
          </a:p>
          <a:p>
            <a:pPr indent="0" lvl="0" marL="0" rtl="0" algn="ctr">
              <a:spcBef>
                <a:spcPts val="800"/>
              </a:spcBef>
              <a:spcAft>
                <a:spcPts val="800"/>
              </a:spcAft>
              <a:buNone/>
            </a:pPr>
            <a:r>
              <a:t/>
            </a:r>
            <a:endParaRPr sz="1000"/>
          </a:p>
        </p:txBody>
      </p:sp>
      <p:sp>
        <p:nvSpPr>
          <p:cNvPr id="131" name="Google Shape;131;p15"/>
          <p:cNvSpPr txBox="1"/>
          <p:nvPr>
            <p:ph idx="4294967295" type="body"/>
          </p:nvPr>
        </p:nvSpPr>
        <p:spPr>
          <a:xfrm>
            <a:off x="6889041" y="3541485"/>
            <a:ext cx="1680000" cy="7398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b="1" lang="en" sz="1400"/>
              <a:t>Finding the model with the best AUC_ROC score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6"/>
          <p:cNvSpPr txBox="1"/>
          <p:nvPr>
            <p:ph type="title"/>
          </p:nvPr>
        </p:nvSpPr>
        <p:spPr>
          <a:xfrm>
            <a:off x="2233038" y="201675"/>
            <a:ext cx="4677900" cy="49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The Data Set</a:t>
            </a:r>
            <a:endParaRPr sz="3500"/>
          </a:p>
        </p:txBody>
      </p:sp>
      <p:pic>
        <p:nvPicPr>
          <p:cNvPr id="137" name="Google Shape;137;p16"/>
          <p:cNvPicPr preferRelativeResize="0"/>
          <p:nvPr/>
        </p:nvPicPr>
        <p:blipFill>
          <a:blip r:embed="rId3">
            <a:alphaModFix/>
          </a:blip>
          <a:stretch>
            <a:fillRect/>
          </a:stretch>
        </p:blipFill>
        <p:spPr>
          <a:xfrm>
            <a:off x="152400" y="693975"/>
            <a:ext cx="8766692" cy="4297124"/>
          </a:xfrm>
          <a:prstGeom prst="rect">
            <a:avLst/>
          </a:prstGeom>
          <a:noFill/>
          <a:ln>
            <a:noFill/>
          </a:ln>
        </p:spPr>
      </p:pic>
      <p:cxnSp>
        <p:nvCxnSpPr>
          <p:cNvPr id="138" name="Google Shape;138;p16"/>
          <p:cNvCxnSpPr/>
          <p:nvPr/>
        </p:nvCxnSpPr>
        <p:spPr>
          <a:xfrm>
            <a:off x="242050" y="1671650"/>
            <a:ext cx="1716900" cy="75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17"/>
          <p:cNvSpPr txBox="1"/>
          <p:nvPr/>
        </p:nvSpPr>
        <p:spPr>
          <a:xfrm>
            <a:off x="297028" y="2852525"/>
            <a:ext cx="125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latin typeface="Roboto"/>
                <a:ea typeface="Roboto"/>
                <a:cs typeface="Roboto"/>
                <a:sym typeface="Roboto"/>
              </a:rPr>
              <a:t>Drop ID Column</a:t>
            </a:r>
            <a:endParaRPr>
              <a:solidFill>
                <a:schemeClr val="accent4"/>
              </a:solidFill>
              <a:latin typeface="Roboto"/>
              <a:ea typeface="Roboto"/>
              <a:cs typeface="Roboto"/>
              <a:sym typeface="Roboto"/>
            </a:endParaRPr>
          </a:p>
        </p:txBody>
      </p:sp>
      <p:sp>
        <p:nvSpPr>
          <p:cNvPr id="144" name="Google Shape;144;p17"/>
          <p:cNvSpPr txBox="1"/>
          <p:nvPr>
            <p:ph idx="4294967295" type="title"/>
          </p:nvPr>
        </p:nvSpPr>
        <p:spPr>
          <a:xfrm>
            <a:off x="351275" y="14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4"/>
                </a:solidFill>
              </a:rPr>
              <a:t>Cleaning and Exporting Data with Spark</a:t>
            </a:r>
            <a:endParaRPr>
              <a:solidFill>
                <a:schemeClr val="accent4"/>
              </a:solidFill>
            </a:endParaRPr>
          </a:p>
        </p:txBody>
      </p:sp>
      <p:pic>
        <p:nvPicPr>
          <p:cNvPr id="145" name="Google Shape;145;p17"/>
          <p:cNvPicPr preferRelativeResize="0"/>
          <p:nvPr/>
        </p:nvPicPr>
        <p:blipFill>
          <a:blip r:embed="rId3">
            <a:alphaModFix/>
          </a:blip>
          <a:stretch>
            <a:fillRect/>
          </a:stretch>
        </p:blipFill>
        <p:spPr>
          <a:xfrm>
            <a:off x="1508425" y="809750"/>
            <a:ext cx="6189622" cy="3903701"/>
          </a:xfrm>
          <a:prstGeom prst="rect">
            <a:avLst/>
          </a:prstGeom>
          <a:noFill/>
          <a:ln>
            <a:noFill/>
          </a:ln>
        </p:spPr>
      </p:pic>
      <p:sp>
        <p:nvSpPr>
          <p:cNvPr id="146" name="Google Shape;146;p17"/>
          <p:cNvSpPr/>
          <p:nvPr/>
        </p:nvSpPr>
        <p:spPr>
          <a:xfrm>
            <a:off x="1053253" y="3041575"/>
            <a:ext cx="495000" cy="118800"/>
          </a:xfrm>
          <a:prstGeom prst="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a:off x="6459050" y="3303725"/>
            <a:ext cx="44400" cy="3708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rot="-5400000">
            <a:off x="6489948" y="3588025"/>
            <a:ext cx="99000" cy="160800"/>
          </a:xfrm>
          <a:prstGeom prst="down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a:off x="6459050" y="3303725"/>
            <a:ext cx="1411500" cy="39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highlight>
                <a:schemeClr val="dk2"/>
              </a:highlight>
            </a:endParaRPr>
          </a:p>
        </p:txBody>
      </p:sp>
      <p:sp>
        <p:nvSpPr>
          <p:cNvPr id="150" name="Google Shape;150;p17"/>
          <p:cNvSpPr txBox="1"/>
          <p:nvPr/>
        </p:nvSpPr>
        <p:spPr>
          <a:xfrm>
            <a:off x="7863840" y="2907875"/>
            <a:ext cx="1018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latin typeface="Roboto"/>
                <a:ea typeface="Roboto"/>
                <a:cs typeface="Roboto"/>
                <a:sym typeface="Roboto"/>
              </a:rPr>
              <a:t>Change N/A to avg</a:t>
            </a:r>
            <a:endParaRPr>
              <a:solidFill>
                <a:schemeClr val="accent4"/>
              </a:solidFill>
              <a:latin typeface="Roboto"/>
              <a:ea typeface="Roboto"/>
              <a:cs typeface="Roboto"/>
              <a:sym typeface="Roboto"/>
            </a:endParaRPr>
          </a:p>
        </p:txBody>
      </p:sp>
      <p:sp>
        <p:nvSpPr>
          <p:cNvPr id="151" name="Google Shape;151;p17"/>
          <p:cNvSpPr txBox="1"/>
          <p:nvPr/>
        </p:nvSpPr>
        <p:spPr>
          <a:xfrm>
            <a:off x="2687525" y="4586875"/>
            <a:ext cx="461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latin typeface="Roboto"/>
                <a:ea typeface="Roboto"/>
                <a:cs typeface="Roboto"/>
                <a:sym typeface="Roboto"/>
              </a:rPr>
              <a:t>Extras: Merged Unemployed and Children rows together</a:t>
            </a:r>
            <a:endParaRPr>
              <a:solidFill>
                <a:schemeClr val="accent4"/>
              </a:solidFill>
              <a:latin typeface="Roboto"/>
              <a:ea typeface="Roboto"/>
              <a:cs typeface="Roboto"/>
              <a:sym typeface="Roboto"/>
            </a:endParaRPr>
          </a:p>
        </p:txBody>
      </p:sp>
      <p:pic>
        <p:nvPicPr>
          <p:cNvPr id="152" name="Google Shape;152;p17"/>
          <p:cNvPicPr preferRelativeResize="0"/>
          <p:nvPr/>
        </p:nvPicPr>
        <p:blipFill rotWithShape="1">
          <a:blip r:embed="rId4">
            <a:alphaModFix/>
          </a:blip>
          <a:srcRect b="0" l="0" r="82492" t="47824"/>
          <a:stretch/>
        </p:blipFill>
        <p:spPr>
          <a:xfrm>
            <a:off x="182880" y="3402675"/>
            <a:ext cx="1286374" cy="47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18"/>
          <p:cNvSpPr txBox="1"/>
          <p:nvPr>
            <p:ph idx="4294967295" type="body"/>
          </p:nvPr>
        </p:nvSpPr>
        <p:spPr>
          <a:xfrm>
            <a:off x="7248975" y="1691640"/>
            <a:ext cx="1685700" cy="67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accent4"/>
                </a:solidFill>
              </a:rPr>
              <a:t>Fill bmi N/A values with the bmi average of 28.89</a:t>
            </a:r>
            <a:endParaRPr sz="1400">
              <a:solidFill>
                <a:schemeClr val="accent4"/>
              </a:solidFill>
            </a:endParaRPr>
          </a:p>
        </p:txBody>
      </p:sp>
      <p:pic>
        <p:nvPicPr>
          <p:cNvPr id="158" name="Google Shape;158;p18"/>
          <p:cNvPicPr preferRelativeResize="0"/>
          <p:nvPr/>
        </p:nvPicPr>
        <p:blipFill>
          <a:blip r:embed="rId3">
            <a:alphaModFix/>
          </a:blip>
          <a:stretch>
            <a:fillRect/>
          </a:stretch>
        </p:blipFill>
        <p:spPr>
          <a:xfrm>
            <a:off x="1201650" y="948400"/>
            <a:ext cx="5700075" cy="3642125"/>
          </a:xfrm>
          <a:prstGeom prst="rect">
            <a:avLst/>
          </a:prstGeom>
          <a:noFill/>
          <a:ln>
            <a:noFill/>
          </a:ln>
        </p:spPr>
      </p:pic>
      <p:sp>
        <p:nvSpPr>
          <p:cNvPr id="159" name="Google Shape;159;p18"/>
          <p:cNvSpPr/>
          <p:nvPr/>
        </p:nvSpPr>
        <p:spPr>
          <a:xfrm>
            <a:off x="5963400" y="1989140"/>
            <a:ext cx="1335300" cy="495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highlight>
                <a:schemeClr val="dk2"/>
              </a:highlight>
            </a:endParaRPr>
          </a:p>
        </p:txBody>
      </p:sp>
      <p:sp>
        <p:nvSpPr>
          <p:cNvPr id="160" name="Google Shape;160;p18"/>
          <p:cNvSpPr/>
          <p:nvPr/>
        </p:nvSpPr>
        <p:spPr>
          <a:xfrm>
            <a:off x="5943600" y="2038640"/>
            <a:ext cx="79200" cy="272100"/>
          </a:xfrm>
          <a:prstGeom prst="down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txBox="1"/>
          <p:nvPr/>
        </p:nvSpPr>
        <p:spPr>
          <a:xfrm>
            <a:off x="142575" y="3566160"/>
            <a:ext cx="105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latin typeface="Roboto"/>
                <a:ea typeface="Roboto"/>
                <a:cs typeface="Roboto"/>
                <a:sym typeface="Roboto"/>
              </a:rPr>
              <a:t>code to find avg</a:t>
            </a:r>
            <a:endParaRPr>
              <a:solidFill>
                <a:schemeClr val="accent4"/>
              </a:solidFill>
              <a:latin typeface="Roboto"/>
              <a:ea typeface="Roboto"/>
              <a:cs typeface="Roboto"/>
              <a:sym typeface="Roboto"/>
            </a:endParaRPr>
          </a:p>
        </p:txBody>
      </p:sp>
      <p:sp>
        <p:nvSpPr>
          <p:cNvPr id="162" name="Google Shape;162;p18"/>
          <p:cNvSpPr txBox="1"/>
          <p:nvPr/>
        </p:nvSpPr>
        <p:spPr>
          <a:xfrm>
            <a:off x="1635675" y="104200"/>
            <a:ext cx="202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latin typeface="Roboto"/>
                <a:ea typeface="Roboto"/>
                <a:cs typeface="Roboto"/>
                <a:sym typeface="Roboto"/>
              </a:rPr>
              <a:t>Code to swap n/a for bmi avg=28.89</a:t>
            </a:r>
            <a:endParaRPr>
              <a:solidFill>
                <a:schemeClr val="accent4"/>
              </a:solidFill>
              <a:latin typeface="Roboto"/>
              <a:ea typeface="Roboto"/>
              <a:cs typeface="Roboto"/>
              <a:sym typeface="Roboto"/>
            </a:endParaRPr>
          </a:p>
        </p:txBody>
      </p:sp>
      <p:sp>
        <p:nvSpPr>
          <p:cNvPr id="163" name="Google Shape;163;p18"/>
          <p:cNvSpPr/>
          <p:nvPr/>
        </p:nvSpPr>
        <p:spPr>
          <a:xfrm rot="5400000">
            <a:off x="2119900" y="746125"/>
            <a:ext cx="280500" cy="118800"/>
          </a:xfrm>
          <a:prstGeom prst="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917250" y="3814560"/>
            <a:ext cx="280500" cy="118800"/>
          </a:xfrm>
          <a:prstGeom prst="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txBox="1"/>
          <p:nvPr/>
        </p:nvSpPr>
        <p:spPr>
          <a:xfrm>
            <a:off x="1166125" y="4645075"/>
            <a:ext cx="4043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accent4"/>
                </a:solidFill>
                <a:latin typeface="Roboto"/>
                <a:ea typeface="Roboto"/>
                <a:cs typeface="Roboto"/>
                <a:sym typeface="Roboto"/>
              </a:rPr>
              <a:t>* Additional data cleaning methods using Spark can be found in the Appendix.</a:t>
            </a:r>
            <a:endParaRPr i="1" sz="800">
              <a:solidFill>
                <a:schemeClr val="accent4"/>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p:nvPr/>
        </p:nvSpPr>
        <p:spPr>
          <a:xfrm>
            <a:off x="4572000" y="5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txBox="1"/>
          <p:nvPr>
            <p:ph type="title"/>
          </p:nvPr>
        </p:nvSpPr>
        <p:spPr>
          <a:xfrm>
            <a:off x="283800" y="1591888"/>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chemeClr val="accent4"/>
                </a:solidFill>
              </a:rPr>
              <a:t>Pre-Model Visualizations</a:t>
            </a:r>
            <a:endParaRPr sz="3600">
              <a:solidFill>
                <a:schemeClr val="accent4"/>
              </a:solidFill>
            </a:endParaRPr>
          </a:p>
        </p:txBody>
      </p:sp>
      <p:pic>
        <p:nvPicPr>
          <p:cNvPr id="172" name="Google Shape;172;p19"/>
          <p:cNvPicPr preferRelativeResize="0"/>
          <p:nvPr/>
        </p:nvPicPr>
        <p:blipFill>
          <a:blip r:embed="rId3">
            <a:alphaModFix/>
          </a:blip>
          <a:stretch>
            <a:fillRect/>
          </a:stretch>
        </p:blipFill>
        <p:spPr>
          <a:xfrm>
            <a:off x="5391238" y="181176"/>
            <a:ext cx="2826725" cy="2975225"/>
          </a:xfrm>
          <a:prstGeom prst="rect">
            <a:avLst/>
          </a:prstGeom>
          <a:noFill/>
          <a:ln cap="flat" cmpd="sng" w="9525">
            <a:solidFill>
              <a:schemeClr val="dk2"/>
            </a:solidFill>
            <a:prstDash val="solid"/>
            <a:round/>
            <a:headEnd len="sm" w="sm" type="none"/>
            <a:tailEnd len="sm" w="sm" type="none"/>
          </a:ln>
        </p:spPr>
      </p:pic>
      <p:pic>
        <p:nvPicPr>
          <p:cNvPr id="173" name="Google Shape;173;p19"/>
          <p:cNvPicPr preferRelativeResize="0"/>
          <p:nvPr/>
        </p:nvPicPr>
        <p:blipFill rotWithShape="1">
          <a:blip r:embed="rId4">
            <a:alphaModFix/>
          </a:blip>
          <a:srcRect b="0" l="51966" r="0" t="0"/>
          <a:stretch/>
        </p:blipFill>
        <p:spPr>
          <a:xfrm>
            <a:off x="5391250" y="3301839"/>
            <a:ext cx="2826726" cy="1650311"/>
          </a:xfrm>
          <a:prstGeom prst="rect">
            <a:avLst/>
          </a:prstGeom>
          <a:noFill/>
          <a:ln>
            <a:noFill/>
          </a:ln>
        </p:spPr>
      </p:pic>
      <p:sp>
        <p:nvSpPr>
          <p:cNvPr id="174" name="Google Shape;174;p19"/>
          <p:cNvSpPr/>
          <p:nvPr/>
        </p:nvSpPr>
        <p:spPr>
          <a:xfrm rot="5400000">
            <a:off x="6347025" y="2875008"/>
            <a:ext cx="164700" cy="1857900"/>
          </a:xfrm>
          <a:prstGeom prst="rect">
            <a:avLst/>
          </a:prstGeom>
          <a:solidFill>
            <a:srgbClr val="D23369">
              <a:alpha val="29750"/>
            </a:srgbClr>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rot="5400000">
            <a:off x="6347025" y="3231624"/>
            <a:ext cx="164700" cy="1857900"/>
          </a:xfrm>
          <a:prstGeom prst="rect">
            <a:avLst/>
          </a:prstGeom>
          <a:solidFill>
            <a:srgbClr val="D23369">
              <a:alpha val="29750"/>
            </a:srgbClr>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20"/>
          <p:cNvSpPr txBox="1"/>
          <p:nvPr/>
        </p:nvSpPr>
        <p:spPr>
          <a:xfrm>
            <a:off x="797275" y="1604449"/>
            <a:ext cx="97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latin typeface="Roboto"/>
                <a:ea typeface="Roboto"/>
                <a:cs typeface="Roboto"/>
                <a:sym typeface="Roboto"/>
              </a:rPr>
              <a:t>Diabetes outcome</a:t>
            </a:r>
            <a:endParaRPr>
              <a:solidFill>
                <a:schemeClr val="accent4"/>
              </a:solidFill>
              <a:latin typeface="Roboto"/>
              <a:ea typeface="Roboto"/>
              <a:cs typeface="Roboto"/>
              <a:sym typeface="Roboto"/>
            </a:endParaRPr>
          </a:p>
        </p:txBody>
      </p:sp>
      <p:sp>
        <p:nvSpPr>
          <p:cNvPr id="181" name="Google Shape;181;p20"/>
          <p:cNvSpPr/>
          <p:nvPr/>
        </p:nvSpPr>
        <p:spPr>
          <a:xfrm>
            <a:off x="1695062" y="1904013"/>
            <a:ext cx="544200" cy="143400"/>
          </a:xfrm>
          <a:prstGeom prst="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2" name="Google Shape;182;p20"/>
          <p:cNvPicPr preferRelativeResize="0"/>
          <p:nvPr/>
        </p:nvPicPr>
        <p:blipFill rotWithShape="1">
          <a:blip r:embed="rId3">
            <a:alphaModFix/>
          </a:blip>
          <a:srcRect b="23594" l="1340" r="35416" t="0"/>
          <a:stretch/>
        </p:blipFill>
        <p:spPr>
          <a:xfrm>
            <a:off x="2295787" y="1327075"/>
            <a:ext cx="5986886" cy="1473790"/>
          </a:xfrm>
          <a:prstGeom prst="rect">
            <a:avLst/>
          </a:prstGeom>
          <a:noFill/>
          <a:ln>
            <a:noFill/>
          </a:ln>
        </p:spPr>
      </p:pic>
      <p:pic>
        <p:nvPicPr>
          <p:cNvPr id="183" name="Google Shape;183;p20"/>
          <p:cNvPicPr preferRelativeResize="0"/>
          <p:nvPr/>
        </p:nvPicPr>
        <p:blipFill rotWithShape="1">
          <a:blip r:embed="rId4">
            <a:alphaModFix/>
          </a:blip>
          <a:srcRect b="27639" l="804" r="38710" t="4499"/>
          <a:stretch/>
        </p:blipFill>
        <p:spPr>
          <a:xfrm>
            <a:off x="2295787" y="3112670"/>
            <a:ext cx="5986888" cy="1280355"/>
          </a:xfrm>
          <a:prstGeom prst="rect">
            <a:avLst/>
          </a:prstGeom>
          <a:noFill/>
          <a:ln>
            <a:noFill/>
          </a:ln>
        </p:spPr>
      </p:pic>
      <p:sp>
        <p:nvSpPr>
          <p:cNvPr id="184" name="Google Shape;184;p20"/>
          <p:cNvSpPr txBox="1"/>
          <p:nvPr/>
        </p:nvSpPr>
        <p:spPr>
          <a:xfrm>
            <a:off x="797275" y="3298179"/>
            <a:ext cx="97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latin typeface="Roboto"/>
                <a:ea typeface="Roboto"/>
                <a:cs typeface="Roboto"/>
                <a:sym typeface="Roboto"/>
              </a:rPr>
              <a:t>BMI </a:t>
            </a:r>
            <a:r>
              <a:rPr lang="en">
                <a:solidFill>
                  <a:schemeClr val="accent4"/>
                </a:solidFill>
                <a:latin typeface="Roboto"/>
                <a:ea typeface="Roboto"/>
                <a:cs typeface="Roboto"/>
                <a:sym typeface="Roboto"/>
              </a:rPr>
              <a:t>outcome</a:t>
            </a:r>
            <a:endParaRPr>
              <a:solidFill>
                <a:schemeClr val="accent4"/>
              </a:solidFill>
              <a:latin typeface="Roboto"/>
              <a:ea typeface="Roboto"/>
              <a:cs typeface="Roboto"/>
              <a:sym typeface="Roboto"/>
            </a:endParaRPr>
          </a:p>
        </p:txBody>
      </p:sp>
      <p:sp>
        <p:nvSpPr>
          <p:cNvPr id="185" name="Google Shape;185;p20"/>
          <p:cNvSpPr/>
          <p:nvPr/>
        </p:nvSpPr>
        <p:spPr>
          <a:xfrm>
            <a:off x="1695062" y="3597743"/>
            <a:ext cx="544200" cy="143400"/>
          </a:xfrm>
          <a:prstGeom prst="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Diabetes and BMI Outcome</a:t>
            </a:r>
            <a:endParaRPr>
              <a:solidFill>
                <a:schemeClr val="accent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p21"/>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Calculate Risk Factor Score and Outcome</a:t>
            </a:r>
            <a:endParaRPr>
              <a:solidFill>
                <a:schemeClr val="accent4"/>
              </a:solidFill>
            </a:endParaRPr>
          </a:p>
        </p:txBody>
      </p:sp>
      <p:pic>
        <p:nvPicPr>
          <p:cNvPr id="192" name="Google Shape;192;p21"/>
          <p:cNvPicPr preferRelativeResize="0"/>
          <p:nvPr/>
        </p:nvPicPr>
        <p:blipFill>
          <a:blip r:embed="rId3">
            <a:alphaModFix/>
          </a:blip>
          <a:stretch>
            <a:fillRect/>
          </a:stretch>
        </p:blipFill>
        <p:spPr>
          <a:xfrm>
            <a:off x="1823925" y="1181700"/>
            <a:ext cx="6258147" cy="2548325"/>
          </a:xfrm>
          <a:prstGeom prst="rect">
            <a:avLst/>
          </a:prstGeom>
          <a:noFill/>
          <a:ln>
            <a:noFill/>
          </a:ln>
        </p:spPr>
      </p:pic>
      <p:pic>
        <p:nvPicPr>
          <p:cNvPr id="193" name="Google Shape;193;p21"/>
          <p:cNvPicPr preferRelativeResize="0"/>
          <p:nvPr/>
        </p:nvPicPr>
        <p:blipFill>
          <a:blip r:embed="rId4">
            <a:alphaModFix/>
          </a:blip>
          <a:stretch>
            <a:fillRect/>
          </a:stretch>
        </p:blipFill>
        <p:spPr>
          <a:xfrm>
            <a:off x="1823925" y="3812229"/>
            <a:ext cx="6258150" cy="1080720"/>
          </a:xfrm>
          <a:prstGeom prst="rect">
            <a:avLst/>
          </a:prstGeom>
          <a:noFill/>
          <a:ln>
            <a:noFill/>
          </a:ln>
        </p:spPr>
      </p:pic>
      <p:sp>
        <p:nvSpPr>
          <p:cNvPr id="194" name="Google Shape;194;p21"/>
          <p:cNvSpPr/>
          <p:nvPr/>
        </p:nvSpPr>
        <p:spPr>
          <a:xfrm rot="5400000">
            <a:off x="4531625" y="-828375"/>
            <a:ext cx="1024800" cy="5903100"/>
          </a:xfrm>
          <a:prstGeom prst="rect">
            <a:avLst/>
          </a:prstGeom>
          <a:solidFill>
            <a:srgbClr val="D23369">
              <a:alpha val="29750"/>
            </a:srgbClr>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
          <p:cNvSpPr/>
          <p:nvPr/>
        </p:nvSpPr>
        <p:spPr>
          <a:xfrm rot="5400000">
            <a:off x="4918475" y="-38575"/>
            <a:ext cx="251100" cy="5903100"/>
          </a:xfrm>
          <a:prstGeom prst="rect">
            <a:avLst/>
          </a:prstGeom>
          <a:solidFill>
            <a:srgbClr val="D23369">
              <a:alpha val="29750"/>
            </a:srgbClr>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txBox="1"/>
          <p:nvPr/>
        </p:nvSpPr>
        <p:spPr>
          <a:xfrm>
            <a:off x="449700" y="3771050"/>
            <a:ext cx="905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latin typeface="Roboto"/>
                <a:ea typeface="Roboto"/>
                <a:cs typeface="Roboto"/>
                <a:sym typeface="Roboto"/>
              </a:rPr>
              <a:t>Risk Factor </a:t>
            </a:r>
            <a:r>
              <a:rPr lang="en">
                <a:solidFill>
                  <a:schemeClr val="accent4"/>
                </a:solidFill>
                <a:latin typeface="Roboto"/>
                <a:ea typeface="Roboto"/>
                <a:cs typeface="Roboto"/>
                <a:sym typeface="Roboto"/>
              </a:rPr>
              <a:t>outcome</a:t>
            </a:r>
            <a:endParaRPr>
              <a:solidFill>
                <a:schemeClr val="accent4"/>
              </a:solidFill>
              <a:latin typeface="Roboto"/>
              <a:ea typeface="Roboto"/>
              <a:cs typeface="Roboto"/>
              <a:sym typeface="Roboto"/>
            </a:endParaRPr>
          </a:p>
        </p:txBody>
      </p:sp>
      <p:sp>
        <p:nvSpPr>
          <p:cNvPr id="197" name="Google Shape;197;p21"/>
          <p:cNvSpPr/>
          <p:nvPr/>
        </p:nvSpPr>
        <p:spPr>
          <a:xfrm>
            <a:off x="1303722" y="4125804"/>
            <a:ext cx="444000" cy="121800"/>
          </a:xfrm>
          <a:prstGeom prst="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txBox="1"/>
          <p:nvPr/>
        </p:nvSpPr>
        <p:spPr>
          <a:xfrm>
            <a:off x="362700" y="1683625"/>
            <a:ext cx="992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latin typeface="Roboto"/>
                <a:ea typeface="Roboto"/>
                <a:cs typeface="Roboto"/>
                <a:sym typeface="Roboto"/>
              </a:rPr>
              <a:t>Assign risk factors=1. Find total.</a:t>
            </a:r>
            <a:endParaRPr>
              <a:solidFill>
                <a:schemeClr val="accent4"/>
              </a:solidFill>
              <a:latin typeface="Roboto"/>
              <a:ea typeface="Roboto"/>
              <a:cs typeface="Roboto"/>
              <a:sym typeface="Roboto"/>
            </a:endParaRPr>
          </a:p>
        </p:txBody>
      </p:sp>
      <p:sp>
        <p:nvSpPr>
          <p:cNvPr id="199" name="Google Shape;199;p21"/>
          <p:cNvSpPr/>
          <p:nvPr/>
        </p:nvSpPr>
        <p:spPr>
          <a:xfrm>
            <a:off x="1303722" y="2062279"/>
            <a:ext cx="444000" cy="121800"/>
          </a:xfrm>
          <a:prstGeom prst="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p:nvPr/>
        </p:nvSpPr>
        <p:spPr>
          <a:xfrm rot="5400000">
            <a:off x="1139375" y="2332525"/>
            <a:ext cx="265800" cy="1061400"/>
          </a:xfrm>
          <a:prstGeom prst="bentUpArrow">
            <a:avLst>
              <a:gd fmla="val 25000" name="adj1"/>
              <a:gd fmla="val 27611" name="adj2"/>
              <a:gd fmla="val 25000" name="adj3"/>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