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8" r:id="rId2"/>
    <p:sldId id="296" r:id="rId3"/>
    <p:sldId id="275" r:id="rId4"/>
    <p:sldId id="294" r:id="rId5"/>
    <p:sldId id="276" r:id="rId6"/>
    <p:sldId id="298" r:id="rId7"/>
    <p:sldId id="285" r:id="rId8"/>
    <p:sldId id="301" r:id="rId9"/>
    <p:sldId id="287" r:id="rId10"/>
    <p:sldId id="302" r:id="rId11"/>
    <p:sldId id="295" r:id="rId12"/>
    <p:sldId id="289" r:id="rId13"/>
    <p:sldId id="290" r:id="rId14"/>
    <p:sldId id="300" r:id="rId15"/>
    <p:sldId id="291"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FFFFCC"/>
    <a:srgbClr val="92D050"/>
    <a:srgbClr val="FFC000"/>
    <a:srgbClr val="E9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p:scale>
          <a:sx n="70" d="100"/>
          <a:sy n="70" d="100"/>
        </p:scale>
        <p:origin x="536" y="-292"/>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2/15/2023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2/15/2023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92765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11</a:t>
            </a:fld>
            <a:endParaRPr lang="en-US"/>
          </a:p>
        </p:txBody>
      </p:sp>
    </p:spTree>
    <p:extLst>
      <p:ext uri="{BB962C8B-B14F-4D97-AF65-F5344CB8AC3E}">
        <p14:creationId xmlns:p14="http://schemas.microsoft.com/office/powerpoint/2010/main" val="2152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wanted to know which countries were healthiest and whether population was a factor.</a:t>
            </a:r>
          </a:p>
          <a:p>
            <a:pPr marL="171450" indent="-171450">
              <a:buFontTx/>
              <a:buChar char="-"/>
            </a:pPr>
            <a:r>
              <a:rPr lang="en-US" dirty="0"/>
              <a:t>To do this, the Infant Mortality Rate is typically a good indicator for a society to measure their overall health.</a:t>
            </a:r>
          </a:p>
          <a:p>
            <a:pPr marL="171450" indent="-171450">
              <a:buFontTx/>
              <a:buChar char="-"/>
            </a:pPr>
            <a:r>
              <a:rPr lang="en-US" dirty="0"/>
              <a:t>According to the graph…</a:t>
            </a:r>
          </a:p>
        </p:txBody>
      </p:sp>
      <p:sp>
        <p:nvSpPr>
          <p:cNvPr id="4" name="Slide Number Placeholder 3"/>
          <p:cNvSpPr>
            <a:spLocks noGrp="1"/>
          </p:cNvSpPr>
          <p:nvPr>
            <p:ph type="sldNum" sz="quarter" idx="5"/>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286308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 that being said, we also wanted to measure the impact of outdoor air pollution, which is one of the world’s largest health and environmental problems, against cardiovascular disease and cancer which are the leading causes of death worldwide.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(Blue) Air Pollution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(Orange) Cardiovascular</a:t>
            </a:r>
          </a:p>
        </p:txBody>
      </p:sp>
      <p:sp>
        <p:nvSpPr>
          <p:cNvPr id="4" name="Slide Number Placeholder 3"/>
          <p:cNvSpPr>
            <a:spLocks noGrp="1"/>
          </p:cNvSpPr>
          <p:nvPr>
            <p:ph type="sldNum" sz="quarter" idx="5"/>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3425406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2</a:t>
            </a:r>
            <a:r>
              <a:rPr lang="en-US" baseline="30000" dirty="0"/>
              <a:t>nd</a:t>
            </a:r>
            <a:r>
              <a:rPr lang="en-US" dirty="0"/>
              <a:t> in all three categories w/ largest population</a:t>
            </a:r>
          </a:p>
          <a:p>
            <a:r>
              <a:rPr lang="en-US" dirty="0"/>
              <a:t>India has the lowest cancer rates but the highest air pollution rates</a:t>
            </a:r>
          </a:p>
          <a:p>
            <a:r>
              <a:rPr lang="en-US" dirty="0"/>
              <a:t>Smaller countries that are less densely populated are south Africa, </a:t>
            </a:r>
            <a:r>
              <a:rPr lang="en-US" dirty="0" err="1"/>
              <a:t>uk</a:t>
            </a:r>
            <a:r>
              <a:rPr lang="en-US" dirty="0"/>
              <a:t>, and Germany that rank among the top 3 countries for all 3 categories. Surprising was UK’s cancer death rates as they rank among the best countries with healthcare.</a:t>
            </a:r>
          </a:p>
        </p:txBody>
      </p:sp>
      <p:sp>
        <p:nvSpPr>
          <p:cNvPr id="4" name="Slide Number Placeholder 3"/>
          <p:cNvSpPr>
            <a:spLocks noGrp="1"/>
          </p:cNvSpPr>
          <p:nvPr>
            <p:ph type="sldNum" sz="quarter" idx="5"/>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132247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Roboto" panose="02000000000000000000" pitchFamily="2" charset="0"/>
                <a:ea typeface="Roboto" panose="02000000000000000000" pitchFamily="2" charset="0"/>
                <a:cs typeface="Roboto" panose="02000000000000000000" pitchFamily="2" charset="0"/>
              </a:rPr>
              <a:t>- Findings vs Hypothesis?</a:t>
            </a:r>
          </a:p>
          <a:p>
            <a:r>
              <a:rPr lang="en-US" dirty="0">
                <a:latin typeface="Roboto" panose="02000000000000000000" pitchFamily="2" charset="0"/>
                <a:ea typeface="Roboto" panose="02000000000000000000" pitchFamily="2" charset="0"/>
                <a:cs typeface="Roboto" panose="02000000000000000000" pitchFamily="2" charset="0"/>
              </a:rPr>
              <a:t>- Accuracy?</a:t>
            </a:r>
          </a:p>
          <a:p>
            <a:r>
              <a:rPr lang="en-US" dirty="0">
                <a:latin typeface="Roboto" panose="02000000000000000000" pitchFamily="2" charset="0"/>
                <a:ea typeface="Roboto" panose="02000000000000000000" pitchFamily="2" charset="0"/>
                <a:cs typeface="Roboto" panose="02000000000000000000" pitchFamily="2" charset="0"/>
              </a:rPr>
              <a:t>- Relevant?</a:t>
            </a:r>
          </a:p>
          <a:p>
            <a:r>
              <a:rPr lang="en-US" dirty="0">
                <a:latin typeface="Roboto" panose="02000000000000000000" pitchFamily="2" charset="0"/>
                <a:ea typeface="Roboto" panose="02000000000000000000" pitchFamily="2" charset="0"/>
                <a:cs typeface="Roboto" panose="02000000000000000000" pitchFamily="2" charset="0"/>
              </a:rPr>
              <a:t>- How can data be used?</a:t>
            </a:r>
          </a:p>
          <a:p>
            <a:r>
              <a:rPr lang="en-US" dirty="0">
                <a:latin typeface="Roboto" panose="02000000000000000000" pitchFamily="2" charset="0"/>
                <a:ea typeface="Roboto" panose="02000000000000000000" pitchFamily="2" charset="0"/>
                <a:cs typeface="Roboto" panose="02000000000000000000" pitchFamily="2" charset="0"/>
              </a:rPr>
              <a:t>- What was learned?</a:t>
            </a:r>
          </a:p>
          <a:p>
            <a:endParaRPr lang="en-US" dirty="0"/>
          </a:p>
        </p:txBody>
      </p:sp>
      <p:sp>
        <p:nvSpPr>
          <p:cNvPr id="4" name="Slide Number Placeholder 3"/>
          <p:cNvSpPr>
            <a:spLocks noGrp="1"/>
          </p:cNvSpPr>
          <p:nvPr>
            <p:ph type="sldNum" sz="quarter" idx="5"/>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4236467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3330986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a:prstGeom prst="rect">
            <a:avLst/>
          </a:prstGeo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1410027" y="1566001"/>
            <a:ext cx="9371948" cy="462068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2/15/2023</a:t>
            </a:fld>
            <a:endParaRPr lang="en-US" dirty="0"/>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2/15/2023</a:t>
            </a:fld>
            <a:endParaRPr lang="en-US" dirty="0"/>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1410027" y="1566001"/>
            <a:ext cx="9371948" cy="46206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2/15/2023</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a:prstGeom prst="rect">
            <a:avLst/>
          </a:prstGeo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Rectangle 4">
            <a:extLst>
              <a:ext uri="{FF2B5EF4-FFF2-40B4-BE49-F238E27FC236}">
                <a16:creationId xmlns:a16="http://schemas.microsoft.com/office/drawing/2014/main" id="{12AA5B1F-9AB9-71AF-B277-79B23DEB8F73}"/>
              </a:ext>
            </a:extLst>
          </p:cNvPr>
          <p:cNvSpPr/>
          <p:nvPr userDrawn="1"/>
        </p:nvSpPr>
        <p:spPr>
          <a:xfrm>
            <a:off x="1410025" y="1908313"/>
            <a:ext cx="9371949" cy="426865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a:prstGeom prst="rect">
            <a:avLst/>
          </a:prstGeo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a:prstGeom prst="rect">
            <a:avLst/>
          </a:prstGeo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a:prstGeom prst="rect">
            <a:avLst/>
          </a:prstGeo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3091070" cy="3811271"/>
          </a:xfrm>
          <a:prstGeom prst="rect">
            <a:avLst/>
          </a:prstGeo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2/15/2023</a:t>
            </a:fld>
            <a:endParaRPr lang="en-US" dirty="0"/>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2/15/2023</a:t>
            </a:fld>
            <a:endParaRPr lang="en-US" dirty="0"/>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2/15/2023</a:t>
            </a:fld>
            <a:endParaRPr lang="en-US" dirty="0"/>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a:prstGeom prst="rect">
            <a:avLst/>
          </a:prstGeo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a:prstGeom prst="rect">
            <a:avLst/>
          </a:prstGeo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2/15/2023</a:t>
            </a:fld>
            <a:endParaRPr lang="en-US" dirty="0"/>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a:prstGeom prst="rect">
            <a:avLst/>
          </a:prstGeo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a:prstGeom prst="rect">
            <a:avLst/>
          </a:prstGeo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2/15/2023</a:t>
            </a:fld>
            <a:endParaRPr lang="en-US" dirty="0"/>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2/15/2023</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
        <p:nvSpPr>
          <p:cNvPr id="7" name="Rectangle 6">
            <a:extLst>
              <a:ext uri="{FF2B5EF4-FFF2-40B4-BE49-F238E27FC236}">
                <a16:creationId xmlns:a16="http://schemas.microsoft.com/office/drawing/2014/main" id="{1B743492-A9CF-836F-C7B4-8D8C8D2F765C}"/>
              </a:ext>
            </a:extLst>
          </p:cNvPr>
          <p:cNvSpPr/>
          <p:nvPr userDrawn="1"/>
        </p:nvSpPr>
        <p:spPr>
          <a:xfrm>
            <a:off x="0" y="690880"/>
            <a:ext cx="8595360" cy="858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0040522-F690-8C35-807A-62A3783176A9}"/>
              </a:ext>
            </a:extLst>
          </p:cNvPr>
          <p:cNvSpPr/>
          <p:nvPr userDrawn="1"/>
        </p:nvSpPr>
        <p:spPr>
          <a:xfrm>
            <a:off x="1410026" y="1908313"/>
            <a:ext cx="4540202" cy="426865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DC46D6-792C-D8F9-1C7C-CC06063BB1CF}"/>
              </a:ext>
            </a:extLst>
          </p:cNvPr>
          <p:cNvSpPr/>
          <p:nvPr userDrawn="1"/>
        </p:nvSpPr>
        <p:spPr>
          <a:xfrm>
            <a:off x="6241774" y="1898470"/>
            <a:ext cx="4540201" cy="426865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bg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777" y="1099335"/>
            <a:ext cx="4846320" cy="3204387"/>
          </a:xfrm>
        </p:spPr>
        <p:txBody>
          <a:bodyPr anchor="b">
            <a:normAutofit/>
          </a:bodyPr>
          <a:lstStyle/>
          <a:p>
            <a:r>
              <a:rPr lang="en-US" sz="5400" dirty="0"/>
              <a:t>Population: Effect on International Metrics</a:t>
            </a:r>
          </a:p>
        </p:txBody>
      </p:sp>
      <p:sp>
        <p:nvSpPr>
          <p:cNvPr id="3" name="Subtitle 2"/>
          <p:cNvSpPr>
            <a:spLocks noGrp="1"/>
          </p:cNvSpPr>
          <p:nvPr>
            <p:ph type="subTitle" idx="1"/>
          </p:nvPr>
        </p:nvSpPr>
        <p:spPr>
          <a:xfrm>
            <a:off x="1751777" y="4383413"/>
            <a:ext cx="4846320" cy="1267374"/>
          </a:xfrm>
        </p:spPr>
        <p:txBody>
          <a:bodyPr>
            <a:normAutofit lnSpcReduction="10000"/>
          </a:bodyPr>
          <a:lstStyle/>
          <a:p>
            <a:pPr>
              <a:spcAft>
                <a:spcPts val="600"/>
              </a:spcAft>
            </a:pPr>
            <a:r>
              <a:rPr lang="en-US" sz="2400" dirty="0">
                <a:latin typeface="Roboto" panose="02000000000000000000" pitchFamily="2" charset="0"/>
                <a:ea typeface="Roboto" panose="02000000000000000000" pitchFamily="2" charset="0"/>
                <a:cs typeface="Roboto" panose="02000000000000000000" pitchFamily="2" charset="0"/>
              </a:rPr>
              <a:t>Project 1, Group 8</a:t>
            </a:r>
          </a:p>
          <a:p>
            <a:pPr>
              <a:spcAft>
                <a:spcPts val="600"/>
              </a:spcAft>
            </a:pPr>
            <a:endParaRPr lang="en-US" sz="1600" dirty="0">
              <a:latin typeface="Roboto" panose="02000000000000000000" pitchFamily="2" charset="0"/>
              <a:ea typeface="Roboto" panose="02000000000000000000" pitchFamily="2" charset="0"/>
              <a:cs typeface="Roboto" panose="02000000000000000000" pitchFamily="2" charset="0"/>
            </a:endParaRPr>
          </a:p>
          <a:p>
            <a:pPr>
              <a:spcAft>
                <a:spcPts val="600"/>
              </a:spcAft>
            </a:pPr>
            <a:r>
              <a:rPr lang="en-US" dirty="0">
                <a:latin typeface="Roboto" panose="02000000000000000000" pitchFamily="2" charset="0"/>
                <a:ea typeface="Roboto" panose="02000000000000000000" pitchFamily="2" charset="0"/>
                <a:cs typeface="Roboto" panose="02000000000000000000" pitchFamily="2" charset="0"/>
              </a:rPr>
              <a:t>Rachel Le Grand, </a:t>
            </a:r>
            <a:r>
              <a:rPr lang="en-US" dirty="0" err="1">
                <a:latin typeface="Roboto" panose="02000000000000000000" pitchFamily="2" charset="0"/>
                <a:ea typeface="Roboto" panose="02000000000000000000" pitchFamily="2" charset="0"/>
                <a:cs typeface="Roboto" panose="02000000000000000000" pitchFamily="2" charset="0"/>
              </a:rPr>
              <a:t>Arunkumar</a:t>
            </a:r>
            <a:r>
              <a:rPr lang="en-US" dirty="0">
                <a:latin typeface="Roboto" panose="02000000000000000000" pitchFamily="2" charset="0"/>
                <a:ea typeface="Roboto" panose="02000000000000000000" pitchFamily="2" charset="0"/>
                <a:cs typeface="Roboto" panose="02000000000000000000" pitchFamily="2" charset="0"/>
              </a:rPr>
              <a:t> Sridharan, Steffi Yang, Jack Lowry, and Robert Bentz</a:t>
            </a:r>
          </a:p>
        </p:txBody>
      </p:sp>
      <p:pic>
        <p:nvPicPr>
          <p:cNvPr id="9" name="Picture 8" descr="A large group of people&#10;&#10;Description automatically generated with medium confidence">
            <a:extLst>
              <a:ext uri="{FF2B5EF4-FFF2-40B4-BE49-F238E27FC236}">
                <a16:creationId xmlns:a16="http://schemas.microsoft.com/office/drawing/2014/main" id="{DB7A2BDA-C3CD-5919-B334-F6BE8CC1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0" y="2052320"/>
            <a:ext cx="5413248" cy="3891280"/>
          </a:xfrm>
          <a:prstGeom prst="rect">
            <a:avLst/>
          </a:prstGeom>
        </p:spPr>
      </p:pic>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Expectancy at Birth</a:t>
            </a:r>
          </a:p>
        </p:txBody>
      </p:sp>
      <p:sp>
        <p:nvSpPr>
          <p:cNvPr id="5" name="Slide Number Placeholder 4"/>
          <p:cNvSpPr>
            <a:spLocks noGrp="1"/>
          </p:cNvSpPr>
          <p:nvPr>
            <p:ph type="sldNum" sz="quarter" idx="12"/>
          </p:nvPr>
        </p:nvSpPr>
        <p:spPr/>
        <p:txBody>
          <a:bodyPr/>
          <a:lstStyle/>
          <a:p>
            <a:fld id="{9CD8D479-8942-46E8-A226-A4E01F7A105C}" type="slidenum">
              <a:rPr lang="en-US" smtClean="0"/>
              <a:t>10</a:t>
            </a:fld>
            <a:endParaRPr lang="en-US"/>
          </a:p>
        </p:txBody>
      </p:sp>
      <p:pic>
        <p:nvPicPr>
          <p:cNvPr id="12" name="Picture 11" descr="Chart, scatter chart&#10;&#10;Description automatically generated">
            <a:extLst>
              <a:ext uri="{FF2B5EF4-FFF2-40B4-BE49-F238E27FC236}">
                <a16:creationId xmlns:a16="http://schemas.microsoft.com/office/drawing/2014/main" id="{A6479FE1-57F8-FD61-3928-3F3B3B143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928" y="1947672"/>
            <a:ext cx="5852172" cy="4389129"/>
          </a:xfrm>
          <a:prstGeom prst="rect">
            <a:avLst/>
          </a:prstGeom>
          <a:ln w="12700">
            <a:solidFill>
              <a:schemeClr val="tx2"/>
            </a:solidFill>
          </a:ln>
        </p:spPr>
      </p:pic>
      <p:sp>
        <p:nvSpPr>
          <p:cNvPr id="4" name="Content Placeholder 7">
            <a:extLst>
              <a:ext uri="{FF2B5EF4-FFF2-40B4-BE49-F238E27FC236}">
                <a16:creationId xmlns:a16="http://schemas.microsoft.com/office/drawing/2014/main" id="{B5EFDB60-F9FD-1B6C-D562-293427664999}"/>
              </a:ext>
            </a:extLst>
          </p:cNvPr>
          <p:cNvSpPr txBox="1">
            <a:spLocks/>
          </p:cNvSpPr>
          <p:nvPr/>
        </p:nvSpPr>
        <p:spPr>
          <a:xfrm>
            <a:off x="1261872" y="1947672"/>
            <a:ext cx="3756442" cy="4229297"/>
          </a:xfrm>
          <a:prstGeom prst="rect">
            <a:avLst/>
          </a:prstGeom>
        </p:spPr>
        <p:txBody>
          <a:bodyPr vert="horz" lIns="91440" tIns="45720" rIns="91440" bIns="45720" rtlCol="0">
            <a:normAutofit fontScale="625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600" b="1" i="1" u="sng" dirty="0">
                <a:latin typeface="Roboto" panose="02000000000000000000" pitchFamily="2" charset="0"/>
                <a:ea typeface="Roboto" panose="02000000000000000000" pitchFamily="2" charset="0"/>
                <a:cs typeface="Roboto" panose="02000000000000000000" pitchFamily="2" charset="0"/>
              </a:rPr>
              <a:t>Q: Which countries have the highest and lowest life expectancy?</a:t>
            </a:r>
          </a:p>
          <a:p>
            <a:pPr marL="0" indent="0">
              <a:lnSpc>
                <a:spcPct val="150000"/>
              </a:lnSpc>
              <a:buFont typeface="Arial" panose="020B0604020202020204" pitchFamily="34" charset="0"/>
              <a:buNone/>
            </a:pPr>
            <a:r>
              <a:rPr lang="en-US" sz="2300" b="1" dirty="0">
                <a:latin typeface="Roboto" panose="02000000000000000000" pitchFamily="2" charset="0"/>
                <a:ea typeface="Roboto" panose="02000000000000000000" pitchFamily="2" charset="0"/>
                <a:cs typeface="Roboto" panose="02000000000000000000" pitchFamily="2" charset="0"/>
              </a:rPr>
              <a:t>Top 3: </a:t>
            </a:r>
            <a:r>
              <a:rPr lang="en-US" sz="2300" dirty="0">
                <a:latin typeface="Roboto" panose="02000000000000000000" pitchFamily="2" charset="0"/>
                <a:ea typeface="Roboto" panose="02000000000000000000" pitchFamily="2" charset="0"/>
                <a:cs typeface="Roboto" panose="02000000000000000000" pitchFamily="2" charset="0"/>
              </a:rPr>
              <a:t>Australia, Israel, and Japan</a:t>
            </a:r>
          </a:p>
          <a:p>
            <a:pPr marL="0" indent="0">
              <a:lnSpc>
                <a:spcPct val="150000"/>
              </a:lnSpc>
              <a:buFont typeface="Arial" panose="020B0604020202020204" pitchFamily="34" charset="0"/>
              <a:buNone/>
            </a:pPr>
            <a:r>
              <a:rPr lang="en-US" sz="2300" b="1" dirty="0">
                <a:latin typeface="Roboto" panose="02000000000000000000" pitchFamily="2" charset="0"/>
                <a:ea typeface="Roboto" panose="02000000000000000000" pitchFamily="2" charset="0"/>
                <a:cs typeface="Roboto" panose="02000000000000000000" pitchFamily="2" charset="0"/>
              </a:rPr>
              <a:t>Bottom 3: </a:t>
            </a:r>
            <a:r>
              <a:rPr lang="en-US" sz="2300" dirty="0">
                <a:latin typeface="Roboto" panose="02000000000000000000" pitchFamily="2" charset="0"/>
                <a:ea typeface="Roboto" panose="02000000000000000000" pitchFamily="2" charset="0"/>
                <a:cs typeface="Roboto" panose="02000000000000000000" pitchFamily="2" charset="0"/>
              </a:rPr>
              <a:t>India, Russia, South Africa</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Mean = 76.44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Min = 58.90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Max = 84.30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Lower Quartile= 71.72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Mid-Quartile = 78.90 years</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Upper Quartile = 82.10 years</a:t>
            </a:r>
          </a:p>
        </p:txBody>
      </p:sp>
      <p:sp>
        <p:nvSpPr>
          <p:cNvPr id="8" name="TextBox 7">
            <a:extLst>
              <a:ext uri="{FF2B5EF4-FFF2-40B4-BE49-F238E27FC236}">
                <a16:creationId xmlns:a16="http://schemas.microsoft.com/office/drawing/2014/main" id="{EFA194C9-7D0A-A487-C932-2B8E9CB0DF67}"/>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https://ourworldindata.org/life-expectancy</a:t>
            </a:r>
            <a:endParaRPr lang="en-US" sz="1100" i="1" dirty="0"/>
          </a:p>
        </p:txBody>
      </p:sp>
    </p:spTree>
    <p:extLst>
      <p:ext uri="{BB962C8B-B14F-4D97-AF65-F5344CB8AC3E}">
        <p14:creationId xmlns:p14="http://schemas.microsoft.com/office/powerpoint/2010/main" val="3662836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Annual Death Rate</a:t>
            </a:r>
          </a:p>
        </p:txBody>
      </p:sp>
      <p:sp>
        <p:nvSpPr>
          <p:cNvPr id="5" name="Slide Number Placeholder 4"/>
          <p:cNvSpPr>
            <a:spLocks noGrp="1"/>
          </p:cNvSpPr>
          <p:nvPr>
            <p:ph type="sldNum" sz="quarter" idx="12"/>
          </p:nvPr>
        </p:nvSpPr>
        <p:spPr/>
        <p:txBody>
          <a:bodyPr/>
          <a:lstStyle/>
          <a:p>
            <a:fld id="{9CD8D479-8942-46E8-A226-A4E01F7A105C}" type="slidenum">
              <a:rPr lang="en-US" smtClean="0"/>
              <a:t>11</a:t>
            </a:fld>
            <a:endParaRPr lang="en-US"/>
          </a:p>
        </p:txBody>
      </p:sp>
      <p:pic>
        <p:nvPicPr>
          <p:cNvPr id="6" name="Picture 5" descr="Chart, scatter chart&#10;&#10;Description automatically generated">
            <a:extLst>
              <a:ext uri="{FF2B5EF4-FFF2-40B4-BE49-F238E27FC236}">
                <a16:creationId xmlns:a16="http://schemas.microsoft.com/office/drawing/2014/main" id="{534592AE-C8D2-18D1-112D-6744792AD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764" y="1947672"/>
            <a:ext cx="5639211" cy="4289461"/>
          </a:xfrm>
          <a:prstGeom prst="rect">
            <a:avLst/>
          </a:prstGeom>
          <a:ln w="12700">
            <a:solidFill>
              <a:schemeClr val="tx2"/>
            </a:solidFill>
          </a:ln>
        </p:spPr>
      </p:pic>
      <p:sp>
        <p:nvSpPr>
          <p:cNvPr id="4" name="Content Placeholder 7">
            <a:extLst>
              <a:ext uri="{FF2B5EF4-FFF2-40B4-BE49-F238E27FC236}">
                <a16:creationId xmlns:a16="http://schemas.microsoft.com/office/drawing/2014/main" id="{FB79C701-8B17-F6E3-37AE-E0095BCB0AE2}"/>
              </a:ext>
            </a:extLst>
          </p:cNvPr>
          <p:cNvSpPr txBox="1">
            <a:spLocks/>
          </p:cNvSpPr>
          <p:nvPr/>
        </p:nvSpPr>
        <p:spPr>
          <a:xfrm>
            <a:off x="1261871" y="1947672"/>
            <a:ext cx="3712899" cy="4910328"/>
          </a:xfrm>
          <a:prstGeom prst="rect">
            <a:avLst/>
          </a:prstGeom>
        </p:spPr>
        <p:txBody>
          <a:bodyPr vert="horz" lIns="91440" tIns="45720" rIns="91440" bIns="45720" rtlCol="0">
            <a:normAutofit fontScale="475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900" b="1" i="1" u="sng" dirty="0">
                <a:latin typeface="Roboto" panose="02000000000000000000" pitchFamily="2" charset="0"/>
                <a:ea typeface="Roboto" panose="02000000000000000000" pitchFamily="2" charset="0"/>
                <a:cs typeface="Roboto" panose="02000000000000000000" pitchFamily="2" charset="0"/>
              </a:rPr>
              <a:t>Q: What do the annual death rates for each country equate to?</a:t>
            </a:r>
          </a:p>
          <a:p>
            <a:pPr marL="0" indent="0">
              <a:lnSpc>
                <a:spcPct val="150000"/>
              </a:lnSpc>
              <a:buNone/>
            </a:pPr>
            <a:r>
              <a:rPr lang="en-US" sz="2500" b="1" dirty="0">
                <a:latin typeface="Roboto" panose="02000000000000000000" pitchFamily="2" charset="0"/>
                <a:ea typeface="Roboto" panose="02000000000000000000" pitchFamily="2" charset="0"/>
                <a:cs typeface="Roboto" panose="02000000000000000000" pitchFamily="2" charset="0"/>
              </a:rPr>
              <a:t>China &amp; India </a:t>
            </a:r>
            <a:r>
              <a:rPr lang="en-US" sz="2500" dirty="0">
                <a:latin typeface="Roboto" panose="02000000000000000000" pitchFamily="2" charset="0"/>
                <a:ea typeface="Roboto" panose="02000000000000000000" pitchFamily="2" charset="0"/>
                <a:cs typeface="Roboto" panose="02000000000000000000" pitchFamily="2" charset="0"/>
              </a:rPr>
              <a:t>have exceptionally higher annual death rates than the other 9 countries. </a:t>
            </a:r>
          </a:p>
          <a:p>
            <a:pPr marL="0" indent="0">
              <a:lnSpc>
                <a:spcPct val="150000"/>
              </a:lnSpc>
              <a:buNone/>
            </a:pPr>
            <a:r>
              <a:rPr lang="en-US" sz="2500" dirty="0">
                <a:latin typeface="Roboto" panose="02000000000000000000" pitchFamily="2" charset="0"/>
                <a:ea typeface="Roboto" panose="02000000000000000000" pitchFamily="2" charset="0"/>
                <a:cs typeface="Roboto" panose="02000000000000000000" pitchFamily="2" charset="0"/>
              </a:rPr>
              <a:t>These can be attributed to their respective </a:t>
            </a:r>
            <a:r>
              <a:rPr lang="en-US" sz="2500" b="1" dirty="0">
                <a:latin typeface="Roboto" panose="02000000000000000000" pitchFamily="2" charset="0"/>
                <a:ea typeface="Roboto" panose="02000000000000000000" pitchFamily="2" charset="0"/>
                <a:cs typeface="Roboto" panose="02000000000000000000" pitchFamily="2" charset="0"/>
              </a:rPr>
              <a:t>high population sizes </a:t>
            </a:r>
            <a:r>
              <a:rPr lang="en-US" sz="2500" dirty="0">
                <a:latin typeface="Roboto" panose="02000000000000000000" pitchFamily="2" charset="0"/>
                <a:ea typeface="Roboto" panose="02000000000000000000" pitchFamily="2" charset="0"/>
                <a:cs typeface="Roboto" panose="02000000000000000000" pitchFamily="2" charset="0"/>
              </a:rPr>
              <a:t>in comparison</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i="1" dirty="0">
                <a:latin typeface="Roboto" panose="02000000000000000000" pitchFamily="2" charset="0"/>
                <a:ea typeface="Roboto" panose="02000000000000000000" pitchFamily="2" charset="0"/>
                <a:cs typeface="Roboto" panose="02000000000000000000" pitchFamily="2" charset="0"/>
              </a:rPr>
              <a:t>India’s</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b="1" dirty="0">
                <a:latin typeface="Roboto" panose="02000000000000000000" pitchFamily="2" charset="0"/>
                <a:ea typeface="Roboto" panose="02000000000000000000" pitchFamily="2" charset="0"/>
                <a:cs typeface="Roboto" panose="02000000000000000000" pitchFamily="2" charset="0"/>
              </a:rPr>
              <a:t>#1 spot </a:t>
            </a:r>
            <a:r>
              <a:rPr lang="en-US" sz="2500" dirty="0">
                <a:latin typeface="Roboto" panose="02000000000000000000" pitchFamily="2" charset="0"/>
                <a:ea typeface="Roboto" panose="02000000000000000000" pitchFamily="2" charset="0"/>
                <a:cs typeface="Roboto" panose="02000000000000000000" pitchFamily="2" charset="0"/>
              </a:rPr>
              <a:t>in </a:t>
            </a:r>
            <a:r>
              <a:rPr lang="en-US" sz="2500" b="1" i="1" dirty="0">
                <a:latin typeface="Roboto" panose="02000000000000000000" pitchFamily="2" charset="0"/>
                <a:ea typeface="Roboto" panose="02000000000000000000" pitchFamily="2" charset="0"/>
                <a:cs typeface="Roboto" panose="02000000000000000000" pitchFamily="2" charset="0"/>
              </a:rPr>
              <a:t>Avg. Outdoor Air Pollution Deaths </a:t>
            </a:r>
            <a:r>
              <a:rPr lang="en-US" sz="2500" dirty="0">
                <a:latin typeface="Roboto" panose="02000000000000000000" pitchFamily="2" charset="0"/>
                <a:ea typeface="Roboto" panose="02000000000000000000" pitchFamily="2" charset="0"/>
                <a:cs typeface="Roboto" panose="02000000000000000000" pitchFamily="2" charset="0"/>
              </a:rPr>
              <a:t>and</a:t>
            </a:r>
            <a:r>
              <a:rPr lang="en-US" sz="2500" b="1" i="1" dirty="0">
                <a:latin typeface="Roboto" panose="02000000000000000000" pitchFamily="2" charset="0"/>
                <a:ea typeface="Roboto" panose="02000000000000000000" pitchFamily="2" charset="0"/>
                <a:cs typeface="Roboto" panose="02000000000000000000" pitchFamily="2" charset="0"/>
              </a:rPr>
              <a:t> China’s</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b="1" dirty="0">
                <a:latin typeface="Roboto" panose="02000000000000000000" pitchFamily="2" charset="0"/>
                <a:ea typeface="Roboto" panose="02000000000000000000" pitchFamily="2" charset="0"/>
                <a:cs typeface="Roboto" panose="02000000000000000000" pitchFamily="2" charset="0"/>
              </a:rPr>
              <a:t>#2 spot </a:t>
            </a:r>
            <a:r>
              <a:rPr lang="en-US" sz="2500" dirty="0">
                <a:latin typeface="Roboto" panose="02000000000000000000" pitchFamily="2" charset="0"/>
                <a:ea typeface="Roboto" panose="02000000000000000000" pitchFamily="2" charset="0"/>
                <a:cs typeface="Roboto" panose="02000000000000000000" pitchFamily="2" charset="0"/>
              </a:rPr>
              <a:t>in </a:t>
            </a:r>
            <a:r>
              <a:rPr lang="en-US" sz="2500" b="1" i="1" dirty="0">
                <a:latin typeface="Roboto" panose="02000000000000000000" pitchFamily="2" charset="0"/>
                <a:ea typeface="Roboto" panose="02000000000000000000" pitchFamily="2" charset="0"/>
                <a:cs typeface="Roboto" panose="02000000000000000000" pitchFamily="2" charset="0"/>
              </a:rPr>
              <a:t>Avg. Outdoor Air Pollution Deaths.</a:t>
            </a:r>
            <a:endParaRPr lang="en-US" sz="25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Mean = 2.52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Min = 3.91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Max = 9.98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Lower Quartile= 5.41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Mid-Quartile = 1.28 million</a:t>
            </a:r>
          </a:p>
          <a:p>
            <a:pPr>
              <a:lnSpc>
                <a:spcPct val="150000"/>
              </a:lnSpc>
            </a:pPr>
            <a:r>
              <a:rPr lang="en-US" sz="2500" dirty="0">
                <a:latin typeface="Roboto" panose="02000000000000000000" pitchFamily="2" charset="0"/>
                <a:ea typeface="Roboto" panose="02000000000000000000" pitchFamily="2" charset="0"/>
                <a:cs typeface="Roboto" panose="02000000000000000000" pitchFamily="2" charset="0"/>
              </a:rPr>
              <a:t>Upper Quartile = 2.53 million</a:t>
            </a:r>
          </a:p>
          <a:p>
            <a:endParaRPr lang="en-US" sz="1800" dirty="0">
              <a:latin typeface="Roboto" panose="02000000000000000000" pitchFamily="2" charset="0"/>
              <a:ea typeface="Roboto" panose="02000000000000000000" pitchFamily="2" charset="0"/>
              <a:cs typeface="Roboto" panose="02000000000000000000" pitchFamily="2" charset="0"/>
            </a:endParaRPr>
          </a:p>
          <a:p>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7C6D74FB-F0AF-8081-7292-AD9AF3D589B8}"/>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https://ourworldindata.org/life-expectancy</a:t>
            </a:r>
            <a:endParaRPr lang="en-US" sz="1100" i="1" dirty="0"/>
          </a:p>
        </p:txBody>
      </p:sp>
    </p:spTree>
    <p:extLst>
      <p:ext uri="{BB962C8B-B14F-4D97-AF65-F5344CB8AC3E}">
        <p14:creationId xmlns:p14="http://schemas.microsoft.com/office/powerpoint/2010/main" val="83927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Infant Mortality Rate</a:t>
            </a:r>
          </a:p>
        </p:txBody>
      </p:sp>
      <p:sp>
        <p:nvSpPr>
          <p:cNvPr id="5" name="Slide Number Placeholder 4"/>
          <p:cNvSpPr>
            <a:spLocks noGrp="1"/>
          </p:cNvSpPr>
          <p:nvPr>
            <p:ph type="sldNum" sz="quarter" idx="12"/>
          </p:nvPr>
        </p:nvSpPr>
        <p:spPr/>
        <p:txBody>
          <a:bodyPr/>
          <a:lstStyle/>
          <a:p>
            <a:fld id="{9CD8D479-8942-46E8-A226-A4E01F7A105C}" type="slidenum">
              <a:rPr lang="en-US" smtClean="0"/>
              <a:t>12</a:t>
            </a:fld>
            <a:endParaRPr lang="en-US"/>
          </a:p>
        </p:txBody>
      </p:sp>
      <p:sp>
        <p:nvSpPr>
          <p:cNvPr id="7" name="Content Placeholder 7">
            <a:extLst>
              <a:ext uri="{FF2B5EF4-FFF2-40B4-BE49-F238E27FC236}">
                <a16:creationId xmlns:a16="http://schemas.microsoft.com/office/drawing/2014/main" id="{3F06348D-3306-9076-BB06-548A3B40B7AA}"/>
              </a:ext>
            </a:extLst>
          </p:cNvPr>
          <p:cNvSpPr txBox="1">
            <a:spLocks/>
          </p:cNvSpPr>
          <p:nvPr/>
        </p:nvSpPr>
        <p:spPr>
          <a:xfrm>
            <a:off x="1261872" y="1947672"/>
            <a:ext cx="3787648" cy="4910328"/>
          </a:xfrm>
          <a:prstGeom prst="rect">
            <a:avLst/>
          </a:prstGeom>
        </p:spPr>
        <p:txBody>
          <a:bodyPr vert="horz" lIns="91440" tIns="45720" rIns="91440" bIns="45720" rtlCol="0">
            <a:normAutofit fontScale="400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4500" b="1" i="1" u="sng" dirty="0">
                <a:latin typeface="Roboto" panose="02000000000000000000" pitchFamily="2" charset="0"/>
                <a:ea typeface="Roboto" panose="02000000000000000000" pitchFamily="2" charset="0"/>
                <a:cs typeface="Roboto" panose="02000000000000000000" pitchFamily="2" charset="0"/>
              </a:rPr>
              <a:t>Q: How healthy is each country?</a:t>
            </a:r>
            <a:endParaRPr lang="en-US" sz="45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3700" b="1" dirty="0">
                <a:latin typeface="Roboto" panose="02000000000000000000" pitchFamily="2" charset="0"/>
                <a:ea typeface="Roboto" panose="02000000000000000000" pitchFamily="2" charset="0"/>
                <a:cs typeface="Roboto" panose="02000000000000000000" pitchFamily="2" charset="0"/>
              </a:rPr>
              <a:t>Least Healthy Countries:</a:t>
            </a:r>
          </a:p>
          <a:p>
            <a:pPr lvl="1">
              <a:lnSpc>
                <a:spcPct val="150000"/>
              </a:lnSpc>
            </a:pPr>
            <a:r>
              <a:rPr lang="en-US" sz="3100" b="1" i="1" dirty="0">
                <a:latin typeface="Roboto" panose="02000000000000000000" pitchFamily="2" charset="0"/>
                <a:ea typeface="Roboto" panose="02000000000000000000" pitchFamily="2" charset="0"/>
                <a:cs typeface="Roboto" panose="02000000000000000000" pitchFamily="2" charset="0"/>
              </a:rPr>
              <a:t>1st in Infant Mortality Rate </a:t>
            </a:r>
            <a:r>
              <a:rPr lang="en-US" sz="3100" b="1" dirty="0">
                <a:latin typeface="Roboto" panose="02000000000000000000" pitchFamily="2" charset="0"/>
                <a:ea typeface="Roboto" panose="02000000000000000000" pitchFamily="2" charset="0"/>
                <a:cs typeface="Roboto" panose="02000000000000000000" pitchFamily="2" charset="0"/>
              </a:rPr>
              <a:t>India: </a:t>
            </a:r>
            <a:r>
              <a:rPr lang="en-US" sz="3100" dirty="0">
                <a:latin typeface="Roboto" panose="02000000000000000000" pitchFamily="2" charset="0"/>
                <a:ea typeface="Roboto" panose="02000000000000000000" pitchFamily="2" charset="0"/>
                <a:cs typeface="Roboto" panose="02000000000000000000" pitchFamily="2" charset="0"/>
              </a:rPr>
              <a:t>45.09 in 2010 and 29.76 in 2018 </a:t>
            </a:r>
            <a:r>
              <a:rPr lang="en-US" sz="3100" i="1" dirty="0">
                <a:latin typeface="Roboto" panose="02000000000000000000" pitchFamily="2" charset="0"/>
                <a:ea typeface="Roboto" panose="02000000000000000000" pitchFamily="2" charset="0"/>
                <a:cs typeface="Roboto" panose="02000000000000000000" pitchFamily="2" charset="0"/>
              </a:rPr>
              <a:t>(2nd largest populated)</a:t>
            </a:r>
          </a:p>
          <a:p>
            <a:pPr lvl="1">
              <a:lnSpc>
                <a:spcPct val="150000"/>
              </a:lnSpc>
            </a:pPr>
            <a:r>
              <a:rPr lang="en-US" sz="3100" b="1" i="1" dirty="0">
                <a:latin typeface="Roboto" panose="02000000000000000000" pitchFamily="2" charset="0"/>
                <a:ea typeface="Roboto" panose="02000000000000000000" pitchFamily="2" charset="0"/>
                <a:cs typeface="Roboto" panose="02000000000000000000" pitchFamily="2" charset="0"/>
              </a:rPr>
              <a:t>2nd in Infant Morality Rate </a:t>
            </a:r>
            <a:r>
              <a:rPr lang="en-US" sz="3100" b="1" dirty="0">
                <a:latin typeface="Roboto" panose="02000000000000000000" pitchFamily="2" charset="0"/>
                <a:ea typeface="Roboto" panose="02000000000000000000" pitchFamily="2" charset="0"/>
                <a:cs typeface="Roboto" panose="02000000000000000000" pitchFamily="2" charset="0"/>
              </a:rPr>
              <a:t>South Africa</a:t>
            </a:r>
            <a:r>
              <a:rPr lang="en-US" sz="3100" dirty="0">
                <a:latin typeface="Roboto" panose="02000000000000000000" pitchFamily="2" charset="0"/>
                <a:ea typeface="Roboto" panose="02000000000000000000" pitchFamily="2" charset="0"/>
                <a:cs typeface="Roboto" panose="02000000000000000000" pitchFamily="2" charset="0"/>
              </a:rPr>
              <a:t>: 34.37 in 2010 and 26.92 in 2018 </a:t>
            </a:r>
          </a:p>
          <a:p>
            <a:pPr lvl="1">
              <a:lnSpc>
                <a:spcPct val="150000"/>
              </a:lnSpc>
            </a:pPr>
            <a:r>
              <a:rPr lang="en-US" sz="3100" b="1" i="1" dirty="0">
                <a:latin typeface="Roboto" panose="02000000000000000000" pitchFamily="2" charset="0"/>
                <a:ea typeface="Roboto" panose="02000000000000000000" pitchFamily="2" charset="0"/>
                <a:cs typeface="Roboto" panose="02000000000000000000" pitchFamily="2" charset="0"/>
              </a:rPr>
              <a:t>4th in Infant Mortality Rate </a:t>
            </a:r>
            <a:r>
              <a:rPr lang="en-US" sz="3100" b="1" dirty="0">
                <a:latin typeface="Roboto" panose="02000000000000000000" pitchFamily="2" charset="0"/>
                <a:ea typeface="Roboto" panose="02000000000000000000" pitchFamily="2" charset="0"/>
                <a:cs typeface="Roboto" panose="02000000000000000000" pitchFamily="2" charset="0"/>
              </a:rPr>
              <a:t>China: </a:t>
            </a:r>
            <a:r>
              <a:rPr lang="en-US" sz="3100" dirty="0">
                <a:latin typeface="Roboto" panose="02000000000000000000" pitchFamily="2" charset="0"/>
                <a:ea typeface="Roboto" panose="02000000000000000000" pitchFamily="2" charset="0"/>
                <a:cs typeface="Roboto" panose="02000000000000000000" pitchFamily="2" charset="0"/>
              </a:rPr>
              <a:t>12.53 in 2010 and 6.44 in 2018 </a:t>
            </a:r>
            <a:r>
              <a:rPr lang="en-US" sz="3100" i="1" dirty="0">
                <a:latin typeface="Roboto" panose="02000000000000000000" pitchFamily="2" charset="0"/>
                <a:ea typeface="Roboto" panose="02000000000000000000" pitchFamily="2" charset="0"/>
                <a:cs typeface="Roboto" panose="02000000000000000000" pitchFamily="2" charset="0"/>
              </a:rPr>
              <a:t>(1st largest populated)</a:t>
            </a:r>
            <a:endParaRPr lang="en-US" sz="3100"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3700" b="1" dirty="0">
                <a:latin typeface="Roboto" panose="02000000000000000000" pitchFamily="2" charset="0"/>
                <a:ea typeface="Roboto" panose="02000000000000000000" pitchFamily="2" charset="0"/>
                <a:cs typeface="Roboto" panose="02000000000000000000" pitchFamily="2" charset="0"/>
              </a:rPr>
              <a:t>Most Healthy Countries:</a:t>
            </a:r>
          </a:p>
          <a:p>
            <a:pPr lvl="1">
              <a:lnSpc>
                <a:spcPct val="150000"/>
              </a:lnSpc>
            </a:pPr>
            <a:r>
              <a:rPr lang="en-US" sz="3100" b="1" dirty="0">
                <a:latin typeface="Roboto" panose="02000000000000000000" pitchFamily="2" charset="0"/>
                <a:ea typeface="Roboto" panose="02000000000000000000" pitchFamily="2" charset="0"/>
                <a:cs typeface="Roboto" panose="02000000000000000000" pitchFamily="2" charset="0"/>
              </a:rPr>
              <a:t>Japan</a:t>
            </a:r>
            <a:r>
              <a:rPr lang="en-US" sz="3100" dirty="0">
                <a:latin typeface="Roboto" panose="02000000000000000000" pitchFamily="2" charset="0"/>
                <a:ea typeface="Roboto" panose="02000000000000000000" pitchFamily="2" charset="0"/>
                <a:cs typeface="Roboto" panose="02000000000000000000" pitchFamily="2" charset="0"/>
              </a:rPr>
              <a:t> has the lowest infant mortality rate: 2.36 in 2010 and 1.88 in 2018</a:t>
            </a:r>
          </a:p>
          <a:p>
            <a:pPr lvl="1">
              <a:lnSpc>
                <a:spcPct val="150000"/>
              </a:lnSpc>
            </a:pPr>
            <a:r>
              <a:rPr lang="en-US" sz="3100" b="1" dirty="0">
                <a:latin typeface="Roboto" panose="02000000000000000000" pitchFamily="2" charset="0"/>
                <a:ea typeface="Roboto" panose="02000000000000000000" pitchFamily="2" charset="0"/>
                <a:cs typeface="Roboto" panose="02000000000000000000" pitchFamily="2" charset="0"/>
              </a:rPr>
              <a:t>2nd:</a:t>
            </a:r>
            <a:r>
              <a:rPr lang="en-US" sz="3100" dirty="0">
                <a:latin typeface="Roboto" panose="02000000000000000000" pitchFamily="2" charset="0"/>
                <a:ea typeface="Roboto" panose="02000000000000000000" pitchFamily="2" charset="0"/>
                <a:cs typeface="Roboto" panose="02000000000000000000" pitchFamily="2" charset="0"/>
              </a:rPr>
              <a:t> Israel</a:t>
            </a:r>
            <a:r>
              <a:rPr lang="en-US" sz="3100" b="1" dirty="0">
                <a:latin typeface="Roboto" panose="02000000000000000000" pitchFamily="2" charset="0"/>
                <a:ea typeface="Roboto" panose="02000000000000000000" pitchFamily="2" charset="0"/>
                <a:cs typeface="Roboto" panose="02000000000000000000" pitchFamily="2" charset="0"/>
              </a:rPr>
              <a:t>, 3rd: </a:t>
            </a:r>
            <a:r>
              <a:rPr lang="en-US" sz="3100" dirty="0">
                <a:latin typeface="Roboto" panose="02000000000000000000" pitchFamily="2" charset="0"/>
                <a:ea typeface="Roboto" panose="02000000000000000000" pitchFamily="2" charset="0"/>
                <a:cs typeface="Roboto" panose="02000000000000000000" pitchFamily="2" charset="0"/>
              </a:rPr>
              <a:t>Germany, </a:t>
            </a:r>
            <a:r>
              <a:rPr lang="en-US" sz="3100" b="1" dirty="0">
                <a:latin typeface="Roboto" panose="02000000000000000000" pitchFamily="2" charset="0"/>
                <a:ea typeface="Roboto" panose="02000000000000000000" pitchFamily="2" charset="0"/>
                <a:cs typeface="Roboto" panose="02000000000000000000" pitchFamily="2" charset="0"/>
              </a:rPr>
              <a:t>4th</a:t>
            </a:r>
            <a:r>
              <a:rPr lang="en-US" sz="3100" dirty="0">
                <a:latin typeface="Roboto" panose="02000000000000000000" pitchFamily="2" charset="0"/>
                <a:ea typeface="Roboto" panose="02000000000000000000" pitchFamily="2" charset="0"/>
                <a:cs typeface="Roboto" panose="02000000000000000000" pitchFamily="2" charset="0"/>
              </a:rPr>
              <a:t>: Australia</a:t>
            </a:r>
          </a:p>
        </p:txBody>
      </p:sp>
      <p:grpSp>
        <p:nvGrpSpPr>
          <p:cNvPr id="15" name="Group 14">
            <a:extLst>
              <a:ext uri="{FF2B5EF4-FFF2-40B4-BE49-F238E27FC236}">
                <a16:creationId xmlns:a16="http://schemas.microsoft.com/office/drawing/2014/main" id="{EA8181E6-A7E1-4B1C-CCE4-1D12BED78924}"/>
              </a:ext>
            </a:extLst>
          </p:cNvPr>
          <p:cNvGrpSpPr/>
          <p:nvPr/>
        </p:nvGrpSpPr>
        <p:grpSpPr>
          <a:xfrm>
            <a:off x="5138928" y="1947672"/>
            <a:ext cx="5943600" cy="4192582"/>
            <a:chOff x="5138928" y="2039111"/>
            <a:chExt cx="5943600" cy="4192582"/>
          </a:xfrm>
        </p:grpSpPr>
        <p:pic>
          <p:nvPicPr>
            <p:cNvPr id="11" name="Picture 10" descr="Chart, line chart&#10;&#10;Description automatically generated">
              <a:extLst>
                <a:ext uri="{FF2B5EF4-FFF2-40B4-BE49-F238E27FC236}">
                  <a16:creationId xmlns:a16="http://schemas.microsoft.com/office/drawing/2014/main" id="{9C90420B-4498-8D76-0424-C6B5ECDCB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928" y="2039111"/>
              <a:ext cx="5726138" cy="3486479"/>
            </a:xfrm>
            <a:prstGeom prst="rect">
              <a:avLst/>
            </a:prstGeom>
            <a:ln w="12700">
              <a:solidFill>
                <a:schemeClr val="tx2"/>
              </a:solidFill>
            </a:ln>
          </p:spPr>
        </p:pic>
        <p:sp>
          <p:nvSpPr>
            <p:cNvPr id="8" name="TextBox 7">
              <a:extLst>
                <a:ext uri="{FF2B5EF4-FFF2-40B4-BE49-F238E27FC236}">
                  <a16:creationId xmlns:a16="http://schemas.microsoft.com/office/drawing/2014/main" id="{CCBE9E51-589C-E5D2-EA6F-D3D3F2B1C16D}"/>
                </a:ext>
              </a:extLst>
            </p:cNvPr>
            <p:cNvSpPr txBox="1"/>
            <p:nvPr/>
          </p:nvSpPr>
          <p:spPr>
            <a:xfrm>
              <a:off x="5138928" y="5604405"/>
              <a:ext cx="5943600" cy="627288"/>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The infant mortality rate is the number of infant deaths for every 1,000 live births. In addition to giving us key information about maternal and infant health, the infant mortality rate is an important marker of the overall health of a society.</a:t>
              </a:r>
              <a:endParaRPr lang="en-US" sz="1100" i="1" dirty="0"/>
            </a:p>
          </p:txBody>
        </p:sp>
      </p:grpSp>
      <p:sp>
        <p:nvSpPr>
          <p:cNvPr id="16" name="TextBox 15">
            <a:extLst>
              <a:ext uri="{FF2B5EF4-FFF2-40B4-BE49-F238E27FC236}">
                <a16:creationId xmlns:a16="http://schemas.microsoft.com/office/drawing/2014/main" id="{F65794D5-F11D-CC94-0DA1-E3D6233684E1}"/>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https://www.who.int/data/gho/data/indicators/indicator-details/GHO/infant-mortality-rate-(probability-of-dying-between-birth-and-age-1-per-1000-live-births)</a:t>
            </a:r>
            <a:endParaRPr lang="en-US" sz="1100" i="1" dirty="0"/>
          </a:p>
        </p:txBody>
      </p:sp>
    </p:spTree>
    <p:extLst>
      <p:ext uri="{BB962C8B-B14F-4D97-AF65-F5344CB8AC3E}">
        <p14:creationId xmlns:p14="http://schemas.microsoft.com/office/powerpoint/2010/main" val="115719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Outdoor Air Pollution</a:t>
            </a:r>
          </a:p>
        </p:txBody>
      </p:sp>
      <p:sp>
        <p:nvSpPr>
          <p:cNvPr id="3" name="Content Placeholder 2"/>
          <p:cNvSpPr>
            <a:spLocks noGrp="1"/>
          </p:cNvSpPr>
          <p:nvPr>
            <p:ph sz="half" idx="4294967295"/>
          </p:nvPr>
        </p:nvSpPr>
        <p:spPr>
          <a:xfrm>
            <a:off x="5024349" y="1961231"/>
            <a:ext cx="4610099" cy="4620682"/>
          </a:xfrm>
          <a:prstGeom prst="rect">
            <a:avLst/>
          </a:prstGeom>
        </p:spPr>
        <p:txBody>
          <a:bodyPr/>
          <a:lstStyle/>
          <a:p>
            <a:r>
              <a:rPr lang="en-US" dirty="0"/>
              <a:t>Red cancer</a:t>
            </a:r>
          </a:p>
          <a:p>
            <a:r>
              <a:rPr lang="en-US" dirty="0"/>
              <a:t>Blue cardio</a:t>
            </a:r>
          </a:p>
          <a:p>
            <a:r>
              <a:rPr lang="en-US" dirty="0"/>
              <a:t>Orange air pollution</a:t>
            </a:r>
          </a:p>
        </p:txBody>
      </p:sp>
      <p:sp>
        <p:nvSpPr>
          <p:cNvPr id="5" name="Slide Number Placeholder 4"/>
          <p:cNvSpPr>
            <a:spLocks noGrp="1"/>
          </p:cNvSpPr>
          <p:nvPr>
            <p:ph type="sldNum" sz="quarter" idx="12"/>
          </p:nvPr>
        </p:nvSpPr>
        <p:spPr/>
        <p:txBody>
          <a:bodyPr/>
          <a:lstStyle/>
          <a:p>
            <a:fld id="{9CD8D479-8942-46E8-A226-A4E01F7A105C}" type="slidenum">
              <a:rPr lang="en-US" smtClean="0"/>
              <a:t>13</a:t>
            </a:fld>
            <a:endParaRPr lang="en-US"/>
          </a:p>
        </p:txBody>
      </p:sp>
      <p:pic>
        <p:nvPicPr>
          <p:cNvPr id="10" name="Content Placeholder 9" descr="Chart, scatter chart, box and whisker chart&#10;&#10;Description automatically generated">
            <a:extLst>
              <a:ext uri="{FF2B5EF4-FFF2-40B4-BE49-F238E27FC236}">
                <a16:creationId xmlns:a16="http://schemas.microsoft.com/office/drawing/2014/main" id="{130EEE61-E08C-55AF-3B0C-993DF856D187}"/>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5138928" y="1825752"/>
            <a:ext cx="6021992" cy="4043134"/>
          </a:xfrm>
          <a:prstGeom prst="rect">
            <a:avLst/>
          </a:prstGeom>
          <a:ln w="12700">
            <a:solidFill>
              <a:schemeClr val="tx1"/>
            </a:solidFill>
          </a:ln>
        </p:spPr>
      </p:pic>
      <p:sp>
        <p:nvSpPr>
          <p:cNvPr id="4" name="Content Placeholder 7">
            <a:extLst>
              <a:ext uri="{FF2B5EF4-FFF2-40B4-BE49-F238E27FC236}">
                <a16:creationId xmlns:a16="http://schemas.microsoft.com/office/drawing/2014/main" id="{CF0BD15E-FF2D-0FF8-2BB4-0BE3C07FD1DD}"/>
              </a:ext>
            </a:extLst>
          </p:cNvPr>
          <p:cNvSpPr txBox="1">
            <a:spLocks/>
          </p:cNvSpPr>
          <p:nvPr/>
        </p:nvSpPr>
        <p:spPr>
          <a:xfrm>
            <a:off x="1261872" y="1947672"/>
            <a:ext cx="3574288" cy="4229297"/>
          </a:xfrm>
          <a:prstGeom prst="rect">
            <a:avLst/>
          </a:prstGeom>
        </p:spPr>
        <p:txBody>
          <a:bodyPr vert="horz" lIns="91440" tIns="45720" rIns="91440" bIns="45720" rtlCol="0">
            <a:normAutofit lnSpcReduction="1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b="1" i="1" u="sng" dirty="0">
                <a:latin typeface="Roboto" panose="02000000000000000000" pitchFamily="2" charset="0"/>
                <a:ea typeface="Roboto" panose="02000000000000000000" pitchFamily="2" charset="0"/>
                <a:cs typeface="Roboto" panose="02000000000000000000" pitchFamily="2" charset="0"/>
              </a:rPr>
              <a:t>Q: What impact does outdoor air pollution have on the health of a population?</a:t>
            </a:r>
            <a:endParaRPr lang="en-US" sz="1600" u="sng" dirty="0">
              <a:latin typeface="Roboto" panose="02000000000000000000" pitchFamily="2" charset="0"/>
              <a:ea typeface="Roboto" panose="02000000000000000000" pitchFamily="2" charset="0"/>
              <a:cs typeface="Roboto" panose="02000000000000000000" pitchFamily="2" charset="0"/>
            </a:endParaRPr>
          </a:p>
          <a:p>
            <a:r>
              <a:rPr lang="en-US" sz="1600" b="1" dirty="0">
                <a:latin typeface="Roboto" panose="02000000000000000000" pitchFamily="2" charset="0"/>
                <a:ea typeface="Roboto" panose="02000000000000000000" pitchFamily="2" charset="0"/>
                <a:cs typeface="Roboto" panose="02000000000000000000" pitchFamily="2" charset="0"/>
              </a:rPr>
              <a:t>Russia ranking at the top for cardiovascular disease</a:t>
            </a:r>
          </a:p>
          <a:p>
            <a:pPr lvl="1"/>
            <a:r>
              <a:rPr lang="en-US" sz="1400" dirty="0">
                <a:latin typeface="Roboto" panose="02000000000000000000" pitchFamily="2" charset="0"/>
                <a:ea typeface="Roboto" panose="02000000000000000000" pitchFamily="2" charset="0"/>
                <a:cs typeface="Roboto" panose="02000000000000000000" pitchFamily="2" charset="0"/>
              </a:rPr>
              <a:t>China 2nd, South Africa 3</a:t>
            </a:r>
            <a:r>
              <a:rPr lang="en-US" sz="1400" baseline="30000" dirty="0">
                <a:latin typeface="Roboto" panose="02000000000000000000" pitchFamily="2" charset="0"/>
                <a:ea typeface="Roboto" panose="02000000000000000000" pitchFamily="2" charset="0"/>
                <a:cs typeface="Roboto" panose="02000000000000000000" pitchFamily="2" charset="0"/>
              </a:rPr>
              <a:t>rd</a:t>
            </a:r>
            <a:endParaRPr lang="en-US" sz="1400" dirty="0">
              <a:latin typeface="Roboto" panose="02000000000000000000" pitchFamily="2" charset="0"/>
              <a:ea typeface="Roboto" panose="02000000000000000000" pitchFamily="2" charset="0"/>
              <a:cs typeface="Roboto" panose="02000000000000000000" pitchFamily="2" charset="0"/>
            </a:endParaRPr>
          </a:p>
          <a:p>
            <a:pPr lvl="1"/>
            <a:r>
              <a:rPr lang="en-US" sz="1400" dirty="0">
                <a:latin typeface="Roboto" panose="02000000000000000000" pitchFamily="2" charset="0"/>
                <a:ea typeface="Roboto" panose="02000000000000000000" pitchFamily="2" charset="0"/>
                <a:cs typeface="Roboto" panose="02000000000000000000" pitchFamily="2" charset="0"/>
              </a:rPr>
              <a:t>Japan least cardiovascular death rates</a:t>
            </a:r>
          </a:p>
          <a:p>
            <a:r>
              <a:rPr lang="en-US" sz="1600" b="1" dirty="0">
                <a:latin typeface="Roboto" panose="02000000000000000000" pitchFamily="2" charset="0"/>
                <a:ea typeface="Roboto" panose="02000000000000000000" pitchFamily="2" charset="0"/>
                <a:cs typeface="Roboto" panose="02000000000000000000" pitchFamily="2" charset="0"/>
              </a:rPr>
              <a:t>United Kingdom ranking at the top for cancer </a:t>
            </a:r>
          </a:p>
          <a:p>
            <a:pPr lvl="1"/>
            <a:r>
              <a:rPr lang="en-US" sz="1400" dirty="0">
                <a:latin typeface="Roboto" panose="02000000000000000000" pitchFamily="2" charset="0"/>
                <a:ea typeface="Roboto" panose="02000000000000000000" pitchFamily="2" charset="0"/>
                <a:cs typeface="Roboto" panose="02000000000000000000" pitchFamily="2" charset="0"/>
              </a:rPr>
              <a:t>India least cancer death rates</a:t>
            </a:r>
          </a:p>
          <a:p>
            <a:r>
              <a:rPr lang="en-US" sz="1600" b="1" dirty="0">
                <a:latin typeface="Roboto" panose="02000000000000000000" pitchFamily="2" charset="0"/>
                <a:ea typeface="Roboto" panose="02000000000000000000" pitchFamily="2" charset="0"/>
                <a:cs typeface="Roboto" panose="02000000000000000000" pitchFamily="2" charset="0"/>
              </a:rPr>
              <a:t>India ranking at the top for outdoor air pollution</a:t>
            </a:r>
          </a:p>
          <a:p>
            <a:pPr lvl="1"/>
            <a:r>
              <a:rPr lang="en-US" sz="1400" dirty="0">
                <a:latin typeface="Roboto" panose="02000000000000000000" pitchFamily="2" charset="0"/>
                <a:ea typeface="Roboto" panose="02000000000000000000" pitchFamily="2" charset="0"/>
                <a:cs typeface="Roboto" panose="02000000000000000000" pitchFamily="2" charset="0"/>
              </a:rPr>
              <a:t>Australia least outdoor air pollution death rates</a:t>
            </a:r>
          </a:p>
          <a:p>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6B6A3AE3-F182-C6F6-93AD-5EB66F98BFA8}"/>
              </a:ext>
            </a:extLst>
          </p:cNvPr>
          <p:cNvSpPr txBox="1"/>
          <p:nvPr/>
        </p:nvSpPr>
        <p:spPr>
          <a:xfrm>
            <a:off x="5138928" y="5950712"/>
            <a:ext cx="5943600" cy="444609"/>
          </a:xfrm>
          <a:prstGeom prst="rect">
            <a:avLst/>
          </a:prstGeom>
          <a:noFill/>
        </p:spPr>
        <p:txBody>
          <a:bodyPr wrap="square" rtlCol="0">
            <a:spAutoFit/>
          </a:bodyPr>
          <a:lstStyle/>
          <a:p>
            <a:pPr marL="0" marR="0">
              <a:lnSpc>
                <a:spcPct val="107000"/>
              </a:lnSpc>
              <a:spcBef>
                <a:spcPts val="0"/>
              </a:spcBef>
              <a:spcAft>
                <a:spcPts val="800"/>
              </a:spcAft>
            </a:pPr>
            <a:r>
              <a:rPr lang="en-US" sz="1100" b="0" i="1" dirty="0">
                <a:effectLst/>
                <a:latin typeface="Roboto" panose="02000000000000000000" pitchFamily="2" charset="0"/>
                <a:ea typeface="Roboto" panose="02000000000000000000" pitchFamily="2" charset="0"/>
                <a:cs typeface="Roboto" panose="02000000000000000000" pitchFamily="2" charset="0"/>
              </a:rPr>
              <a:t>Outdoor air pollution is one of the world’s largest health and environmental problems – one that tends to worsen for countries as they industrialize and transition from low to middle incomes.</a:t>
            </a:r>
            <a:endParaRPr lang="en-US" sz="1100" i="1"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9D33EB39-F057-DDDC-AD38-8AA79E175255}"/>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rPr>
              <a:t>Source: https://ourworldindata.org/outdoor-air-pollution</a:t>
            </a:r>
            <a:endParaRPr lang="en-US" sz="1100" i="1" dirty="0"/>
          </a:p>
        </p:txBody>
      </p:sp>
    </p:spTree>
    <p:extLst>
      <p:ext uri="{BB962C8B-B14F-4D97-AF65-F5344CB8AC3E}">
        <p14:creationId xmlns:p14="http://schemas.microsoft.com/office/powerpoint/2010/main" val="206781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2D50-51B6-CED7-7817-20DC23F9099A}"/>
              </a:ext>
            </a:extLst>
          </p:cNvPr>
          <p:cNvSpPr>
            <a:spLocks noGrp="1"/>
          </p:cNvSpPr>
          <p:nvPr>
            <p:ph type="title"/>
          </p:nvPr>
        </p:nvSpPr>
        <p:spPr/>
        <p:txBody>
          <a:bodyPr/>
          <a:lstStyle/>
          <a:p>
            <a:r>
              <a:rPr lang="en-US" dirty="0" err="1"/>
              <a:t>Cont</a:t>
            </a:r>
            <a:r>
              <a:rPr lang="en-US" dirty="0"/>
              <a:t> . Impact of Outdoor Air Pollution</a:t>
            </a:r>
          </a:p>
        </p:txBody>
      </p:sp>
      <p:sp>
        <p:nvSpPr>
          <p:cNvPr id="3" name="Slide Number Placeholder 2">
            <a:extLst>
              <a:ext uri="{FF2B5EF4-FFF2-40B4-BE49-F238E27FC236}">
                <a16:creationId xmlns:a16="http://schemas.microsoft.com/office/drawing/2014/main" id="{F897F981-75C1-4F7A-E913-B4529FB117E6}"/>
              </a:ext>
            </a:extLst>
          </p:cNvPr>
          <p:cNvSpPr>
            <a:spLocks noGrp="1"/>
          </p:cNvSpPr>
          <p:nvPr>
            <p:ph type="sldNum" sz="quarter" idx="12"/>
          </p:nvPr>
        </p:nvSpPr>
        <p:spPr/>
        <p:txBody>
          <a:bodyPr/>
          <a:lstStyle/>
          <a:p>
            <a:fld id="{9CD8D479-8942-46E8-A226-A4E01F7A105C}" type="slidenum">
              <a:rPr lang="en-US" smtClean="0"/>
              <a:t>14</a:t>
            </a:fld>
            <a:endParaRPr lang="en-US"/>
          </a:p>
        </p:txBody>
      </p:sp>
      <p:graphicFrame>
        <p:nvGraphicFramePr>
          <p:cNvPr id="4" name="Table 7">
            <a:extLst>
              <a:ext uri="{FF2B5EF4-FFF2-40B4-BE49-F238E27FC236}">
                <a16:creationId xmlns:a16="http://schemas.microsoft.com/office/drawing/2014/main" id="{2D257A60-FB13-8662-35E5-01F77959733D}"/>
              </a:ext>
            </a:extLst>
          </p:cNvPr>
          <p:cNvGraphicFramePr>
            <a:graphicFrameLocks noGrp="1"/>
          </p:cNvGraphicFramePr>
          <p:nvPr>
            <p:extLst>
              <p:ext uri="{D42A27DB-BD31-4B8C-83A1-F6EECF244321}">
                <p14:modId xmlns:p14="http://schemas.microsoft.com/office/powerpoint/2010/main" val="596654529"/>
              </p:ext>
            </p:extLst>
          </p:nvPr>
        </p:nvGraphicFramePr>
        <p:xfrm>
          <a:off x="1213316" y="1750196"/>
          <a:ext cx="9765367" cy="4712112"/>
        </p:xfrm>
        <a:graphic>
          <a:graphicData uri="http://schemas.openxmlformats.org/drawingml/2006/table">
            <a:tbl>
              <a:tblPr firstRow="1" bandRow="1">
                <a:tableStyleId>{3B4B98B0-60AC-42C2-AFA5-B58CD77FA1E5}</a:tableStyleId>
              </a:tblPr>
              <a:tblGrid>
                <a:gridCol w="1221988">
                  <a:extLst>
                    <a:ext uri="{9D8B030D-6E8A-4147-A177-3AD203B41FA5}">
                      <a16:colId xmlns:a16="http://schemas.microsoft.com/office/drawing/2014/main" val="4113888845"/>
                    </a:ext>
                  </a:extLst>
                </a:gridCol>
                <a:gridCol w="3075347">
                  <a:extLst>
                    <a:ext uri="{9D8B030D-6E8A-4147-A177-3AD203B41FA5}">
                      <a16:colId xmlns:a16="http://schemas.microsoft.com/office/drawing/2014/main" val="3621810091"/>
                    </a:ext>
                  </a:extLst>
                </a:gridCol>
                <a:gridCol w="2849093">
                  <a:extLst>
                    <a:ext uri="{9D8B030D-6E8A-4147-A177-3AD203B41FA5}">
                      <a16:colId xmlns:a16="http://schemas.microsoft.com/office/drawing/2014/main" val="2783644101"/>
                    </a:ext>
                  </a:extLst>
                </a:gridCol>
                <a:gridCol w="2618939">
                  <a:extLst>
                    <a:ext uri="{9D8B030D-6E8A-4147-A177-3AD203B41FA5}">
                      <a16:colId xmlns:a16="http://schemas.microsoft.com/office/drawing/2014/main" val="4251554947"/>
                    </a:ext>
                  </a:extLst>
                </a:gridCol>
              </a:tblGrid>
              <a:tr h="610172">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Country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Avg. Outdoor Air Pollution Death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Avg. Cardiovascular Disease Death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Avg. Cancer Death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7626707"/>
                  </a:ext>
                </a:extLst>
              </a:tr>
              <a:tr h="493949">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United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157.85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138.02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968373"/>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China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99.38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305.56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147.08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1433773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India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106.85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254.66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80.30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0567140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Brazil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23.15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190.03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119.60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668581"/>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Russia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44.58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491.88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136.46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098462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Japan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83.35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5394998"/>
                  </a:ext>
                </a:extLst>
              </a:tr>
              <a:tr h="493949">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United Kingdom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135.19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150.66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03426353"/>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17.38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165.68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144.03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85516282"/>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South Africa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72.05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262.24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141.82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431529"/>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4.47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112.34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094758"/>
                  </a:ext>
                </a:extLst>
              </a:tr>
              <a:tr h="306562">
                <a:tc>
                  <a:txBody>
                    <a:bodyPr/>
                    <a:lstStyle/>
                    <a:p>
                      <a:pPr algn="l"/>
                      <a:r>
                        <a:rPr lang="en-US" sz="1400" b="1" dirty="0">
                          <a:latin typeface="Roboto" panose="02000000000000000000" pitchFamily="2" charset="0"/>
                          <a:ea typeface="Roboto" panose="02000000000000000000" pitchFamily="2" charset="0"/>
                          <a:cs typeface="Roboto" panose="02000000000000000000" pitchFamily="2" charset="0"/>
                        </a:rPr>
                        <a:t>Israel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23.87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101.27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Roboto" panose="02000000000000000000" pitchFamily="2" charset="0"/>
                          <a:ea typeface="Roboto" panose="02000000000000000000" pitchFamily="2" charset="0"/>
                          <a:cs typeface="Roboto" panose="02000000000000000000" pitchFamily="2" charset="0"/>
                        </a:rPr>
                        <a:t>128.30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601441"/>
                  </a:ext>
                </a:extLst>
              </a:tr>
              <a:tr h="306562">
                <a:tc gridSpan="2">
                  <a:txBody>
                    <a:bodyPr/>
                    <a:lstStyle/>
                    <a:p>
                      <a:pPr lvl="0" algn="r"/>
                      <a:r>
                        <a:rPr lang="en-US" sz="1400" b="1" dirty="0">
                          <a:latin typeface="Roboto" panose="02000000000000000000" pitchFamily="2" charset="0"/>
                          <a:ea typeface="Roboto" panose="02000000000000000000" pitchFamily="2" charset="0"/>
                          <a:cs typeface="Roboto" panose="02000000000000000000" pitchFamily="2" charset="0"/>
                        </a:rPr>
                        <a:t>Pearson Correlation Statistical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latin typeface="Roboto" panose="02000000000000000000" pitchFamily="2" charset="0"/>
                        <a:ea typeface="Roboto" panose="02000000000000000000" pitchFamily="2" charset="0"/>
                        <a:cs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latin typeface="Roboto" panose="02000000000000000000" pitchFamily="2" charset="0"/>
                          <a:ea typeface="Roboto" panose="02000000000000000000" pitchFamily="2" charset="0"/>
                          <a:cs typeface="Roboto" panose="02000000000000000000" pitchFamily="2" charset="0"/>
                        </a:rPr>
                        <a:t>r = 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latin typeface="Roboto" panose="02000000000000000000" pitchFamily="2" charset="0"/>
                          <a:ea typeface="Roboto" panose="02000000000000000000" pitchFamily="2" charset="0"/>
                          <a:cs typeface="Roboto" panose="02000000000000000000" pitchFamily="2" charset="0"/>
                        </a:rPr>
                        <a:t>r = 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7348116"/>
                  </a:ext>
                </a:extLst>
              </a:tr>
            </a:tbl>
          </a:graphicData>
        </a:graphic>
      </p:graphicFrame>
      <p:sp>
        <p:nvSpPr>
          <p:cNvPr id="5" name="TextBox 4">
            <a:extLst>
              <a:ext uri="{FF2B5EF4-FFF2-40B4-BE49-F238E27FC236}">
                <a16:creationId xmlns:a16="http://schemas.microsoft.com/office/drawing/2014/main" id="{DC2B306F-4D2B-6EE0-48F2-0AA9F53EB1F8}"/>
              </a:ext>
            </a:extLst>
          </p:cNvPr>
          <p:cNvSpPr txBox="1"/>
          <p:nvPr/>
        </p:nvSpPr>
        <p:spPr>
          <a:xfrm>
            <a:off x="1548668" y="6600564"/>
            <a:ext cx="10643332" cy="257122"/>
          </a:xfrm>
          <a:prstGeom prst="rect">
            <a:avLst/>
          </a:prstGeom>
          <a:noFill/>
        </p:spPr>
        <p:txBody>
          <a:bodyPr wrap="square" rtlCol="0">
            <a:spAutoFit/>
          </a:bodyPr>
          <a:lstStyle/>
          <a:p>
            <a:pPr marL="0" marR="0">
              <a:lnSpc>
                <a:spcPct val="107000"/>
              </a:lnSpc>
              <a:spcBef>
                <a:spcPts val="0"/>
              </a:spcBef>
              <a:spcAft>
                <a:spcPts val="800"/>
              </a:spcAft>
            </a:pPr>
            <a:r>
              <a:rPr lang="en-US" sz="1050" i="1" dirty="0">
                <a:solidFill>
                  <a:srgbClr val="202124"/>
                </a:solidFill>
                <a:effectLst/>
                <a:latin typeface="Roboto" panose="02000000000000000000" pitchFamily="2" charset="0"/>
              </a:rPr>
              <a:t>Source: https://ourworldindata.org/outdoor-air-pollution, https://ourworldindata.org/causes-of-death#cardiovascular-diseases, https://ourworldindata.org/causes-of-death#cancers</a:t>
            </a:r>
            <a:endParaRPr lang="en-US" sz="1050" i="1" dirty="0"/>
          </a:p>
        </p:txBody>
      </p:sp>
    </p:spTree>
    <p:extLst>
      <p:ext uri="{BB962C8B-B14F-4D97-AF65-F5344CB8AC3E}">
        <p14:creationId xmlns:p14="http://schemas.microsoft.com/office/powerpoint/2010/main" val="65157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Analysis/Conclusion</a:t>
            </a:r>
          </a:p>
        </p:txBody>
      </p:sp>
      <p:sp>
        <p:nvSpPr>
          <p:cNvPr id="3" name="Content Placeholder 2"/>
          <p:cNvSpPr>
            <a:spLocks noGrp="1"/>
          </p:cNvSpPr>
          <p:nvPr>
            <p:ph sz="half" idx="4294967295"/>
          </p:nvPr>
        </p:nvSpPr>
        <p:spPr>
          <a:xfrm>
            <a:off x="1261872" y="1947672"/>
            <a:ext cx="9371949" cy="4620682"/>
          </a:xfrm>
          <a:prstGeom prst="rect">
            <a:avLst/>
          </a:prstGeom>
        </p:spPr>
        <p:txBody>
          <a:bodyPr/>
          <a:lstStyle/>
          <a:p>
            <a:r>
              <a:rPr lang="en-US" sz="1800" b="1" u="sng" dirty="0">
                <a:latin typeface="Roboto" panose="02000000000000000000" pitchFamily="2" charset="0"/>
                <a:ea typeface="Roboto" panose="02000000000000000000" pitchFamily="2" charset="0"/>
                <a:cs typeface="Roboto" panose="02000000000000000000" pitchFamily="2" charset="0"/>
              </a:rPr>
              <a:t>Environmental Analysis</a:t>
            </a:r>
          </a:p>
          <a:p>
            <a:pPr lvl="1"/>
            <a:r>
              <a:rPr lang="en-US" sz="16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CO2 Emission have not changed </a:t>
            </a:r>
            <a:r>
              <a:rPr lang="en-US" sz="16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much over time, </a:t>
            </a:r>
            <a:r>
              <a:rPr lang="en-US" sz="16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except for China</a:t>
            </a:r>
          </a:p>
          <a:p>
            <a:pPr lvl="1"/>
            <a:r>
              <a:rPr lang="en-US" sz="16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Assume most populated countries = worst polluters, but when looking at a country’s cement carbon footprint, </a:t>
            </a:r>
            <a:r>
              <a:rPr lang="en-US" sz="16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Israel is in second place (China is first and Japan is third</a:t>
            </a:r>
            <a:r>
              <a:rPr lang="en-US" sz="16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p>
          <a:p>
            <a:pPr lvl="2"/>
            <a:r>
              <a:rPr lang="en-US" sz="14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Predict future</a:t>
            </a:r>
            <a:r>
              <a:rPr lang="en-US" sz="1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looking at the data and trends</a:t>
            </a:r>
          </a:p>
          <a:p>
            <a:pPr lvl="3"/>
            <a:r>
              <a:rPr lang="en-US" sz="1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Israel’s cement carbon footprint will continue to decrease (and go below Japan)</a:t>
            </a:r>
            <a:endParaRPr lang="en-US" sz="1800" b="1" dirty="0">
              <a:latin typeface="Roboto" panose="02000000000000000000" pitchFamily="2" charset="0"/>
              <a:ea typeface="Roboto" panose="02000000000000000000" pitchFamily="2" charset="0"/>
              <a:cs typeface="Roboto" panose="02000000000000000000" pitchFamily="2" charset="0"/>
            </a:endParaRPr>
          </a:p>
          <a:p>
            <a:r>
              <a:rPr lang="en-US" sz="1800" b="1" u="sng" dirty="0">
                <a:latin typeface="Roboto" panose="02000000000000000000" pitchFamily="2" charset="0"/>
                <a:ea typeface="Roboto" panose="02000000000000000000" pitchFamily="2" charset="0"/>
                <a:cs typeface="Roboto" panose="02000000000000000000" pitchFamily="2" charset="0"/>
              </a:rPr>
              <a:t>Health Analysis</a:t>
            </a:r>
          </a:p>
          <a:p>
            <a:pPr lvl="1">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Life expectancy </a:t>
            </a:r>
            <a:r>
              <a:rPr lang="en-US" sz="1600" b="1" dirty="0">
                <a:latin typeface="Roboto" panose="02000000000000000000" pitchFamily="2" charset="0"/>
                <a:ea typeface="Roboto" panose="02000000000000000000" pitchFamily="2" charset="0"/>
                <a:cs typeface="Roboto" panose="02000000000000000000" pitchFamily="2" charset="0"/>
              </a:rPr>
              <a:t>top 3 countries: </a:t>
            </a:r>
            <a:r>
              <a:rPr lang="en-US" sz="1600" dirty="0">
                <a:latin typeface="Roboto" panose="02000000000000000000" pitchFamily="2" charset="0"/>
                <a:ea typeface="Roboto" panose="02000000000000000000" pitchFamily="2" charset="0"/>
                <a:cs typeface="Roboto" panose="02000000000000000000" pitchFamily="2" charset="0"/>
              </a:rPr>
              <a:t>Australia, Israel, and Japan and </a:t>
            </a:r>
            <a:r>
              <a:rPr lang="en-US" sz="1600" b="1" dirty="0">
                <a:latin typeface="Roboto" panose="02000000000000000000" pitchFamily="2" charset="0"/>
                <a:ea typeface="Roboto" panose="02000000000000000000" pitchFamily="2" charset="0"/>
                <a:cs typeface="Roboto" panose="02000000000000000000" pitchFamily="2" charset="0"/>
              </a:rPr>
              <a:t>bottom 3:</a:t>
            </a:r>
            <a:r>
              <a:rPr lang="en-US" sz="1600" dirty="0">
                <a:latin typeface="Roboto" panose="02000000000000000000" pitchFamily="2" charset="0"/>
                <a:ea typeface="Roboto" panose="02000000000000000000" pitchFamily="2" charset="0"/>
                <a:cs typeface="Roboto" panose="02000000000000000000" pitchFamily="2" charset="0"/>
              </a:rPr>
              <a:t> India, Russia, South Africa</a:t>
            </a:r>
          </a:p>
          <a:p>
            <a:pPr lvl="1">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China and India are below average life expectancy </a:t>
            </a:r>
            <a:r>
              <a:rPr lang="en-US" sz="1600" dirty="0">
                <a:latin typeface="Roboto" panose="02000000000000000000" pitchFamily="2" charset="0"/>
                <a:ea typeface="Roboto" panose="02000000000000000000" pitchFamily="2" charset="0"/>
                <a:cs typeface="Roboto" panose="02000000000000000000" pitchFamily="2" charset="0"/>
              </a:rPr>
              <a:t>and two </a:t>
            </a:r>
            <a:r>
              <a:rPr lang="en-US" sz="1600" b="1" dirty="0">
                <a:latin typeface="Roboto" panose="02000000000000000000" pitchFamily="2" charset="0"/>
                <a:ea typeface="Roboto" panose="02000000000000000000" pitchFamily="2" charset="0"/>
                <a:cs typeface="Roboto" panose="02000000000000000000" pitchFamily="2" charset="0"/>
              </a:rPr>
              <a:t>highest for annual death rates</a:t>
            </a:r>
          </a:p>
          <a:p>
            <a:pPr lvl="1"/>
            <a:r>
              <a:rPr lang="en-US" sz="1600" b="1" dirty="0">
                <a:latin typeface="Roboto" panose="02000000000000000000" pitchFamily="2" charset="0"/>
                <a:ea typeface="Roboto" panose="02000000000000000000" pitchFamily="2" charset="0"/>
                <a:cs typeface="Roboto" panose="02000000000000000000" pitchFamily="2" charset="0"/>
              </a:rPr>
              <a:t>China is the largest densely populated country </a:t>
            </a:r>
            <a:r>
              <a:rPr lang="en-US" sz="1600" dirty="0">
                <a:latin typeface="Roboto" panose="02000000000000000000" pitchFamily="2" charset="0"/>
                <a:ea typeface="Roboto" panose="02000000000000000000" pitchFamily="2" charset="0"/>
                <a:cs typeface="Roboto" panose="02000000000000000000" pitchFamily="2" charset="0"/>
              </a:rPr>
              <a:t>and </a:t>
            </a:r>
            <a:r>
              <a:rPr lang="en-US" sz="1600" b="1" dirty="0">
                <a:latin typeface="Roboto" panose="02000000000000000000" pitchFamily="2" charset="0"/>
                <a:ea typeface="Roboto" panose="02000000000000000000" pitchFamily="2" charset="0"/>
                <a:cs typeface="Roboto" panose="02000000000000000000" pitchFamily="2" charset="0"/>
              </a:rPr>
              <a:t>2nd leading country in all death rates </a:t>
            </a:r>
            <a:r>
              <a:rPr lang="en-US" sz="1600" dirty="0">
                <a:latin typeface="Roboto" panose="02000000000000000000" pitchFamily="2" charset="0"/>
                <a:ea typeface="Roboto" panose="02000000000000000000" pitchFamily="2" charset="0"/>
                <a:cs typeface="Roboto" panose="02000000000000000000" pitchFamily="2" charset="0"/>
              </a:rPr>
              <a:t>for outdoor air pollution, cardiovascular disease, and cancer</a:t>
            </a:r>
          </a:p>
          <a:p>
            <a:pPr lvl="2"/>
            <a:r>
              <a:rPr lang="en-US" sz="1400" dirty="0">
                <a:latin typeface="Roboto" panose="02000000000000000000" pitchFamily="2" charset="0"/>
                <a:ea typeface="Roboto" panose="02000000000000000000" pitchFamily="2" charset="0"/>
                <a:cs typeface="Roboto" panose="02000000000000000000" pitchFamily="2" charset="0"/>
              </a:rPr>
              <a:t>Likely correlated to population</a:t>
            </a:r>
          </a:p>
          <a:p>
            <a:pPr lvl="2"/>
            <a:r>
              <a:rPr lang="en-US" sz="1400" b="1" dirty="0">
                <a:latin typeface="Roboto" panose="02000000000000000000" pitchFamily="2" charset="0"/>
                <a:ea typeface="Roboto" panose="02000000000000000000" pitchFamily="2" charset="0"/>
                <a:cs typeface="Roboto" panose="02000000000000000000" pitchFamily="2" charset="0"/>
              </a:rPr>
              <a:t>South Africa exception: </a:t>
            </a:r>
            <a:r>
              <a:rPr lang="en-US" sz="1400" dirty="0">
                <a:latin typeface="Roboto" panose="02000000000000000000" pitchFamily="2" charset="0"/>
                <a:ea typeface="Roboto" panose="02000000000000000000" pitchFamily="2" charset="0"/>
                <a:cs typeface="Roboto" panose="02000000000000000000" pitchFamily="2" charset="0"/>
              </a:rPr>
              <a:t>differences likely due to healthcare costs and availability, nutrition/malnutrition, and economic status</a:t>
            </a:r>
          </a:p>
        </p:txBody>
      </p:sp>
      <p:sp>
        <p:nvSpPr>
          <p:cNvPr id="5" name="Slide Number Placeholder 4"/>
          <p:cNvSpPr>
            <a:spLocks noGrp="1"/>
          </p:cNvSpPr>
          <p:nvPr>
            <p:ph type="sldNum" sz="quarter" idx="12"/>
          </p:nvPr>
        </p:nvSpPr>
        <p:spPr/>
        <p:txBody>
          <a:bodyPr/>
          <a:lstStyle/>
          <a:p>
            <a:fld id="{9CD8D479-8942-46E8-A226-A4E01F7A105C}" type="slidenum">
              <a:rPr lang="en-US" smtClean="0"/>
              <a:t>15</a:t>
            </a:fld>
            <a:endParaRPr lang="en-US"/>
          </a:p>
        </p:txBody>
      </p:sp>
    </p:spTree>
    <p:extLst>
      <p:ext uri="{BB962C8B-B14F-4D97-AF65-F5344CB8AC3E}">
        <p14:creationId xmlns:p14="http://schemas.microsoft.com/office/powerpoint/2010/main" val="385433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777" y="1916123"/>
            <a:ext cx="4846320" cy="2387600"/>
          </a:xfrm>
        </p:spPr>
        <p:txBody>
          <a:bodyPr anchor="b">
            <a:normAutofit/>
          </a:bodyPr>
          <a:lstStyle/>
          <a:p>
            <a:r>
              <a:rPr lang="en-US" dirty="0"/>
              <a:t>Questions?</a:t>
            </a:r>
          </a:p>
        </p:txBody>
      </p:sp>
      <p:pic>
        <p:nvPicPr>
          <p:cNvPr id="9" name="Picture 8" descr="A large group of people&#10;&#10;Description automatically generated with medium confidence">
            <a:extLst>
              <a:ext uri="{FF2B5EF4-FFF2-40B4-BE49-F238E27FC236}">
                <a16:creationId xmlns:a16="http://schemas.microsoft.com/office/drawing/2014/main" id="{DB7A2BDA-C3CD-5919-B334-F6BE8CC1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0" y="2052320"/>
            <a:ext cx="5413248" cy="3891280"/>
          </a:xfrm>
          <a:prstGeom prst="rect">
            <a:avLst/>
          </a:prstGeom>
        </p:spPr>
      </p:pic>
    </p:spTree>
    <p:extLst>
      <p:ext uri="{BB962C8B-B14F-4D97-AF65-F5344CB8AC3E}">
        <p14:creationId xmlns:p14="http://schemas.microsoft.com/office/powerpoint/2010/main" val="387398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pic>
        <p:nvPicPr>
          <p:cNvPr id="10" name="Picture 9" descr="Map&#10;&#10;Description automatically generated">
            <a:extLst>
              <a:ext uri="{FF2B5EF4-FFF2-40B4-BE49-F238E27FC236}">
                <a16:creationId xmlns:a16="http://schemas.microsoft.com/office/drawing/2014/main" id="{7676B6A6-DDEC-338A-EE8A-B7A89F76C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90" y="1950971"/>
            <a:ext cx="10663569" cy="3937317"/>
          </a:xfrm>
          <a:prstGeom prst="rect">
            <a:avLst/>
          </a:prstGeom>
          <a:ln w="12700">
            <a:solidFill>
              <a:schemeClr val="tx1"/>
            </a:solidFill>
          </a:ln>
        </p:spPr>
      </p:pic>
      <p:sp>
        <p:nvSpPr>
          <p:cNvPr id="2" name="Title 1">
            <a:extLst>
              <a:ext uri="{FF2B5EF4-FFF2-40B4-BE49-F238E27FC236}">
                <a16:creationId xmlns:a16="http://schemas.microsoft.com/office/drawing/2014/main" id="{8DCB92E2-BED5-8C27-F241-9DA4111A1331}"/>
              </a:ext>
            </a:extLst>
          </p:cNvPr>
          <p:cNvSpPr>
            <a:spLocks noGrp="1"/>
          </p:cNvSpPr>
          <p:nvPr>
            <p:ph type="title"/>
          </p:nvPr>
        </p:nvSpPr>
        <p:spPr>
          <a:xfrm>
            <a:off x="1410026" y="276087"/>
            <a:ext cx="9371949" cy="1183566"/>
          </a:xfrm>
        </p:spPr>
        <p:txBody>
          <a:bodyPr/>
          <a:lstStyle/>
          <a:p>
            <a:r>
              <a:rPr lang="fr-FR" dirty="0">
                <a:solidFill>
                  <a:schemeClr val="bg1"/>
                </a:solidFill>
              </a:rPr>
              <a:t>World Population, 11 Countries</a:t>
            </a:r>
            <a:endParaRPr lang="en-US" dirty="0">
              <a:solidFill>
                <a:schemeClr val="bg1"/>
              </a:solidFill>
            </a:endParaRPr>
          </a:p>
        </p:txBody>
      </p:sp>
    </p:spTree>
    <p:extLst>
      <p:ext uri="{BB962C8B-B14F-4D97-AF65-F5344CB8AC3E}">
        <p14:creationId xmlns:p14="http://schemas.microsoft.com/office/powerpoint/2010/main" val="8451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AC186B-3A1F-15B5-B89B-3B5768EB7398}"/>
              </a:ext>
            </a:extLst>
          </p:cNvPr>
          <p:cNvSpPr/>
          <p:nvPr/>
        </p:nvSpPr>
        <p:spPr>
          <a:xfrm>
            <a:off x="0" y="690880"/>
            <a:ext cx="8595360" cy="858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fr-FR" dirty="0">
                <a:solidFill>
                  <a:schemeClr val="bg1"/>
                </a:solidFill>
              </a:rPr>
              <a:t>Pandas </a:t>
            </a:r>
            <a:r>
              <a:rPr lang="fr-FR" dirty="0" err="1">
                <a:solidFill>
                  <a:schemeClr val="bg1"/>
                </a:solidFill>
              </a:rPr>
              <a:t>Function</a:t>
            </a:r>
            <a:r>
              <a:rPr lang="fr-FR" dirty="0">
                <a:solidFill>
                  <a:schemeClr val="bg1"/>
                </a:solidFill>
              </a:rPr>
              <a:t> .</a:t>
            </a:r>
            <a:r>
              <a:rPr lang="fr-FR" dirty="0" err="1">
                <a:solidFill>
                  <a:schemeClr val="bg1"/>
                </a:solidFill>
              </a:rPr>
              <a:t>isin</a:t>
            </a:r>
            <a:r>
              <a:rPr lang="fr-FR" dirty="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pPr marL="283464" lvl="1"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3</a:t>
            </a:fld>
            <a:endParaRPr lang="en-US"/>
          </a:p>
        </p:txBody>
      </p:sp>
      <p:sp>
        <p:nvSpPr>
          <p:cNvPr id="5" name="Date Placeholder 4"/>
          <p:cNvSpPr>
            <a:spLocks noGrp="1"/>
          </p:cNvSpPr>
          <p:nvPr>
            <p:ph type="dt" sz="half" idx="10"/>
          </p:nvPr>
        </p:nvSpPr>
        <p:spPr/>
        <p:txBody>
          <a:bodyPr/>
          <a:lstStyle/>
          <a:p>
            <a:endParaRPr lang="en-US" dirty="0"/>
          </a:p>
        </p:txBody>
      </p:sp>
      <p:pic>
        <p:nvPicPr>
          <p:cNvPr id="8" name="Picture 7" descr="Table&#10;&#10;Description automatically generated with medium confidence">
            <a:extLst>
              <a:ext uri="{FF2B5EF4-FFF2-40B4-BE49-F238E27FC236}">
                <a16:creationId xmlns:a16="http://schemas.microsoft.com/office/drawing/2014/main" id="{6DF3D018-D95C-8039-1B26-665974719E2F}"/>
              </a:ext>
            </a:extLst>
          </p:cNvPr>
          <p:cNvPicPr>
            <a:picLocks noChangeAspect="1"/>
          </p:cNvPicPr>
          <p:nvPr/>
        </p:nvPicPr>
        <p:blipFill rotWithShape="1">
          <a:blip r:embed="rId2">
            <a:extLst>
              <a:ext uri="{28A0092B-C50C-407E-A947-70E740481C1C}">
                <a14:useLocalDpi xmlns:a14="http://schemas.microsoft.com/office/drawing/2010/main" val="0"/>
              </a:ext>
            </a:extLst>
          </a:blip>
          <a:srcRect r="-1711" b="43736"/>
          <a:stretch/>
        </p:blipFill>
        <p:spPr>
          <a:xfrm>
            <a:off x="953449" y="1992499"/>
            <a:ext cx="4790617" cy="3820669"/>
          </a:xfrm>
          <a:prstGeom prst="rect">
            <a:avLst/>
          </a:prstGeom>
          <a:ln w="12700">
            <a:solidFill>
              <a:schemeClr val="tx2"/>
            </a:solidFill>
          </a:ln>
        </p:spPr>
      </p:pic>
      <p:grpSp>
        <p:nvGrpSpPr>
          <p:cNvPr id="7" name="Group 6">
            <a:extLst>
              <a:ext uri="{FF2B5EF4-FFF2-40B4-BE49-F238E27FC236}">
                <a16:creationId xmlns:a16="http://schemas.microsoft.com/office/drawing/2014/main" id="{29157180-D149-FDF4-FD55-166F746C368F}"/>
              </a:ext>
            </a:extLst>
          </p:cNvPr>
          <p:cNvGrpSpPr/>
          <p:nvPr/>
        </p:nvGrpSpPr>
        <p:grpSpPr>
          <a:xfrm>
            <a:off x="5991356" y="1992499"/>
            <a:ext cx="4790617" cy="3820669"/>
            <a:chOff x="6447935" y="2728042"/>
            <a:chExt cx="4290000" cy="3442422"/>
          </a:xfrm>
        </p:grpSpPr>
        <p:pic>
          <p:nvPicPr>
            <p:cNvPr id="10" name="Picture 9" descr="Table&#10;&#10;Description automatically generated with medium confidence">
              <a:extLst>
                <a:ext uri="{FF2B5EF4-FFF2-40B4-BE49-F238E27FC236}">
                  <a16:creationId xmlns:a16="http://schemas.microsoft.com/office/drawing/2014/main" id="{08D8FD1E-12B7-EC50-FFEE-CF71719F35E4}"/>
                </a:ext>
              </a:extLst>
            </p:cNvPr>
            <p:cNvPicPr>
              <a:picLocks noChangeAspect="1"/>
            </p:cNvPicPr>
            <p:nvPr/>
          </p:nvPicPr>
          <p:blipFill rotWithShape="1">
            <a:blip r:embed="rId2">
              <a:extLst>
                <a:ext uri="{28A0092B-C50C-407E-A947-70E740481C1C}">
                  <a14:useLocalDpi xmlns:a14="http://schemas.microsoft.com/office/drawing/2010/main" val="0"/>
                </a:ext>
              </a:extLst>
            </a:blip>
            <a:srcRect t="56330"/>
            <a:stretch/>
          </p:blipFill>
          <p:spPr>
            <a:xfrm>
              <a:off x="6447935" y="2728042"/>
              <a:ext cx="4290000" cy="3442422"/>
            </a:xfrm>
            <a:prstGeom prst="rect">
              <a:avLst/>
            </a:prstGeom>
            <a:ln w="12700">
              <a:solidFill>
                <a:schemeClr val="tx2"/>
              </a:solidFill>
            </a:ln>
          </p:spPr>
        </p:pic>
        <p:sp>
          <p:nvSpPr>
            <p:cNvPr id="11" name="Rectangle 10">
              <a:extLst>
                <a:ext uri="{FF2B5EF4-FFF2-40B4-BE49-F238E27FC236}">
                  <a16:creationId xmlns:a16="http://schemas.microsoft.com/office/drawing/2014/main" id="{C25940B3-FA32-6C76-41B5-657B230E3017}"/>
                </a:ext>
              </a:extLst>
            </p:cNvPr>
            <p:cNvSpPr/>
            <p:nvPr/>
          </p:nvSpPr>
          <p:spPr>
            <a:xfrm>
              <a:off x="6544638" y="5486400"/>
              <a:ext cx="3955551" cy="513708"/>
            </a:xfrm>
            <a:prstGeom prst="rect">
              <a:avLst/>
            </a:prstGeom>
            <a:solidFill>
              <a:srgbClr val="FFFF00">
                <a:alpha val="35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bg1"/>
                </a:solidFill>
              </a:rPr>
              <a:t>Pandas </a:t>
            </a:r>
            <a:r>
              <a:rPr lang="fr-FR" dirty="0" err="1">
                <a:solidFill>
                  <a:schemeClr val="bg1"/>
                </a:solidFill>
              </a:rPr>
              <a:t>Function</a:t>
            </a:r>
            <a:r>
              <a:rPr lang="fr-FR" dirty="0">
                <a:solidFill>
                  <a:schemeClr val="bg1"/>
                </a:solidFill>
              </a:rPr>
              <a:t> .</a:t>
            </a:r>
            <a:r>
              <a:rPr lang="fr-FR" dirty="0" err="1">
                <a:solidFill>
                  <a:schemeClr val="bg1"/>
                </a:solidFill>
              </a:rPr>
              <a:t>melt</a:t>
            </a:r>
            <a:r>
              <a:rPr lang="fr-FR" dirty="0">
                <a:solidFill>
                  <a:schemeClr val="bg1"/>
                </a:solidFill>
              </a:rPr>
              <a:t>()</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9CD8D479-8942-46E8-A226-A4E01F7A105C}" type="slidenum">
              <a:rPr lang="en-US" smtClean="0"/>
              <a:t>4</a:t>
            </a:fld>
            <a:endParaRPr lang="en-US"/>
          </a:p>
        </p:txBody>
      </p:sp>
      <p:sp>
        <p:nvSpPr>
          <p:cNvPr id="5" name="Date Placeholder 4"/>
          <p:cNvSpPr>
            <a:spLocks noGrp="1"/>
          </p:cNvSpPr>
          <p:nvPr>
            <p:ph type="dt" sz="half" idx="10"/>
          </p:nvPr>
        </p:nvSpPr>
        <p:spPr/>
        <p:txBody>
          <a:bodyPr/>
          <a:lstStyle/>
          <a:p>
            <a:endParaRPr lang="en-US" dirty="0"/>
          </a:p>
        </p:txBody>
      </p:sp>
      <p:pic>
        <p:nvPicPr>
          <p:cNvPr id="9" name="Picture 8" descr="Graphical user interface, text, application, email&#10;&#10;Description automatically generated">
            <a:extLst>
              <a:ext uri="{FF2B5EF4-FFF2-40B4-BE49-F238E27FC236}">
                <a16:creationId xmlns:a16="http://schemas.microsoft.com/office/drawing/2014/main" id="{D4FA621A-26DD-217B-81BE-828778E6A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764" y="1876553"/>
            <a:ext cx="6761516" cy="4310130"/>
          </a:xfrm>
          <a:prstGeom prst="rect">
            <a:avLst/>
          </a:prstGeom>
          <a:ln w="12700">
            <a:solidFill>
              <a:schemeClr val="tx2"/>
            </a:solidFill>
          </a:ln>
        </p:spPr>
      </p:pic>
      <p:sp>
        <p:nvSpPr>
          <p:cNvPr id="11" name="Rectangle 10">
            <a:extLst>
              <a:ext uri="{FF2B5EF4-FFF2-40B4-BE49-F238E27FC236}">
                <a16:creationId xmlns:a16="http://schemas.microsoft.com/office/drawing/2014/main" id="{C25940B3-FA32-6C76-41B5-657B230E3017}"/>
              </a:ext>
            </a:extLst>
          </p:cNvPr>
          <p:cNvSpPr/>
          <p:nvPr/>
        </p:nvSpPr>
        <p:spPr>
          <a:xfrm>
            <a:off x="2535683" y="4788348"/>
            <a:ext cx="5673369" cy="831616"/>
          </a:xfrm>
          <a:prstGeom prst="rect">
            <a:avLst/>
          </a:prstGeom>
          <a:solidFill>
            <a:srgbClr val="FFFF00">
              <a:alpha val="35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1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Gross Domestic Product (GDP)</a:t>
            </a:r>
          </a:p>
        </p:txBody>
      </p:sp>
      <p:sp>
        <p:nvSpPr>
          <p:cNvPr id="4" name="Slide Number Placeholder 3"/>
          <p:cNvSpPr>
            <a:spLocks noGrp="1"/>
          </p:cNvSpPr>
          <p:nvPr>
            <p:ph type="sldNum" sz="quarter" idx="12"/>
          </p:nvPr>
        </p:nvSpPr>
        <p:spPr/>
        <p:txBody>
          <a:bodyPr/>
          <a:lstStyle/>
          <a:p>
            <a:fld id="{9CD8D479-8942-46E8-A226-A4E01F7A105C}" type="slidenum">
              <a:rPr lang="en-US" smtClean="0"/>
              <a:t>5</a:t>
            </a:fld>
            <a:endParaRPr lang="en-US"/>
          </a:p>
        </p:txBody>
      </p:sp>
      <p:sp>
        <p:nvSpPr>
          <p:cNvPr id="5" name="Date Placeholder 4"/>
          <p:cNvSpPr>
            <a:spLocks noGrp="1"/>
          </p:cNvSpPr>
          <p:nvPr>
            <p:ph type="dt" sz="half" idx="10"/>
          </p:nvPr>
        </p:nvSpPr>
        <p:spPr/>
        <p:txBody>
          <a:bodyPr/>
          <a:lstStyle/>
          <a:p>
            <a:endParaRPr lang="en-US" dirty="0"/>
          </a:p>
        </p:txBody>
      </p:sp>
      <p:sp>
        <p:nvSpPr>
          <p:cNvPr id="8" name="Content Placeholder 7">
            <a:extLst>
              <a:ext uri="{FF2B5EF4-FFF2-40B4-BE49-F238E27FC236}">
                <a16:creationId xmlns:a16="http://schemas.microsoft.com/office/drawing/2014/main" id="{2CB64F6B-B3F1-6DB1-28DE-2D997141B529}"/>
              </a:ext>
            </a:extLst>
          </p:cNvPr>
          <p:cNvSpPr>
            <a:spLocks noGrp="1"/>
          </p:cNvSpPr>
          <p:nvPr>
            <p:ph idx="1"/>
          </p:nvPr>
        </p:nvSpPr>
        <p:spPr>
          <a:xfrm>
            <a:off x="1259749" y="1947672"/>
            <a:ext cx="3563522" cy="4501396"/>
          </a:xfrm>
        </p:spPr>
        <p:txBody>
          <a:bodyPr>
            <a:normAutofit fontScale="92500" lnSpcReduction="20000"/>
          </a:bodyPr>
          <a:lstStyle/>
          <a:p>
            <a:pPr marL="0" indent="0">
              <a:lnSpc>
                <a:spcPct val="150000"/>
              </a:lnSpc>
              <a:buNone/>
            </a:pPr>
            <a:r>
              <a:rPr lang="en-US" sz="2000" b="1" i="1" u="sng" dirty="0">
                <a:latin typeface="Roboto" panose="02000000000000000000" pitchFamily="2" charset="0"/>
                <a:ea typeface="Roboto" panose="02000000000000000000" pitchFamily="2" charset="0"/>
                <a:cs typeface="Roboto" panose="02000000000000000000" pitchFamily="2" charset="0"/>
              </a:rPr>
              <a:t>Q: Why is GDP important when measuring a country’s growth and economy?</a:t>
            </a:r>
            <a:endParaRPr lang="en-US" sz="1200" b="1" i="1"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United States (US)</a:t>
            </a:r>
            <a:r>
              <a:rPr lang="en-US" sz="1800" dirty="0">
                <a:latin typeface="Roboto" panose="02000000000000000000" pitchFamily="2" charset="0"/>
                <a:ea typeface="Roboto" panose="02000000000000000000" pitchFamily="2" charset="0"/>
                <a:cs typeface="Roboto" panose="02000000000000000000" pitchFamily="2" charset="0"/>
              </a:rPr>
              <a:t> leading the trend for the past 8 years</a:t>
            </a:r>
          </a:p>
          <a:p>
            <a:pPr lvl="1">
              <a:lnSpc>
                <a:spcPct val="150000"/>
              </a:lnSpc>
            </a:pPr>
            <a:r>
              <a:rPr lang="en-US" b="1" dirty="0">
                <a:latin typeface="Roboto" panose="02000000000000000000" pitchFamily="2" charset="0"/>
                <a:ea typeface="Roboto" panose="02000000000000000000" pitchFamily="2" charset="0"/>
                <a:cs typeface="Roboto" panose="02000000000000000000" pitchFamily="2" charset="0"/>
              </a:rPr>
              <a:t>China follows </a:t>
            </a:r>
            <a:r>
              <a:rPr lang="en-US" dirty="0">
                <a:latin typeface="Roboto" panose="02000000000000000000" pitchFamily="2" charset="0"/>
                <a:ea typeface="Roboto" panose="02000000000000000000" pitchFamily="2" charset="0"/>
                <a:cs typeface="Roboto" panose="02000000000000000000" pitchFamily="2" charset="0"/>
              </a:rPr>
              <a:t>in upward trend after United States</a:t>
            </a:r>
          </a:p>
          <a:p>
            <a:pPr lvl="1">
              <a:lnSpc>
                <a:spcPct val="150000"/>
              </a:lnSpc>
            </a:pPr>
            <a:r>
              <a:rPr lang="en-US" dirty="0">
                <a:latin typeface="Roboto" panose="02000000000000000000" pitchFamily="2" charset="0"/>
                <a:ea typeface="Roboto" panose="02000000000000000000" pitchFamily="2" charset="0"/>
                <a:cs typeface="Roboto" panose="02000000000000000000" pitchFamily="2" charset="0"/>
              </a:rPr>
              <a:t>Represents how </a:t>
            </a:r>
            <a:r>
              <a:rPr lang="en-US" b="1" dirty="0">
                <a:latin typeface="Roboto" panose="02000000000000000000" pitchFamily="2" charset="0"/>
                <a:ea typeface="Roboto" panose="02000000000000000000" pitchFamily="2" charset="0"/>
                <a:cs typeface="Roboto" panose="02000000000000000000" pitchFamily="2" charset="0"/>
              </a:rPr>
              <a:t>US and China are strongest economies</a:t>
            </a: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Japan shows decreasing trend</a:t>
            </a:r>
            <a:r>
              <a:rPr lang="en-US" sz="1800" dirty="0">
                <a:latin typeface="Roboto" panose="02000000000000000000" pitchFamily="2" charset="0"/>
                <a:ea typeface="Roboto" panose="02000000000000000000" pitchFamily="2" charset="0"/>
                <a:cs typeface="Roboto" panose="02000000000000000000" pitchFamily="2" charset="0"/>
              </a:rPr>
              <a:t> from 2012-2016</a:t>
            </a:r>
          </a:p>
        </p:txBody>
      </p:sp>
      <p:grpSp>
        <p:nvGrpSpPr>
          <p:cNvPr id="3" name="Group 2">
            <a:extLst>
              <a:ext uri="{FF2B5EF4-FFF2-40B4-BE49-F238E27FC236}">
                <a16:creationId xmlns:a16="http://schemas.microsoft.com/office/drawing/2014/main" id="{3B4756A5-9080-E1EE-F7F2-FDB5570E20CA}"/>
              </a:ext>
            </a:extLst>
          </p:cNvPr>
          <p:cNvGrpSpPr/>
          <p:nvPr/>
        </p:nvGrpSpPr>
        <p:grpSpPr>
          <a:xfrm>
            <a:off x="5138928" y="1946656"/>
            <a:ext cx="5943600" cy="4499683"/>
            <a:chOff x="5138928" y="1801262"/>
            <a:chExt cx="5943600" cy="4499683"/>
          </a:xfrm>
        </p:grpSpPr>
        <p:pic>
          <p:nvPicPr>
            <p:cNvPr id="9" name="Picture 8">
              <a:extLst>
                <a:ext uri="{FF2B5EF4-FFF2-40B4-BE49-F238E27FC236}">
                  <a16:creationId xmlns:a16="http://schemas.microsoft.com/office/drawing/2014/main" id="{8661C4E4-A509-E624-F84A-3363B6BCB9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8928" y="1801262"/>
              <a:ext cx="5943600" cy="3556635"/>
            </a:xfrm>
            <a:prstGeom prst="rect">
              <a:avLst/>
            </a:prstGeom>
            <a:noFill/>
            <a:ln w="12700">
              <a:solidFill>
                <a:schemeClr val="tx2"/>
              </a:solidFill>
            </a:ln>
          </p:spPr>
        </p:pic>
        <p:sp>
          <p:nvSpPr>
            <p:cNvPr id="10" name="TextBox 9">
              <a:extLst>
                <a:ext uri="{FF2B5EF4-FFF2-40B4-BE49-F238E27FC236}">
                  <a16:creationId xmlns:a16="http://schemas.microsoft.com/office/drawing/2014/main" id="{027851EE-ED27-3794-BEFB-6597E45A9D47}"/>
                </a:ext>
              </a:extLst>
            </p:cNvPr>
            <p:cNvSpPr txBox="1"/>
            <p:nvPr/>
          </p:nvSpPr>
          <p:spPr>
            <a:xfrm>
              <a:off x="5138928" y="5362226"/>
              <a:ext cx="5943600" cy="938719"/>
            </a:xfrm>
            <a:prstGeom prst="rect">
              <a:avLst/>
            </a:prstGeom>
            <a:noFill/>
          </p:spPr>
          <p:txBody>
            <a:bodyPr wrap="square" rtlCol="0">
              <a:spAutoFit/>
            </a:bodyPr>
            <a:lstStyle/>
            <a:p>
              <a:r>
                <a:rPr lang="en-US" sz="1100" i="1" spc="5" dirty="0">
                  <a:solidFill>
                    <a:srgbClr val="111111"/>
                  </a:solidFill>
                  <a:effectLst/>
                  <a:latin typeface="Roboto" panose="02000000000000000000" pitchFamily="2" charset="0"/>
                  <a:ea typeface="Roboto" panose="02000000000000000000" pitchFamily="2" charset="0"/>
                  <a:cs typeface="Roboto" panose="02000000000000000000" pitchFamily="2" charset="0"/>
                </a:rPr>
                <a:t>Gross domestic product (GDP) is the total monetary or market value of all the finished goods and services produced within a country’s borders in a specific time period. As a broad measure of overall domestic production, it functions as a comprehensive scorecard of a given country’s economic health.</a:t>
              </a:r>
              <a:endParaRPr lang="en-US" sz="1100" i="1" dirty="0">
                <a:effectLst/>
                <a:latin typeface="Roboto" panose="02000000000000000000" pitchFamily="2" charset="0"/>
                <a:ea typeface="Roboto" panose="02000000000000000000" pitchFamily="2" charset="0"/>
                <a:cs typeface="Roboto" panose="02000000000000000000" pitchFamily="2" charset="0"/>
              </a:endParaRPr>
            </a:p>
            <a:p>
              <a:endParaRPr lang="en-US" sz="1100" i="1" dirty="0">
                <a:latin typeface="Roboto" panose="02000000000000000000" pitchFamily="2" charset="0"/>
                <a:ea typeface="Roboto" panose="02000000000000000000" pitchFamily="2" charset="0"/>
                <a:cs typeface="Roboto" panose="02000000000000000000" pitchFamily="2" charset="0"/>
              </a:endParaRPr>
            </a:p>
          </p:txBody>
        </p:sp>
      </p:grpSp>
      <p:sp>
        <p:nvSpPr>
          <p:cNvPr id="6" name="Rectangle 5">
            <a:extLst>
              <a:ext uri="{FF2B5EF4-FFF2-40B4-BE49-F238E27FC236}">
                <a16:creationId xmlns:a16="http://schemas.microsoft.com/office/drawing/2014/main" id="{09A22ED4-B9DE-0D97-1101-7773A24E3AD3}"/>
              </a:ext>
            </a:extLst>
          </p:cNvPr>
          <p:cNvSpPr/>
          <p:nvPr/>
        </p:nvSpPr>
        <p:spPr>
          <a:xfrm>
            <a:off x="1109472" y="1696720"/>
            <a:ext cx="3864077" cy="474961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695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Gross Domestic Product Per Capita</a:t>
            </a:r>
          </a:p>
        </p:txBody>
      </p:sp>
      <p:sp>
        <p:nvSpPr>
          <p:cNvPr id="4" name="Slide Number Placeholder 3"/>
          <p:cNvSpPr>
            <a:spLocks noGrp="1"/>
          </p:cNvSpPr>
          <p:nvPr>
            <p:ph type="sldNum" sz="quarter" idx="12"/>
          </p:nvPr>
        </p:nvSpPr>
        <p:spPr/>
        <p:txBody>
          <a:bodyPr/>
          <a:lstStyle/>
          <a:p>
            <a:fld id="{9CD8D479-8942-46E8-A226-A4E01F7A105C}" type="slidenum">
              <a:rPr lang="en-US" smtClean="0"/>
              <a:t>6</a:t>
            </a:fld>
            <a:endParaRPr lang="en-US"/>
          </a:p>
        </p:txBody>
      </p:sp>
      <p:sp>
        <p:nvSpPr>
          <p:cNvPr id="5" name="Date Placeholder 4"/>
          <p:cNvSpPr>
            <a:spLocks noGrp="1"/>
          </p:cNvSpPr>
          <p:nvPr>
            <p:ph type="dt" sz="half" idx="10"/>
          </p:nvPr>
        </p:nvSpPr>
        <p:spPr/>
        <p:txBody>
          <a:bodyPr/>
          <a:lstStyle/>
          <a:p>
            <a:endParaRPr lang="en-US" dirty="0"/>
          </a:p>
        </p:txBody>
      </p:sp>
      <p:sp>
        <p:nvSpPr>
          <p:cNvPr id="8" name="Content Placeholder 7">
            <a:extLst>
              <a:ext uri="{FF2B5EF4-FFF2-40B4-BE49-F238E27FC236}">
                <a16:creationId xmlns:a16="http://schemas.microsoft.com/office/drawing/2014/main" id="{2CB64F6B-B3F1-6DB1-28DE-2D997141B529}"/>
              </a:ext>
            </a:extLst>
          </p:cNvPr>
          <p:cNvSpPr>
            <a:spLocks noGrp="1"/>
          </p:cNvSpPr>
          <p:nvPr>
            <p:ph idx="1"/>
          </p:nvPr>
        </p:nvSpPr>
        <p:spPr>
          <a:xfrm>
            <a:off x="1261872" y="1947672"/>
            <a:ext cx="3563522" cy="4229297"/>
          </a:xfrm>
        </p:spPr>
        <p:txBody>
          <a:bodyPr>
            <a:normAutofit fontScale="92500"/>
          </a:bodyPr>
          <a:lstStyle/>
          <a:p>
            <a:pPr marL="0" indent="0">
              <a:lnSpc>
                <a:spcPct val="150000"/>
              </a:lnSpc>
              <a:buNone/>
            </a:pPr>
            <a:r>
              <a:rPr lang="en-US" sz="2000" b="1" i="1" u="sng" dirty="0">
                <a:latin typeface="Roboto" panose="02000000000000000000" pitchFamily="2" charset="0"/>
                <a:ea typeface="Roboto" panose="02000000000000000000" pitchFamily="2" charset="0"/>
                <a:cs typeface="Roboto" panose="02000000000000000000" pitchFamily="2" charset="0"/>
              </a:rPr>
              <a:t>Q: Why is GDP per capita important when measuring a country’s growth and economy?</a:t>
            </a:r>
            <a:endParaRPr lang="en-US" sz="20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Australia </a:t>
            </a:r>
            <a:r>
              <a:rPr lang="en-US" sz="1800" dirty="0">
                <a:latin typeface="Roboto" panose="02000000000000000000" pitchFamily="2" charset="0"/>
                <a:ea typeface="Roboto" panose="02000000000000000000" pitchFamily="2" charset="0"/>
                <a:cs typeface="Roboto" panose="02000000000000000000" pitchFamily="2" charset="0"/>
              </a:rPr>
              <a:t>shows erratic trend with sharp increase and decrease.</a:t>
            </a: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US </a:t>
            </a:r>
            <a:r>
              <a:rPr lang="en-US" sz="1800" dirty="0">
                <a:latin typeface="Roboto" panose="02000000000000000000" pitchFamily="2" charset="0"/>
                <a:ea typeface="Roboto" panose="02000000000000000000" pitchFamily="2" charset="0"/>
                <a:cs typeface="Roboto" panose="02000000000000000000" pitchFamily="2" charset="0"/>
              </a:rPr>
              <a:t>has stable increasing trend.</a:t>
            </a:r>
          </a:p>
          <a:p>
            <a:pPr>
              <a:lnSpc>
                <a:spcPct val="150000"/>
              </a:lnSpc>
            </a:pPr>
            <a:r>
              <a:rPr lang="en-US" sz="1800" b="1" dirty="0">
                <a:latin typeface="Roboto" panose="02000000000000000000" pitchFamily="2" charset="0"/>
                <a:ea typeface="Roboto" panose="02000000000000000000" pitchFamily="2" charset="0"/>
                <a:cs typeface="Roboto" panose="02000000000000000000" pitchFamily="2" charset="0"/>
              </a:rPr>
              <a:t>Japan</a:t>
            </a:r>
            <a:r>
              <a:rPr lang="en-US" sz="1800" dirty="0">
                <a:latin typeface="Roboto" panose="02000000000000000000" pitchFamily="2" charset="0"/>
                <a:ea typeface="Roboto" panose="02000000000000000000" pitchFamily="2" charset="0"/>
                <a:cs typeface="Roboto" panose="02000000000000000000" pitchFamily="2" charset="0"/>
              </a:rPr>
              <a:t> shows declining trend in 2013.</a:t>
            </a:r>
          </a:p>
        </p:txBody>
      </p:sp>
      <p:grpSp>
        <p:nvGrpSpPr>
          <p:cNvPr id="6" name="Group 5">
            <a:extLst>
              <a:ext uri="{FF2B5EF4-FFF2-40B4-BE49-F238E27FC236}">
                <a16:creationId xmlns:a16="http://schemas.microsoft.com/office/drawing/2014/main" id="{01482D7C-DE82-F751-CB85-8CDDC6B2BA3A}"/>
              </a:ext>
            </a:extLst>
          </p:cNvPr>
          <p:cNvGrpSpPr/>
          <p:nvPr/>
        </p:nvGrpSpPr>
        <p:grpSpPr>
          <a:xfrm>
            <a:off x="5138928" y="1947672"/>
            <a:ext cx="5943600" cy="4472914"/>
            <a:chOff x="5138928" y="1796933"/>
            <a:chExt cx="5943600" cy="4472914"/>
          </a:xfrm>
        </p:grpSpPr>
        <p:pic>
          <p:nvPicPr>
            <p:cNvPr id="3" name="Picture 2">
              <a:extLst>
                <a:ext uri="{FF2B5EF4-FFF2-40B4-BE49-F238E27FC236}">
                  <a16:creationId xmlns:a16="http://schemas.microsoft.com/office/drawing/2014/main" id="{386DC88F-5BA7-1788-44E6-93FF1E6442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38928" y="1796933"/>
              <a:ext cx="5943600" cy="3556635"/>
            </a:xfrm>
            <a:prstGeom prst="rect">
              <a:avLst/>
            </a:prstGeom>
            <a:noFill/>
            <a:ln w="12700">
              <a:solidFill>
                <a:schemeClr val="tx2"/>
              </a:solidFill>
            </a:ln>
          </p:spPr>
        </p:pic>
        <p:sp>
          <p:nvSpPr>
            <p:cNvPr id="10" name="TextBox 9">
              <a:extLst>
                <a:ext uri="{FF2B5EF4-FFF2-40B4-BE49-F238E27FC236}">
                  <a16:creationId xmlns:a16="http://schemas.microsoft.com/office/drawing/2014/main" id="{027851EE-ED27-3794-BEFB-6597E45A9D47}"/>
                </a:ext>
              </a:extLst>
            </p:cNvPr>
            <p:cNvSpPr txBox="1"/>
            <p:nvPr/>
          </p:nvSpPr>
          <p:spPr>
            <a:xfrm>
              <a:off x="5138928" y="5362226"/>
              <a:ext cx="5943600" cy="907621"/>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ea typeface="Roboto" panose="02000000000000000000" pitchFamily="2" charset="0"/>
                  <a:cs typeface="Roboto" panose="02000000000000000000" pitchFamily="2" charset="0"/>
                </a:rPr>
                <a:t>GDP per capita measures the economic output of a nation per person. It seeks to determine the prosperity of a nation by economic growth per person in that nation. Per capita income measures the amount of money earned per person in a nation.</a:t>
              </a:r>
              <a:endParaRPr lang="en-US" sz="1100" i="1" dirty="0">
                <a:effectLst/>
                <a:latin typeface="Roboto" panose="02000000000000000000" pitchFamily="2" charset="0"/>
                <a:ea typeface="Roboto" panose="02000000000000000000" pitchFamily="2" charset="0"/>
                <a:cs typeface="Roboto" panose="02000000000000000000" pitchFamily="2" charset="0"/>
              </a:endParaRPr>
            </a:p>
            <a:p>
              <a:endParaRPr lang="en-US" sz="1100" i="1" dirty="0">
                <a:latin typeface="Roboto" panose="02000000000000000000" pitchFamily="2" charset="0"/>
                <a:ea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1156795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CD8D479-8942-46E8-A226-A4E01F7A105C}" type="slidenum">
              <a:rPr lang="en-US" smtClean="0"/>
              <a:t>7</a:t>
            </a:fld>
            <a:endParaRPr lang="en-US"/>
          </a:p>
        </p:txBody>
      </p:sp>
      <p:sp>
        <p:nvSpPr>
          <p:cNvPr id="19" name="TextBox 18">
            <a:extLst>
              <a:ext uri="{FF2B5EF4-FFF2-40B4-BE49-F238E27FC236}">
                <a16:creationId xmlns:a16="http://schemas.microsoft.com/office/drawing/2014/main" id="{2906F9D1-8821-981E-6F26-7535AB7F5492}"/>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ea typeface="Roboto" panose="02000000000000000000" pitchFamily="2" charset="0"/>
                <a:cs typeface="Roboto" panose="02000000000000000000" pitchFamily="2" charset="0"/>
              </a:rPr>
              <a:t>Source</a:t>
            </a:r>
            <a:r>
              <a:rPr lang="en-US" sz="1100" i="1" dirty="0">
                <a:latin typeface="Roboto" panose="02000000000000000000" pitchFamily="2" charset="0"/>
                <a:ea typeface="Roboto" panose="02000000000000000000" pitchFamily="2" charset="0"/>
                <a:cs typeface="Roboto" panose="02000000000000000000" pitchFamily="2" charset="0"/>
              </a:rPr>
              <a:t> :  https://ourworldindata.org/co2-emissions</a:t>
            </a:r>
          </a:p>
        </p:txBody>
      </p:sp>
      <p:sp>
        <p:nvSpPr>
          <p:cNvPr id="21" name="Title 20">
            <a:extLst>
              <a:ext uri="{FF2B5EF4-FFF2-40B4-BE49-F238E27FC236}">
                <a16:creationId xmlns:a16="http://schemas.microsoft.com/office/drawing/2014/main" id="{818278CB-5272-3008-AF37-168E7BB3FB07}"/>
              </a:ext>
            </a:extLst>
          </p:cNvPr>
          <p:cNvSpPr>
            <a:spLocks noGrp="1"/>
          </p:cNvSpPr>
          <p:nvPr>
            <p:ph type="title"/>
          </p:nvPr>
        </p:nvSpPr>
        <p:spPr/>
        <p:txBody>
          <a:bodyPr/>
          <a:lstStyle/>
          <a:p>
            <a:r>
              <a:rPr lang="en-US" dirty="0"/>
              <a:t>Cement Carbon Footprint</a:t>
            </a:r>
          </a:p>
        </p:txBody>
      </p:sp>
      <p:pic>
        <p:nvPicPr>
          <p:cNvPr id="22" name="Content Placeholder 10" descr="Chart, line chart&#10;&#10;Description automatically generated">
            <a:extLst>
              <a:ext uri="{FF2B5EF4-FFF2-40B4-BE49-F238E27FC236}">
                <a16:creationId xmlns:a16="http://schemas.microsoft.com/office/drawing/2014/main" id="{C9AA4A38-BBCE-009B-3801-4988B6745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656" y="2097308"/>
            <a:ext cx="6382937" cy="3865601"/>
          </a:xfrm>
          <a:prstGeom prst="rect">
            <a:avLst/>
          </a:prstGeom>
          <a:ln w="12700">
            <a:solidFill>
              <a:schemeClr val="tx2"/>
            </a:solidFill>
          </a:ln>
        </p:spPr>
      </p:pic>
      <p:sp>
        <p:nvSpPr>
          <p:cNvPr id="2" name="Content Placeholder 7">
            <a:extLst>
              <a:ext uri="{FF2B5EF4-FFF2-40B4-BE49-F238E27FC236}">
                <a16:creationId xmlns:a16="http://schemas.microsoft.com/office/drawing/2014/main" id="{A250DEEB-E244-6C4D-4F1B-CD0AB3042C81}"/>
              </a:ext>
            </a:extLst>
          </p:cNvPr>
          <p:cNvSpPr txBox="1">
            <a:spLocks/>
          </p:cNvSpPr>
          <p:nvPr/>
        </p:nvSpPr>
        <p:spPr>
          <a:xfrm>
            <a:off x="1261872" y="1947672"/>
            <a:ext cx="3563522" cy="4229297"/>
          </a:xfrm>
          <a:prstGeom prst="rect">
            <a:avLst/>
          </a:prstGeom>
        </p:spPr>
        <p:txBody>
          <a:bodyPr>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i="1" u="sng" dirty="0">
                <a:latin typeface="Roboto" panose="02000000000000000000" pitchFamily="2" charset="0"/>
                <a:ea typeface="Roboto" panose="02000000000000000000" pitchFamily="2" charset="0"/>
                <a:cs typeface="Roboto" panose="02000000000000000000" pitchFamily="2" charset="0"/>
              </a:rPr>
              <a:t>Q: Are the most populated countries the worst polluters?</a:t>
            </a:r>
            <a:endParaRPr lang="en-US" sz="2000" u="sng"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China has the highest </a:t>
            </a:r>
            <a:r>
              <a:rPr lang="en-US" sz="1600" dirty="0">
                <a:latin typeface="Roboto" panose="02000000000000000000" pitchFamily="2" charset="0"/>
                <a:ea typeface="Roboto" panose="02000000000000000000" pitchFamily="2" charset="0"/>
                <a:cs typeface="Roboto" panose="02000000000000000000" pitchFamily="2" charset="0"/>
              </a:rPr>
              <a:t>cement carbon footprint.</a:t>
            </a:r>
          </a:p>
          <a:p>
            <a:pPr>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Israel has the 2nd highest </a:t>
            </a:r>
            <a:r>
              <a:rPr lang="en-US" sz="1600" dirty="0">
                <a:latin typeface="Roboto" panose="02000000000000000000" pitchFamily="2" charset="0"/>
                <a:ea typeface="Roboto" panose="02000000000000000000" pitchFamily="2" charset="0"/>
                <a:cs typeface="Roboto" panose="02000000000000000000" pitchFamily="2" charset="0"/>
              </a:rPr>
              <a:t>cement carbon footprint.</a:t>
            </a:r>
          </a:p>
          <a:p>
            <a:pPr lvl="1">
              <a:lnSpc>
                <a:spcPct val="150000"/>
              </a:lnSpc>
            </a:pPr>
            <a:r>
              <a:rPr lang="en-US" sz="1400" dirty="0">
                <a:latin typeface="Roboto" panose="02000000000000000000" pitchFamily="2" charset="0"/>
                <a:ea typeface="Roboto" panose="02000000000000000000" pitchFamily="2" charset="0"/>
                <a:cs typeface="Roboto" panose="02000000000000000000" pitchFamily="2" charset="0"/>
              </a:rPr>
              <a:t>Israel’s cement carbon footprint is decreasing </a:t>
            </a:r>
          </a:p>
          <a:p>
            <a:pPr lvl="1">
              <a:lnSpc>
                <a:spcPct val="150000"/>
              </a:lnSpc>
            </a:pPr>
            <a:r>
              <a:rPr lang="en-US" sz="1400" dirty="0">
                <a:latin typeface="Roboto" panose="02000000000000000000" pitchFamily="2" charset="0"/>
                <a:ea typeface="Roboto" panose="02000000000000000000" pitchFamily="2" charset="0"/>
                <a:cs typeface="Roboto" panose="02000000000000000000" pitchFamily="2" charset="0"/>
              </a:rPr>
              <a:t>If it continues, it will go below Japan</a:t>
            </a:r>
          </a:p>
        </p:txBody>
      </p:sp>
    </p:spTree>
    <p:extLst>
      <p:ext uri="{BB962C8B-B14F-4D97-AF65-F5344CB8AC3E}">
        <p14:creationId xmlns:p14="http://schemas.microsoft.com/office/powerpoint/2010/main" val="187315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26" y="371784"/>
            <a:ext cx="9371949" cy="1183566"/>
          </a:xfrm>
        </p:spPr>
        <p:txBody>
          <a:bodyPr/>
          <a:lstStyle/>
          <a:p>
            <a:r>
              <a:rPr lang="en-US" dirty="0"/>
              <a:t>Comparing Carbon Dioxide Emissions</a:t>
            </a:r>
            <a:br>
              <a:rPr lang="en-US" dirty="0"/>
            </a:br>
            <a:r>
              <a:rPr lang="en-US" sz="1600" i="1" dirty="0"/>
              <a:t>Density Locations and Over Time</a:t>
            </a:r>
            <a:endParaRPr lang="en-US" i="1" dirty="0"/>
          </a:p>
        </p:txBody>
      </p:sp>
      <p:sp>
        <p:nvSpPr>
          <p:cNvPr id="5" name="Slide Number Placeholder 4"/>
          <p:cNvSpPr>
            <a:spLocks noGrp="1"/>
          </p:cNvSpPr>
          <p:nvPr>
            <p:ph type="sldNum" sz="quarter" idx="12"/>
          </p:nvPr>
        </p:nvSpPr>
        <p:spPr/>
        <p:txBody>
          <a:bodyPr/>
          <a:lstStyle/>
          <a:p>
            <a:fld id="{9CD8D479-8942-46E8-A226-A4E01F7A105C}" type="slidenum">
              <a:rPr lang="en-US" smtClean="0"/>
              <a:t>8</a:t>
            </a:fld>
            <a:endParaRPr lang="en-US"/>
          </a:p>
        </p:txBody>
      </p:sp>
      <p:sp>
        <p:nvSpPr>
          <p:cNvPr id="10" name="Content Placeholder 7">
            <a:extLst>
              <a:ext uri="{FF2B5EF4-FFF2-40B4-BE49-F238E27FC236}">
                <a16:creationId xmlns:a16="http://schemas.microsoft.com/office/drawing/2014/main" id="{439C603C-9DC9-7DA0-75E5-F41A20D5899A}"/>
              </a:ext>
            </a:extLst>
          </p:cNvPr>
          <p:cNvSpPr txBox="1">
            <a:spLocks/>
          </p:cNvSpPr>
          <p:nvPr/>
        </p:nvSpPr>
        <p:spPr>
          <a:xfrm>
            <a:off x="1261872" y="1703117"/>
            <a:ext cx="9729228" cy="646672"/>
          </a:xfrm>
          <a:prstGeom prst="rect">
            <a:avLst/>
          </a:prstGeom>
        </p:spPr>
        <p:txBody>
          <a:bodyPr vert="horz" lIns="91440" tIns="45720" rIns="91440" bIns="45720" rtlCol="0">
            <a:normAutofit fontScale="850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600" b="1" i="1" u="sng" dirty="0">
                <a:latin typeface="Roboto" panose="02000000000000000000" pitchFamily="2" charset="0"/>
                <a:ea typeface="Roboto" panose="02000000000000000000" pitchFamily="2" charset="0"/>
                <a:cs typeface="Roboto" panose="02000000000000000000" pitchFamily="2" charset="0"/>
              </a:rPr>
              <a:t>Q: Does increasing population increase CO2 releases? Comparing CO2 releases per person, would emissions be the same everywhere?</a:t>
            </a:r>
            <a:endParaRPr lang="en-US" sz="1600" u="sng" dirty="0">
              <a:latin typeface="Roboto" panose="02000000000000000000" pitchFamily="2" charset="0"/>
              <a:ea typeface="Roboto" panose="02000000000000000000" pitchFamily="2" charset="0"/>
              <a:cs typeface="Roboto" panose="02000000000000000000" pitchFamily="2" charset="0"/>
            </a:endParaRPr>
          </a:p>
        </p:txBody>
      </p:sp>
      <p:pic>
        <p:nvPicPr>
          <p:cNvPr id="14" name="Content Placeholder 6" descr="A picture containing chart&#10;&#10;Description automatically generated">
            <a:extLst>
              <a:ext uri="{FF2B5EF4-FFF2-40B4-BE49-F238E27FC236}">
                <a16:creationId xmlns:a16="http://schemas.microsoft.com/office/drawing/2014/main" id="{E3CF2CBF-DD73-C951-5ACD-A46E191C5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086" y="2402672"/>
            <a:ext cx="5294653" cy="1875189"/>
          </a:xfrm>
          <a:prstGeom prst="rect">
            <a:avLst/>
          </a:prstGeom>
        </p:spPr>
      </p:pic>
      <p:pic>
        <p:nvPicPr>
          <p:cNvPr id="15" name="Content Placeholder 8" descr="Map&#10;&#10;Description automatically generated">
            <a:extLst>
              <a:ext uri="{FF2B5EF4-FFF2-40B4-BE49-F238E27FC236}">
                <a16:creationId xmlns:a16="http://schemas.microsoft.com/office/drawing/2014/main" id="{42CB8228-3EF3-8809-7266-9CE6738F0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087" y="4622527"/>
            <a:ext cx="5294652" cy="1875189"/>
          </a:xfrm>
          <a:prstGeom prst="rect">
            <a:avLst/>
          </a:prstGeom>
        </p:spPr>
      </p:pic>
      <p:sp>
        <p:nvSpPr>
          <p:cNvPr id="19" name="TextBox 18">
            <a:extLst>
              <a:ext uri="{FF2B5EF4-FFF2-40B4-BE49-F238E27FC236}">
                <a16:creationId xmlns:a16="http://schemas.microsoft.com/office/drawing/2014/main" id="{2906F9D1-8821-981E-6F26-7535AB7F5492}"/>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ea typeface="Roboto" panose="02000000000000000000" pitchFamily="2" charset="0"/>
                <a:cs typeface="Roboto" panose="02000000000000000000" pitchFamily="2" charset="0"/>
              </a:rPr>
              <a:t>Source</a:t>
            </a:r>
            <a:r>
              <a:rPr lang="en-US" sz="1100" i="1" dirty="0">
                <a:latin typeface="Roboto" panose="02000000000000000000" pitchFamily="2" charset="0"/>
                <a:ea typeface="Roboto" panose="02000000000000000000" pitchFamily="2" charset="0"/>
                <a:cs typeface="Roboto" panose="02000000000000000000" pitchFamily="2" charset="0"/>
              </a:rPr>
              <a:t> :  https://ourworldindata.org/co2-emissions</a:t>
            </a:r>
          </a:p>
        </p:txBody>
      </p:sp>
      <p:grpSp>
        <p:nvGrpSpPr>
          <p:cNvPr id="3" name="Group 2">
            <a:extLst>
              <a:ext uri="{FF2B5EF4-FFF2-40B4-BE49-F238E27FC236}">
                <a16:creationId xmlns:a16="http://schemas.microsoft.com/office/drawing/2014/main" id="{7CE44E8E-7438-A437-7E2D-A94365C7D2F0}"/>
              </a:ext>
            </a:extLst>
          </p:cNvPr>
          <p:cNvGrpSpPr/>
          <p:nvPr/>
        </p:nvGrpSpPr>
        <p:grpSpPr>
          <a:xfrm>
            <a:off x="6268739" y="2349789"/>
            <a:ext cx="4790635" cy="4102814"/>
            <a:chOff x="6704679" y="2349789"/>
            <a:chExt cx="4790635" cy="4102814"/>
          </a:xfrm>
        </p:grpSpPr>
        <p:pic>
          <p:nvPicPr>
            <p:cNvPr id="4" name="Picture 3" descr="Chart, line chart">
              <a:extLst>
                <a:ext uri="{FF2B5EF4-FFF2-40B4-BE49-F238E27FC236}">
                  <a16:creationId xmlns:a16="http://schemas.microsoft.com/office/drawing/2014/main" id="{856F9FCE-3D2E-40BF-0A2A-E2FD068574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4679" y="4622527"/>
              <a:ext cx="3913557" cy="1830076"/>
            </a:xfrm>
            <a:prstGeom prst="rect">
              <a:avLst/>
            </a:prstGeom>
            <a:noFill/>
          </p:spPr>
        </p:pic>
        <p:pic>
          <p:nvPicPr>
            <p:cNvPr id="6" name="Picture 5" descr="Chart, line chart">
              <a:extLst>
                <a:ext uri="{FF2B5EF4-FFF2-40B4-BE49-F238E27FC236}">
                  <a16:creationId xmlns:a16="http://schemas.microsoft.com/office/drawing/2014/main" id="{DABD1374-E0A8-F46F-DD3C-0B368249A3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4679" y="2349789"/>
              <a:ext cx="4790635" cy="2158423"/>
            </a:xfrm>
            <a:prstGeom prst="rect">
              <a:avLst/>
            </a:prstGeom>
          </p:spPr>
        </p:pic>
        <p:sp>
          <p:nvSpPr>
            <p:cNvPr id="7" name="Rectangle 6">
              <a:extLst>
                <a:ext uri="{FF2B5EF4-FFF2-40B4-BE49-F238E27FC236}">
                  <a16:creationId xmlns:a16="http://schemas.microsoft.com/office/drawing/2014/main" id="{63CBF849-A878-18C7-9A4D-DD8B5E97C733}"/>
                </a:ext>
              </a:extLst>
            </p:cNvPr>
            <p:cNvSpPr/>
            <p:nvPr/>
          </p:nvSpPr>
          <p:spPr>
            <a:xfrm>
              <a:off x="7287208" y="3741576"/>
              <a:ext cx="2948474" cy="447869"/>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88A1664-B444-D064-EFA7-BB32427D5CB1}"/>
                </a:ext>
              </a:extLst>
            </p:cNvPr>
            <p:cNvSpPr/>
            <p:nvPr/>
          </p:nvSpPr>
          <p:spPr>
            <a:xfrm>
              <a:off x="7193902" y="4758612"/>
              <a:ext cx="3107094" cy="1492613"/>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965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CD8D479-8942-46E8-A226-A4E01F7A105C}" type="slidenum">
              <a:rPr lang="en-US" smtClean="0"/>
              <a:t>9</a:t>
            </a:fld>
            <a:endParaRPr lang="en-US"/>
          </a:p>
        </p:txBody>
      </p:sp>
      <p:sp>
        <p:nvSpPr>
          <p:cNvPr id="4" name="Content Placeholder 7">
            <a:extLst>
              <a:ext uri="{FF2B5EF4-FFF2-40B4-BE49-F238E27FC236}">
                <a16:creationId xmlns:a16="http://schemas.microsoft.com/office/drawing/2014/main" id="{B5EFDB60-F9FD-1B6C-D562-293427664999}"/>
              </a:ext>
            </a:extLst>
          </p:cNvPr>
          <p:cNvSpPr txBox="1">
            <a:spLocks/>
          </p:cNvSpPr>
          <p:nvPr/>
        </p:nvSpPr>
        <p:spPr>
          <a:xfrm>
            <a:off x="1261872" y="1947672"/>
            <a:ext cx="3756442" cy="4910328"/>
          </a:xfrm>
          <a:prstGeom prst="rect">
            <a:avLst/>
          </a:prstGeom>
        </p:spPr>
        <p:txBody>
          <a:bodyPr vert="horz" lIns="91440" tIns="45720" rIns="91440" bIns="45720" rtlCol="0">
            <a:normAutofit fontScale="475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600" b="1" i="1" u="sng" dirty="0">
                <a:latin typeface="Roboto" panose="02000000000000000000" pitchFamily="2" charset="0"/>
                <a:ea typeface="Roboto" panose="02000000000000000000" pitchFamily="2" charset="0"/>
                <a:cs typeface="Roboto" panose="02000000000000000000" pitchFamily="2" charset="0"/>
              </a:rPr>
              <a:t>Q: Does increasing population increase CO2 release?</a:t>
            </a: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While population increase does increase CO2 emissions, there </a:t>
            </a:r>
            <a:r>
              <a:rPr lang="en-US" sz="2300" b="1" dirty="0">
                <a:latin typeface="Roboto" panose="02000000000000000000" pitchFamily="2" charset="0"/>
                <a:ea typeface="Roboto" panose="02000000000000000000" pitchFamily="2" charset="0"/>
                <a:cs typeface="Roboto" panose="02000000000000000000" pitchFamily="2" charset="0"/>
              </a:rPr>
              <a:t>are many factors to consider</a:t>
            </a:r>
            <a:r>
              <a:rPr lang="en-US" sz="2300" dirty="0">
                <a:latin typeface="Roboto" panose="02000000000000000000" pitchFamily="2" charset="0"/>
                <a:ea typeface="Roboto" panose="02000000000000000000" pitchFamily="2" charset="0"/>
                <a:cs typeface="Roboto" panose="02000000000000000000" pitchFamily="2" charset="0"/>
              </a:rPr>
              <a:t>:</a:t>
            </a:r>
          </a:p>
          <a:p>
            <a:pPr lvl="1">
              <a:lnSpc>
                <a:spcPct val="160000"/>
              </a:lnSpc>
            </a:pPr>
            <a:r>
              <a:rPr lang="en-US" sz="1900" dirty="0">
                <a:latin typeface="Roboto" panose="02000000000000000000" pitchFamily="2" charset="0"/>
                <a:ea typeface="Roboto" panose="02000000000000000000" pitchFamily="2" charset="0"/>
                <a:cs typeface="Roboto" panose="02000000000000000000" pitchFamily="2" charset="0"/>
              </a:rPr>
              <a:t>People and animals (farming)</a:t>
            </a:r>
          </a:p>
          <a:p>
            <a:pPr lvl="1">
              <a:lnSpc>
                <a:spcPct val="160000"/>
              </a:lnSpc>
            </a:pPr>
            <a:r>
              <a:rPr lang="en-US" sz="1900" dirty="0">
                <a:latin typeface="Roboto" panose="02000000000000000000" pitchFamily="2" charset="0"/>
                <a:ea typeface="Roboto" panose="02000000000000000000" pitchFamily="2" charset="0"/>
                <a:cs typeface="Roboto" panose="02000000000000000000" pitchFamily="2" charset="0"/>
              </a:rPr>
              <a:t>Heating and cooling</a:t>
            </a:r>
          </a:p>
          <a:p>
            <a:pPr lvl="1">
              <a:lnSpc>
                <a:spcPct val="160000"/>
              </a:lnSpc>
            </a:pPr>
            <a:r>
              <a:rPr lang="en-US" sz="1900" dirty="0">
                <a:latin typeface="Roboto" panose="02000000000000000000" pitchFamily="2" charset="0"/>
                <a:ea typeface="Roboto" panose="02000000000000000000" pitchFamily="2" charset="0"/>
                <a:cs typeface="Roboto" panose="02000000000000000000" pitchFamily="2" charset="0"/>
              </a:rPr>
              <a:t>Power generation</a:t>
            </a:r>
          </a:p>
          <a:p>
            <a:pPr lvl="1">
              <a:lnSpc>
                <a:spcPct val="160000"/>
              </a:lnSpc>
            </a:pPr>
            <a:r>
              <a:rPr lang="en-US" sz="1900" dirty="0">
                <a:latin typeface="Roboto" panose="02000000000000000000" pitchFamily="2" charset="0"/>
                <a:ea typeface="Roboto" panose="02000000000000000000" pitchFamily="2" charset="0"/>
                <a:cs typeface="Roboto" panose="02000000000000000000" pitchFamily="2" charset="0"/>
              </a:rPr>
              <a:t>Industrial emissions</a:t>
            </a:r>
          </a:p>
          <a:p>
            <a:pPr marL="0" indent="0">
              <a:lnSpc>
                <a:spcPct val="160000"/>
              </a:lnSpc>
              <a:buNone/>
            </a:pPr>
            <a:r>
              <a:rPr lang="en-US" sz="2500" b="1" i="1" u="sng" dirty="0">
                <a:latin typeface="Roboto" panose="02000000000000000000" pitchFamily="2" charset="0"/>
                <a:ea typeface="Roboto" panose="02000000000000000000" pitchFamily="2" charset="0"/>
                <a:cs typeface="Roboto" panose="02000000000000000000" pitchFamily="2" charset="0"/>
              </a:rPr>
              <a:t>Q: Comparing carbon dioxide releases per person, would the emissions be the same everywhere?</a:t>
            </a:r>
            <a:endParaRPr lang="en-US" sz="2100" dirty="0">
              <a:latin typeface="Roboto" panose="02000000000000000000" pitchFamily="2" charset="0"/>
              <a:ea typeface="Roboto" panose="02000000000000000000" pitchFamily="2" charset="0"/>
              <a:cs typeface="Roboto" panose="02000000000000000000" pitchFamily="2" charset="0"/>
            </a:endParaRPr>
          </a:p>
          <a:p>
            <a:pPr>
              <a:lnSpc>
                <a:spcPct val="160000"/>
              </a:lnSpc>
            </a:pPr>
            <a:r>
              <a:rPr lang="en-US" sz="2300" dirty="0">
                <a:latin typeface="Roboto" panose="02000000000000000000" pitchFamily="2" charset="0"/>
                <a:ea typeface="Roboto" panose="02000000000000000000" pitchFamily="2" charset="0"/>
                <a:cs typeface="Roboto" panose="02000000000000000000" pitchFamily="2" charset="0"/>
              </a:rPr>
              <a:t>Dividing the carbon dioxide emissions by population reveals similar densities on the geo map.</a:t>
            </a:r>
          </a:p>
          <a:p>
            <a:pPr>
              <a:lnSpc>
                <a:spcPct val="160000"/>
              </a:lnSpc>
            </a:pPr>
            <a:r>
              <a:rPr lang="en-US" sz="2300" b="1" dirty="0">
                <a:latin typeface="Roboto" panose="02000000000000000000" pitchFamily="2" charset="0"/>
                <a:ea typeface="Roboto" panose="02000000000000000000" pitchFamily="2" charset="0"/>
                <a:cs typeface="Roboto" panose="02000000000000000000" pitchFamily="2" charset="0"/>
              </a:rPr>
              <a:t>India and Brazil appear to be the outliers </a:t>
            </a:r>
            <a:r>
              <a:rPr lang="en-US" sz="2300" dirty="0">
                <a:latin typeface="Roboto" panose="02000000000000000000" pitchFamily="2" charset="0"/>
                <a:ea typeface="Roboto" panose="02000000000000000000" pitchFamily="2" charset="0"/>
                <a:cs typeface="Roboto" panose="02000000000000000000" pitchFamily="2" charset="0"/>
              </a:rPr>
              <a:t>on the geo map.</a:t>
            </a:r>
          </a:p>
          <a:p>
            <a:pPr>
              <a:lnSpc>
                <a:spcPct val="160000"/>
              </a:lnSpc>
            </a:pPr>
            <a:r>
              <a:rPr lang="en-US" sz="2300" b="1" dirty="0">
                <a:latin typeface="Roboto" panose="02000000000000000000" pitchFamily="2" charset="0"/>
                <a:ea typeface="Roboto" panose="02000000000000000000" pitchFamily="2" charset="0"/>
                <a:cs typeface="Roboto" panose="02000000000000000000" pitchFamily="2" charset="0"/>
              </a:rPr>
              <a:t>India and Brazil have lower GDP</a:t>
            </a:r>
            <a:r>
              <a:rPr lang="en-US" sz="2300" dirty="0">
                <a:latin typeface="Roboto" panose="02000000000000000000" pitchFamily="2" charset="0"/>
                <a:ea typeface="Roboto" panose="02000000000000000000" pitchFamily="2" charset="0"/>
                <a:cs typeface="Roboto" panose="02000000000000000000" pitchFamily="2" charset="0"/>
              </a:rPr>
              <a:t>, possibly indicating lower amounts of industry and resulting in population having a greater effect.</a:t>
            </a:r>
          </a:p>
        </p:txBody>
      </p:sp>
      <p:sp>
        <p:nvSpPr>
          <p:cNvPr id="8" name="TextBox 7">
            <a:extLst>
              <a:ext uri="{FF2B5EF4-FFF2-40B4-BE49-F238E27FC236}">
                <a16:creationId xmlns:a16="http://schemas.microsoft.com/office/drawing/2014/main" id="{EFA194C9-7D0A-A487-C932-2B8E9CB0DF67}"/>
              </a:ext>
            </a:extLst>
          </p:cNvPr>
          <p:cNvSpPr txBox="1"/>
          <p:nvPr/>
        </p:nvSpPr>
        <p:spPr>
          <a:xfrm>
            <a:off x="1548668" y="6600564"/>
            <a:ext cx="10643332" cy="265009"/>
          </a:xfrm>
          <a:prstGeom prst="rect">
            <a:avLst/>
          </a:prstGeom>
          <a:noFill/>
        </p:spPr>
        <p:txBody>
          <a:bodyPr wrap="square" rtlCol="0">
            <a:spAutoFit/>
          </a:bodyPr>
          <a:lstStyle/>
          <a:p>
            <a:pPr marL="0" marR="0">
              <a:lnSpc>
                <a:spcPct val="107000"/>
              </a:lnSpc>
              <a:spcBef>
                <a:spcPts val="0"/>
              </a:spcBef>
              <a:spcAft>
                <a:spcPts val="800"/>
              </a:spcAft>
            </a:pPr>
            <a:r>
              <a:rPr lang="en-US" sz="1100" i="1" dirty="0">
                <a:solidFill>
                  <a:srgbClr val="202124"/>
                </a:solidFill>
                <a:effectLst/>
                <a:latin typeface="Roboto" panose="02000000000000000000" pitchFamily="2" charset="0"/>
                <a:ea typeface="Roboto" panose="02000000000000000000" pitchFamily="2" charset="0"/>
                <a:cs typeface="Roboto" panose="02000000000000000000" pitchFamily="2" charset="0"/>
              </a:rPr>
              <a:t>Source</a:t>
            </a:r>
            <a:r>
              <a:rPr lang="en-US" sz="1100" i="1" dirty="0">
                <a:latin typeface="Roboto" panose="02000000000000000000" pitchFamily="2" charset="0"/>
                <a:ea typeface="Roboto" panose="02000000000000000000" pitchFamily="2" charset="0"/>
                <a:cs typeface="Roboto" panose="02000000000000000000" pitchFamily="2" charset="0"/>
              </a:rPr>
              <a:t> :  https://ourworldindata.org/co2-emissions</a:t>
            </a:r>
          </a:p>
        </p:txBody>
      </p:sp>
      <p:sp>
        <p:nvSpPr>
          <p:cNvPr id="7" name="Title 1">
            <a:extLst>
              <a:ext uri="{FF2B5EF4-FFF2-40B4-BE49-F238E27FC236}">
                <a16:creationId xmlns:a16="http://schemas.microsoft.com/office/drawing/2014/main" id="{00D7F83E-571F-77E0-1ADA-CAC094843E8A}"/>
              </a:ext>
            </a:extLst>
          </p:cNvPr>
          <p:cNvSpPr txBox="1">
            <a:spLocks/>
          </p:cNvSpPr>
          <p:nvPr/>
        </p:nvSpPr>
        <p:spPr>
          <a:xfrm>
            <a:off x="1410026" y="371784"/>
            <a:ext cx="9371949" cy="11835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bg1"/>
                </a:solidFill>
                <a:latin typeface="+mj-lt"/>
                <a:ea typeface="+mj-ea"/>
                <a:cs typeface="+mj-cs"/>
              </a:defRPr>
            </a:lvl1pPr>
          </a:lstStyle>
          <a:p>
            <a:r>
              <a:rPr lang="en-US"/>
              <a:t>Comparing Carbon Dioxide Emissions</a:t>
            </a:r>
            <a:br>
              <a:rPr lang="en-US"/>
            </a:br>
            <a:r>
              <a:rPr lang="en-US" sz="1600" i="1"/>
              <a:t>Density Locations and Over Time</a:t>
            </a:r>
            <a:endParaRPr lang="en-US" i="1" dirty="0"/>
          </a:p>
        </p:txBody>
      </p:sp>
      <p:pic>
        <p:nvPicPr>
          <p:cNvPr id="9" name="Picture 8" descr="Chart, line chart">
            <a:extLst>
              <a:ext uri="{FF2B5EF4-FFF2-40B4-BE49-F238E27FC236}">
                <a16:creationId xmlns:a16="http://schemas.microsoft.com/office/drawing/2014/main" id="{D4EBC015-0E04-045B-E511-1B8DE8016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450" y="4071734"/>
            <a:ext cx="5024182" cy="2263648"/>
          </a:xfrm>
          <a:prstGeom prst="rect">
            <a:avLst/>
          </a:prstGeom>
        </p:spPr>
      </p:pic>
      <p:pic>
        <p:nvPicPr>
          <p:cNvPr id="10" name="Content Placeholder 8" descr="Map">
            <a:extLst>
              <a:ext uri="{FF2B5EF4-FFF2-40B4-BE49-F238E27FC236}">
                <a16:creationId xmlns:a16="http://schemas.microsoft.com/office/drawing/2014/main" id="{1C1D9C9B-CCE5-4B17-8E4F-3CF44D1B0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700" y="2003977"/>
            <a:ext cx="5856698" cy="2074247"/>
          </a:xfrm>
          <a:prstGeom prst="rect">
            <a:avLst/>
          </a:prstGeom>
        </p:spPr>
      </p:pic>
    </p:spTree>
    <p:extLst>
      <p:ext uri="{BB962C8B-B14F-4D97-AF65-F5344CB8AC3E}">
        <p14:creationId xmlns:p14="http://schemas.microsoft.com/office/powerpoint/2010/main" val="129074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fontScale="92500" lnSpcReduction="10000"/>
      </a:bodyPr>
      <a:lstStyle>
        <a:defPPr marL="0" indent="0" algn="l">
          <a:lnSpc>
            <a:spcPct val="150000"/>
          </a:lnSpc>
          <a:buFont typeface="Arial" panose="020B0604020202020204" pitchFamily="34" charset="0"/>
          <a:buNone/>
          <a:defRPr sz="2000" b="1" i="1" dirty="0" smtClean="0">
            <a:latin typeface="Roboto" panose="02000000000000000000" pitchFamily="2" charset="0"/>
            <a:ea typeface="Roboto" panose="02000000000000000000" pitchFamily="2" charset="0"/>
            <a:cs typeface="Roboto" panose="02000000000000000000" pitchFamily="2" charset="0"/>
          </a:defRPr>
        </a:defPPr>
      </a:lstStyle>
    </a:txDef>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1027</TotalTime>
  <Words>1403</Words>
  <Application>Microsoft Office PowerPoint</Application>
  <PresentationFormat>Widescreen</PresentationFormat>
  <Paragraphs>195</Paragraphs>
  <Slides>16</Slides>
  <Notes>8</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Roboto</vt:lpstr>
      <vt:lpstr>Ecology 16x9</vt:lpstr>
      <vt:lpstr>Population: Effect on International Metrics</vt:lpstr>
      <vt:lpstr>World Population, 11 Countries</vt:lpstr>
      <vt:lpstr>Pandas Function .isin()</vt:lpstr>
      <vt:lpstr>Pandas Function .melt()</vt:lpstr>
      <vt:lpstr>Gross Domestic Product (GDP)</vt:lpstr>
      <vt:lpstr>Gross Domestic Product Per Capita</vt:lpstr>
      <vt:lpstr>Cement Carbon Footprint</vt:lpstr>
      <vt:lpstr>Comparing Carbon Dioxide Emissions Density Locations and Over Time</vt:lpstr>
      <vt:lpstr>PowerPoint Presentation</vt:lpstr>
      <vt:lpstr>Life Expectancy at Birth</vt:lpstr>
      <vt:lpstr>Annual Death Rate</vt:lpstr>
      <vt:lpstr>Infant Mortality Rate</vt:lpstr>
      <vt:lpstr>Impact of Outdoor Air Pollution</vt:lpstr>
      <vt:lpstr>Cont . Impact of Outdoor Air Pollution</vt:lpstr>
      <vt:lpstr>Analysis/Conclusion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Review on Environmental Impact</dc:title>
  <dc:creator>Steffi Yang</dc:creator>
  <cp:lastModifiedBy>Steffi Yang</cp:lastModifiedBy>
  <cp:revision>333</cp:revision>
  <dcterms:created xsi:type="dcterms:W3CDTF">2023-02-14T15:42:03Z</dcterms:created>
  <dcterms:modified xsi:type="dcterms:W3CDTF">2023-02-16T00:48:01Z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