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8" r:id="rId2"/>
    <p:sldId id="296" r:id="rId3"/>
    <p:sldId id="275" r:id="rId4"/>
    <p:sldId id="294" r:id="rId5"/>
    <p:sldId id="276" r:id="rId6"/>
    <p:sldId id="298" r:id="rId7"/>
    <p:sldId id="285" r:id="rId8"/>
    <p:sldId id="301" r:id="rId9"/>
    <p:sldId id="287" r:id="rId10"/>
    <p:sldId id="295" r:id="rId11"/>
    <p:sldId id="289" r:id="rId12"/>
    <p:sldId id="290" r:id="rId13"/>
    <p:sldId id="300" r:id="rId14"/>
    <p:sldId id="291"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FFFFCC"/>
    <a:srgbClr val="92D050"/>
    <a:srgbClr val="FFC000"/>
    <a:srgbClr val="E9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2/15/2023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1522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286308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(Blue) Air Pollution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(Orange) Cardiovascular</a:t>
            </a:r>
          </a:p>
        </p:txBody>
      </p:sp>
      <p:sp>
        <p:nvSpPr>
          <p:cNvPr id="4" name="Slide Number Placeholder 3"/>
          <p:cNvSpPr>
            <a:spLocks noGrp="1"/>
          </p:cNvSpPr>
          <p:nvPr>
            <p:ph type="sldNum" sz="quarter" idx="5"/>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3425406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2</a:t>
            </a:r>
            <a:r>
              <a:rPr lang="en-US" baseline="30000" dirty="0"/>
              <a:t>nd</a:t>
            </a:r>
            <a:r>
              <a:rPr lang="en-US" dirty="0"/>
              <a:t> in all three categories w/ largest population</a:t>
            </a:r>
          </a:p>
          <a:p>
            <a:r>
              <a:rPr lang="en-US" dirty="0"/>
              <a:t>India has the lowest cancer rates but the highest air pollution rates</a:t>
            </a:r>
          </a:p>
          <a:p>
            <a:r>
              <a:rPr lang="en-US" dirty="0"/>
              <a:t>Smaller countries that are less densely populated are south Africa, </a:t>
            </a:r>
            <a:r>
              <a:rPr lang="en-US" dirty="0" err="1"/>
              <a:t>uk</a:t>
            </a:r>
            <a:r>
              <a:rPr lang="en-US" dirty="0"/>
              <a:t>, and Germany that rank among the top 3 countries for all 3 categories. Surprising was UK’s cancer death rates as they rank among the best countries with healthcare.</a:t>
            </a:r>
          </a:p>
        </p:txBody>
      </p:sp>
      <p:sp>
        <p:nvSpPr>
          <p:cNvPr id="4" name="Slide Number Placeholder 3"/>
          <p:cNvSpPr>
            <a:spLocks noGrp="1"/>
          </p:cNvSpPr>
          <p:nvPr>
            <p:ph type="sldNum" sz="quarter" idx="5"/>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132247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330986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a:prstGeom prst="rect">
            <a:avLst/>
          </a:prstGeo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1410027" y="1566001"/>
            <a:ext cx="9371948" cy="462068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2/15/2023</a:t>
            </a:fld>
            <a:endParaRPr lang="en-US" dirty="0"/>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2/15/2023</a:t>
            </a:fld>
            <a:endParaRPr lang="en-US" dirty="0"/>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1410027" y="1566001"/>
            <a:ext cx="9371948" cy="46206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2/15/2023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a:prstGeom prst="rect">
            <a:avLst/>
          </a:prstGeo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Rectangle 4">
            <a:extLst>
              <a:ext uri="{FF2B5EF4-FFF2-40B4-BE49-F238E27FC236}">
                <a16:creationId xmlns:a16="http://schemas.microsoft.com/office/drawing/2014/main" id="{12AA5B1F-9AB9-71AF-B277-79B23DEB8F73}"/>
              </a:ext>
            </a:extLst>
          </p:cNvPr>
          <p:cNvSpPr/>
          <p:nvPr userDrawn="1"/>
        </p:nvSpPr>
        <p:spPr>
          <a:xfrm>
            <a:off x="1410025" y="1908313"/>
            <a:ext cx="9371949"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a:prstGeom prst="rect">
            <a:avLst/>
          </a:prstGeo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a:prstGeom prst="rect">
            <a:avLst/>
          </a:prstGeo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3091070" cy="3811271"/>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2/15/2023</a:t>
            </a:fld>
            <a:endParaRPr lang="en-US" dirty="0"/>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2/15/2023</a:t>
            </a:fld>
            <a:endParaRPr lang="en-US" dirty="0"/>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2/15/2023</a:t>
            </a:fld>
            <a:endParaRPr lang="en-US" dirty="0"/>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a:prstGeom prst="rect">
            <a:avLst/>
          </a:prstGeo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2/15/2023</a:t>
            </a:fld>
            <a:endParaRPr lang="en-US" dirty="0"/>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a:prstGeom prst="rect">
            <a:avLst/>
          </a:prstGeo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a:prstGeom prst="rect">
            <a:avLst/>
          </a:prstGeo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2/15/2023</a:t>
            </a:fld>
            <a:endParaRPr lang="en-US" dirty="0"/>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2/15/2023</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
        <p:nvSpPr>
          <p:cNvPr id="7" name="Rectangle 6">
            <a:extLst>
              <a:ext uri="{FF2B5EF4-FFF2-40B4-BE49-F238E27FC236}">
                <a16:creationId xmlns:a16="http://schemas.microsoft.com/office/drawing/2014/main" id="{1B743492-A9CF-836F-C7B4-8D8C8D2F765C}"/>
              </a:ext>
            </a:extLst>
          </p:cNvPr>
          <p:cNvSpPr/>
          <p:nvPr userDrawn="1"/>
        </p:nvSpPr>
        <p:spPr>
          <a:xfrm>
            <a:off x="0" y="690880"/>
            <a:ext cx="8595360" cy="858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040522-F690-8C35-807A-62A3783176A9}"/>
              </a:ext>
            </a:extLst>
          </p:cNvPr>
          <p:cNvSpPr/>
          <p:nvPr userDrawn="1"/>
        </p:nvSpPr>
        <p:spPr>
          <a:xfrm>
            <a:off x="1410026" y="1908313"/>
            <a:ext cx="4540202"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DC46D6-792C-D8F9-1C7C-CC06063BB1CF}"/>
              </a:ext>
            </a:extLst>
          </p:cNvPr>
          <p:cNvSpPr/>
          <p:nvPr userDrawn="1"/>
        </p:nvSpPr>
        <p:spPr>
          <a:xfrm>
            <a:off x="6241774" y="1898470"/>
            <a:ext cx="4540201"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bg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1099335"/>
            <a:ext cx="4846320" cy="3204387"/>
          </a:xfrm>
        </p:spPr>
        <p:txBody>
          <a:bodyPr anchor="b">
            <a:normAutofit/>
          </a:bodyPr>
          <a:lstStyle/>
          <a:p>
            <a:r>
              <a:rPr lang="en-US" sz="5400" dirty="0"/>
              <a:t>Population: Effect on International Metrics</a:t>
            </a:r>
          </a:p>
        </p:txBody>
      </p:sp>
      <p:sp>
        <p:nvSpPr>
          <p:cNvPr id="3" name="Subtitle 2"/>
          <p:cNvSpPr>
            <a:spLocks noGrp="1"/>
          </p:cNvSpPr>
          <p:nvPr>
            <p:ph type="subTitle" idx="1"/>
          </p:nvPr>
        </p:nvSpPr>
        <p:spPr>
          <a:xfrm>
            <a:off x="1751777" y="4383413"/>
            <a:ext cx="4846320" cy="1267374"/>
          </a:xfrm>
        </p:spPr>
        <p:txBody>
          <a:bodyPr>
            <a:normAutofit lnSpcReduction="10000"/>
          </a:bodyPr>
          <a:lstStyle/>
          <a:p>
            <a:pPr>
              <a:spcAft>
                <a:spcPts val="600"/>
              </a:spcAft>
            </a:pPr>
            <a:r>
              <a:rPr lang="en-US" sz="2400" dirty="0">
                <a:latin typeface="Roboto" panose="02000000000000000000" pitchFamily="2" charset="0"/>
                <a:ea typeface="Roboto" panose="02000000000000000000" pitchFamily="2" charset="0"/>
                <a:cs typeface="Roboto" panose="02000000000000000000" pitchFamily="2" charset="0"/>
              </a:rPr>
              <a:t>Project 1, Group 8</a:t>
            </a:r>
          </a:p>
          <a:p>
            <a:pPr>
              <a:spcAft>
                <a:spcPts val="600"/>
              </a:spcAft>
            </a:pPr>
            <a:endParaRPr lang="en-US" sz="1600" dirty="0">
              <a:latin typeface="Roboto" panose="02000000000000000000" pitchFamily="2" charset="0"/>
              <a:ea typeface="Roboto" panose="02000000000000000000" pitchFamily="2" charset="0"/>
              <a:cs typeface="Roboto" panose="02000000000000000000" pitchFamily="2" charset="0"/>
            </a:endParaRPr>
          </a:p>
          <a:p>
            <a:pPr>
              <a:spcAft>
                <a:spcPts val="600"/>
              </a:spcAft>
            </a:pPr>
            <a:r>
              <a:rPr lang="en-US" dirty="0">
                <a:latin typeface="Roboto" panose="02000000000000000000" pitchFamily="2" charset="0"/>
                <a:ea typeface="Roboto" panose="02000000000000000000" pitchFamily="2" charset="0"/>
                <a:cs typeface="Roboto" panose="02000000000000000000" pitchFamily="2" charset="0"/>
              </a:rPr>
              <a:t>Rachel Le Grand, </a:t>
            </a:r>
            <a:r>
              <a:rPr lang="en-US" dirty="0" err="1">
                <a:latin typeface="Roboto" panose="02000000000000000000" pitchFamily="2" charset="0"/>
                <a:ea typeface="Roboto" panose="02000000000000000000" pitchFamily="2" charset="0"/>
                <a:cs typeface="Roboto" panose="02000000000000000000" pitchFamily="2" charset="0"/>
              </a:rPr>
              <a:t>Arunkumar</a:t>
            </a:r>
            <a:r>
              <a:rPr lang="en-US" dirty="0">
                <a:latin typeface="Roboto" panose="02000000000000000000" pitchFamily="2" charset="0"/>
                <a:ea typeface="Roboto" panose="02000000000000000000" pitchFamily="2" charset="0"/>
                <a:cs typeface="Roboto" panose="02000000000000000000" pitchFamily="2" charset="0"/>
              </a:rPr>
              <a:t> Sridharan, Steffi Yang, Jack Lowry, and Robert Bentz</a:t>
            </a:r>
          </a:p>
        </p:txBody>
      </p:sp>
      <p:pic>
        <p:nvPicPr>
          <p:cNvPr id="9" name="Picture 8" descr="A large group of people&#10;&#10;Description automatically generated with medium confidence">
            <a:extLst>
              <a:ext uri="{FF2B5EF4-FFF2-40B4-BE49-F238E27FC236}">
                <a16:creationId xmlns:a16="http://schemas.microsoft.com/office/drawing/2014/main" id="{DB7A2BDA-C3CD-5919-B334-F6BE8CC1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0" y="2052320"/>
            <a:ext cx="5413248" cy="3891280"/>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Annual Death Rate</a:t>
            </a:r>
          </a:p>
        </p:txBody>
      </p:sp>
      <p:sp>
        <p:nvSpPr>
          <p:cNvPr id="5" name="Slide Number Placeholder 4"/>
          <p:cNvSpPr>
            <a:spLocks noGrp="1"/>
          </p:cNvSpPr>
          <p:nvPr>
            <p:ph type="sldNum" sz="quarter" idx="12"/>
          </p:nvPr>
        </p:nvSpPr>
        <p:spPr/>
        <p:txBody>
          <a:bodyPr/>
          <a:lstStyle/>
          <a:p>
            <a:fld id="{9CD8D479-8942-46E8-A226-A4E01F7A105C}" type="slidenum">
              <a:rPr lang="en-US" smtClean="0"/>
              <a:t>10</a:t>
            </a:fld>
            <a:endParaRPr lang="en-US"/>
          </a:p>
        </p:txBody>
      </p:sp>
      <p:pic>
        <p:nvPicPr>
          <p:cNvPr id="6" name="Picture 5" descr="Chart, scatter chart&#10;&#10;Description automatically generated">
            <a:extLst>
              <a:ext uri="{FF2B5EF4-FFF2-40B4-BE49-F238E27FC236}">
                <a16:creationId xmlns:a16="http://schemas.microsoft.com/office/drawing/2014/main" id="{534592AE-C8D2-18D1-112D-6744792AD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64" y="1947672"/>
            <a:ext cx="5639211" cy="4289461"/>
          </a:xfrm>
          <a:prstGeom prst="rect">
            <a:avLst/>
          </a:prstGeom>
          <a:ln w="12700">
            <a:solidFill>
              <a:schemeClr val="tx2"/>
            </a:solidFill>
          </a:ln>
        </p:spPr>
      </p:pic>
      <p:sp>
        <p:nvSpPr>
          <p:cNvPr id="4" name="Content Placeholder 7">
            <a:extLst>
              <a:ext uri="{FF2B5EF4-FFF2-40B4-BE49-F238E27FC236}">
                <a16:creationId xmlns:a16="http://schemas.microsoft.com/office/drawing/2014/main" id="{FB79C701-8B17-F6E3-37AE-E0095BCB0AE2}"/>
              </a:ext>
            </a:extLst>
          </p:cNvPr>
          <p:cNvSpPr txBox="1">
            <a:spLocks/>
          </p:cNvSpPr>
          <p:nvPr/>
        </p:nvSpPr>
        <p:spPr>
          <a:xfrm>
            <a:off x="1261872" y="1947672"/>
            <a:ext cx="3563522" cy="4229297"/>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i="1" u="sng" dirty="0">
                <a:latin typeface="Roboto" panose="02000000000000000000" pitchFamily="2" charset="0"/>
                <a:ea typeface="Roboto" panose="02000000000000000000" pitchFamily="2" charset="0"/>
                <a:cs typeface="Roboto" panose="02000000000000000000" pitchFamily="2" charset="0"/>
              </a:rPr>
              <a:t>Q: Question?</a:t>
            </a:r>
            <a:endParaRPr lang="en-US" sz="18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700" dirty="0">
                <a:latin typeface="Roboto" panose="02000000000000000000" pitchFamily="2" charset="0"/>
                <a:ea typeface="Roboto" panose="02000000000000000000" pitchFamily="2" charset="0"/>
                <a:cs typeface="Roboto" panose="02000000000000000000" pitchFamily="2" charset="0"/>
              </a:rPr>
              <a:t>Mean = 2.52 million</a:t>
            </a:r>
          </a:p>
          <a:p>
            <a:pPr>
              <a:lnSpc>
                <a:spcPct val="150000"/>
              </a:lnSpc>
            </a:pPr>
            <a:r>
              <a:rPr lang="en-US" sz="1700" dirty="0">
                <a:latin typeface="Roboto" panose="02000000000000000000" pitchFamily="2" charset="0"/>
                <a:ea typeface="Roboto" panose="02000000000000000000" pitchFamily="2" charset="0"/>
                <a:cs typeface="Roboto" panose="02000000000000000000" pitchFamily="2" charset="0"/>
              </a:rPr>
              <a:t>Min = 3.91 million</a:t>
            </a:r>
          </a:p>
          <a:p>
            <a:pPr>
              <a:lnSpc>
                <a:spcPct val="150000"/>
              </a:lnSpc>
            </a:pPr>
            <a:r>
              <a:rPr lang="en-US" sz="1700" dirty="0">
                <a:latin typeface="Roboto" panose="02000000000000000000" pitchFamily="2" charset="0"/>
                <a:ea typeface="Roboto" panose="02000000000000000000" pitchFamily="2" charset="0"/>
                <a:cs typeface="Roboto" panose="02000000000000000000" pitchFamily="2" charset="0"/>
              </a:rPr>
              <a:t>Max = 9.98 million</a:t>
            </a:r>
          </a:p>
          <a:p>
            <a:pPr>
              <a:lnSpc>
                <a:spcPct val="150000"/>
              </a:lnSpc>
            </a:pPr>
            <a:r>
              <a:rPr lang="en-US" sz="1700" dirty="0">
                <a:latin typeface="Roboto" panose="02000000000000000000" pitchFamily="2" charset="0"/>
                <a:ea typeface="Roboto" panose="02000000000000000000" pitchFamily="2" charset="0"/>
                <a:cs typeface="Roboto" panose="02000000000000000000" pitchFamily="2" charset="0"/>
              </a:rPr>
              <a:t>Lower Quartile= 5.41 million</a:t>
            </a:r>
          </a:p>
          <a:p>
            <a:pPr>
              <a:lnSpc>
                <a:spcPct val="150000"/>
              </a:lnSpc>
            </a:pPr>
            <a:r>
              <a:rPr lang="en-US" sz="1700" dirty="0">
                <a:latin typeface="Roboto" panose="02000000000000000000" pitchFamily="2" charset="0"/>
                <a:ea typeface="Roboto" panose="02000000000000000000" pitchFamily="2" charset="0"/>
                <a:cs typeface="Roboto" panose="02000000000000000000" pitchFamily="2" charset="0"/>
              </a:rPr>
              <a:t>Mid-Quartile = 1.28 million</a:t>
            </a:r>
          </a:p>
          <a:p>
            <a:pPr>
              <a:lnSpc>
                <a:spcPct val="150000"/>
              </a:lnSpc>
            </a:pPr>
            <a:r>
              <a:rPr lang="en-US" sz="1700" dirty="0">
                <a:latin typeface="Roboto" panose="02000000000000000000" pitchFamily="2" charset="0"/>
                <a:ea typeface="Roboto" panose="02000000000000000000" pitchFamily="2" charset="0"/>
                <a:cs typeface="Roboto" panose="02000000000000000000" pitchFamily="2" charset="0"/>
              </a:rPr>
              <a:t>Upper Quartile = 2.53 million</a:t>
            </a:r>
          </a:p>
          <a:p>
            <a:endParaRPr lang="en-US" sz="1800" dirty="0">
              <a:latin typeface="Roboto" panose="02000000000000000000" pitchFamily="2" charset="0"/>
              <a:ea typeface="Roboto" panose="02000000000000000000" pitchFamily="2" charset="0"/>
              <a:cs typeface="Roboto" panose="02000000000000000000" pitchFamily="2" charset="0"/>
            </a:endParaRP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3927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Infant Mortality Rate</a:t>
            </a:r>
          </a:p>
        </p:txBody>
      </p:sp>
      <p:sp>
        <p:nvSpPr>
          <p:cNvPr id="5" name="Slide Number Placeholder 4"/>
          <p:cNvSpPr>
            <a:spLocks noGrp="1"/>
          </p:cNvSpPr>
          <p:nvPr>
            <p:ph type="sldNum" sz="quarter" idx="12"/>
          </p:nvPr>
        </p:nvSpPr>
        <p:spPr/>
        <p:txBody>
          <a:bodyPr/>
          <a:lstStyle/>
          <a:p>
            <a:fld id="{9CD8D479-8942-46E8-A226-A4E01F7A105C}" type="slidenum">
              <a:rPr lang="en-US" smtClean="0"/>
              <a:t>11</a:t>
            </a:fld>
            <a:endParaRPr lang="en-US"/>
          </a:p>
        </p:txBody>
      </p:sp>
      <p:sp>
        <p:nvSpPr>
          <p:cNvPr id="7" name="Content Placeholder 7">
            <a:extLst>
              <a:ext uri="{FF2B5EF4-FFF2-40B4-BE49-F238E27FC236}">
                <a16:creationId xmlns:a16="http://schemas.microsoft.com/office/drawing/2014/main" id="{3F06348D-3306-9076-BB06-548A3B40B7AA}"/>
              </a:ext>
            </a:extLst>
          </p:cNvPr>
          <p:cNvSpPr txBox="1">
            <a:spLocks/>
          </p:cNvSpPr>
          <p:nvPr/>
        </p:nvSpPr>
        <p:spPr>
          <a:xfrm>
            <a:off x="1261872" y="1947672"/>
            <a:ext cx="3787648" cy="4910328"/>
          </a:xfrm>
          <a:prstGeom prst="rect">
            <a:avLst/>
          </a:prstGeom>
        </p:spPr>
        <p:txBody>
          <a:bodyPr vert="horz" lIns="91440" tIns="45720" rIns="91440" bIns="45720" rtlCol="0">
            <a:normAutofit fontScale="400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4500" b="1" i="1" u="sng" dirty="0">
                <a:latin typeface="Roboto" panose="02000000000000000000" pitchFamily="2" charset="0"/>
                <a:ea typeface="Roboto" panose="02000000000000000000" pitchFamily="2" charset="0"/>
                <a:cs typeface="Roboto" panose="02000000000000000000" pitchFamily="2" charset="0"/>
              </a:rPr>
              <a:t>Q: How healthy is each country?</a:t>
            </a:r>
            <a:endParaRPr lang="en-US" sz="45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3500" i="1" dirty="0">
                <a:latin typeface="Roboto" panose="02000000000000000000" pitchFamily="2" charset="0"/>
                <a:ea typeface="Roboto" panose="02000000000000000000" pitchFamily="2" charset="0"/>
                <a:cs typeface="Roboto" panose="02000000000000000000" pitchFamily="2" charset="0"/>
              </a:rPr>
              <a:t>4th in Infant Mortality Rate </a:t>
            </a:r>
            <a:r>
              <a:rPr lang="en-US" sz="3500" dirty="0">
                <a:latin typeface="Roboto" panose="02000000000000000000" pitchFamily="2" charset="0"/>
                <a:ea typeface="Roboto" panose="02000000000000000000" pitchFamily="2" charset="0"/>
                <a:cs typeface="Roboto" panose="02000000000000000000" pitchFamily="2" charset="0"/>
              </a:rPr>
              <a:t>China: 12.53 in 2010 and 6.44 in 2018 </a:t>
            </a:r>
            <a:r>
              <a:rPr lang="en-US" sz="3500" i="1" dirty="0">
                <a:latin typeface="Roboto" panose="02000000000000000000" pitchFamily="2" charset="0"/>
                <a:ea typeface="Roboto" panose="02000000000000000000" pitchFamily="2" charset="0"/>
                <a:cs typeface="Roboto" panose="02000000000000000000" pitchFamily="2" charset="0"/>
              </a:rPr>
              <a:t>(1st largest populated)</a:t>
            </a:r>
          </a:p>
          <a:p>
            <a:pPr>
              <a:lnSpc>
                <a:spcPct val="150000"/>
              </a:lnSpc>
            </a:pPr>
            <a:r>
              <a:rPr lang="en-US" sz="3500" i="1" dirty="0">
                <a:latin typeface="Roboto" panose="02000000000000000000" pitchFamily="2" charset="0"/>
                <a:ea typeface="Roboto" panose="02000000000000000000" pitchFamily="2" charset="0"/>
                <a:cs typeface="Roboto" panose="02000000000000000000" pitchFamily="2" charset="0"/>
              </a:rPr>
              <a:t>1st in Infant Mortality Rate </a:t>
            </a:r>
            <a:r>
              <a:rPr lang="en-US" sz="3500" dirty="0">
                <a:latin typeface="Roboto" panose="02000000000000000000" pitchFamily="2" charset="0"/>
                <a:ea typeface="Roboto" panose="02000000000000000000" pitchFamily="2" charset="0"/>
                <a:cs typeface="Roboto" panose="02000000000000000000" pitchFamily="2" charset="0"/>
              </a:rPr>
              <a:t>India has the highest infant mortality rate : 45.09 in 2010 and 29.76 in 2018 </a:t>
            </a:r>
            <a:r>
              <a:rPr lang="en-US" sz="3500" i="1" dirty="0">
                <a:latin typeface="Roboto" panose="02000000000000000000" pitchFamily="2" charset="0"/>
                <a:ea typeface="Roboto" panose="02000000000000000000" pitchFamily="2" charset="0"/>
                <a:cs typeface="Roboto" panose="02000000000000000000" pitchFamily="2" charset="0"/>
              </a:rPr>
              <a:t>(2nd largest populated)</a:t>
            </a:r>
          </a:p>
          <a:p>
            <a:pPr>
              <a:lnSpc>
                <a:spcPct val="150000"/>
              </a:lnSpc>
            </a:pPr>
            <a:r>
              <a:rPr lang="en-US" sz="3500" dirty="0">
                <a:latin typeface="Roboto" panose="02000000000000000000" pitchFamily="2" charset="0"/>
                <a:ea typeface="Roboto" panose="02000000000000000000" pitchFamily="2" charset="0"/>
                <a:cs typeface="Roboto" panose="02000000000000000000" pitchFamily="2" charset="0"/>
              </a:rPr>
              <a:t>South Africa: 34.37 in 2010 and 26.92 in 2018 </a:t>
            </a:r>
          </a:p>
          <a:p>
            <a:pPr>
              <a:lnSpc>
                <a:spcPct val="150000"/>
              </a:lnSpc>
            </a:pPr>
            <a:r>
              <a:rPr lang="en-US" sz="3500" dirty="0">
                <a:latin typeface="Roboto" panose="02000000000000000000" pitchFamily="2" charset="0"/>
                <a:ea typeface="Roboto" panose="02000000000000000000" pitchFamily="2" charset="0"/>
                <a:cs typeface="Roboto" panose="02000000000000000000" pitchFamily="2" charset="0"/>
              </a:rPr>
              <a:t>Japan has the lowest infant mortality rate: 2.36 in 2010 and 1.88 in 2018</a:t>
            </a:r>
          </a:p>
        </p:txBody>
      </p:sp>
      <p:grpSp>
        <p:nvGrpSpPr>
          <p:cNvPr id="15" name="Group 14">
            <a:extLst>
              <a:ext uri="{FF2B5EF4-FFF2-40B4-BE49-F238E27FC236}">
                <a16:creationId xmlns:a16="http://schemas.microsoft.com/office/drawing/2014/main" id="{EA8181E6-A7E1-4B1C-CCE4-1D12BED78924}"/>
              </a:ext>
            </a:extLst>
          </p:cNvPr>
          <p:cNvGrpSpPr/>
          <p:nvPr/>
        </p:nvGrpSpPr>
        <p:grpSpPr>
          <a:xfrm>
            <a:off x="5138928" y="1947672"/>
            <a:ext cx="5943600" cy="4192582"/>
            <a:chOff x="5138928" y="2039111"/>
            <a:chExt cx="5943600" cy="4192582"/>
          </a:xfrm>
        </p:grpSpPr>
        <p:pic>
          <p:nvPicPr>
            <p:cNvPr id="11" name="Picture 10" descr="Chart, line chart&#10;&#10;Description automatically generated">
              <a:extLst>
                <a:ext uri="{FF2B5EF4-FFF2-40B4-BE49-F238E27FC236}">
                  <a16:creationId xmlns:a16="http://schemas.microsoft.com/office/drawing/2014/main" id="{9C90420B-4498-8D76-0424-C6B5ECDCB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928" y="2039111"/>
              <a:ext cx="5726138" cy="3486479"/>
            </a:xfrm>
            <a:prstGeom prst="rect">
              <a:avLst/>
            </a:prstGeom>
            <a:ln w="12700">
              <a:solidFill>
                <a:schemeClr val="tx2"/>
              </a:solidFill>
            </a:ln>
          </p:spPr>
        </p:pic>
        <p:sp>
          <p:nvSpPr>
            <p:cNvPr id="8" name="TextBox 7">
              <a:extLst>
                <a:ext uri="{FF2B5EF4-FFF2-40B4-BE49-F238E27FC236}">
                  <a16:creationId xmlns:a16="http://schemas.microsoft.com/office/drawing/2014/main" id="{CCBE9E51-589C-E5D2-EA6F-D3D3F2B1C16D}"/>
                </a:ext>
              </a:extLst>
            </p:cNvPr>
            <p:cNvSpPr txBox="1"/>
            <p:nvPr/>
          </p:nvSpPr>
          <p:spPr>
            <a:xfrm>
              <a:off x="5138928" y="5604405"/>
              <a:ext cx="5943600" cy="627288"/>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The infant mortality rate is the number of infant deaths for every 1,000 live births. In addition to giving us key information about maternal and infant health, the infant mortality rate is an important marker of the overall health of a society.</a:t>
              </a:r>
              <a:endParaRPr lang="en-US" sz="1100" i="1" dirty="0"/>
            </a:p>
          </p:txBody>
        </p:sp>
      </p:grpSp>
      <p:sp>
        <p:nvSpPr>
          <p:cNvPr id="16" name="TextBox 15">
            <a:extLst>
              <a:ext uri="{FF2B5EF4-FFF2-40B4-BE49-F238E27FC236}">
                <a16:creationId xmlns:a16="http://schemas.microsoft.com/office/drawing/2014/main" id="{F65794D5-F11D-CC94-0DA1-E3D6233684E1}"/>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https://www.who.int/data/gho/data/indicators/indicator-details/GHO/infant-mortality-rate-(probability-of-dying-between-birth-and-age-1-per-1000-live-births)</a:t>
            </a:r>
            <a:endParaRPr lang="en-US" sz="1100" i="1" dirty="0"/>
          </a:p>
        </p:txBody>
      </p:sp>
    </p:spTree>
    <p:extLst>
      <p:ext uri="{BB962C8B-B14F-4D97-AF65-F5344CB8AC3E}">
        <p14:creationId xmlns:p14="http://schemas.microsoft.com/office/powerpoint/2010/main" val="11571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Outdoor Air Pollution</a:t>
            </a:r>
          </a:p>
        </p:txBody>
      </p:sp>
      <p:sp>
        <p:nvSpPr>
          <p:cNvPr id="3" name="Content Placeholder 2"/>
          <p:cNvSpPr>
            <a:spLocks noGrp="1"/>
          </p:cNvSpPr>
          <p:nvPr>
            <p:ph sz="half" idx="4294967295"/>
          </p:nvPr>
        </p:nvSpPr>
        <p:spPr>
          <a:xfrm>
            <a:off x="5024349" y="1961231"/>
            <a:ext cx="4610099" cy="4620682"/>
          </a:xfrm>
          <a:prstGeom prst="rect">
            <a:avLst/>
          </a:prstGeom>
        </p:spPr>
        <p:txBody>
          <a:bodyPr/>
          <a:lstStyle/>
          <a:p>
            <a:r>
              <a:rPr lang="en-US" dirty="0"/>
              <a:t>Red cancer</a:t>
            </a:r>
          </a:p>
          <a:p>
            <a:r>
              <a:rPr lang="en-US" dirty="0"/>
              <a:t>Blue cardio</a:t>
            </a:r>
          </a:p>
          <a:p>
            <a:r>
              <a:rPr lang="en-US" dirty="0"/>
              <a:t>Orange air pollution</a:t>
            </a:r>
          </a:p>
        </p:txBody>
      </p:sp>
      <p:sp>
        <p:nvSpPr>
          <p:cNvPr id="5" name="Slide Number Placeholder 4"/>
          <p:cNvSpPr>
            <a:spLocks noGrp="1"/>
          </p:cNvSpPr>
          <p:nvPr>
            <p:ph type="sldNum" sz="quarter" idx="12"/>
          </p:nvPr>
        </p:nvSpPr>
        <p:spPr/>
        <p:txBody>
          <a:bodyPr/>
          <a:lstStyle/>
          <a:p>
            <a:fld id="{9CD8D479-8942-46E8-A226-A4E01F7A105C}" type="slidenum">
              <a:rPr lang="en-US" smtClean="0"/>
              <a:t>12</a:t>
            </a:fld>
            <a:endParaRPr lang="en-US"/>
          </a:p>
        </p:txBody>
      </p:sp>
      <p:pic>
        <p:nvPicPr>
          <p:cNvPr id="10" name="Content Placeholder 9" descr="Chart, scatter chart, box and whisker chart&#10;&#10;Description automatically generated">
            <a:extLst>
              <a:ext uri="{FF2B5EF4-FFF2-40B4-BE49-F238E27FC236}">
                <a16:creationId xmlns:a16="http://schemas.microsoft.com/office/drawing/2014/main" id="{130EEE61-E08C-55AF-3B0C-993DF856D187}"/>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5138928" y="1825752"/>
            <a:ext cx="6021992" cy="4043134"/>
          </a:xfrm>
          <a:prstGeom prst="rect">
            <a:avLst/>
          </a:prstGeom>
          <a:ln w="12700">
            <a:solidFill>
              <a:schemeClr val="tx1"/>
            </a:solidFill>
          </a:ln>
        </p:spPr>
      </p:pic>
      <p:sp>
        <p:nvSpPr>
          <p:cNvPr id="4" name="Content Placeholder 7">
            <a:extLst>
              <a:ext uri="{FF2B5EF4-FFF2-40B4-BE49-F238E27FC236}">
                <a16:creationId xmlns:a16="http://schemas.microsoft.com/office/drawing/2014/main" id="{CF0BD15E-FF2D-0FF8-2BB4-0BE3C07FD1DD}"/>
              </a:ext>
            </a:extLst>
          </p:cNvPr>
          <p:cNvSpPr txBox="1">
            <a:spLocks/>
          </p:cNvSpPr>
          <p:nvPr/>
        </p:nvSpPr>
        <p:spPr>
          <a:xfrm>
            <a:off x="1261872" y="1947672"/>
            <a:ext cx="3574288" cy="4229297"/>
          </a:xfrm>
          <a:prstGeom prst="rect">
            <a:avLst/>
          </a:prstGeom>
        </p:spPr>
        <p:txBody>
          <a:bodyPr vert="horz" lIns="91440" tIns="45720" rIns="91440" bIns="45720" rtlCol="0">
            <a:normAutofit lnSpcReduction="1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b="1" i="1" u="sng" dirty="0">
                <a:latin typeface="Roboto" panose="02000000000000000000" pitchFamily="2" charset="0"/>
                <a:ea typeface="Roboto" panose="02000000000000000000" pitchFamily="2" charset="0"/>
                <a:cs typeface="Roboto" panose="02000000000000000000" pitchFamily="2" charset="0"/>
              </a:rPr>
              <a:t>Q: What impact does outdoor air pollution have on the health of a population?</a:t>
            </a:r>
            <a:endParaRPr lang="en-US" sz="1600" u="sng" dirty="0">
              <a:latin typeface="Roboto" panose="02000000000000000000" pitchFamily="2" charset="0"/>
              <a:ea typeface="Roboto" panose="02000000000000000000" pitchFamily="2" charset="0"/>
              <a:cs typeface="Roboto" panose="02000000000000000000" pitchFamily="2" charset="0"/>
            </a:endParaRPr>
          </a:p>
          <a:p>
            <a:r>
              <a:rPr lang="en-US" sz="1600" dirty="0">
                <a:latin typeface="Roboto" panose="02000000000000000000" pitchFamily="2" charset="0"/>
                <a:ea typeface="Roboto" panose="02000000000000000000" pitchFamily="2" charset="0"/>
                <a:cs typeface="Roboto" panose="02000000000000000000" pitchFamily="2" charset="0"/>
              </a:rPr>
              <a:t>Russia ranking at the top for cardiovascular disease</a:t>
            </a:r>
          </a:p>
          <a:p>
            <a:pPr lvl="1"/>
            <a:r>
              <a:rPr lang="en-US" sz="1400" dirty="0">
                <a:latin typeface="Roboto" panose="02000000000000000000" pitchFamily="2" charset="0"/>
                <a:ea typeface="Roboto" panose="02000000000000000000" pitchFamily="2" charset="0"/>
                <a:cs typeface="Roboto" panose="02000000000000000000" pitchFamily="2" charset="0"/>
              </a:rPr>
              <a:t>China 2nd, South Africa 3</a:t>
            </a:r>
            <a:r>
              <a:rPr lang="en-US" sz="1400" baseline="30000" dirty="0">
                <a:latin typeface="Roboto" panose="02000000000000000000" pitchFamily="2" charset="0"/>
                <a:ea typeface="Roboto" panose="02000000000000000000" pitchFamily="2" charset="0"/>
                <a:cs typeface="Roboto" panose="02000000000000000000" pitchFamily="2" charset="0"/>
              </a:rPr>
              <a:t>rd</a:t>
            </a:r>
            <a:endParaRPr lang="en-US" sz="1400" dirty="0">
              <a:latin typeface="Roboto" panose="02000000000000000000" pitchFamily="2" charset="0"/>
              <a:ea typeface="Roboto" panose="02000000000000000000" pitchFamily="2" charset="0"/>
              <a:cs typeface="Roboto" panose="02000000000000000000" pitchFamily="2" charset="0"/>
            </a:endParaRPr>
          </a:p>
          <a:p>
            <a:pPr lvl="1"/>
            <a:r>
              <a:rPr lang="en-US" sz="1400" dirty="0">
                <a:latin typeface="Roboto" panose="02000000000000000000" pitchFamily="2" charset="0"/>
                <a:ea typeface="Roboto" panose="02000000000000000000" pitchFamily="2" charset="0"/>
                <a:cs typeface="Roboto" panose="02000000000000000000" pitchFamily="2" charset="0"/>
              </a:rPr>
              <a:t>Japan least cardiovascular death rates</a:t>
            </a:r>
          </a:p>
          <a:p>
            <a:r>
              <a:rPr lang="en-US" sz="1600" dirty="0">
                <a:latin typeface="Roboto" panose="02000000000000000000" pitchFamily="2" charset="0"/>
                <a:ea typeface="Roboto" panose="02000000000000000000" pitchFamily="2" charset="0"/>
                <a:cs typeface="Roboto" panose="02000000000000000000" pitchFamily="2" charset="0"/>
              </a:rPr>
              <a:t>United Kingdom ranking at the top for cancer </a:t>
            </a:r>
          </a:p>
          <a:p>
            <a:pPr lvl="1"/>
            <a:r>
              <a:rPr lang="en-US" sz="1400" dirty="0">
                <a:latin typeface="Roboto" panose="02000000000000000000" pitchFamily="2" charset="0"/>
                <a:ea typeface="Roboto" panose="02000000000000000000" pitchFamily="2" charset="0"/>
                <a:cs typeface="Roboto" panose="02000000000000000000" pitchFamily="2" charset="0"/>
              </a:rPr>
              <a:t>India least cancer death rates</a:t>
            </a:r>
          </a:p>
          <a:p>
            <a:r>
              <a:rPr lang="en-US" sz="1600" dirty="0">
                <a:latin typeface="Roboto" panose="02000000000000000000" pitchFamily="2" charset="0"/>
                <a:ea typeface="Roboto" panose="02000000000000000000" pitchFamily="2" charset="0"/>
                <a:cs typeface="Roboto" panose="02000000000000000000" pitchFamily="2" charset="0"/>
              </a:rPr>
              <a:t>India ranking at the top for outdoor air pollution</a:t>
            </a:r>
          </a:p>
          <a:p>
            <a:pPr lvl="1"/>
            <a:r>
              <a:rPr lang="en-US" sz="1400" dirty="0">
                <a:latin typeface="Roboto" panose="02000000000000000000" pitchFamily="2" charset="0"/>
                <a:ea typeface="Roboto" panose="02000000000000000000" pitchFamily="2" charset="0"/>
                <a:cs typeface="Roboto" panose="02000000000000000000" pitchFamily="2" charset="0"/>
              </a:rPr>
              <a:t>Australia least outdoor air pollution death rates</a:t>
            </a: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6B6A3AE3-F182-C6F6-93AD-5EB66F98BFA8}"/>
              </a:ext>
            </a:extLst>
          </p:cNvPr>
          <p:cNvSpPr txBox="1"/>
          <p:nvPr/>
        </p:nvSpPr>
        <p:spPr>
          <a:xfrm>
            <a:off x="5138928" y="5950712"/>
            <a:ext cx="5943600" cy="444609"/>
          </a:xfrm>
          <a:prstGeom prst="rect">
            <a:avLst/>
          </a:prstGeom>
          <a:noFill/>
        </p:spPr>
        <p:txBody>
          <a:bodyPr wrap="square" rtlCol="0">
            <a:spAutoFit/>
          </a:bodyPr>
          <a:lstStyle/>
          <a:p>
            <a:pPr marL="0" marR="0">
              <a:lnSpc>
                <a:spcPct val="107000"/>
              </a:lnSpc>
              <a:spcBef>
                <a:spcPts val="0"/>
              </a:spcBef>
              <a:spcAft>
                <a:spcPts val="800"/>
              </a:spcAft>
            </a:pPr>
            <a:r>
              <a:rPr lang="en-US" sz="1100" b="0" i="1" dirty="0">
                <a:effectLst/>
                <a:latin typeface="Roboto" panose="02000000000000000000" pitchFamily="2" charset="0"/>
                <a:ea typeface="Roboto" panose="02000000000000000000" pitchFamily="2" charset="0"/>
                <a:cs typeface="Roboto" panose="02000000000000000000" pitchFamily="2" charset="0"/>
              </a:rPr>
              <a:t>Outdoor air pollution is one of the world’s largest health and environmental problems – one that tends to worsen for countries as they industrialize and transition from low to middle incomes.</a:t>
            </a:r>
            <a:endParaRPr lang="en-US" sz="1100" i="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9D33EB39-F057-DDDC-AD38-8AA79E175255}"/>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https://ourworldindata.org/outdoor-air-pollution</a:t>
            </a:r>
            <a:endParaRPr lang="en-US" sz="1100" i="1" dirty="0"/>
          </a:p>
        </p:txBody>
      </p:sp>
    </p:spTree>
    <p:extLst>
      <p:ext uri="{BB962C8B-B14F-4D97-AF65-F5344CB8AC3E}">
        <p14:creationId xmlns:p14="http://schemas.microsoft.com/office/powerpoint/2010/main" val="206781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2D50-51B6-CED7-7817-20DC23F9099A}"/>
              </a:ext>
            </a:extLst>
          </p:cNvPr>
          <p:cNvSpPr>
            <a:spLocks noGrp="1"/>
          </p:cNvSpPr>
          <p:nvPr>
            <p:ph type="title"/>
          </p:nvPr>
        </p:nvSpPr>
        <p:spPr/>
        <p:txBody>
          <a:bodyPr/>
          <a:lstStyle/>
          <a:p>
            <a:r>
              <a:rPr lang="en-US" dirty="0" err="1"/>
              <a:t>Cont</a:t>
            </a:r>
            <a:r>
              <a:rPr lang="en-US" dirty="0"/>
              <a:t> . Impact of Outdoor Air Pollution</a:t>
            </a:r>
          </a:p>
        </p:txBody>
      </p:sp>
      <p:sp>
        <p:nvSpPr>
          <p:cNvPr id="3" name="Slide Number Placeholder 2">
            <a:extLst>
              <a:ext uri="{FF2B5EF4-FFF2-40B4-BE49-F238E27FC236}">
                <a16:creationId xmlns:a16="http://schemas.microsoft.com/office/drawing/2014/main" id="{F897F981-75C1-4F7A-E913-B4529FB117E6}"/>
              </a:ext>
            </a:extLst>
          </p:cNvPr>
          <p:cNvSpPr>
            <a:spLocks noGrp="1"/>
          </p:cNvSpPr>
          <p:nvPr>
            <p:ph type="sldNum" sz="quarter" idx="12"/>
          </p:nvPr>
        </p:nvSpPr>
        <p:spPr/>
        <p:txBody>
          <a:bodyPr/>
          <a:lstStyle/>
          <a:p>
            <a:fld id="{9CD8D479-8942-46E8-A226-A4E01F7A105C}" type="slidenum">
              <a:rPr lang="en-US" smtClean="0"/>
              <a:t>13</a:t>
            </a:fld>
            <a:endParaRPr lang="en-US"/>
          </a:p>
        </p:txBody>
      </p:sp>
      <p:graphicFrame>
        <p:nvGraphicFramePr>
          <p:cNvPr id="4" name="Table 7">
            <a:extLst>
              <a:ext uri="{FF2B5EF4-FFF2-40B4-BE49-F238E27FC236}">
                <a16:creationId xmlns:a16="http://schemas.microsoft.com/office/drawing/2014/main" id="{2D257A60-FB13-8662-35E5-01F77959733D}"/>
              </a:ext>
            </a:extLst>
          </p:cNvPr>
          <p:cNvGraphicFramePr>
            <a:graphicFrameLocks noGrp="1"/>
          </p:cNvGraphicFramePr>
          <p:nvPr>
            <p:extLst>
              <p:ext uri="{D42A27DB-BD31-4B8C-83A1-F6EECF244321}">
                <p14:modId xmlns:p14="http://schemas.microsoft.com/office/powerpoint/2010/main" val="596654529"/>
              </p:ext>
            </p:extLst>
          </p:nvPr>
        </p:nvGraphicFramePr>
        <p:xfrm>
          <a:off x="1213316" y="1750196"/>
          <a:ext cx="9765367" cy="4712112"/>
        </p:xfrm>
        <a:graphic>
          <a:graphicData uri="http://schemas.openxmlformats.org/drawingml/2006/table">
            <a:tbl>
              <a:tblPr firstRow="1" bandRow="1">
                <a:tableStyleId>{3B4B98B0-60AC-42C2-AFA5-B58CD77FA1E5}</a:tableStyleId>
              </a:tblPr>
              <a:tblGrid>
                <a:gridCol w="1221988">
                  <a:extLst>
                    <a:ext uri="{9D8B030D-6E8A-4147-A177-3AD203B41FA5}">
                      <a16:colId xmlns:a16="http://schemas.microsoft.com/office/drawing/2014/main" val="4113888845"/>
                    </a:ext>
                  </a:extLst>
                </a:gridCol>
                <a:gridCol w="3075347">
                  <a:extLst>
                    <a:ext uri="{9D8B030D-6E8A-4147-A177-3AD203B41FA5}">
                      <a16:colId xmlns:a16="http://schemas.microsoft.com/office/drawing/2014/main" val="3621810091"/>
                    </a:ext>
                  </a:extLst>
                </a:gridCol>
                <a:gridCol w="2849093">
                  <a:extLst>
                    <a:ext uri="{9D8B030D-6E8A-4147-A177-3AD203B41FA5}">
                      <a16:colId xmlns:a16="http://schemas.microsoft.com/office/drawing/2014/main" val="2783644101"/>
                    </a:ext>
                  </a:extLst>
                </a:gridCol>
                <a:gridCol w="2618939">
                  <a:extLst>
                    <a:ext uri="{9D8B030D-6E8A-4147-A177-3AD203B41FA5}">
                      <a16:colId xmlns:a16="http://schemas.microsoft.com/office/drawing/2014/main" val="4251554947"/>
                    </a:ext>
                  </a:extLst>
                </a:gridCol>
              </a:tblGrid>
              <a:tr h="610172">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Country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Outdoor Air Pollution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Cardiovascular Disease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Cancer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7626707"/>
                  </a:ext>
                </a:extLst>
              </a:tr>
              <a:tr h="493949">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157.85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138.02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968373"/>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China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99.38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305.56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147.08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1433773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India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106.85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254.66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80.30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567140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Brazil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190.03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119.60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668581"/>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Russia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491.88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136.46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098462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Japan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83.35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394998"/>
                  </a:ext>
                </a:extLst>
              </a:tr>
              <a:tr h="493949">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United Kingdom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135.19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150.66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03426353"/>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17.38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165.68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8551628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South Africa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72.05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262.24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431529"/>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094758"/>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Israel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23.87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128.30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601441"/>
                  </a:ext>
                </a:extLst>
              </a:tr>
              <a:tr h="306562">
                <a:tc gridSpan="2">
                  <a:txBody>
                    <a:bodyPr/>
                    <a:lstStyle/>
                    <a:p>
                      <a:pPr lvl="0" algn="r"/>
                      <a:r>
                        <a:rPr lang="en-US" sz="1400" b="1" dirty="0">
                          <a:latin typeface="Roboto" panose="02000000000000000000" pitchFamily="2" charset="0"/>
                          <a:ea typeface="Roboto" panose="02000000000000000000" pitchFamily="2" charset="0"/>
                          <a:cs typeface="Roboto" panose="02000000000000000000" pitchFamily="2" charset="0"/>
                        </a:rPr>
                        <a:t>Pearson Correlation Statistical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Roboto" panose="02000000000000000000" pitchFamily="2" charset="0"/>
                          <a:ea typeface="Roboto" panose="02000000000000000000" pitchFamily="2" charset="0"/>
                          <a:cs typeface="Roboto" panose="02000000000000000000" pitchFamily="2" charset="0"/>
                        </a:rPr>
                        <a:t>r = 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Roboto" panose="02000000000000000000" pitchFamily="2" charset="0"/>
                          <a:ea typeface="Roboto" panose="02000000000000000000" pitchFamily="2" charset="0"/>
                          <a:cs typeface="Roboto" panose="02000000000000000000" pitchFamily="2" charset="0"/>
                        </a:rPr>
                        <a:t>r = 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348116"/>
                  </a:ext>
                </a:extLst>
              </a:tr>
            </a:tbl>
          </a:graphicData>
        </a:graphic>
      </p:graphicFrame>
      <p:sp>
        <p:nvSpPr>
          <p:cNvPr id="5" name="TextBox 4">
            <a:extLst>
              <a:ext uri="{FF2B5EF4-FFF2-40B4-BE49-F238E27FC236}">
                <a16:creationId xmlns:a16="http://schemas.microsoft.com/office/drawing/2014/main" id="{DC2B306F-4D2B-6EE0-48F2-0AA9F53EB1F8}"/>
              </a:ext>
            </a:extLst>
          </p:cNvPr>
          <p:cNvSpPr txBox="1"/>
          <p:nvPr/>
        </p:nvSpPr>
        <p:spPr>
          <a:xfrm>
            <a:off x="1548668" y="6600564"/>
            <a:ext cx="10643332" cy="257122"/>
          </a:xfrm>
          <a:prstGeom prst="rect">
            <a:avLst/>
          </a:prstGeom>
          <a:noFill/>
        </p:spPr>
        <p:txBody>
          <a:bodyPr wrap="square" rtlCol="0">
            <a:spAutoFit/>
          </a:bodyPr>
          <a:lstStyle/>
          <a:p>
            <a:pPr marL="0" marR="0">
              <a:lnSpc>
                <a:spcPct val="107000"/>
              </a:lnSpc>
              <a:spcBef>
                <a:spcPts val="0"/>
              </a:spcBef>
              <a:spcAft>
                <a:spcPts val="800"/>
              </a:spcAft>
            </a:pPr>
            <a:r>
              <a:rPr lang="en-US" sz="1050" i="1" dirty="0">
                <a:solidFill>
                  <a:srgbClr val="202124"/>
                </a:solidFill>
                <a:effectLst/>
                <a:latin typeface="Roboto" panose="02000000000000000000" pitchFamily="2" charset="0"/>
              </a:rPr>
              <a:t>Source: https://ourworldindata.org/outdoor-air-pollution, https://ourworldindata.org/causes-of-death#cardiovascular-diseases, https://ourworldindata.org/causes-of-death#cancers</a:t>
            </a:r>
            <a:endParaRPr lang="en-US" sz="1050" i="1" dirty="0"/>
          </a:p>
        </p:txBody>
      </p:sp>
    </p:spTree>
    <p:extLst>
      <p:ext uri="{BB962C8B-B14F-4D97-AF65-F5344CB8AC3E}">
        <p14:creationId xmlns:p14="http://schemas.microsoft.com/office/powerpoint/2010/main" val="6515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Analysis/Conclusion</a:t>
            </a:r>
          </a:p>
        </p:txBody>
      </p:sp>
      <p:sp>
        <p:nvSpPr>
          <p:cNvPr id="3" name="Content Placeholder 2"/>
          <p:cNvSpPr>
            <a:spLocks noGrp="1"/>
          </p:cNvSpPr>
          <p:nvPr>
            <p:ph sz="half" idx="4294967295"/>
          </p:nvPr>
        </p:nvSpPr>
        <p:spPr>
          <a:xfrm>
            <a:off x="1261872" y="1947672"/>
            <a:ext cx="9371949" cy="4620682"/>
          </a:xfrm>
          <a:prstGeom prst="rect">
            <a:avLst/>
          </a:prstGeom>
        </p:spPr>
        <p:txBody>
          <a:bodyPr/>
          <a:lstStyle/>
          <a:p>
            <a:r>
              <a:rPr lang="en-US" sz="1800" b="1" dirty="0">
                <a:latin typeface="Roboto" panose="02000000000000000000" pitchFamily="2" charset="0"/>
                <a:ea typeface="Roboto" panose="02000000000000000000" pitchFamily="2" charset="0"/>
                <a:cs typeface="Roboto" panose="02000000000000000000" pitchFamily="2" charset="0"/>
              </a:rPr>
              <a:t>Health Analysis</a:t>
            </a:r>
          </a:p>
          <a:p>
            <a:pPr lvl="1"/>
            <a:r>
              <a:rPr lang="en-US" sz="1600" dirty="0">
                <a:latin typeface="Roboto" panose="02000000000000000000" pitchFamily="2" charset="0"/>
                <a:ea typeface="Roboto" panose="02000000000000000000" pitchFamily="2" charset="0"/>
                <a:cs typeface="Roboto" panose="02000000000000000000" pitchFamily="2" charset="0"/>
              </a:rPr>
              <a:t>China is the largest densely populated country and 2nd leading country in death rates for outdoor air pollution, cardiovascular disease, and cancer</a:t>
            </a:r>
          </a:p>
          <a:p>
            <a:pPr lvl="2"/>
            <a:r>
              <a:rPr lang="en-US" sz="1400" dirty="0">
                <a:latin typeface="Roboto" panose="02000000000000000000" pitchFamily="2" charset="0"/>
                <a:ea typeface="Roboto" panose="02000000000000000000" pitchFamily="2" charset="0"/>
                <a:cs typeface="Roboto" panose="02000000000000000000" pitchFamily="2" charset="0"/>
              </a:rPr>
              <a:t>Likely correlated to population</a:t>
            </a:r>
          </a:p>
          <a:p>
            <a:pPr lvl="2"/>
            <a:r>
              <a:rPr lang="en-US" sz="1400" dirty="0">
                <a:latin typeface="Roboto" panose="02000000000000000000" pitchFamily="2" charset="0"/>
                <a:ea typeface="Roboto" panose="02000000000000000000" pitchFamily="2" charset="0"/>
                <a:cs typeface="Roboto" panose="02000000000000000000" pitchFamily="2" charset="0"/>
              </a:rPr>
              <a:t>South Africa exception</a:t>
            </a:r>
          </a:p>
          <a:p>
            <a:pPr lvl="1"/>
            <a:r>
              <a:rPr lang="en-US" sz="1600" dirty="0">
                <a:latin typeface="Roboto" panose="02000000000000000000" pitchFamily="2" charset="0"/>
                <a:ea typeface="Roboto" panose="02000000000000000000" pitchFamily="2" charset="0"/>
                <a:cs typeface="Roboto" panose="02000000000000000000" pitchFamily="2" charset="0"/>
              </a:rPr>
              <a:t>Differences likely due to healthcare costs and availability, nutrition/malnutrition, and economic status</a:t>
            </a:r>
          </a:p>
          <a:p>
            <a:pPr lvl="1"/>
            <a:r>
              <a:rPr lang="en-US" sz="1600" dirty="0">
                <a:latin typeface="Roboto" panose="02000000000000000000" pitchFamily="2" charset="0"/>
                <a:ea typeface="Roboto" panose="02000000000000000000" pitchFamily="2" charset="0"/>
                <a:cs typeface="Roboto" panose="02000000000000000000" pitchFamily="2" charset="0"/>
              </a:rPr>
              <a:t>Strong positive correlation between outdoor air pollution and cancer death rates as well as outdoor air pollution and cardiovascular disease death rates.</a:t>
            </a:r>
          </a:p>
          <a:p>
            <a:r>
              <a:rPr lang="en-US" dirty="0">
                <a:latin typeface="Roboto" panose="02000000000000000000" pitchFamily="2" charset="0"/>
                <a:ea typeface="Roboto" panose="02000000000000000000" pitchFamily="2" charset="0"/>
                <a:cs typeface="Roboto" panose="02000000000000000000" pitchFamily="2" charset="0"/>
              </a:rPr>
              <a:t>Findings vs Hypothesis?</a:t>
            </a:r>
          </a:p>
          <a:p>
            <a:r>
              <a:rPr lang="en-US" dirty="0">
                <a:latin typeface="Roboto" panose="02000000000000000000" pitchFamily="2" charset="0"/>
                <a:ea typeface="Roboto" panose="02000000000000000000" pitchFamily="2" charset="0"/>
                <a:cs typeface="Roboto" panose="02000000000000000000" pitchFamily="2" charset="0"/>
              </a:rPr>
              <a:t>Accuracy?</a:t>
            </a:r>
          </a:p>
          <a:p>
            <a:r>
              <a:rPr lang="en-US" dirty="0">
                <a:latin typeface="Roboto" panose="02000000000000000000" pitchFamily="2" charset="0"/>
                <a:ea typeface="Roboto" panose="02000000000000000000" pitchFamily="2" charset="0"/>
                <a:cs typeface="Roboto" panose="02000000000000000000" pitchFamily="2" charset="0"/>
              </a:rPr>
              <a:t>Relevant?</a:t>
            </a:r>
          </a:p>
          <a:p>
            <a:r>
              <a:rPr lang="en-US" dirty="0">
                <a:latin typeface="Roboto" panose="02000000000000000000" pitchFamily="2" charset="0"/>
                <a:ea typeface="Roboto" panose="02000000000000000000" pitchFamily="2" charset="0"/>
                <a:cs typeface="Roboto" panose="02000000000000000000" pitchFamily="2" charset="0"/>
              </a:rPr>
              <a:t>How can data be used?</a:t>
            </a:r>
          </a:p>
          <a:p>
            <a:r>
              <a:rPr lang="en-US" dirty="0">
                <a:latin typeface="Roboto" panose="02000000000000000000" pitchFamily="2" charset="0"/>
                <a:ea typeface="Roboto" panose="02000000000000000000" pitchFamily="2" charset="0"/>
                <a:cs typeface="Roboto" panose="02000000000000000000" pitchFamily="2" charset="0"/>
              </a:rPr>
              <a:t>What was learned?</a:t>
            </a:r>
          </a:p>
        </p:txBody>
      </p:sp>
      <p:sp>
        <p:nvSpPr>
          <p:cNvPr id="5" name="Slide Number Placeholder 4"/>
          <p:cNvSpPr>
            <a:spLocks noGrp="1"/>
          </p:cNvSpPr>
          <p:nvPr>
            <p:ph type="sldNum" sz="quarter" idx="12"/>
          </p:nvPr>
        </p:nvSpPr>
        <p:spPr/>
        <p:txBody>
          <a:bodyPr/>
          <a:lstStyle/>
          <a:p>
            <a:fld id="{9CD8D479-8942-46E8-A226-A4E01F7A105C}" type="slidenum">
              <a:rPr lang="en-US" smtClean="0"/>
              <a:t>14</a:t>
            </a:fld>
            <a:endParaRPr lang="en-US"/>
          </a:p>
        </p:txBody>
      </p:sp>
    </p:spTree>
    <p:extLst>
      <p:ext uri="{BB962C8B-B14F-4D97-AF65-F5344CB8AC3E}">
        <p14:creationId xmlns:p14="http://schemas.microsoft.com/office/powerpoint/2010/main" val="385433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1916123"/>
            <a:ext cx="4846320" cy="2387600"/>
          </a:xfrm>
        </p:spPr>
        <p:txBody>
          <a:bodyPr anchor="b">
            <a:normAutofit/>
          </a:bodyPr>
          <a:lstStyle/>
          <a:p>
            <a:r>
              <a:rPr lang="en-US" dirty="0"/>
              <a:t>Questions?</a:t>
            </a:r>
          </a:p>
        </p:txBody>
      </p:sp>
      <p:pic>
        <p:nvPicPr>
          <p:cNvPr id="9" name="Picture 8" descr="A large group of people&#10;&#10;Description automatically generated with medium confidence">
            <a:extLst>
              <a:ext uri="{FF2B5EF4-FFF2-40B4-BE49-F238E27FC236}">
                <a16:creationId xmlns:a16="http://schemas.microsoft.com/office/drawing/2014/main" id="{DB7A2BDA-C3CD-5919-B334-F6BE8CC1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0" y="2052320"/>
            <a:ext cx="5413248" cy="3891280"/>
          </a:xfrm>
          <a:prstGeom prst="rect">
            <a:avLst/>
          </a:prstGeom>
        </p:spPr>
      </p:pic>
    </p:spTree>
    <p:extLst>
      <p:ext uri="{BB962C8B-B14F-4D97-AF65-F5344CB8AC3E}">
        <p14:creationId xmlns:p14="http://schemas.microsoft.com/office/powerpoint/2010/main" val="387398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pic>
        <p:nvPicPr>
          <p:cNvPr id="10" name="Picture 9" descr="Map&#10;&#10;Description automatically generated">
            <a:extLst>
              <a:ext uri="{FF2B5EF4-FFF2-40B4-BE49-F238E27FC236}">
                <a16:creationId xmlns:a16="http://schemas.microsoft.com/office/drawing/2014/main" id="{7676B6A6-DDEC-338A-EE8A-B7A89F76C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90" y="1950971"/>
            <a:ext cx="10663569" cy="3937317"/>
          </a:xfrm>
          <a:prstGeom prst="rect">
            <a:avLst/>
          </a:prstGeom>
          <a:ln w="12700">
            <a:solidFill>
              <a:schemeClr val="tx1"/>
            </a:solidFill>
          </a:ln>
        </p:spPr>
      </p:pic>
      <p:sp>
        <p:nvSpPr>
          <p:cNvPr id="2" name="Title 1">
            <a:extLst>
              <a:ext uri="{FF2B5EF4-FFF2-40B4-BE49-F238E27FC236}">
                <a16:creationId xmlns:a16="http://schemas.microsoft.com/office/drawing/2014/main" id="{8DCB92E2-BED5-8C27-F241-9DA4111A1331}"/>
              </a:ext>
            </a:extLst>
          </p:cNvPr>
          <p:cNvSpPr>
            <a:spLocks noGrp="1"/>
          </p:cNvSpPr>
          <p:nvPr>
            <p:ph type="title"/>
          </p:nvPr>
        </p:nvSpPr>
        <p:spPr>
          <a:xfrm>
            <a:off x="1410026" y="276087"/>
            <a:ext cx="9371949" cy="1183566"/>
          </a:xfrm>
        </p:spPr>
        <p:txBody>
          <a:bodyPr/>
          <a:lstStyle/>
          <a:p>
            <a:r>
              <a:rPr lang="fr-FR" dirty="0">
                <a:solidFill>
                  <a:schemeClr val="bg1"/>
                </a:solidFill>
              </a:rPr>
              <a:t>World Population, 11 Countries</a:t>
            </a:r>
            <a:endParaRPr lang="en-US" dirty="0">
              <a:solidFill>
                <a:schemeClr val="bg1"/>
              </a:solidFill>
            </a:endParaRPr>
          </a:p>
        </p:txBody>
      </p:sp>
    </p:spTree>
    <p:extLst>
      <p:ext uri="{BB962C8B-B14F-4D97-AF65-F5344CB8AC3E}">
        <p14:creationId xmlns:p14="http://schemas.microsoft.com/office/powerpoint/2010/main" val="8451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AC186B-3A1F-15B5-B89B-3B5768EB7398}"/>
              </a:ext>
            </a:extLst>
          </p:cNvPr>
          <p:cNvSpPr/>
          <p:nvPr/>
        </p:nvSpPr>
        <p:spPr>
          <a:xfrm>
            <a:off x="0" y="690880"/>
            <a:ext cx="8595360" cy="858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fr-FR" dirty="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p:txBody>
          <a:bodyPr/>
          <a:lstStyle/>
          <a:p>
            <a:pPr marL="283464" lvl="1"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endParaRPr lang="en-US" dirty="0"/>
          </a:p>
        </p:txBody>
      </p:sp>
      <p:pic>
        <p:nvPicPr>
          <p:cNvPr id="8" name="Picture 7" descr="Table&#10;&#10;Description automatically generated with medium confidence">
            <a:extLst>
              <a:ext uri="{FF2B5EF4-FFF2-40B4-BE49-F238E27FC236}">
                <a16:creationId xmlns:a16="http://schemas.microsoft.com/office/drawing/2014/main" id="{6DF3D018-D95C-8039-1B26-665974719E2F}"/>
              </a:ext>
            </a:extLst>
          </p:cNvPr>
          <p:cNvPicPr>
            <a:picLocks noChangeAspect="1"/>
          </p:cNvPicPr>
          <p:nvPr/>
        </p:nvPicPr>
        <p:blipFill rotWithShape="1">
          <a:blip r:embed="rId2">
            <a:extLst>
              <a:ext uri="{28A0092B-C50C-407E-A947-70E740481C1C}">
                <a14:useLocalDpi xmlns:a14="http://schemas.microsoft.com/office/drawing/2010/main" val="0"/>
              </a:ext>
            </a:extLst>
          </a:blip>
          <a:srcRect r="-1711" b="43736"/>
          <a:stretch/>
        </p:blipFill>
        <p:spPr>
          <a:xfrm>
            <a:off x="953449" y="1992499"/>
            <a:ext cx="4790617" cy="3820669"/>
          </a:xfrm>
          <a:prstGeom prst="rect">
            <a:avLst/>
          </a:prstGeom>
          <a:ln w="12700">
            <a:solidFill>
              <a:schemeClr val="tx2"/>
            </a:solidFill>
          </a:ln>
        </p:spPr>
      </p:pic>
      <p:grpSp>
        <p:nvGrpSpPr>
          <p:cNvPr id="7" name="Group 6">
            <a:extLst>
              <a:ext uri="{FF2B5EF4-FFF2-40B4-BE49-F238E27FC236}">
                <a16:creationId xmlns:a16="http://schemas.microsoft.com/office/drawing/2014/main" id="{29157180-D149-FDF4-FD55-166F746C368F}"/>
              </a:ext>
            </a:extLst>
          </p:cNvPr>
          <p:cNvGrpSpPr/>
          <p:nvPr/>
        </p:nvGrpSpPr>
        <p:grpSpPr>
          <a:xfrm>
            <a:off x="5991356" y="1992499"/>
            <a:ext cx="4790617" cy="3820669"/>
            <a:chOff x="6447935" y="2728042"/>
            <a:chExt cx="4290000" cy="3442422"/>
          </a:xfrm>
        </p:grpSpPr>
        <p:pic>
          <p:nvPicPr>
            <p:cNvPr id="10" name="Picture 9" descr="Table&#10;&#10;Description automatically generated with medium confidence">
              <a:extLst>
                <a:ext uri="{FF2B5EF4-FFF2-40B4-BE49-F238E27FC236}">
                  <a16:creationId xmlns:a16="http://schemas.microsoft.com/office/drawing/2014/main" id="{08D8FD1E-12B7-EC50-FFEE-CF71719F35E4}"/>
                </a:ext>
              </a:extLst>
            </p:cNvPr>
            <p:cNvPicPr>
              <a:picLocks noChangeAspect="1"/>
            </p:cNvPicPr>
            <p:nvPr/>
          </p:nvPicPr>
          <p:blipFill rotWithShape="1">
            <a:blip r:embed="rId2">
              <a:extLst>
                <a:ext uri="{28A0092B-C50C-407E-A947-70E740481C1C}">
                  <a14:useLocalDpi xmlns:a14="http://schemas.microsoft.com/office/drawing/2010/main" val="0"/>
                </a:ext>
              </a:extLst>
            </a:blip>
            <a:srcRect t="56330"/>
            <a:stretch/>
          </p:blipFill>
          <p:spPr>
            <a:xfrm>
              <a:off x="6447935" y="2728042"/>
              <a:ext cx="4290000" cy="3442422"/>
            </a:xfrm>
            <a:prstGeom prst="rect">
              <a:avLst/>
            </a:prstGeom>
            <a:ln w="12700">
              <a:solidFill>
                <a:schemeClr val="tx2"/>
              </a:solidFill>
            </a:ln>
          </p:spPr>
        </p:pic>
        <p:sp>
          <p:nvSpPr>
            <p:cNvPr id="11" name="Rectangle 10">
              <a:extLst>
                <a:ext uri="{FF2B5EF4-FFF2-40B4-BE49-F238E27FC236}">
                  <a16:creationId xmlns:a16="http://schemas.microsoft.com/office/drawing/2014/main" id="{C25940B3-FA32-6C76-41B5-657B230E3017}"/>
                </a:ext>
              </a:extLst>
            </p:cNvPr>
            <p:cNvSpPr/>
            <p:nvPr/>
          </p:nvSpPr>
          <p:spPr>
            <a:xfrm>
              <a:off x="6544638" y="5486400"/>
              <a:ext cx="3955551" cy="513708"/>
            </a:xfrm>
            <a:prstGeom prst="rect">
              <a:avLst/>
            </a:prstGeom>
            <a:solidFill>
              <a:srgbClr val="FFFF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solidFill>
                  <a:schemeClr val="bg1"/>
                </a:solidFill>
              </a:rPr>
              <a:t>Cont</a:t>
            </a:r>
            <a:r>
              <a:rPr lang="fr-FR" dirty="0">
                <a:solidFill>
                  <a:schemeClr val="bg1"/>
                </a:solidFill>
              </a:rPr>
              <a:t>. Introduction</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sp>
        <p:nvSpPr>
          <p:cNvPr id="5" name="Date Placeholder 4"/>
          <p:cNvSpPr>
            <a:spLocks noGrp="1"/>
          </p:cNvSpPr>
          <p:nvPr>
            <p:ph type="dt" sz="half" idx="10"/>
          </p:nvPr>
        </p:nvSpPr>
        <p:spPr/>
        <p:txBody>
          <a:bodyPr/>
          <a:lstStyle/>
          <a:p>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D4FA621A-26DD-217B-81BE-828778E6A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764" y="1876553"/>
            <a:ext cx="6761516" cy="4310130"/>
          </a:xfrm>
          <a:prstGeom prst="rect">
            <a:avLst/>
          </a:prstGeom>
          <a:ln w="12700">
            <a:solidFill>
              <a:schemeClr val="tx2"/>
            </a:solidFill>
          </a:ln>
        </p:spPr>
      </p:pic>
      <p:sp>
        <p:nvSpPr>
          <p:cNvPr id="11" name="Rectangle 10">
            <a:extLst>
              <a:ext uri="{FF2B5EF4-FFF2-40B4-BE49-F238E27FC236}">
                <a16:creationId xmlns:a16="http://schemas.microsoft.com/office/drawing/2014/main" id="{C25940B3-FA32-6C76-41B5-657B230E3017}"/>
              </a:ext>
            </a:extLst>
          </p:cNvPr>
          <p:cNvSpPr/>
          <p:nvPr/>
        </p:nvSpPr>
        <p:spPr>
          <a:xfrm>
            <a:off x="2535683" y="4788348"/>
            <a:ext cx="5673369" cy="831616"/>
          </a:xfrm>
          <a:prstGeom prst="rect">
            <a:avLst/>
          </a:prstGeom>
          <a:solidFill>
            <a:srgbClr val="FFFF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1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Gross Domestic Product (GDP)</a:t>
            </a:r>
          </a:p>
        </p:txBody>
      </p:sp>
      <p:sp>
        <p:nvSpPr>
          <p:cNvPr id="4" name="Slide Number Placeholder 3"/>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p:cNvSpPr>
            <a:spLocks noGrp="1"/>
          </p:cNvSpPr>
          <p:nvPr>
            <p:ph type="dt" sz="half" idx="10"/>
          </p:nvPr>
        </p:nvSpPr>
        <p:spPr/>
        <p:txBody>
          <a:bodyPr/>
          <a:lstStyle/>
          <a:p>
            <a:endParaRPr lang="en-US" dirty="0"/>
          </a:p>
        </p:txBody>
      </p:sp>
      <p:sp>
        <p:nvSpPr>
          <p:cNvPr id="8" name="Content Placeholder 7">
            <a:extLst>
              <a:ext uri="{FF2B5EF4-FFF2-40B4-BE49-F238E27FC236}">
                <a16:creationId xmlns:a16="http://schemas.microsoft.com/office/drawing/2014/main" id="{2CB64F6B-B3F1-6DB1-28DE-2D997141B529}"/>
              </a:ext>
            </a:extLst>
          </p:cNvPr>
          <p:cNvSpPr>
            <a:spLocks noGrp="1"/>
          </p:cNvSpPr>
          <p:nvPr>
            <p:ph idx="1"/>
          </p:nvPr>
        </p:nvSpPr>
        <p:spPr>
          <a:xfrm>
            <a:off x="1259749" y="1947672"/>
            <a:ext cx="3563522" cy="4501396"/>
          </a:xfrm>
        </p:spPr>
        <p:txBody>
          <a:bodyPr>
            <a:normAutofit fontScale="92500" lnSpcReduction="20000"/>
          </a:bodyPr>
          <a:lstStyle/>
          <a:p>
            <a:pPr marL="0" indent="0">
              <a:lnSpc>
                <a:spcPct val="150000"/>
              </a:lnSpc>
              <a:buNone/>
            </a:pPr>
            <a:r>
              <a:rPr lang="en-US" sz="2000" b="1" i="1" u="sng" dirty="0">
                <a:latin typeface="Roboto" panose="02000000000000000000" pitchFamily="2" charset="0"/>
                <a:ea typeface="Roboto" panose="02000000000000000000" pitchFamily="2" charset="0"/>
                <a:cs typeface="Roboto" panose="02000000000000000000" pitchFamily="2" charset="0"/>
              </a:rPr>
              <a:t>Q: Why is GDP important when measuring a country’s growth and economy?</a:t>
            </a:r>
            <a:endParaRPr lang="en-US" sz="1200" b="1" i="1"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United States (US) leading the trend for the past 8 years</a:t>
            </a:r>
          </a:p>
          <a:p>
            <a:pPr lvl="1">
              <a:lnSpc>
                <a:spcPct val="150000"/>
              </a:lnSpc>
            </a:pPr>
            <a:r>
              <a:rPr lang="en-US" dirty="0">
                <a:latin typeface="Roboto" panose="02000000000000000000" pitchFamily="2" charset="0"/>
                <a:ea typeface="Roboto" panose="02000000000000000000" pitchFamily="2" charset="0"/>
                <a:cs typeface="Roboto" panose="02000000000000000000" pitchFamily="2" charset="0"/>
              </a:rPr>
              <a:t>China follows in upward trend after United States</a:t>
            </a:r>
          </a:p>
          <a:p>
            <a:pPr lvl="1">
              <a:lnSpc>
                <a:spcPct val="150000"/>
              </a:lnSpc>
            </a:pPr>
            <a:r>
              <a:rPr lang="en-US" dirty="0">
                <a:latin typeface="Roboto" panose="02000000000000000000" pitchFamily="2" charset="0"/>
                <a:ea typeface="Roboto" panose="02000000000000000000" pitchFamily="2" charset="0"/>
                <a:cs typeface="Roboto" panose="02000000000000000000" pitchFamily="2" charset="0"/>
              </a:rPr>
              <a:t>Represents how US and China are strongest economies</a:t>
            </a:r>
          </a:p>
          <a:p>
            <a:pPr>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Japan shows decreasing trend from 2012-2016</a:t>
            </a:r>
          </a:p>
        </p:txBody>
      </p:sp>
      <p:grpSp>
        <p:nvGrpSpPr>
          <p:cNvPr id="3" name="Group 2">
            <a:extLst>
              <a:ext uri="{FF2B5EF4-FFF2-40B4-BE49-F238E27FC236}">
                <a16:creationId xmlns:a16="http://schemas.microsoft.com/office/drawing/2014/main" id="{3B4756A5-9080-E1EE-F7F2-FDB5570E20CA}"/>
              </a:ext>
            </a:extLst>
          </p:cNvPr>
          <p:cNvGrpSpPr/>
          <p:nvPr/>
        </p:nvGrpSpPr>
        <p:grpSpPr>
          <a:xfrm>
            <a:off x="5138928" y="1946656"/>
            <a:ext cx="5943600" cy="4499683"/>
            <a:chOff x="5138928" y="1801262"/>
            <a:chExt cx="5943600" cy="4499683"/>
          </a:xfrm>
        </p:grpSpPr>
        <p:pic>
          <p:nvPicPr>
            <p:cNvPr id="9" name="Picture 8">
              <a:extLst>
                <a:ext uri="{FF2B5EF4-FFF2-40B4-BE49-F238E27FC236}">
                  <a16:creationId xmlns:a16="http://schemas.microsoft.com/office/drawing/2014/main" id="{8661C4E4-A509-E624-F84A-3363B6BCB9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8928" y="1801262"/>
              <a:ext cx="5943600" cy="3556635"/>
            </a:xfrm>
            <a:prstGeom prst="rect">
              <a:avLst/>
            </a:prstGeom>
            <a:noFill/>
            <a:ln w="12700">
              <a:solidFill>
                <a:schemeClr val="tx2"/>
              </a:solidFill>
            </a:ln>
          </p:spPr>
        </p:pic>
        <p:sp>
          <p:nvSpPr>
            <p:cNvPr id="10" name="TextBox 9">
              <a:extLst>
                <a:ext uri="{FF2B5EF4-FFF2-40B4-BE49-F238E27FC236}">
                  <a16:creationId xmlns:a16="http://schemas.microsoft.com/office/drawing/2014/main" id="{027851EE-ED27-3794-BEFB-6597E45A9D47}"/>
                </a:ext>
              </a:extLst>
            </p:cNvPr>
            <p:cNvSpPr txBox="1"/>
            <p:nvPr/>
          </p:nvSpPr>
          <p:spPr>
            <a:xfrm>
              <a:off x="5138928" y="5362226"/>
              <a:ext cx="5943600" cy="938719"/>
            </a:xfrm>
            <a:prstGeom prst="rect">
              <a:avLst/>
            </a:prstGeom>
            <a:noFill/>
          </p:spPr>
          <p:txBody>
            <a:bodyPr wrap="square" rtlCol="0">
              <a:spAutoFit/>
            </a:bodyPr>
            <a:lstStyle/>
            <a:p>
              <a:r>
                <a:rPr lang="en-US" sz="1100" i="1" spc="5" dirty="0">
                  <a:solidFill>
                    <a:srgbClr val="111111"/>
                  </a:solidFill>
                  <a:effectLst/>
                  <a:latin typeface="Roboto" panose="02000000000000000000" pitchFamily="2" charset="0"/>
                  <a:ea typeface="Roboto" panose="02000000000000000000" pitchFamily="2" charset="0"/>
                  <a:cs typeface="Roboto" panose="02000000000000000000" pitchFamily="2" charset="0"/>
                </a:rPr>
                <a:t>Gross domestic product (GDP) is the total monetary or market value of all the finished goods and services produced within a country’s borders in a specific time period. As a broad measure of overall domestic production, it functions as a comprehensive scorecard of a given country’s economic health.</a:t>
              </a:r>
              <a:endParaRPr lang="en-US" sz="1100" i="1" dirty="0">
                <a:effectLst/>
                <a:latin typeface="Roboto" panose="02000000000000000000" pitchFamily="2" charset="0"/>
                <a:ea typeface="Roboto" panose="02000000000000000000" pitchFamily="2" charset="0"/>
                <a:cs typeface="Roboto" panose="02000000000000000000" pitchFamily="2" charset="0"/>
              </a:endParaRPr>
            </a:p>
            <a:p>
              <a:endParaRPr lang="en-US" sz="1100" i="1" dirty="0">
                <a:latin typeface="Roboto" panose="02000000000000000000" pitchFamily="2" charset="0"/>
                <a:ea typeface="Roboto" panose="02000000000000000000" pitchFamily="2" charset="0"/>
                <a:cs typeface="Roboto" panose="02000000000000000000" pitchFamily="2" charset="0"/>
              </a:endParaRPr>
            </a:p>
          </p:txBody>
        </p:sp>
      </p:grpSp>
      <p:sp>
        <p:nvSpPr>
          <p:cNvPr id="6" name="Rectangle 5">
            <a:extLst>
              <a:ext uri="{FF2B5EF4-FFF2-40B4-BE49-F238E27FC236}">
                <a16:creationId xmlns:a16="http://schemas.microsoft.com/office/drawing/2014/main" id="{09A22ED4-B9DE-0D97-1101-7773A24E3AD3}"/>
              </a:ext>
            </a:extLst>
          </p:cNvPr>
          <p:cNvSpPr/>
          <p:nvPr/>
        </p:nvSpPr>
        <p:spPr>
          <a:xfrm>
            <a:off x="1109472" y="1696720"/>
            <a:ext cx="3864077" cy="474961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Domestic Product Per Capita</a:t>
            </a:r>
          </a:p>
        </p:txBody>
      </p:sp>
      <p:sp>
        <p:nvSpPr>
          <p:cNvPr id="4" name="Slide Number Placeholder 3"/>
          <p:cNvSpPr>
            <a:spLocks noGrp="1"/>
          </p:cNvSpPr>
          <p:nvPr>
            <p:ph type="sldNum" sz="quarter" idx="12"/>
          </p:nvPr>
        </p:nvSpPr>
        <p:spPr/>
        <p:txBody>
          <a:bodyPr/>
          <a:lstStyle/>
          <a:p>
            <a:fld id="{9CD8D479-8942-46E8-A226-A4E01F7A105C}" type="slidenum">
              <a:rPr lang="en-US" smtClean="0"/>
              <a:t>6</a:t>
            </a:fld>
            <a:endParaRPr lang="en-US"/>
          </a:p>
        </p:txBody>
      </p:sp>
      <p:sp>
        <p:nvSpPr>
          <p:cNvPr id="5" name="Date Placeholder 4"/>
          <p:cNvSpPr>
            <a:spLocks noGrp="1"/>
          </p:cNvSpPr>
          <p:nvPr>
            <p:ph type="dt" sz="half" idx="10"/>
          </p:nvPr>
        </p:nvSpPr>
        <p:spPr/>
        <p:txBody>
          <a:bodyPr/>
          <a:lstStyle/>
          <a:p>
            <a:endParaRPr lang="en-US" dirty="0"/>
          </a:p>
        </p:txBody>
      </p:sp>
      <p:sp>
        <p:nvSpPr>
          <p:cNvPr id="8" name="Content Placeholder 7">
            <a:extLst>
              <a:ext uri="{FF2B5EF4-FFF2-40B4-BE49-F238E27FC236}">
                <a16:creationId xmlns:a16="http://schemas.microsoft.com/office/drawing/2014/main" id="{2CB64F6B-B3F1-6DB1-28DE-2D997141B529}"/>
              </a:ext>
            </a:extLst>
          </p:cNvPr>
          <p:cNvSpPr>
            <a:spLocks noGrp="1"/>
          </p:cNvSpPr>
          <p:nvPr>
            <p:ph idx="1"/>
          </p:nvPr>
        </p:nvSpPr>
        <p:spPr>
          <a:xfrm>
            <a:off x="1261872" y="1947672"/>
            <a:ext cx="3563522" cy="4229297"/>
          </a:xfrm>
        </p:spPr>
        <p:txBody>
          <a:bodyPr>
            <a:normAutofit fontScale="92500"/>
          </a:bodyPr>
          <a:lstStyle/>
          <a:p>
            <a:pPr marL="0" indent="0">
              <a:lnSpc>
                <a:spcPct val="150000"/>
              </a:lnSpc>
              <a:buNone/>
            </a:pPr>
            <a:r>
              <a:rPr lang="en-US" sz="2000" b="1" i="1" u="sng" dirty="0">
                <a:latin typeface="Roboto" panose="02000000000000000000" pitchFamily="2" charset="0"/>
                <a:ea typeface="Roboto" panose="02000000000000000000" pitchFamily="2" charset="0"/>
                <a:cs typeface="Roboto" panose="02000000000000000000" pitchFamily="2" charset="0"/>
              </a:rPr>
              <a:t>Q: Why is GDP per capita important when measuring a country’s growth and economy?</a:t>
            </a:r>
            <a:endParaRPr lang="en-US" sz="20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Australia shows erratic trend with sharp increase and decrease.</a:t>
            </a:r>
          </a:p>
          <a:p>
            <a:pPr>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US has stable increasing trend.</a:t>
            </a:r>
          </a:p>
          <a:p>
            <a:pPr>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Japan shows declining trend in 2013.</a:t>
            </a:r>
          </a:p>
        </p:txBody>
      </p:sp>
      <p:grpSp>
        <p:nvGrpSpPr>
          <p:cNvPr id="6" name="Group 5">
            <a:extLst>
              <a:ext uri="{FF2B5EF4-FFF2-40B4-BE49-F238E27FC236}">
                <a16:creationId xmlns:a16="http://schemas.microsoft.com/office/drawing/2014/main" id="{01482D7C-DE82-F751-CB85-8CDDC6B2BA3A}"/>
              </a:ext>
            </a:extLst>
          </p:cNvPr>
          <p:cNvGrpSpPr/>
          <p:nvPr/>
        </p:nvGrpSpPr>
        <p:grpSpPr>
          <a:xfrm>
            <a:off x="5138928" y="1947672"/>
            <a:ext cx="5943600" cy="4472914"/>
            <a:chOff x="5138928" y="1796933"/>
            <a:chExt cx="5943600" cy="4472914"/>
          </a:xfrm>
        </p:grpSpPr>
        <p:pic>
          <p:nvPicPr>
            <p:cNvPr id="3" name="Picture 2">
              <a:extLst>
                <a:ext uri="{FF2B5EF4-FFF2-40B4-BE49-F238E27FC236}">
                  <a16:creationId xmlns:a16="http://schemas.microsoft.com/office/drawing/2014/main" id="{386DC88F-5BA7-1788-44E6-93FF1E6442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8928" y="1796933"/>
              <a:ext cx="5943600" cy="3556635"/>
            </a:xfrm>
            <a:prstGeom prst="rect">
              <a:avLst/>
            </a:prstGeom>
            <a:noFill/>
            <a:ln w="12700">
              <a:solidFill>
                <a:schemeClr val="tx2"/>
              </a:solidFill>
            </a:ln>
          </p:spPr>
        </p:pic>
        <p:sp>
          <p:nvSpPr>
            <p:cNvPr id="10" name="TextBox 9">
              <a:extLst>
                <a:ext uri="{FF2B5EF4-FFF2-40B4-BE49-F238E27FC236}">
                  <a16:creationId xmlns:a16="http://schemas.microsoft.com/office/drawing/2014/main" id="{027851EE-ED27-3794-BEFB-6597E45A9D47}"/>
                </a:ext>
              </a:extLst>
            </p:cNvPr>
            <p:cNvSpPr txBox="1"/>
            <p:nvPr/>
          </p:nvSpPr>
          <p:spPr>
            <a:xfrm>
              <a:off x="5138928" y="5362226"/>
              <a:ext cx="5943600" cy="907621"/>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GDP per capita measures the economic output of a nation per person. It seeks to determine the prosperity of a nation by economic growth per person in that nation. Per capita income measures the amount of money earned per person in a nation.</a:t>
              </a:r>
              <a:endParaRPr lang="en-US" sz="1100" i="1" dirty="0">
                <a:effectLst/>
                <a:latin typeface="Roboto" panose="02000000000000000000" pitchFamily="2" charset="0"/>
                <a:ea typeface="Roboto" panose="02000000000000000000" pitchFamily="2" charset="0"/>
                <a:cs typeface="Roboto" panose="02000000000000000000" pitchFamily="2" charset="0"/>
              </a:endParaRPr>
            </a:p>
            <a:p>
              <a:endParaRPr lang="en-US" sz="1100" i="1" dirty="0">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115679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CD8D479-8942-46E8-A226-A4E01F7A105C}" type="slidenum">
              <a:rPr lang="en-US" smtClean="0"/>
              <a:t>7</a:t>
            </a:fld>
            <a:endParaRPr lang="en-US"/>
          </a:p>
        </p:txBody>
      </p:sp>
      <p:sp>
        <p:nvSpPr>
          <p:cNvPr id="10" name="Content Placeholder 7">
            <a:extLst>
              <a:ext uri="{FF2B5EF4-FFF2-40B4-BE49-F238E27FC236}">
                <a16:creationId xmlns:a16="http://schemas.microsoft.com/office/drawing/2014/main" id="{439C603C-9DC9-7DA0-75E5-F41A20D5899A}"/>
              </a:ext>
            </a:extLst>
          </p:cNvPr>
          <p:cNvSpPr txBox="1">
            <a:spLocks/>
          </p:cNvSpPr>
          <p:nvPr/>
        </p:nvSpPr>
        <p:spPr>
          <a:xfrm>
            <a:off x="1261872" y="1703117"/>
            <a:ext cx="9729228" cy="64667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600" b="1" i="1" u="sng" dirty="0">
                <a:latin typeface="Roboto" panose="02000000000000000000" pitchFamily="2" charset="0"/>
                <a:ea typeface="Roboto" panose="02000000000000000000" pitchFamily="2" charset="0"/>
                <a:cs typeface="Roboto" panose="02000000000000000000" pitchFamily="2" charset="0"/>
              </a:rPr>
              <a:t>Q: Question?</a:t>
            </a:r>
            <a:endParaRPr lang="en-US" sz="1600" u="sng" dirty="0">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2906F9D1-8821-981E-6F26-7535AB7F5492}"/>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a:t>
            </a:r>
            <a:r>
              <a:rPr lang="en-US" sz="1100" i="1" dirty="0"/>
              <a:t> :  https://ourworldindata.org/co2-emissions</a:t>
            </a:r>
          </a:p>
        </p:txBody>
      </p:sp>
      <p:sp>
        <p:nvSpPr>
          <p:cNvPr id="21" name="Title 20">
            <a:extLst>
              <a:ext uri="{FF2B5EF4-FFF2-40B4-BE49-F238E27FC236}">
                <a16:creationId xmlns:a16="http://schemas.microsoft.com/office/drawing/2014/main" id="{818278CB-5272-3008-AF37-168E7BB3FB07}"/>
              </a:ext>
            </a:extLst>
          </p:cNvPr>
          <p:cNvSpPr>
            <a:spLocks noGrp="1"/>
          </p:cNvSpPr>
          <p:nvPr>
            <p:ph type="title"/>
          </p:nvPr>
        </p:nvSpPr>
        <p:spPr/>
        <p:txBody>
          <a:bodyPr/>
          <a:lstStyle/>
          <a:p>
            <a:r>
              <a:rPr lang="en-US" dirty="0"/>
              <a:t>Impact of Cement CO2 Per Capita</a:t>
            </a:r>
          </a:p>
        </p:txBody>
      </p:sp>
      <p:pic>
        <p:nvPicPr>
          <p:cNvPr id="22" name="Content Placeholder 10" descr="Chart, line chart&#10;&#10;Description automatically generated">
            <a:extLst>
              <a:ext uri="{FF2B5EF4-FFF2-40B4-BE49-F238E27FC236}">
                <a16:creationId xmlns:a16="http://schemas.microsoft.com/office/drawing/2014/main" id="{C9AA4A38-BBCE-009B-3801-4988B674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531" y="2542376"/>
            <a:ext cx="6382937" cy="3865601"/>
          </a:xfrm>
          <a:prstGeom prst="rect">
            <a:avLst/>
          </a:prstGeom>
          <a:ln w="12700">
            <a:solidFill>
              <a:schemeClr val="tx2"/>
            </a:solidFill>
          </a:ln>
        </p:spPr>
      </p:pic>
    </p:spTree>
    <p:extLst>
      <p:ext uri="{BB962C8B-B14F-4D97-AF65-F5344CB8AC3E}">
        <p14:creationId xmlns:p14="http://schemas.microsoft.com/office/powerpoint/2010/main" val="187315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371784"/>
            <a:ext cx="9371949" cy="1183566"/>
          </a:xfrm>
        </p:spPr>
        <p:txBody>
          <a:bodyPr/>
          <a:lstStyle/>
          <a:p>
            <a:r>
              <a:rPr lang="en-US" dirty="0"/>
              <a:t>Comparing Carbon Dioxide Emissions</a:t>
            </a:r>
            <a:br>
              <a:rPr lang="en-US" dirty="0"/>
            </a:br>
            <a:r>
              <a:rPr lang="en-US" sz="1600" i="1" dirty="0"/>
              <a:t>Density Locations and Over time</a:t>
            </a:r>
            <a:endParaRPr lang="en-US" i="1" dirty="0"/>
          </a:p>
        </p:txBody>
      </p:sp>
      <p:sp>
        <p:nvSpPr>
          <p:cNvPr id="5" name="Slide Number Placeholder 4"/>
          <p:cNvSpPr>
            <a:spLocks noGrp="1"/>
          </p:cNvSpPr>
          <p:nvPr>
            <p:ph type="sldNum" sz="quarter" idx="12"/>
          </p:nvPr>
        </p:nvSpPr>
        <p:spPr/>
        <p:txBody>
          <a:bodyPr/>
          <a:lstStyle/>
          <a:p>
            <a:fld id="{9CD8D479-8942-46E8-A226-A4E01F7A105C}" type="slidenum">
              <a:rPr lang="en-US" smtClean="0"/>
              <a:t>8</a:t>
            </a:fld>
            <a:endParaRPr lang="en-US"/>
          </a:p>
        </p:txBody>
      </p:sp>
      <p:sp>
        <p:nvSpPr>
          <p:cNvPr id="10" name="Content Placeholder 7">
            <a:extLst>
              <a:ext uri="{FF2B5EF4-FFF2-40B4-BE49-F238E27FC236}">
                <a16:creationId xmlns:a16="http://schemas.microsoft.com/office/drawing/2014/main" id="{439C603C-9DC9-7DA0-75E5-F41A20D5899A}"/>
              </a:ext>
            </a:extLst>
          </p:cNvPr>
          <p:cNvSpPr txBox="1">
            <a:spLocks/>
          </p:cNvSpPr>
          <p:nvPr/>
        </p:nvSpPr>
        <p:spPr>
          <a:xfrm>
            <a:off x="1261872" y="1703117"/>
            <a:ext cx="9729228" cy="646672"/>
          </a:xfrm>
          <a:prstGeom prst="rect">
            <a:avLst/>
          </a:prstGeom>
        </p:spPr>
        <p:txBody>
          <a:bodyPr vert="horz" lIns="91440" tIns="45720" rIns="91440" bIns="45720" rtlCol="0">
            <a:normAutofit fontScale="850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600" b="1" i="1" u="sng" dirty="0">
                <a:latin typeface="Roboto" panose="02000000000000000000" pitchFamily="2" charset="0"/>
                <a:ea typeface="Roboto" panose="02000000000000000000" pitchFamily="2" charset="0"/>
                <a:cs typeface="Roboto" panose="02000000000000000000" pitchFamily="2" charset="0"/>
              </a:rPr>
              <a:t>Q: Does increasing population increase CO2 releases? Comparing CO2 releases per person, would emissions be the same everywhere?</a:t>
            </a:r>
            <a:endParaRPr lang="en-US" sz="1600" u="sng" dirty="0">
              <a:latin typeface="Roboto" panose="02000000000000000000" pitchFamily="2" charset="0"/>
              <a:ea typeface="Roboto" panose="02000000000000000000" pitchFamily="2" charset="0"/>
              <a:cs typeface="Roboto" panose="02000000000000000000" pitchFamily="2" charset="0"/>
            </a:endParaRPr>
          </a:p>
        </p:txBody>
      </p:sp>
      <p:pic>
        <p:nvPicPr>
          <p:cNvPr id="14" name="Content Placeholder 6" descr="A picture containing chart&#10;&#10;Description automatically generated">
            <a:extLst>
              <a:ext uri="{FF2B5EF4-FFF2-40B4-BE49-F238E27FC236}">
                <a16:creationId xmlns:a16="http://schemas.microsoft.com/office/drawing/2014/main" id="{E3CF2CBF-DD73-C951-5ACD-A46E191C5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026" y="2402672"/>
            <a:ext cx="5294653" cy="1875189"/>
          </a:xfrm>
          <a:prstGeom prst="rect">
            <a:avLst/>
          </a:prstGeom>
        </p:spPr>
      </p:pic>
      <p:pic>
        <p:nvPicPr>
          <p:cNvPr id="15" name="Content Placeholder 8" descr="Map&#10;&#10;Description automatically generated">
            <a:extLst>
              <a:ext uri="{FF2B5EF4-FFF2-40B4-BE49-F238E27FC236}">
                <a16:creationId xmlns:a16="http://schemas.microsoft.com/office/drawing/2014/main" id="{42CB8228-3EF3-8809-7266-9CE6738F0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027" y="4622527"/>
            <a:ext cx="5294652" cy="1875189"/>
          </a:xfrm>
          <a:prstGeom prst="rect">
            <a:avLst/>
          </a:prstGeom>
        </p:spPr>
      </p:pic>
      <p:pic>
        <p:nvPicPr>
          <p:cNvPr id="16" name="Picture 15" descr="Chart, line chart&#10;&#10;Description automatically generated">
            <a:extLst>
              <a:ext uri="{FF2B5EF4-FFF2-40B4-BE49-F238E27FC236}">
                <a16:creationId xmlns:a16="http://schemas.microsoft.com/office/drawing/2014/main" id="{614A2E06-6FFD-F5A4-4551-812F80D04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846" y="2402160"/>
            <a:ext cx="3610961" cy="1992865"/>
          </a:xfrm>
          <a:prstGeom prst="rect">
            <a:avLst/>
          </a:prstGeom>
        </p:spPr>
      </p:pic>
      <p:pic>
        <p:nvPicPr>
          <p:cNvPr id="17" name="Picture 16" descr="Chart, line chart">
            <a:extLst>
              <a:ext uri="{FF2B5EF4-FFF2-40B4-BE49-F238E27FC236}">
                <a16:creationId xmlns:a16="http://schemas.microsoft.com/office/drawing/2014/main" id="{E4620624-8C70-5B2F-6BF1-468AD696BD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9846" y="4489715"/>
            <a:ext cx="3871644" cy="2008001"/>
          </a:xfrm>
          <a:prstGeom prst="rect">
            <a:avLst/>
          </a:prstGeom>
        </p:spPr>
      </p:pic>
      <p:sp>
        <p:nvSpPr>
          <p:cNvPr id="19" name="TextBox 18">
            <a:extLst>
              <a:ext uri="{FF2B5EF4-FFF2-40B4-BE49-F238E27FC236}">
                <a16:creationId xmlns:a16="http://schemas.microsoft.com/office/drawing/2014/main" id="{2906F9D1-8821-981E-6F26-7535AB7F5492}"/>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a:t>
            </a:r>
            <a:r>
              <a:rPr lang="en-US" sz="1100" i="1" dirty="0"/>
              <a:t> :  https://ourworldindata.org/co2-emissions</a:t>
            </a:r>
          </a:p>
        </p:txBody>
      </p:sp>
    </p:spTree>
    <p:extLst>
      <p:ext uri="{BB962C8B-B14F-4D97-AF65-F5344CB8AC3E}">
        <p14:creationId xmlns:p14="http://schemas.microsoft.com/office/powerpoint/2010/main" val="27796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Expectancy at Birth</a:t>
            </a:r>
          </a:p>
        </p:txBody>
      </p:sp>
      <p:sp>
        <p:nvSpPr>
          <p:cNvPr id="5" name="Slide Number Placeholder 4"/>
          <p:cNvSpPr>
            <a:spLocks noGrp="1"/>
          </p:cNvSpPr>
          <p:nvPr>
            <p:ph type="sldNum" sz="quarter" idx="12"/>
          </p:nvPr>
        </p:nvSpPr>
        <p:spPr/>
        <p:txBody>
          <a:bodyPr/>
          <a:lstStyle/>
          <a:p>
            <a:fld id="{9CD8D479-8942-46E8-A226-A4E01F7A105C}" type="slidenum">
              <a:rPr lang="en-US" smtClean="0"/>
              <a:t>9</a:t>
            </a:fld>
            <a:endParaRPr lang="en-US"/>
          </a:p>
        </p:txBody>
      </p:sp>
      <p:pic>
        <p:nvPicPr>
          <p:cNvPr id="12" name="Picture 11" descr="Chart, scatter chart&#10;&#10;Description automatically generated">
            <a:extLst>
              <a:ext uri="{FF2B5EF4-FFF2-40B4-BE49-F238E27FC236}">
                <a16:creationId xmlns:a16="http://schemas.microsoft.com/office/drawing/2014/main" id="{A6479FE1-57F8-FD61-3928-3F3B3B143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928" y="1947672"/>
            <a:ext cx="5852172" cy="4389129"/>
          </a:xfrm>
          <a:prstGeom prst="rect">
            <a:avLst/>
          </a:prstGeom>
          <a:ln w="12700">
            <a:solidFill>
              <a:schemeClr val="tx2"/>
            </a:solidFill>
          </a:ln>
        </p:spPr>
      </p:pic>
      <p:sp>
        <p:nvSpPr>
          <p:cNvPr id="4" name="Content Placeholder 7">
            <a:extLst>
              <a:ext uri="{FF2B5EF4-FFF2-40B4-BE49-F238E27FC236}">
                <a16:creationId xmlns:a16="http://schemas.microsoft.com/office/drawing/2014/main" id="{B5EFDB60-F9FD-1B6C-D562-293427664999}"/>
              </a:ext>
            </a:extLst>
          </p:cNvPr>
          <p:cNvSpPr txBox="1">
            <a:spLocks/>
          </p:cNvSpPr>
          <p:nvPr/>
        </p:nvSpPr>
        <p:spPr>
          <a:xfrm>
            <a:off x="1261872" y="1947672"/>
            <a:ext cx="3563522" cy="4229297"/>
          </a:xfrm>
          <a:prstGeom prst="rect">
            <a:avLst/>
          </a:prstGeom>
        </p:spPr>
        <p:txBody>
          <a:bodyPr vert="horz" lIns="91440" tIns="45720" rIns="91440" bIns="45720" rtlCol="0">
            <a:normAutofit fontScale="77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600" b="1" i="1" u="sng" dirty="0">
                <a:latin typeface="Roboto" panose="02000000000000000000" pitchFamily="2" charset="0"/>
                <a:ea typeface="Roboto" panose="02000000000000000000" pitchFamily="2" charset="0"/>
                <a:cs typeface="Roboto" panose="02000000000000000000" pitchFamily="2" charset="0"/>
              </a:rPr>
              <a:t>Q: Question?</a:t>
            </a:r>
            <a:endParaRPr lang="en-US" sz="2300" u="sng" dirty="0">
              <a:latin typeface="Roboto" panose="02000000000000000000" pitchFamily="2" charset="0"/>
              <a:ea typeface="Roboto" panose="02000000000000000000" pitchFamily="2" charset="0"/>
              <a:cs typeface="Roboto" panose="02000000000000000000" pitchFamily="2" charset="0"/>
            </a:endParaRP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Mean = 76.44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Min = 58.90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Max = 84.30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Lower Quartile= 71.72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Mid-Quartile = 78.90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Upper Quartile = 82.10 years</a:t>
            </a:r>
          </a:p>
        </p:txBody>
      </p:sp>
      <p:sp>
        <p:nvSpPr>
          <p:cNvPr id="8" name="TextBox 7">
            <a:extLst>
              <a:ext uri="{FF2B5EF4-FFF2-40B4-BE49-F238E27FC236}">
                <a16:creationId xmlns:a16="http://schemas.microsoft.com/office/drawing/2014/main" id="{EFA194C9-7D0A-A487-C932-2B8E9CB0DF67}"/>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https://ourworldindata.org/life-expectancy</a:t>
            </a:r>
            <a:endParaRPr lang="en-US" sz="1100" i="1" dirty="0"/>
          </a:p>
        </p:txBody>
      </p:sp>
    </p:spTree>
    <p:extLst>
      <p:ext uri="{BB962C8B-B14F-4D97-AF65-F5344CB8AC3E}">
        <p14:creationId xmlns:p14="http://schemas.microsoft.com/office/powerpoint/2010/main" val="129074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fontScale="92500" lnSpcReduction="10000"/>
      </a:bodyPr>
      <a:lstStyle>
        <a:defPPr marL="0" indent="0" algn="l">
          <a:lnSpc>
            <a:spcPct val="150000"/>
          </a:lnSpc>
          <a:buFont typeface="Arial" panose="020B0604020202020204" pitchFamily="34" charset="0"/>
          <a:buNone/>
          <a:defRPr sz="2000" b="1" i="1" dirty="0" smtClean="0">
            <a:latin typeface="Roboto" panose="02000000000000000000" pitchFamily="2" charset="0"/>
            <a:ea typeface="Roboto" panose="02000000000000000000" pitchFamily="2" charset="0"/>
            <a:cs typeface="Roboto" panose="02000000000000000000" pitchFamily="2" charset="0"/>
          </a:defRPr>
        </a:defPPr>
      </a:lstStyle>
    </a:txDef>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843</TotalTime>
  <Words>944</Words>
  <Application>Microsoft Office PowerPoint</Application>
  <PresentationFormat>Widescreen</PresentationFormat>
  <Paragraphs>158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Roboto</vt:lpstr>
      <vt:lpstr>Ecology 16x9</vt:lpstr>
      <vt:lpstr>Population: Effect on International Metrics</vt:lpstr>
      <vt:lpstr>World Population, 11 Countries</vt:lpstr>
      <vt:lpstr>Introduction</vt:lpstr>
      <vt:lpstr>Cont. Introduction</vt:lpstr>
      <vt:lpstr>Gross Domestic Product (GDP)</vt:lpstr>
      <vt:lpstr>Gross Domestic Product Per Capita</vt:lpstr>
      <vt:lpstr>Impact of Cement CO2 Per Capita</vt:lpstr>
      <vt:lpstr>Comparing Carbon Dioxide Emissions Density Locations and Over time</vt:lpstr>
      <vt:lpstr>Life Expectancy at Birth</vt:lpstr>
      <vt:lpstr>Annual Death Rate</vt:lpstr>
      <vt:lpstr>Infant Mortality Rate</vt:lpstr>
      <vt:lpstr>Impact of Outdoor Air Pollution</vt:lpstr>
      <vt:lpstr>Cont . Impact of Outdoor Air Pollution</vt:lpstr>
      <vt:lpstr>Analysis/Conclusion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Review on Environmental Impact</dc:title>
  <dc:creator>Steffi Yang</dc:creator>
  <cp:lastModifiedBy>Steffi Yang</cp:lastModifiedBy>
  <cp:revision>267</cp:revision>
  <dcterms:created xsi:type="dcterms:W3CDTF">2023-02-14T15:42:03Z</dcterms:created>
  <dcterms:modified xsi:type="dcterms:W3CDTF">2023-02-15T21:41:51Z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