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304D3-A1B3-4B47-84BD-0E6EB479EE32}" type="datetimeFigureOut">
              <a:rPr lang="en-NG" smtClean="0"/>
              <a:t>14/01/2024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676AF-708C-4FD8-BF83-2D98494D4D1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290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5CE324-A1C8-46E5-AEAE-783F7A483F6D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23E0-20C3-4FBC-8A6D-41B0CE6BBC27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D7DA-326C-44FC-8713-D450263EEE29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9682-9A33-472C-A69B-C9D05751816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F23F-C385-46C6-853D-E786FB6698B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CD4A-98E5-4535-A610-ED926297E92C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5BCF-6A9D-40E4-BD1D-5BF15750726A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1835-5C94-4A6C-A336-0FBEEE57A827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B7FE-5DBC-4303-8BD1-6CC09ACD0E40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2666-D693-4271-A718-F98D9A3F31C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CF80-9648-4AE8-AB01-636012581856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50752D0-8C89-4E75-85DB-63726328B2DE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55B9-78FA-4577-910A-059EC60E3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DIABETES MELITUS CAUSES AND INVESTIGATIONS 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BA3EB-B848-41D3-A703-6ED2D2F61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300L  LECTURE </a:t>
            </a:r>
          </a:p>
          <a:p>
            <a:r>
              <a:rPr lang="en-GB" dirty="0"/>
              <a:t>JIMI ADEJARE</a:t>
            </a:r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EAC15-265E-4B82-A8D0-E8F7B3CB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116CB-E64E-4BE1-8853-BE86188A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8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81E0-C484-4311-AC7D-E2AB233F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D897-0BC5-4B37-867F-35C48AE3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Diabetes mellitus is a chronic metabolic disorder characterized by elevated blood glucose levels (hyperglycemia) resulting from either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insufficient insulin production by the pancreas,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inadequate cellular response to insulin,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or a combination of both.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Insulin is a hormone that plays a crucial role in regulating blood sugar by facilitating the uptake of glucose into cells.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There are different types of diabetes, including Type 1, Type 2, and gestational diabetes, each with distinct causes and characteristics.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If untreated or poorly managed, diabetes can lead 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serious complications affecting various organs and systems in the body.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Regular monitoring, lifestyle modifications, and often medication or insulin therapy are integral components of diabetes management</a:t>
            </a:r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415C3-C4E6-454D-84AE-F09736C3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7C074-0A22-44A3-A855-8AC4577C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9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AA84-28E1-4C6E-93AF-717F1EAC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96" y="269047"/>
            <a:ext cx="10127975" cy="582695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Uncontrolled diabetes can have profound effects on various organs and systems in the body. Some of the complications associated with diabetes include:</a:t>
            </a:r>
            <a:endParaRPr lang="en-NG" dirty="0"/>
          </a:p>
          <a:p>
            <a:pPr algn="just"/>
            <a:r>
              <a:rPr lang="en-US" sz="3100" b="1" dirty="0"/>
              <a:t>Cardiovascular System</a:t>
            </a:r>
            <a:r>
              <a:rPr lang="en-US" dirty="0"/>
              <a:t>: </a:t>
            </a:r>
            <a:endParaRPr lang="en-NG" dirty="0"/>
          </a:p>
          <a:p>
            <a:pPr algn="just"/>
            <a:r>
              <a:rPr lang="en-US" dirty="0"/>
              <a:t>Coronary Artery Disease (CAD): Increased risk of atherosclerosis, leading to heart attacks.</a:t>
            </a:r>
            <a:endParaRPr lang="en-NG" dirty="0"/>
          </a:p>
          <a:p>
            <a:pPr algn="just"/>
            <a:r>
              <a:rPr lang="en-US" dirty="0"/>
              <a:t>Hypertension (High Blood Pressure): Diabetes can contribute to elevated blood pressure.</a:t>
            </a:r>
            <a:endParaRPr lang="en-NG" dirty="0"/>
          </a:p>
          <a:p>
            <a:pPr algn="just"/>
            <a:r>
              <a:rPr lang="en-US" sz="3100" b="1" dirty="0"/>
              <a:t>Nervous System: </a:t>
            </a:r>
            <a:endParaRPr lang="en-NG" sz="3100" b="1" dirty="0"/>
          </a:p>
          <a:p>
            <a:pPr algn="just"/>
            <a:r>
              <a:rPr lang="en-US" b="1" dirty="0"/>
              <a:t>Peripheral Neuropathy</a:t>
            </a:r>
            <a:r>
              <a:rPr lang="en-US" dirty="0"/>
              <a:t>: Nerve damage, often in the feet and hands, leading to tingling, numbness, and pain.</a:t>
            </a:r>
            <a:endParaRPr lang="en-NG" dirty="0"/>
          </a:p>
          <a:p>
            <a:pPr algn="just"/>
            <a:r>
              <a:rPr lang="en-US" b="1" dirty="0"/>
              <a:t>Autonomic Neuropathy</a:t>
            </a:r>
            <a:r>
              <a:rPr lang="en-US" dirty="0"/>
              <a:t>: Affecting nerves that control internal organs, leading to digestive, cardiovascular, and urinary issues.</a:t>
            </a:r>
            <a:endParaRPr lang="en-NG" dirty="0"/>
          </a:p>
          <a:p>
            <a:pPr algn="just"/>
            <a:r>
              <a:rPr lang="en-US" sz="3100" b="1" dirty="0"/>
              <a:t>Kidneys:</a:t>
            </a:r>
            <a:endParaRPr lang="en-NG" sz="3100" b="1" dirty="0"/>
          </a:p>
          <a:p>
            <a:pPr algn="just"/>
            <a:r>
              <a:rPr lang="en-US" dirty="0"/>
              <a:t>Diabetic Nephropathy: Kidney damage due to prolonged high blood sugar, potentially leading to kidney failure.</a:t>
            </a:r>
            <a:endParaRPr lang="en-NG" dirty="0"/>
          </a:p>
          <a:p>
            <a:pPr algn="just"/>
            <a:r>
              <a:rPr lang="en-US" sz="3400" b="1" dirty="0"/>
              <a:t>Eyes:</a:t>
            </a:r>
            <a:endParaRPr lang="en-NG" sz="3400" b="1" dirty="0"/>
          </a:p>
          <a:p>
            <a:pPr algn="just"/>
            <a:r>
              <a:rPr lang="en-US" dirty="0"/>
              <a:t>Diabetic Retinopathy: Damage to the blood vessels in the retina, potentially causing vision problems and blindness.</a:t>
            </a:r>
            <a:endParaRPr lang="en-NG" dirty="0"/>
          </a:p>
          <a:p>
            <a:endParaRPr lang="en-US" dirty="0"/>
          </a:p>
          <a:p>
            <a:endParaRPr lang="en-NG" dirty="0"/>
          </a:p>
          <a:p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0EB4F-88F5-41D7-B2CB-3C7EF59A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A1759-8BD7-4A30-828E-A91EAA96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7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621A-884A-4579-909D-8555FA95D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4" y="269047"/>
            <a:ext cx="10326758" cy="58269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Skin:</a:t>
            </a:r>
            <a:endParaRPr lang="en-NG" sz="2400" b="1" dirty="0"/>
          </a:p>
          <a:p>
            <a:pPr algn="just">
              <a:lnSpc>
                <a:spcPct val="150000"/>
              </a:lnSpc>
            </a:pPr>
            <a:r>
              <a:rPr lang="en-US" dirty="0"/>
              <a:t>Infections and Slow Wound Healing: Elevated blood sugar can impair the immune system and delay the healing of wounds.</a:t>
            </a:r>
            <a:endParaRPr lang="en-NG" dirty="0"/>
          </a:p>
          <a:p>
            <a:pPr algn="just">
              <a:lnSpc>
                <a:spcPct val="150000"/>
              </a:lnSpc>
            </a:pPr>
            <a:r>
              <a:rPr lang="en-US" sz="2400" b="1" dirty="0"/>
              <a:t>Gastrointestinal System:</a:t>
            </a:r>
            <a:endParaRPr lang="en-NG" sz="2400" b="1" dirty="0"/>
          </a:p>
          <a:p>
            <a:pPr algn="just">
              <a:lnSpc>
                <a:spcPct val="150000"/>
              </a:lnSpc>
            </a:pPr>
            <a:r>
              <a:rPr lang="en-US" dirty="0"/>
              <a:t> Gastroparesis: Delayed emptying of the stomach, leading to digestive issues.</a:t>
            </a:r>
            <a:endParaRPr lang="en-NG" dirty="0"/>
          </a:p>
          <a:p>
            <a:pPr algn="just">
              <a:lnSpc>
                <a:spcPct val="150000"/>
              </a:lnSpc>
            </a:pPr>
            <a:r>
              <a:rPr lang="en-US" sz="2400" b="1" dirty="0"/>
              <a:t>Reproductive System</a:t>
            </a:r>
            <a:endParaRPr lang="en-NG" dirty="0"/>
          </a:p>
          <a:p>
            <a:pPr algn="just">
              <a:lnSpc>
                <a:spcPct val="150000"/>
              </a:lnSpc>
            </a:pPr>
            <a:r>
              <a:rPr lang="en-US" dirty="0"/>
              <a:t>Erectile Dysfunction (in men): Diabetes can affect blood flow and nerve function.</a:t>
            </a:r>
            <a:endParaRPr lang="en-NG" dirty="0"/>
          </a:p>
          <a:p>
            <a:pPr algn="just">
              <a:lnSpc>
                <a:spcPct val="150000"/>
              </a:lnSpc>
            </a:pPr>
            <a:r>
              <a:rPr lang="en-US" dirty="0"/>
              <a:t>Complications during Pregnancy (gestational diabetes): Increased risk of birth complications.</a:t>
            </a:r>
            <a:endParaRPr lang="en-NG" dirty="0"/>
          </a:p>
          <a:p>
            <a:pPr marL="45720" indent="0">
              <a:buNone/>
            </a:pPr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F0FB1-31FE-429B-8CB4-4E71E58F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2A495-8AE8-465F-A8D9-DB85A800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6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7761-AA30-4930-991B-60407DE7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 AND CAUSES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E1AC-07EF-446E-8C7D-4C77D2239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Type 1 Diabetes:</a:t>
            </a:r>
            <a:endParaRPr lang="en-NG" b="1" dirty="0"/>
          </a:p>
          <a:p>
            <a:r>
              <a:rPr lang="en-US" dirty="0"/>
              <a:t>Autoimmune Response: The immune system mistakenly attacks and destroys the insulin-producing beta cells in the pancreas.</a:t>
            </a:r>
            <a:endParaRPr lang="en-NG" dirty="0"/>
          </a:p>
          <a:p>
            <a:r>
              <a:rPr lang="en-US" dirty="0"/>
              <a:t>Genetic Factors: Certain genetic predispositions increase the risk of developing type 1 diabetes.</a:t>
            </a:r>
            <a:endParaRPr lang="en-NG" dirty="0"/>
          </a:p>
          <a:p>
            <a:r>
              <a:rPr lang="en-US" b="1" dirty="0"/>
              <a:t>Type 2 Diabetes :also called adult onset </a:t>
            </a:r>
            <a:endParaRPr lang="en-NG" b="1" dirty="0"/>
          </a:p>
          <a:p>
            <a:r>
              <a:rPr lang="en-US" dirty="0"/>
              <a:t>Insulin Resistance: Cells become resistant to the effects of insulin, leading to elevated blood glucose levels.</a:t>
            </a:r>
            <a:endParaRPr lang="en-NG" dirty="0"/>
          </a:p>
          <a:p>
            <a:r>
              <a:rPr lang="en-US" dirty="0"/>
              <a:t>Genetic Factors: Family history and genetic susceptibility play a role.</a:t>
            </a:r>
            <a:endParaRPr lang="en-NG" dirty="0"/>
          </a:p>
          <a:p>
            <a:r>
              <a:rPr lang="en-US" dirty="0"/>
              <a:t>Lifestyle Factors: Poor diet, sedentary lifestyle, and obesity contribute to the development of type 2 diabetes</a:t>
            </a:r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51BDD-DBF3-4BF8-BF6C-0A6AE2B2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5EC56-1139-421B-B3D6-BF3B1C60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A231-4002-4A52-ADA0-95DB5586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8" y="768626"/>
            <a:ext cx="9995454" cy="5327374"/>
          </a:xfrm>
        </p:spPr>
        <p:txBody>
          <a:bodyPr/>
          <a:lstStyle/>
          <a:p>
            <a:r>
              <a:rPr lang="en-US" b="1" dirty="0"/>
              <a:t>Gestational Diabetes:</a:t>
            </a:r>
            <a:endParaRPr lang="en-NG" b="1" dirty="0"/>
          </a:p>
          <a:p>
            <a:r>
              <a:rPr lang="en-US" dirty="0"/>
              <a:t>Hormonal Changes: Pregnancy hormones can interfere with insulin function.</a:t>
            </a:r>
            <a:endParaRPr lang="en-NG" dirty="0"/>
          </a:p>
          <a:p>
            <a:r>
              <a:rPr lang="en-US" dirty="0"/>
              <a:t>Insulin Resistance: Similar to type 2 diabetes, the body may not use insulin efficiently during pregnancy.</a:t>
            </a:r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90250-EC9C-4A0F-887E-3C29EE6D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69E24-8042-4DFA-AEEE-D1897EAD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8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CD5C-DD14-413A-912B-B918E248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04" y="344557"/>
            <a:ext cx="9772816" cy="15850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INVESTIGATION OF DIABETES MELLITUS</a:t>
            </a:r>
            <a:r>
              <a:rPr lang="en-US" dirty="0"/>
              <a:t>:</a:t>
            </a:r>
            <a:br>
              <a:rPr lang="en-NG" dirty="0"/>
            </a:br>
            <a:r>
              <a:rPr lang="en-US" dirty="0"/>
              <a:t> 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8187-62EE-4316-995E-5CA74048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40" y="1020417"/>
            <a:ext cx="10167732" cy="5075583"/>
          </a:xfrm>
        </p:spPr>
        <p:txBody>
          <a:bodyPr>
            <a:normAutofit fontScale="70000" lnSpcReduction="20000"/>
          </a:bodyPr>
          <a:lstStyle/>
          <a:p>
            <a:pPr marL="45720" indent="0" algn="just">
              <a:lnSpc>
                <a:spcPct val="200000"/>
              </a:lnSpc>
              <a:buNone/>
            </a:pPr>
            <a:r>
              <a:rPr lang="en-US" b="1" dirty="0"/>
              <a:t>Fasting Blood Sugar Test</a:t>
            </a:r>
            <a:r>
              <a:rPr lang="en-US" dirty="0"/>
              <a:t>:</a:t>
            </a:r>
            <a:endParaRPr lang="en-NG" dirty="0"/>
          </a:p>
          <a:p>
            <a:pPr algn="just">
              <a:lnSpc>
                <a:spcPct val="200000"/>
              </a:lnSpc>
            </a:pPr>
            <a:r>
              <a:rPr lang="en-US" dirty="0"/>
              <a:t>Measures blood glucose levels after an overnight fast.</a:t>
            </a:r>
            <a:endParaRPr lang="en-NG" dirty="0"/>
          </a:p>
          <a:p>
            <a:pPr marL="45720" indent="0" algn="just">
              <a:lnSpc>
                <a:spcPct val="200000"/>
              </a:lnSpc>
              <a:buNone/>
            </a:pPr>
            <a:r>
              <a:rPr lang="en-US" b="1" dirty="0"/>
              <a:t>Oral Glucose Tolerance Test (OGTT):</a:t>
            </a:r>
            <a:endParaRPr lang="en-NG" b="1" dirty="0"/>
          </a:p>
          <a:p>
            <a:pPr algn="just">
              <a:lnSpc>
                <a:spcPct val="200000"/>
              </a:lnSpc>
            </a:pPr>
            <a:r>
              <a:rPr lang="en-US" dirty="0"/>
              <a:t>Involves fasting and then drinking a glucose solution. Blood sugar levels are monitored over time to assess how the body handles glucose.</a:t>
            </a:r>
            <a:endParaRPr lang="en-NG" dirty="0"/>
          </a:p>
          <a:p>
            <a:pPr marL="45720" indent="0" algn="just">
              <a:lnSpc>
                <a:spcPct val="200000"/>
              </a:lnSpc>
              <a:buNone/>
            </a:pPr>
            <a:r>
              <a:rPr lang="en-US" b="1" dirty="0"/>
              <a:t>Hemoglobin A1c Test:</a:t>
            </a:r>
            <a:r>
              <a:rPr lang="en-US" dirty="0"/>
              <a:t> </a:t>
            </a:r>
            <a:endParaRPr lang="en-NG" dirty="0"/>
          </a:p>
          <a:p>
            <a:pPr algn="just">
              <a:lnSpc>
                <a:spcPct val="200000"/>
              </a:lnSpc>
            </a:pPr>
            <a:r>
              <a:rPr lang="en-US" dirty="0"/>
              <a:t>Provides an average of blood glucose levels over the past 2-3 months.</a:t>
            </a:r>
            <a:endParaRPr lang="en-NG" dirty="0"/>
          </a:p>
          <a:p>
            <a:pPr marL="45720" indent="0" algn="just">
              <a:lnSpc>
                <a:spcPct val="200000"/>
              </a:lnSpc>
              <a:buNone/>
            </a:pPr>
            <a:r>
              <a:rPr lang="en-US" b="1" dirty="0"/>
              <a:t>Random Blood Sugar Test:</a:t>
            </a:r>
            <a:endParaRPr lang="en-NG" b="1" dirty="0"/>
          </a:p>
          <a:p>
            <a:pPr algn="just">
              <a:lnSpc>
                <a:spcPct val="200000"/>
              </a:lnSpc>
            </a:pPr>
            <a:r>
              <a:rPr lang="en-US" dirty="0"/>
              <a:t>Measures blood glucose levels at any time, regardless of when the individual last ate.</a:t>
            </a:r>
            <a:endParaRPr lang="en-NG" dirty="0"/>
          </a:p>
          <a:p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83C67-D30D-4D6E-9E64-C54D856F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C85FD-2670-4ED2-9FD4-3E7E9E07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6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CF7A-0687-4322-8710-17FBF2EA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96" y="940904"/>
            <a:ext cx="10127975" cy="5155096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100" b="1" dirty="0"/>
              <a:t>C-peptide Test:</a:t>
            </a:r>
            <a:endParaRPr lang="en-NG" sz="3100" b="1" dirty="0"/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/>
              <a:t>Assesses insulin production by measuring the level of C-peptide, a byproduct of insulin production.</a:t>
            </a:r>
            <a:endParaRPr lang="en-NG" dirty="0"/>
          </a:p>
          <a:p>
            <a:pPr algn="just">
              <a:lnSpc>
                <a:spcPct val="150000"/>
              </a:lnSpc>
            </a:pPr>
            <a:r>
              <a:rPr lang="en-US" sz="3400" b="1" dirty="0"/>
              <a:t>Urine Tests:</a:t>
            </a:r>
            <a:endParaRPr lang="en-NG" sz="3400" b="1" dirty="0"/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/>
              <a:t>Checks for the presence of ketones, which may indicate inadequate insulin and the breakdown of fats for energy.</a:t>
            </a:r>
            <a:endParaRPr lang="en-NG" dirty="0"/>
          </a:p>
          <a:p>
            <a:pPr algn="just">
              <a:lnSpc>
                <a:spcPct val="150000"/>
              </a:lnSpc>
            </a:pPr>
            <a:r>
              <a:rPr lang="en-US" sz="3100" b="1" dirty="0"/>
              <a:t>Insulin Level Test</a:t>
            </a:r>
            <a:r>
              <a:rPr lang="en-US" dirty="0"/>
              <a:t>: </a:t>
            </a:r>
            <a:endParaRPr lang="en-NG" dirty="0"/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/>
              <a:t>Measures the amount of insulin in the blood to assess insulin production.</a:t>
            </a:r>
            <a:endParaRPr lang="en-NG" dirty="0"/>
          </a:p>
          <a:p>
            <a:pPr algn="just">
              <a:lnSpc>
                <a:spcPct val="150000"/>
              </a:lnSpc>
            </a:pPr>
            <a:r>
              <a:rPr lang="en-US" sz="2800" b="1" dirty="0"/>
              <a:t>Cholesterol and Lipid Profile:</a:t>
            </a:r>
            <a:endParaRPr lang="en-NG" dirty="0"/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/>
              <a:t>Assess the risk of cardiovascular complications associated with diabetes.</a:t>
            </a:r>
            <a:endParaRPr lang="en-NG" dirty="0"/>
          </a:p>
          <a:p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7FC07-A5EE-4BEA-9196-487D5DAF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5D4A2-D605-4747-AA32-2F2735F2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6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CD211-AE66-4066-9A03-01B62550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662609"/>
            <a:ext cx="10220741" cy="543339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Kidney Function Tests: </a:t>
            </a:r>
            <a:endParaRPr lang="en-NG" sz="2400" b="1" dirty="0"/>
          </a:p>
          <a:p>
            <a:pPr algn="just">
              <a:lnSpc>
                <a:spcPct val="100000"/>
              </a:lnSpc>
            </a:pPr>
            <a:r>
              <a:rPr lang="en-US" dirty="0"/>
              <a:t>Measures indicators like creatinine and blood urea nitrogen to evaluate kidney health.</a:t>
            </a:r>
            <a:endParaRPr lang="en-NG" dirty="0"/>
          </a:p>
          <a:p>
            <a:pPr algn="just">
              <a:lnSpc>
                <a:spcPct val="100000"/>
              </a:lnSpc>
            </a:pPr>
            <a:r>
              <a:rPr lang="en-US" sz="2400" b="1" dirty="0"/>
              <a:t>Eye Examination:</a:t>
            </a:r>
            <a:endParaRPr lang="en-NG" sz="2400" b="1" dirty="0"/>
          </a:p>
          <a:p>
            <a:pPr algn="just">
              <a:lnSpc>
                <a:spcPct val="100000"/>
              </a:lnSpc>
            </a:pPr>
            <a:r>
              <a:rPr lang="en-US" dirty="0"/>
              <a:t> Screens for diabetic retinopathy, a complication affecting the eyes.</a:t>
            </a:r>
          </a:p>
          <a:p>
            <a:pPr marL="45720" indent="0" algn="just">
              <a:lnSpc>
                <a:spcPct val="100000"/>
              </a:lnSpc>
              <a:buNone/>
            </a:pPr>
            <a:endParaRPr lang="en-GB" dirty="0"/>
          </a:p>
          <a:p>
            <a:pPr marL="45720" indent="0" algn="just">
              <a:lnSpc>
                <a:spcPct val="100000"/>
              </a:lnSpc>
              <a:buNone/>
            </a:pPr>
            <a:r>
              <a:rPr lang="en-GB" sz="6000" b="1" dirty="0"/>
              <a:t>CONCLUSION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combination of these tests helps diagnose diabetes, determine its type, and evaluate its impact on various organs. Regular monitoring is crucial for managing diabetes effectively.</a:t>
            </a:r>
            <a:endParaRPr lang="en-NG" dirty="0"/>
          </a:p>
          <a:p>
            <a:r>
              <a:rPr lang="en-US" dirty="0"/>
              <a:t> </a:t>
            </a:r>
            <a:endParaRPr lang="en-NG" dirty="0"/>
          </a:p>
          <a:p>
            <a:endParaRPr lang="en-N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7291A3-274E-42D0-B7AD-51F08C5E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 CAUSES AND INVESTIGATION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0C91-9027-4F9D-9C0E-834B44E3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105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56</TotalTime>
  <Words>472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Basis</vt:lpstr>
      <vt:lpstr>DIABETES MELITUS CAUSES AND INVESTIGATIONS </vt:lpstr>
      <vt:lpstr>INTRODUCTION</vt:lpstr>
      <vt:lpstr>PowerPoint Presentation</vt:lpstr>
      <vt:lpstr>PowerPoint Presentation</vt:lpstr>
      <vt:lpstr>TYPES  AND CAUSES</vt:lpstr>
      <vt:lpstr>PowerPoint Presentation</vt:lpstr>
      <vt:lpstr>INVESTIGATION OF DIABETES MELLITUS:  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MELITUS CAUSES AND INVESTIGATIONS</dc:title>
  <dc:creator>CLINPATH MODEL 002</dc:creator>
  <cp:lastModifiedBy>CLINPATH MODEL 002</cp:lastModifiedBy>
  <cp:revision>8</cp:revision>
  <dcterms:created xsi:type="dcterms:W3CDTF">2024-01-12T09:21:32Z</dcterms:created>
  <dcterms:modified xsi:type="dcterms:W3CDTF">2024-01-14T20:23:49Z</dcterms:modified>
</cp:coreProperties>
</file>