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69E9F-8548-438F-8718-D9A0E9650EE5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1269A-F8CE-4760-AFEC-5A921B1891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5196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30EB7F-27E2-4DF1-BA5A-1BAB0961B153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F6B2-311D-4345-91AB-3743638F9D79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83E0-005F-40D8-9F5E-C3F88AE186C3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6520-D242-481B-B6F6-B118D3B11297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71C1-609D-441F-AE98-6AAAF169BAB6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140B-32A6-4089-9356-B8787E63BA5A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9790-07A5-47F4-BCFB-4654C43A0F5C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C2C7-6862-4A67-903E-C92FAA442FC3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8087-96D1-4E80-8BD9-42BD9D210A32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609D-BAA4-4250-8A7E-F04C9EB5EB6A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5602-798D-49EF-841A-0DFE1AB90D7C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06BC700-7AE8-4C1E-9690-C50B6CA3CD5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3891-A8DE-4C56-BA58-EF134CA8B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HYPOGLCEAMIA 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29F29-750C-424A-BCA9-1955A5364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300L LECTURE</a:t>
            </a:r>
          </a:p>
          <a:p>
            <a:endParaRPr lang="en-GB" dirty="0"/>
          </a:p>
          <a:p>
            <a:r>
              <a:rPr lang="en-GB" dirty="0"/>
              <a:t>JIMI ADEJARE </a:t>
            </a:r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6A552-0D42-4402-9E82-15883A6F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FBB91-A03B-4C51-8AFF-273E6DFA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CAB338-E975-4CA7-81B9-66B567E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C872-786F-4DEF-9E4F-E2F12EF0A316}" type="datetime1">
              <a:rPr lang="en-US" smtClean="0"/>
              <a:t>1/14/2024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2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1236-C3F7-4E7D-9C7A-7898A3BB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HYPOGLYCEMIA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F4A7-2EA6-4B13-B65E-8DC158ED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Hypoglycemia refers to abnormally low blood sugar levels,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typically below 70 milligrams per deciliter (mg/dL).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can lead to symptoms such as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dizziness,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shakiness,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confusion,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and in severe cases, unconsciousness.</a:t>
            </a:r>
            <a:endParaRPr lang="en-NG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411B2-7040-4C34-A285-01F74D6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1E5AD-864B-43A7-A76E-A6CF7DCF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794780-C486-490F-8C55-820421BC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5DF5-DC0D-42A1-B6D1-74EA9B959366}" type="datetime1">
              <a:rPr lang="en-US" smtClean="0"/>
              <a:t>1/14/2024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FD8A-00A9-4A69-A134-BE880C2E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97565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Hypoglycemia: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215E-8BF5-424A-B77B-073AA77A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007165"/>
            <a:ext cx="10684567" cy="5088835"/>
          </a:xfrm>
        </p:spPr>
        <p:txBody>
          <a:bodyPr>
            <a:normAutofit fontScale="70000" lnSpcReduction="20000"/>
          </a:bodyPr>
          <a:lstStyle/>
          <a:p>
            <a:pPr marL="45720" indent="0" algn="just">
              <a:lnSpc>
                <a:spcPct val="160000"/>
              </a:lnSpc>
              <a:buNone/>
            </a:pPr>
            <a:r>
              <a:rPr lang="en-US" dirty="0"/>
              <a:t> </a:t>
            </a:r>
            <a:r>
              <a:rPr lang="en-US" b="1" dirty="0"/>
              <a:t>Reactive Hypoglycemia</a:t>
            </a:r>
            <a:r>
              <a:rPr lang="en-US" dirty="0"/>
              <a:t>:</a:t>
            </a:r>
            <a:endParaRPr lang="en-NG" dirty="0"/>
          </a:p>
          <a:p>
            <a:pPr marL="45720" indent="0" algn="just">
              <a:lnSpc>
                <a:spcPct val="160000"/>
              </a:lnSpc>
              <a:buNone/>
            </a:pPr>
            <a:r>
              <a:rPr lang="en-US" dirty="0"/>
              <a:t>Occurs after meals, usually 2-4 hours post-eating.</a:t>
            </a:r>
            <a:endParaRPr lang="en-NG" dirty="0"/>
          </a:p>
          <a:p>
            <a:pPr marL="45720" indent="0" algn="just">
              <a:lnSpc>
                <a:spcPct val="160000"/>
              </a:lnSpc>
              <a:buNone/>
            </a:pPr>
            <a:r>
              <a:rPr lang="en-US" b="1" dirty="0"/>
              <a:t>Fasting Hypoglycemia</a:t>
            </a:r>
            <a:endParaRPr lang="en-NG" dirty="0"/>
          </a:p>
          <a:p>
            <a:pPr algn="just">
              <a:lnSpc>
                <a:spcPct val="160000"/>
              </a:lnSpc>
            </a:pPr>
            <a:r>
              <a:rPr lang="en-US" dirty="0"/>
              <a:t>Develops when someone goes without food for an extended period, leading to low blood sugar.</a:t>
            </a:r>
            <a:endParaRPr lang="en-NG" dirty="0"/>
          </a:p>
          <a:p>
            <a:pPr marL="45720" indent="0" algn="just">
              <a:lnSpc>
                <a:spcPct val="160000"/>
              </a:lnSpc>
              <a:buNone/>
            </a:pPr>
            <a:r>
              <a:rPr lang="en-US" b="1" dirty="0"/>
              <a:t>Drug-Induced Hypoglycemia:</a:t>
            </a:r>
            <a:endParaRPr lang="en-NG" b="1" dirty="0"/>
          </a:p>
          <a:p>
            <a:pPr algn="just">
              <a:lnSpc>
                <a:spcPct val="160000"/>
              </a:lnSpc>
            </a:pPr>
            <a:r>
              <a:rPr lang="en-US" dirty="0"/>
              <a:t>Caused by medications, especially those used to treat diabetes (insulin or certain oral hypoglycemic drugs).</a:t>
            </a:r>
            <a:endParaRPr lang="en-NG" dirty="0"/>
          </a:p>
          <a:p>
            <a:pPr marL="45720" indent="0" algn="just">
              <a:lnSpc>
                <a:spcPct val="160000"/>
              </a:lnSpc>
              <a:buNone/>
            </a:pPr>
            <a:r>
              <a:rPr lang="en-US" b="1" dirty="0"/>
              <a:t>Alcohol-Related Hypoglycemia </a:t>
            </a:r>
            <a:endParaRPr lang="en-NG" b="1" dirty="0"/>
          </a:p>
          <a:p>
            <a:pPr algn="just">
              <a:lnSpc>
                <a:spcPct val="160000"/>
              </a:lnSpc>
            </a:pPr>
            <a:r>
              <a:rPr lang="en-US" dirty="0"/>
              <a:t>Excessive alcohol consumption can hinder the liver's ability to release stored glucose.</a:t>
            </a:r>
            <a:endParaRPr lang="en-NG" dirty="0"/>
          </a:p>
          <a:p>
            <a:pPr marL="45720" indent="0" algn="just">
              <a:lnSpc>
                <a:spcPct val="160000"/>
              </a:lnSpc>
              <a:buNone/>
            </a:pPr>
            <a:r>
              <a:rPr lang="en-US" b="1" dirty="0"/>
              <a:t>Critical Illness-Related Hypoglycemia</a:t>
            </a:r>
            <a:endParaRPr lang="en-NG" b="1" dirty="0"/>
          </a:p>
          <a:p>
            <a:pPr algn="just">
              <a:lnSpc>
                <a:spcPct val="160000"/>
              </a:lnSpc>
            </a:pPr>
            <a:r>
              <a:rPr lang="en-US" dirty="0"/>
              <a:t>Common in critically ill patients, often associated with organ failure.</a:t>
            </a:r>
            <a:endParaRPr lang="en-NG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B1BBE-3E03-458A-9400-3937FD11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34548-3C64-4367-B3D4-9A0CC088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20128-3DB9-4CEC-9A7C-F62E24B3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5C7D-9793-4329-A02C-04CE3EEF3D97}" type="datetime1">
              <a:rPr lang="en-US" smtClean="0"/>
              <a:t>1/14/2024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B77A-AA62-44EC-ACA7-87529E7F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CAUSES</a:t>
            </a:r>
            <a:br>
              <a:rPr lang="en-GB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C7DF-3AB2-43CC-8FD8-55F80BCD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4" y="1404730"/>
            <a:ext cx="10074967" cy="46912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/>
              <a:t> </a:t>
            </a:r>
            <a:r>
              <a:rPr lang="en-US" dirty="0"/>
              <a:t>Identifying the underlying cause of hypoglycemia is essential for appropriate management. </a:t>
            </a:r>
            <a:r>
              <a:rPr lang="en-US" b="1" dirty="0"/>
              <a:t> </a:t>
            </a:r>
          </a:p>
          <a:p>
            <a:pPr marL="45720" indent="0">
              <a:buNone/>
            </a:pPr>
            <a:r>
              <a:rPr lang="en-US" b="1" dirty="0"/>
              <a:t>Excessive Insulin</a:t>
            </a:r>
            <a:r>
              <a:rPr lang="en-US" dirty="0"/>
              <a:t>:</a:t>
            </a:r>
            <a:endParaRPr lang="en-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Overdose of insulin or certain diabetes medications.</a:t>
            </a:r>
            <a:endParaRPr lang="en-NG" dirty="0"/>
          </a:p>
          <a:p>
            <a:pPr marL="45720" indent="0">
              <a:buNone/>
            </a:pPr>
            <a:r>
              <a:rPr lang="en-US" b="1" dirty="0"/>
              <a:t> Skipping Meals</a:t>
            </a:r>
          </a:p>
          <a:p>
            <a:r>
              <a:rPr lang="en-US" dirty="0"/>
              <a:t>Not eating regularly or consuming inadequate meals.</a:t>
            </a:r>
            <a:endParaRPr lang="en-NG" dirty="0"/>
          </a:p>
          <a:p>
            <a:pPr marL="45720" indent="0">
              <a:buNone/>
            </a:pPr>
            <a:r>
              <a:rPr lang="en-US" b="1" dirty="0"/>
              <a:t>Alcohol Consumption</a:t>
            </a:r>
          </a:p>
          <a:p>
            <a:r>
              <a:rPr lang="en-US" dirty="0"/>
              <a:t>Alcohol impairs the liver's ability to release glucose. </a:t>
            </a:r>
          </a:p>
          <a:p>
            <a:pPr marL="45720" indent="0">
              <a:buNone/>
            </a:pPr>
            <a:r>
              <a:rPr lang="en-US" b="1" dirty="0"/>
              <a:t>Insulinoma:</a:t>
            </a:r>
            <a:r>
              <a:rPr lang="en-US" dirty="0"/>
              <a:t> </a:t>
            </a:r>
            <a:endParaRPr lang="en-NG" dirty="0"/>
          </a:p>
          <a:p>
            <a:r>
              <a:rPr lang="en-US" dirty="0"/>
              <a:t>Insulin-producing tumors in the pancreas</a:t>
            </a:r>
          </a:p>
          <a:p>
            <a:endParaRPr lang="en-NG" dirty="0"/>
          </a:p>
          <a:p>
            <a:pPr marL="45720" indent="0">
              <a:buNone/>
            </a:pPr>
            <a:endParaRPr lang="en-US" b="1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C71B7-BDF6-4CCE-ADD4-D8D03D18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E61AA-4C7E-42BA-B235-504C15AB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2998EC-7653-4586-BA72-87635C80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C71A-BF39-4DCB-BE56-24F7F464583C}" type="datetime1">
              <a:rPr lang="en-US" smtClean="0"/>
              <a:t>1/14/2024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8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04AD-7801-4AEA-A276-54AE86CF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CAUSES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1C29-236E-438C-9BC3-7E53764F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b="1" dirty="0"/>
              <a:t>  Liver Disorders</a:t>
            </a:r>
            <a:r>
              <a:rPr lang="en-US" dirty="0"/>
              <a:t>:</a:t>
            </a:r>
            <a:endParaRPr lang="en-GB" dirty="0"/>
          </a:p>
          <a:p>
            <a:pPr algn="just"/>
            <a:r>
              <a:rPr lang="en-US" dirty="0"/>
              <a:t>Conditions affecting the liver's ability to release glucose.</a:t>
            </a:r>
            <a:endParaRPr lang="en-NG" dirty="0"/>
          </a:p>
          <a:p>
            <a:pPr marL="45720" indent="0" algn="just">
              <a:buNone/>
            </a:pPr>
            <a:r>
              <a:rPr lang="en-US" b="1" dirty="0"/>
              <a:t> Endocrine Disorders:</a:t>
            </a:r>
            <a:endParaRPr lang="en-GB" b="1" dirty="0"/>
          </a:p>
          <a:p>
            <a:r>
              <a:rPr lang="en-US" dirty="0"/>
              <a:t>Disorders affecting the adrenal or pituitary glands</a:t>
            </a:r>
          </a:p>
          <a:p>
            <a:pPr marL="45720" indent="0" algn="just">
              <a:buNone/>
            </a:pPr>
            <a:r>
              <a:rPr lang="en-US" b="1" dirty="0"/>
              <a:t> Inborn Errors of Metabolism</a:t>
            </a:r>
            <a:r>
              <a:rPr lang="en-US" dirty="0"/>
              <a:t>:</a:t>
            </a:r>
            <a:endParaRPr lang="en-NG" dirty="0"/>
          </a:p>
          <a:p>
            <a:r>
              <a:rPr lang="en-US" dirty="0"/>
              <a:t>Genetic conditions affecting the body's ability to process nutrients</a:t>
            </a:r>
          </a:p>
          <a:p>
            <a:pPr algn="just"/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B7D91-1F82-4809-B71C-4514542B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8658A-3EE5-4E21-A528-5BD99665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A83F9B-40C1-4A6B-8768-8E477190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35F9-41BA-485D-B721-B88AE6CA74C2}" type="datetime1">
              <a:rPr lang="en-US" smtClean="0"/>
              <a:t>1/14/2024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2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1DAF-250C-4BA6-85B0-DE64C031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INVESTIGATIION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03CB-3249-4BF3-B902-1144F6D3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Blood Glucose Test</a:t>
            </a:r>
            <a:r>
              <a:rPr lang="en-US" dirty="0"/>
              <a:t>:</a:t>
            </a:r>
            <a:endParaRPr lang="en-NG" dirty="0"/>
          </a:p>
          <a:p>
            <a:r>
              <a:rPr lang="en-US" dirty="0"/>
              <a:t>Measures current blood glucose levels. Low levels indicate hypoglycemia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Insulin and C-peptide Levels</a:t>
            </a:r>
            <a:r>
              <a:rPr lang="en-US" dirty="0"/>
              <a:t>:</a:t>
            </a:r>
            <a:endParaRPr lang="en-NG" dirty="0"/>
          </a:p>
          <a:p>
            <a:r>
              <a:rPr lang="en-US" dirty="0"/>
              <a:t> Assessing insulin and C-peptide levels helps identify insulin overproduction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 Sulfonylurea Screen</a:t>
            </a:r>
            <a:r>
              <a:rPr lang="en-US" dirty="0"/>
              <a:t>:</a:t>
            </a:r>
            <a:endParaRPr lang="en-NG" dirty="0"/>
          </a:p>
          <a:p>
            <a:r>
              <a:rPr lang="en-US" dirty="0"/>
              <a:t>Detects the presence of sulfonylurea drugs, which can cause hypoglycemia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Liver Function Tests:</a:t>
            </a:r>
            <a:endParaRPr lang="en-NG" dirty="0"/>
          </a:p>
          <a:p>
            <a:r>
              <a:rPr lang="en-US" dirty="0"/>
              <a:t> Evaluate liver health, as the liver plays a key role in glucose regulation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DD1AE-8213-4134-B768-192C2053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3DC60-E89B-492B-BA37-FC3DDDED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156550-4BB0-4CFF-BDDD-FC859057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FC13-06F6-490D-80D6-91C9D1680A73}" type="datetime1">
              <a:rPr lang="en-US" smtClean="0"/>
              <a:t>1/14/2024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7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7453-A423-45A6-AEA6-081564D8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BEF3-49A6-461B-B838-EC448067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Hormone Tests (Cortisol, Growth Hormone): </a:t>
            </a:r>
            <a:endParaRPr lang="en-NG" dirty="0"/>
          </a:p>
          <a:p>
            <a:r>
              <a:rPr lang="en-US" dirty="0"/>
              <a:t>Assess the function of hormones that counteract the effects of insulin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Continuous Glucose Monitoring (CGM):</a:t>
            </a:r>
            <a:endParaRPr lang="en-NG" b="1" dirty="0"/>
          </a:p>
          <a:p>
            <a:r>
              <a:rPr lang="en-US" dirty="0"/>
              <a:t>provides continuous data on blood glucose levels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MRI or CT Scans:</a:t>
            </a:r>
            <a:r>
              <a:rPr lang="en-US" dirty="0"/>
              <a:t> </a:t>
            </a:r>
            <a:endParaRPr lang="en-NG" dirty="0"/>
          </a:p>
          <a:p>
            <a:r>
              <a:rPr lang="en-US" dirty="0"/>
              <a:t>Imaging to identify tumors or abnormalities in the pancreas or other organs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Hormone Stimulation Tests:</a:t>
            </a:r>
            <a:r>
              <a:rPr lang="en-US" dirty="0"/>
              <a:t> </a:t>
            </a:r>
            <a:endParaRPr lang="en-NG" dirty="0"/>
          </a:p>
          <a:p>
            <a:r>
              <a:rPr lang="en-US" dirty="0"/>
              <a:t>Evaluate how the body responds to certain hormones related to glucose regulation.</a:t>
            </a:r>
            <a:endParaRPr lang="en-NG" dirty="0"/>
          </a:p>
          <a:p>
            <a:endParaRPr lang="en-US" dirty="0"/>
          </a:p>
          <a:p>
            <a:endParaRPr lang="en-US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7BC56-5294-4209-9C51-8314B2D0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3C5D4-2E5F-4B47-A9F6-2E208913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6406C3-064B-4C92-B132-B3832720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8C7B-6D0A-4146-8FEE-AA9A6EC4142C}" type="datetime1">
              <a:rPr lang="en-US" smtClean="0"/>
              <a:t>1/14/2024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0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A14A-9A65-4AD8-8CE2-A6A4E6EB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374C-C94D-421A-9462-6D9B783E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C3DE9-C650-4010-B5F7-466D6CF8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hypoglyceamia 300l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2060D-BFCF-4536-92FF-8E6FC870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CD58AD-15B2-4413-AB61-67A6E0CF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9720-2160-4D8C-9A4C-0BDC3F221D28}" type="datetime1">
              <a:rPr lang="en-US" smtClean="0"/>
              <a:t>1/14/2024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5210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80</TotalTime>
  <Words>202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Wingdings</vt:lpstr>
      <vt:lpstr>Basis</vt:lpstr>
      <vt:lpstr>HYPOGLCEAMIA </vt:lpstr>
      <vt:lpstr>HYPOGLYCEMIA </vt:lpstr>
      <vt:lpstr>Types of Hypoglycemia: </vt:lpstr>
      <vt:lpstr>CAUSES </vt:lpstr>
      <vt:lpstr>CAUSES</vt:lpstr>
      <vt:lpstr>INVESTIGATIION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HYPOGLCEAMIA</dc:title>
  <dc:creator>CLINPATH MODEL 002</dc:creator>
  <cp:lastModifiedBy>CLINPATH MODEL 002</cp:lastModifiedBy>
  <cp:revision>8</cp:revision>
  <dcterms:created xsi:type="dcterms:W3CDTF">2024-01-12T09:42:06Z</dcterms:created>
  <dcterms:modified xsi:type="dcterms:W3CDTF">2024-01-14T20:30:08Z</dcterms:modified>
</cp:coreProperties>
</file>