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2" r:id="rId2"/>
  </p:sldMasterIdLst>
  <p:sldIdLst>
    <p:sldId id="256" r:id="rId3"/>
    <p:sldId id="258" r:id="rId4"/>
    <p:sldId id="259" r:id="rId5"/>
    <p:sldId id="271" r:id="rId6"/>
    <p:sldId id="273" r:id="rId7"/>
    <p:sldId id="274" r:id="rId8"/>
    <p:sldId id="275" r:id="rId9"/>
    <p:sldId id="276" r:id="rId10"/>
    <p:sldId id="265" r:id="rId11"/>
    <p:sldId id="26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301" r:id="rId35"/>
    <p:sldId id="302" r:id="rId36"/>
    <p:sldId id="305" r:id="rId37"/>
    <p:sldId id="306" r:id="rId38"/>
    <p:sldId id="307" r:id="rId39"/>
    <p:sldId id="311" r:id="rId40"/>
    <p:sldId id="312" r:id="rId41"/>
    <p:sldId id="260" r:id="rId42"/>
    <p:sldId id="261" r:id="rId43"/>
    <p:sldId id="268" r:id="rId44"/>
    <p:sldId id="269" r:id="rId45"/>
    <p:sldId id="262" r:id="rId46"/>
    <p:sldId id="270" r:id="rId47"/>
    <p:sldId id="2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5" autoAdjust="0"/>
    <p:restoredTop sz="94660"/>
  </p:normalViewPr>
  <p:slideViewPr>
    <p:cSldViewPr snapToGrid="0">
      <p:cViewPr varScale="1">
        <p:scale>
          <a:sx n="79" d="100"/>
          <a:sy n="79" d="100"/>
        </p:scale>
        <p:origin x="12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3786-7964-D44B-BD3D-BA93DD073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0344E-48E6-0E34-A5EE-9A186776B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F7FE88-17E8-D7AD-5A44-A886FA8FB0FD}"/>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a:extLst>
              <a:ext uri="{FF2B5EF4-FFF2-40B4-BE49-F238E27FC236}">
                <a16:creationId xmlns:a16="http://schemas.microsoft.com/office/drawing/2014/main" id="{A6962180-0654-A5BB-BE52-D22910CD0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95F08-967D-D5E9-B578-406B27F737A0}"/>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132310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C637-1265-3056-1C2D-83AB214C70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5B3123-E4A9-EF6A-1DC8-1C8BC74A59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662D9-435F-C53B-38ED-E01B6E922627}"/>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a:extLst>
              <a:ext uri="{FF2B5EF4-FFF2-40B4-BE49-F238E27FC236}">
                <a16:creationId xmlns:a16="http://schemas.microsoft.com/office/drawing/2014/main" id="{5C0D4970-C0A1-93BC-6278-92E5863A0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6CD12-7A40-FEC7-3182-908D82E461E0}"/>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14784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04F72-C648-F878-1B6B-85D439E26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4E562-EE78-6CF6-FF05-0092829828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A8633-EB8D-117D-80E6-8CF858243782}"/>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a:extLst>
              <a:ext uri="{FF2B5EF4-FFF2-40B4-BE49-F238E27FC236}">
                <a16:creationId xmlns:a16="http://schemas.microsoft.com/office/drawing/2014/main" id="{31FFD08E-305A-3C01-DDE2-A09033D04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1C256-CE76-54C2-9A7E-F5B0E8698D01}"/>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201272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272D2-AE96-4C19-BF36-0E93934BF6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27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2180545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272D2-AE96-4C19-BF36-0E93934BF6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758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AD6D17-5C1D-41CB-B62D-6B9037588CC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1689117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AD6D17-5C1D-41CB-B62D-6B9037588CC4}"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13477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AD6D17-5C1D-41CB-B62D-6B9037588CC4}"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477832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AD6D17-5C1D-41CB-B62D-6B9037588CC4}" type="datetimeFigureOut">
              <a:rPr lang="en-US" smtClean="0"/>
              <a:t>12/11/2023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2880697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AD6D17-5C1D-41CB-B62D-6B9037588CC4}" type="datetimeFigureOut">
              <a:rPr lang="en-US" smtClean="0"/>
              <a:t>12/11/2023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8272D2-AE96-4C19-BF36-0E93934BF63E}" type="slidenum">
              <a:rPr lang="en-US" smtClean="0"/>
              <a:t>‹#›</a:t>
            </a:fld>
            <a:endParaRPr lang="en-US"/>
          </a:p>
        </p:txBody>
      </p:sp>
    </p:spTree>
    <p:extLst>
      <p:ext uri="{BB962C8B-B14F-4D97-AF65-F5344CB8AC3E}">
        <p14:creationId xmlns:p14="http://schemas.microsoft.com/office/powerpoint/2010/main" val="235273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869D-AC14-48F8-B91F-DFA00C8D6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51057-69F0-38B3-3267-D021E04DF1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2C417-892D-601F-BFD7-0863F732C9A3}"/>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a:extLst>
              <a:ext uri="{FF2B5EF4-FFF2-40B4-BE49-F238E27FC236}">
                <a16:creationId xmlns:a16="http://schemas.microsoft.com/office/drawing/2014/main" id="{2605DEB6-6435-209C-6082-9CE378CB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E8050-9C28-0A7E-54D2-EF651F3D5DAC}"/>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33859326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AD6D17-5C1D-41CB-B62D-6B9037588CC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1366661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1423858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107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1D84-71CD-64A0-4838-A82A22D78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8B9D61-2E79-7501-BBCF-94F422315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DF748A-7CDF-580B-B597-D5F3760399C0}"/>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5" name="Footer Placeholder 4">
            <a:extLst>
              <a:ext uri="{FF2B5EF4-FFF2-40B4-BE49-F238E27FC236}">
                <a16:creationId xmlns:a16="http://schemas.microsoft.com/office/drawing/2014/main" id="{0ABFF116-D9F0-F9B1-43EF-01E27C5D7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7B61E-EB49-145C-9CB2-56858753C5A1}"/>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421087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1E5F-FBC5-BC9A-92F9-615BC45BE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231AF3-3D82-7733-00BD-6AA60EBC2A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8E95D-65BD-CE92-4C0D-1F6FBFDD30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C6E9B-1462-C228-3896-8E16EB573833}"/>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6" name="Footer Placeholder 5">
            <a:extLst>
              <a:ext uri="{FF2B5EF4-FFF2-40B4-BE49-F238E27FC236}">
                <a16:creationId xmlns:a16="http://schemas.microsoft.com/office/drawing/2014/main" id="{C1B76E6B-0663-A2EE-97AD-42B52E4E3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09150-BD0C-4E45-FE14-B610D24D6604}"/>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217391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4592-3C24-CD94-CB65-638B55ED6C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3474D9-B011-1ADE-77FD-0694FA21E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33CD0A-F0FC-4DD1-F42E-873404734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CEE97F-B30C-7DBD-7BF7-40F7B1591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9D956-A862-DEF1-4CD0-80C036536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39C81-3D85-2AC2-4B88-A23D4947A572}"/>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8" name="Footer Placeholder 7">
            <a:extLst>
              <a:ext uri="{FF2B5EF4-FFF2-40B4-BE49-F238E27FC236}">
                <a16:creationId xmlns:a16="http://schemas.microsoft.com/office/drawing/2014/main" id="{E919AC14-8FB3-DDD9-C9C2-587F38CDB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48945-1227-355B-AFDF-3628E5869CC4}"/>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421876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7945-40CB-7E5E-F86D-85150DA092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24D716-EE35-70BB-320A-65B9321D38E2}"/>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4" name="Footer Placeholder 3">
            <a:extLst>
              <a:ext uri="{FF2B5EF4-FFF2-40B4-BE49-F238E27FC236}">
                <a16:creationId xmlns:a16="http://schemas.microsoft.com/office/drawing/2014/main" id="{F00249B6-E606-2D45-1934-BDD8F3B787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388952-07A6-94B4-44B6-EB3DB1C91EFB}"/>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85785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49B77-BC3E-8A90-D928-9DF1B324B667}"/>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3" name="Footer Placeholder 2">
            <a:extLst>
              <a:ext uri="{FF2B5EF4-FFF2-40B4-BE49-F238E27FC236}">
                <a16:creationId xmlns:a16="http://schemas.microsoft.com/office/drawing/2014/main" id="{3F09474A-CD10-2284-86DA-BB73D7A53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C340AE-45AD-E49A-B76D-2F09CB5728FE}"/>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403584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A640-0549-902C-D4B1-4B8CB1B58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CB33A-06F9-B8C5-3725-0E4FA9C79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8AEC0E-4FB3-07B0-30C4-8249FA306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AD63C-90E0-2032-E1C4-3256B66A8C0B}"/>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6" name="Footer Placeholder 5">
            <a:extLst>
              <a:ext uri="{FF2B5EF4-FFF2-40B4-BE49-F238E27FC236}">
                <a16:creationId xmlns:a16="http://schemas.microsoft.com/office/drawing/2014/main" id="{47F3B306-E357-9C39-D719-C12C5B1E1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899FE-2769-0861-D7BF-2C1117CF7F00}"/>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223598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D8B6-34E7-FEB6-3C2C-AB12AB7F3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86EAE-BF7E-B21F-AEDD-5DD878E86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E8AC3A-0735-AE40-9DC4-05DED5D8A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D790D-A2C5-1E78-3C34-18BBF511C9BE}"/>
              </a:ext>
            </a:extLst>
          </p:cNvPr>
          <p:cNvSpPr>
            <a:spLocks noGrp="1"/>
          </p:cNvSpPr>
          <p:nvPr>
            <p:ph type="dt" sz="half" idx="10"/>
          </p:nvPr>
        </p:nvSpPr>
        <p:spPr/>
        <p:txBody>
          <a:bodyPr/>
          <a:lstStyle/>
          <a:p>
            <a:fld id="{86AD6D17-5C1D-41CB-B62D-6B9037588CC4}" type="datetimeFigureOut">
              <a:rPr lang="en-US" smtClean="0"/>
              <a:t>12/11/2023</a:t>
            </a:fld>
            <a:endParaRPr lang="en-US"/>
          </a:p>
        </p:txBody>
      </p:sp>
      <p:sp>
        <p:nvSpPr>
          <p:cNvPr id="6" name="Footer Placeholder 5">
            <a:extLst>
              <a:ext uri="{FF2B5EF4-FFF2-40B4-BE49-F238E27FC236}">
                <a16:creationId xmlns:a16="http://schemas.microsoft.com/office/drawing/2014/main" id="{DE4F77A9-825D-7887-208C-022CB2799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DD3894-BAF2-63CF-5ABB-B3E76A7FCD5D}"/>
              </a:ext>
            </a:extLst>
          </p:cNvPr>
          <p:cNvSpPr>
            <a:spLocks noGrp="1"/>
          </p:cNvSpPr>
          <p:nvPr>
            <p:ph type="sldNum" sz="quarter" idx="12"/>
          </p:nvPr>
        </p:nvSpPr>
        <p:spPr/>
        <p:txBody>
          <a:bodyPr/>
          <a:lstStyle/>
          <a:p>
            <a:fld id="{B38272D2-AE96-4C19-BF36-0E93934BF63E}" type="slidenum">
              <a:rPr lang="en-US" smtClean="0"/>
              <a:t>‹#›</a:t>
            </a:fld>
            <a:endParaRPr lang="en-US"/>
          </a:p>
        </p:txBody>
      </p:sp>
    </p:spTree>
    <p:extLst>
      <p:ext uri="{BB962C8B-B14F-4D97-AF65-F5344CB8AC3E}">
        <p14:creationId xmlns:p14="http://schemas.microsoft.com/office/powerpoint/2010/main" val="424413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9F114-BDC9-35A1-8582-1337F2038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7F661-A44E-F662-7486-9FAAD5214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4D25D-0D96-87C2-97A5-24B26427A4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D6D17-5C1D-41CB-B62D-6B9037588CC4}" type="datetimeFigureOut">
              <a:rPr lang="en-US" smtClean="0"/>
              <a:t>12/11/2023</a:t>
            </a:fld>
            <a:endParaRPr lang="en-US"/>
          </a:p>
        </p:txBody>
      </p:sp>
      <p:sp>
        <p:nvSpPr>
          <p:cNvPr id="5" name="Footer Placeholder 4">
            <a:extLst>
              <a:ext uri="{FF2B5EF4-FFF2-40B4-BE49-F238E27FC236}">
                <a16:creationId xmlns:a16="http://schemas.microsoft.com/office/drawing/2014/main" id="{5897649F-72C0-D367-A74C-4E73879A5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40A5D8-79CA-5CF8-C391-83DF97DB6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272D2-AE96-4C19-BF36-0E93934BF63E}" type="slidenum">
              <a:rPr lang="en-US" smtClean="0"/>
              <a:t>‹#›</a:t>
            </a:fld>
            <a:endParaRPr lang="en-US"/>
          </a:p>
        </p:txBody>
      </p:sp>
    </p:spTree>
    <p:extLst>
      <p:ext uri="{BB962C8B-B14F-4D97-AF65-F5344CB8AC3E}">
        <p14:creationId xmlns:p14="http://schemas.microsoft.com/office/powerpoint/2010/main" val="4248984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AD6D17-5C1D-41CB-B62D-6B9037588CC4}" type="datetimeFigureOut">
              <a:rPr lang="en-US" smtClean="0"/>
              <a:t>12/11/2023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8272D2-AE96-4C19-BF36-0E93934BF63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4828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4.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3.png"/><Relationship Id="rId7" Type="http://schemas.openxmlformats.org/officeDocument/2006/relationships/image" Target="../media/image36.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40.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41.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42.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5.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4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9.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4.png"/><Relationship Id="rId7" Type="http://schemas.openxmlformats.org/officeDocument/2006/relationships/image" Target="../media/image52.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54.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18.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hyperlink" Target="http://www.beckmancoulter.com/products/instrument/protein/proteomelab_igy_dcr.asp" TargetMode="External"/><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PLASMA PROTEINS</a:t>
            </a:r>
          </a:p>
        </p:txBody>
      </p:sp>
      <p:sp>
        <p:nvSpPr>
          <p:cNvPr id="3" name="Subtitle 2"/>
          <p:cNvSpPr>
            <a:spLocks noGrp="1"/>
          </p:cNvSpPr>
          <p:nvPr>
            <p:ph type="subTitle" idx="1"/>
          </p:nvPr>
        </p:nvSpPr>
        <p:spPr/>
        <p:txBody>
          <a:bodyPr/>
          <a:lstStyle/>
          <a:p>
            <a:r>
              <a:rPr lang="en-US" dirty="0"/>
              <a:t>MLS 331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5" name="TextBox 4"/>
          <p:cNvSpPr txBox="1"/>
          <p:nvPr/>
        </p:nvSpPr>
        <p:spPr>
          <a:xfrm>
            <a:off x="2083919" y="663324"/>
            <a:ext cx="3500575" cy="415498"/>
          </a:xfrm>
          <a:prstGeom prst="rect">
            <a:avLst/>
          </a:prstGeom>
          <a:noFill/>
        </p:spPr>
        <p:txBody>
          <a:bodyPr vert="horz" lIns="0" tIns="0" rIns="0" bIns="0" rtlCol="0">
            <a:spAutoFit/>
          </a:bodyPr>
          <a:lstStyle/>
          <a:p>
            <a:r>
              <a:rPr lang="en-US" sz="2700" b="1">
                <a:solidFill>
                  <a:srgbClr val="0000FF"/>
                </a:solidFill>
                <a:latin typeface="Verdana" panose="020B0604030504040204" pitchFamily="34" charset="0"/>
              </a:rPr>
              <a:t> by clinical use </a:t>
            </a:r>
          </a:p>
        </p:txBody>
      </p:sp>
      <p:sp>
        <p:nvSpPr>
          <p:cNvPr id="6" name="TextBox 5"/>
          <p:cNvSpPr txBox="1"/>
          <p:nvPr/>
        </p:nvSpPr>
        <p:spPr>
          <a:xfrm>
            <a:off x="2541118" y="1590115"/>
            <a:ext cx="2959988"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a:t>
            </a:r>
            <a:r>
              <a:rPr lang="en-US" sz="2400" dirty="0" err="1">
                <a:solidFill>
                  <a:srgbClr val="980032"/>
                </a:solidFill>
                <a:latin typeface="Verdana" panose="020B0604030504040204" pitchFamily="34" charset="0"/>
              </a:rPr>
              <a:t>Cardiomarkers</a:t>
            </a:r>
            <a:r>
              <a:rPr lang="en-US" sz="2400" dirty="0">
                <a:solidFill>
                  <a:srgbClr val="980032"/>
                </a:solidFill>
                <a:latin typeface="Verdana" panose="020B0604030504040204" pitchFamily="34" charset="0"/>
              </a:rPr>
              <a:t> </a:t>
            </a:r>
          </a:p>
        </p:txBody>
      </p:sp>
      <p:sp>
        <p:nvSpPr>
          <p:cNvPr id="7" name="TextBox 6"/>
          <p:cNvSpPr txBox="1"/>
          <p:nvPr/>
        </p:nvSpPr>
        <p:spPr>
          <a:xfrm>
            <a:off x="2541119" y="2395093"/>
            <a:ext cx="2955061"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a:t>
            </a:r>
            <a:r>
              <a:rPr lang="en-US" sz="2400" dirty="0" err="1">
                <a:solidFill>
                  <a:srgbClr val="980032"/>
                </a:solidFill>
                <a:latin typeface="Verdana" panose="020B0604030504040204" pitchFamily="34" charset="0"/>
              </a:rPr>
              <a:t>Tumormarkers</a:t>
            </a:r>
            <a:r>
              <a:rPr lang="en-US" sz="2400" dirty="0">
                <a:solidFill>
                  <a:srgbClr val="980032"/>
                </a:solidFill>
                <a:latin typeface="Verdana" panose="020B0604030504040204" pitchFamily="34" charset="0"/>
              </a:rPr>
              <a:t> </a:t>
            </a:r>
          </a:p>
        </p:txBody>
      </p:sp>
      <p:sp>
        <p:nvSpPr>
          <p:cNvPr id="8" name="TextBox 7"/>
          <p:cNvSpPr txBox="1"/>
          <p:nvPr/>
        </p:nvSpPr>
        <p:spPr>
          <a:xfrm>
            <a:off x="2541118" y="3200146"/>
            <a:ext cx="4159326"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Acute phase reactants </a:t>
            </a:r>
          </a:p>
        </p:txBody>
      </p:sp>
      <p:sp>
        <p:nvSpPr>
          <p:cNvPr id="9" name="TextBox 8"/>
          <p:cNvSpPr txBox="1"/>
          <p:nvPr/>
        </p:nvSpPr>
        <p:spPr>
          <a:xfrm>
            <a:off x="2541118" y="4004818"/>
            <a:ext cx="3331184"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Enzymes </a:t>
            </a:r>
          </a:p>
        </p:txBody>
      </p:sp>
      <p:sp>
        <p:nvSpPr>
          <p:cNvPr id="10" name="TextBox 9"/>
          <p:cNvSpPr txBox="1"/>
          <p:nvPr/>
        </p:nvSpPr>
        <p:spPr>
          <a:xfrm>
            <a:off x="2541119" y="4809744"/>
            <a:ext cx="2297303"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Hormones </a:t>
            </a:r>
          </a:p>
        </p:txBody>
      </p:sp>
      <p:sp>
        <p:nvSpPr>
          <p:cNvPr id="11" name="TextBox 10"/>
          <p:cNvSpPr txBox="1"/>
          <p:nvPr/>
        </p:nvSpPr>
        <p:spPr>
          <a:xfrm>
            <a:off x="2541119" y="5614416"/>
            <a:ext cx="2215007"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Cytokines </a:t>
            </a:r>
          </a:p>
        </p:txBody>
      </p:sp>
    </p:spTree>
  </p:cSld>
  <p:clrMapOvr>
    <a:masterClrMapping/>
  </p:clrMapOvr>
  <mc:AlternateContent xmlns:mc="http://schemas.openxmlformats.org/markup-compatibility/2006" xmlns:p14="http://schemas.microsoft.com/office/powerpoint/2010/main">
    <mc:Choice Requires="p14">
      <p:transition spd="slow" p14:dur="2000" advTm="34339"/>
    </mc:Choice>
    <mc:Fallback xmlns="">
      <p:transition spd="slow" advTm="3433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4148328" y="2231136"/>
            <a:ext cx="201168" cy="301752"/>
          </a:xfrm>
          <a:prstGeom prst="rect">
            <a:avLst/>
          </a:prstGeom>
        </p:spPr>
      </p:pic>
      <p:sp>
        <p:nvSpPr>
          <p:cNvPr id="7" name="TextBox 6"/>
          <p:cNvSpPr txBox="1"/>
          <p:nvPr/>
        </p:nvSpPr>
        <p:spPr>
          <a:xfrm>
            <a:off x="2602091" y="591630"/>
            <a:ext cx="7424559" cy="492443"/>
          </a:xfrm>
          <a:prstGeom prst="rect">
            <a:avLst/>
          </a:prstGeom>
          <a:noFill/>
        </p:spPr>
        <p:txBody>
          <a:bodyPr vert="horz" lIns="0" tIns="0" rIns="0" bIns="0" rtlCol="0">
            <a:spAutoFit/>
          </a:bodyPr>
          <a:lstStyle/>
          <a:p>
            <a:r>
              <a:rPr lang="en-US" sz="3200" b="1" dirty="0">
                <a:solidFill>
                  <a:srgbClr val="2E5796"/>
                </a:solidFill>
                <a:latin typeface="Times New Roman" panose="02020603050405020304" pitchFamily="18" charset="0"/>
              </a:rPr>
              <a:t>General properties of plasma proteins </a:t>
            </a:r>
          </a:p>
        </p:txBody>
      </p:sp>
      <p:sp>
        <p:nvSpPr>
          <p:cNvPr id="8" name="TextBox 7"/>
          <p:cNvSpPr txBox="1"/>
          <p:nvPr/>
        </p:nvSpPr>
        <p:spPr>
          <a:xfrm>
            <a:off x="1850441" y="1925445"/>
            <a:ext cx="4601540" cy="307777"/>
          </a:xfrm>
          <a:prstGeom prst="rect">
            <a:avLst/>
          </a:prstGeom>
          <a:noFill/>
        </p:spPr>
        <p:txBody>
          <a:bodyPr vert="horz" lIns="0" tIns="0" rIns="0" bIns="0" rtlCol="0">
            <a:spAutoFit/>
          </a:bodyPr>
          <a:lstStyle/>
          <a:p>
            <a:r>
              <a:rPr lang="en-US" sz="2000" b="1" dirty="0">
                <a:solidFill>
                  <a:srgbClr val="5F76B4"/>
                </a:solidFill>
                <a:latin typeface="Times New Roman" panose="02020603050405020304" pitchFamily="18" charset="0"/>
              </a:rPr>
              <a:t> Most are synthesized in the liver </a:t>
            </a:r>
          </a:p>
        </p:txBody>
      </p:sp>
      <p:sp>
        <p:nvSpPr>
          <p:cNvPr id="9" name="TextBox 8"/>
          <p:cNvSpPr txBox="1"/>
          <p:nvPr/>
        </p:nvSpPr>
        <p:spPr>
          <a:xfrm>
            <a:off x="2764841" y="2228721"/>
            <a:ext cx="6544518" cy="307777"/>
          </a:xfrm>
          <a:prstGeom prst="rect">
            <a:avLst/>
          </a:prstGeom>
          <a:noFill/>
        </p:spPr>
        <p:txBody>
          <a:bodyPr vert="horz" lIns="0" tIns="0" rIns="0" bIns="0" rtlCol="0">
            <a:spAutoFit/>
          </a:bodyPr>
          <a:lstStyle/>
          <a:p>
            <a:r>
              <a:rPr lang="en-US" sz="2000">
                <a:solidFill>
                  <a:srgbClr val="000000"/>
                </a:solidFill>
                <a:latin typeface="Times New Roman" panose="02020603050405020304" pitchFamily="18" charset="0"/>
              </a:rPr>
              <a:t>exception: -globulins - synthesized in plasma cells </a:t>
            </a:r>
          </a:p>
        </p:txBody>
      </p:sp>
      <p:sp>
        <p:nvSpPr>
          <p:cNvPr id="10" name="TextBox 9"/>
          <p:cNvSpPr txBox="1"/>
          <p:nvPr/>
        </p:nvSpPr>
        <p:spPr>
          <a:xfrm>
            <a:off x="1850442" y="2839845"/>
            <a:ext cx="8758011" cy="307777"/>
          </a:xfrm>
          <a:prstGeom prst="rect">
            <a:avLst/>
          </a:prstGeom>
          <a:noFill/>
        </p:spPr>
        <p:txBody>
          <a:bodyPr vert="horz" lIns="0" tIns="0" rIns="0" bIns="0" rtlCol="0">
            <a:spAutoFit/>
          </a:bodyPr>
          <a:lstStyle/>
          <a:p>
            <a:r>
              <a:rPr lang="en-US" sz="2000" b="1" dirty="0">
                <a:solidFill>
                  <a:srgbClr val="000000"/>
                </a:solidFill>
                <a:latin typeface="Times New Roman" panose="02020603050405020304" pitchFamily="18" charset="0"/>
              </a:rPr>
              <a:t> Synthesized as pre-proteins on membrane-bound polyribosomes; </a:t>
            </a:r>
          </a:p>
        </p:txBody>
      </p:sp>
      <p:sp>
        <p:nvSpPr>
          <p:cNvPr id="11" name="TextBox 10"/>
          <p:cNvSpPr txBox="1"/>
          <p:nvPr/>
        </p:nvSpPr>
        <p:spPr>
          <a:xfrm>
            <a:off x="2193341" y="3083632"/>
            <a:ext cx="8070996" cy="307777"/>
          </a:xfrm>
          <a:prstGeom prst="rect">
            <a:avLst/>
          </a:prstGeom>
          <a:noFill/>
        </p:spPr>
        <p:txBody>
          <a:bodyPr vert="horz" lIns="0" tIns="0" rIns="0" bIns="0" rtlCol="0">
            <a:spAutoFit/>
          </a:bodyPr>
          <a:lstStyle/>
          <a:p>
            <a:r>
              <a:rPr lang="en-US" sz="2000" b="1">
                <a:solidFill>
                  <a:srgbClr val="000000"/>
                </a:solidFill>
                <a:latin typeface="Times New Roman" panose="02020603050405020304" pitchFamily="18" charset="0"/>
              </a:rPr>
              <a:t>then they are subjected to posttranslational modifications in ER </a:t>
            </a:r>
          </a:p>
        </p:txBody>
      </p:sp>
      <p:sp>
        <p:nvSpPr>
          <p:cNvPr id="12" name="TextBox 11"/>
          <p:cNvSpPr txBox="1"/>
          <p:nvPr/>
        </p:nvSpPr>
        <p:spPr>
          <a:xfrm>
            <a:off x="2193342" y="3327779"/>
            <a:ext cx="2934479" cy="307777"/>
          </a:xfrm>
          <a:prstGeom prst="rect">
            <a:avLst/>
          </a:prstGeom>
          <a:noFill/>
        </p:spPr>
        <p:txBody>
          <a:bodyPr vert="horz" lIns="0" tIns="0" rIns="0" bIns="0" rtlCol="0">
            <a:spAutoFit/>
          </a:bodyPr>
          <a:lstStyle/>
          <a:p>
            <a:r>
              <a:rPr lang="en-US" sz="2000" b="1">
                <a:solidFill>
                  <a:srgbClr val="000000"/>
                </a:solidFill>
                <a:latin typeface="Times New Roman" panose="02020603050405020304" pitchFamily="18" charset="0"/>
              </a:rPr>
              <a:t>and Golgi apparatus </a:t>
            </a:r>
          </a:p>
        </p:txBody>
      </p:sp>
      <p:sp>
        <p:nvSpPr>
          <p:cNvPr id="13" name="TextBox 12"/>
          <p:cNvSpPr txBox="1"/>
          <p:nvPr/>
        </p:nvSpPr>
        <p:spPr>
          <a:xfrm>
            <a:off x="1850442" y="3937379"/>
            <a:ext cx="5155817" cy="307777"/>
          </a:xfrm>
          <a:prstGeom prst="rect">
            <a:avLst/>
          </a:prstGeom>
          <a:noFill/>
        </p:spPr>
        <p:txBody>
          <a:bodyPr vert="horz" lIns="0" tIns="0" rIns="0" bIns="0" rtlCol="0">
            <a:spAutoFit/>
          </a:bodyPr>
          <a:lstStyle/>
          <a:p>
            <a:r>
              <a:rPr lang="en-US" sz="2000" b="1" dirty="0">
                <a:solidFill>
                  <a:srgbClr val="5F76B4"/>
                </a:solidFill>
                <a:latin typeface="Times New Roman" panose="02020603050405020304" pitchFamily="18" charset="0"/>
              </a:rPr>
              <a:t> Almost all of them are glycoproteins </a:t>
            </a:r>
          </a:p>
        </p:txBody>
      </p:sp>
      <p:sp>
        <p:nvSpPr>
          <p:cNvPr id="14" name="TextBox 13"/>
          <p:cNvSpPr txBox="1"/>
          <p:nvPr/>
        </p:nvSpPr>
        <p:spPr>
          <a:xfrm>
            <a:off x="2764842" y="4240655"/>
            <a:ext cx="2739445" cy="307777"/>
          </a:xfrm>
          <a:prstGeom prst="rect">
            <a:avLst/>
          </a:prstGeom>
          <a:noFill/>
        </p:spPr>
        <p:txBody>
          <a:bodyPr vert="horz" lIns="0" tIns="0" rIns="0" bIns="0" rtlCol="0">
            <a:spAutoFit/>
          </a:bodyPr>
          <a:lstStyle/>
          <a:p>
            <a:r>
              <a:rPr lang="en-US" sz="2000">
                <a:solidFill>
                  <a:srgbClr val="0D0D0D"/>
                </a:solidFill>
                <a:latin typeface="Times New Roman" panose="02020603050405020304" pitchFamily="18" charset="0"/>
              </a:rPr>
              <a:t>Exception: albumin </a:t>
            </a:r>
          </a:p>
        </p:txBody>
      </p:sp>
      <p:sp>
        <p:nvSpPr>
          <p:cNvPr id="15" name="TextBox 14"/>
          <p:cNvSpPr txBox="1"/>
          <p:nvPr/>
        </p:nvSpPr>
        <p:spPr>
          <a:xfrm>
            <a:off x="1850441" y="4852160"/>
            <a:ext cx="8565368" cy="307777"/>
          </a:xfrm>
          <a:prstGeom prst="rect">
            <a:avLst/>
          </a:prstGeom>
          <a:noFill/>
        </p:spPr>
        <p:txBody>
          <a:bodyPr vert="horz" lIns="0" tIns="0" rIns="0" bIns="0" rtlCol="0">
            <a:spAutoFit/>
          </a:bodyPr>
          <a:lstStyle/>
          <a:p>
            <a:r>
              <a:rPr lang="en-US" sz="2000" b="1" dirty="0">
                <a:solidFill>
                  <a:srgbClr val="0D0D0D"/>
                </a:solidFill>
                <a:latin typeface="Times New Roman" panose="02020603050405020304" pitchFamily="18" charset="0"/>
              </a:rPr>
              <a:t> They have characteristic half-life in the circulation (albumin - 20 </a:t>
            </a:r>
          </a:p>
        </p:txBody>
      </p:sp>
      <p:sp>
        <p:nvSpPr>
          <p:cNvPr id="16" name="TextBox 15"/>
          <p:cNvSpPr txBox="1"/>
          <p:nvPr/>
        </p:nvSpPr>
        <p:spPr>
          <a:xfrm>
            <a:off x="2193342" y="5096000"/>
            <a:ext cx="1071989" cy="307777"/>
          </a:xfrm>
          <a:prstGeom prst="rect">
            <a:avLst/>
          </a:prstGeom>
          <a:noFill/>
        </p:spPr>
        <p:txBody>
          <a:bodyPr vert="horz" lIns="0" tIns="0" rIns="0" bIns="0" rtlCol="0">
            <a:spAutoFit/>
          </a:bodyPr>
          <a:lstStyle/>
          <a:p>
            <a:r>
              <a:rPr lang="en-US" sz="2000" b="1">
                <a:solidFill>
                  <a:srgbClr val="0D0D0D"/>
                </a:solidFill>
                <a:latin typeface="Times New Roman" panose="02020603050405020304" pitchFamily="18" charset="0"/>
              </a:rPr>
              <a:t>days) </a:t>
            </a:r>
          </a:p>
        </p:txBody>
      </p:sp>
      <p:sp>
        <p:nvSpPr>
          <p:cNvPr id="17" name="TextBox 16"/>
          <p:cNvSpPr txBox="1"/>
          <p:nvPr/>
        </p:nvSpPr>
        <p:spPr>
          <a:xfrm>
            <a:off x="1850442" y="5427982"/>
            <a:ext cx="497565" cy="307777"/>
          </a:xfrm>
          <a:prstGeom prst="rect">
            <a:avLst/>
          </a:prstGeom>
          <a:noFill/>
        </p:spPr>
        <p:txBody>
          <a:bodyPr vert="horz" lIns="0" tIns="0" rIns="0" bIns="0" rtlCol="0">
            <a:spAutoFit/>
          </a:bodyPr>
          <a:lstStyle/>
          <a:p>
            <a:r>
              <a:rPr lang="en-US" sz="2000">
                <a:solidFill>
                  <a:srgbClr val="FFFF65"/>
                </a:solidFill>
                <a:latin typeface="Wingdings" panose="05000000000000000000" pitchFamily="2" charset="2"/>
              </a:rPr>
              <a:t>? </a:t>
            </a:r>
          </a:p>
        </p:txBody>
      </p:sp>
      <p:sp>
        <p:nvSpPr>
          <p:cNvPr id="18" name="TextBox 17"/>
          <p:cNvSpPr txBox="1"/>
          <p:nvPr/>
        </p:nvSpPr>
        <p:spPr>
          <a:xfrm>
            <a:off x="1850442" y="5705549"/>
            <a:ext cx="5143775" cy="307777"/>
          </a:xfrm>
          <a:prstGeom prst="rect">
            <a:avLst/>
          </a:prstGeom>
          <a:noFill/>
        </p:spPr>
        <p:txBody>
          <a:bodyPr vert="horz" lIns="0" tIns="0" rIns="0" bIns="0" rtlCol="0">
            <a:spAutoFit/>
          </a:bodyPr>
          <a:lstStyle/>
          <a:p>
            <a:r>
              <a:rPr lang="en-US" sz="2000" b="1">
                <a:solidFill>
                  <a:srgbClr val="5F76B4"/>
                </a:solidFill>
                <a:latin typeface="Times New Roman" panose="02020603050405020304" pitchFamily="18" charset="0"/>
              </a:rPr>
              <a:t>? Many of them exhibit polymorphism </a:t>
            </a:r>
          </a:p>
        </p:txBody>
      </p:sp>
      <p:sp>
        <p:nvSpPr>
          <p:cNvPr id="19" name="TextBox 18"/>
          <p:cNvSpPr txBox="1"/>
          <p:nvPr/>
        </p:nvSpPr>
        <p:spPr>
          <a:xfrm>
            <a:off x="2193342" y="5949389"/>
            <a:ext cx="4266961" cy="307777"/>
          </a:xfrm>
          <a:prstGeom prst="rect">
            <a:avLst/>
          </a:prstGeom>
          <a:noFill/>
        </p:spPr>
        <p:txBody>
          <a:bodyPr vert="horz" lIns="0" tIns="0" rIns="0" bIns="0" rtlCol="0">
            <a:spAutoFit/>
          </a:bodyPr>
          <a:lstStyle/>
          <a:p>
            <a:r>
              <a:rPr lang="en-US" sz="2000" b="1">
                <a:solidFill>
                  <a:srgbClr val="0D0D0D"/>
                </a:solidFill>
                <a:latin typeface="Times New Roman" panose="02020603050405020304" pitchFamily="18" charset="0"/>
              </a:rPr>
              <a:t>(immunoglobulins, transferrin. ) </a:t>
            </a:r>
          </a:p>
        </p:txBody>
      </p:sp>
    </p:spTree>
  </p:cSld>
  <p:clrMapOvr>
    <a:masterClrMapping/>
  </p:clrMapOvr>
  <mc:AlternateContent xmlns:mc="http://schemas.openxmlformats.org/markup-compatibility/2006" xmlns:p14="http://schemas.microsoft.com/office/powerpoint/2010/main">
    <mc:Choice Requires="p14">
      <p:transition spd="slow" p14:dur="2000" advTm="71773"/>
    </mc:Choice>
    <mc:Fallback xmlns="">
      <p:transition spd="slow" advTm="7177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6">
            <a:extLst>
              <a:ext uri="{28A0092B-C50C-407E-A947-70E740481C1C}">
                <a14:useLocalDpi xmlns:a14="http://schemas.microsoft.com/office/drawing/2010/main" val="0"/>
              </a:ext>
            </a:extLst>
          </a:blip>
          <a:stretch>
            <a:fillRect/>
          </a:stretch>
        </p:blipFill>
        <p:spPr>
          <a:xfrm>
            <a:off x="1981200" y="91440"/>
            <a:ext cx="8357616" cy="777240"/>
          </a:xfrm>
          <a:prstGeom prst="rect">
            <a:avLst/>
          </a:prstGeom>
        </p:spPr>
      </p:pic>
      <p:pic>
        <p:nvPicPr>
          <p:cNvPr id="6" name="Picture 5"/>
          <p:cNvPicPr/>
          <p:nvPr/>
        </p:nvPicPr>
        <p:blipFill>
          <a:blip r:embed="rId7">
            <a:extLst>
              <a:ext uri="{28A0092B-C50C-407E-A947-70E740481C1C}">
                <a14:useLocalDpi xmlns:a14="http://schemas.microsoft.com/office/drawing/2010/main" val="0"/>
              </a:ext>
            </a:extLst>
          </a:blip>
          <a:stretch>
            <a:fillRect/>
          </a:stretch>
        </p:blipFill>
        <p:spPr>
          <a:xfrm>
            <a:off x="4568952" y="832104"/>
            <a:ext cx="3044952" cy="777240"/>
          </a:xfrm>
          <a:prstGeom prst="rect">
            <a:avLst/>
          </a:prstGeom>
        </p:spPr>
      </p:pic>
      <p:sp>
        <p:nvSpPr>
          <p:cNvPr id="7" name="TextBox 6"/>
          <p:cNvSpPr txBox="1"/>
          <p:nvPr/>
        </p:nvSpPr>
        <p:spPr>
          <a:xfrm>
            <a:off x="2265579" y="225677"/>
            <a:ext cx="8050809" cy="492443"/>
          </a:xfrm>
          <a:prstGeom prst="rect">
            <a:avLst/>
          </a:prstGeom>
          <a:noFill/>
        </p:spPr>
        <p:txBody>
          <a:bodyPr vert="horz" lIns="0" tIns="0" rIns="0" bIns="0" rtlCol="0">
            <a:spAutoFit/>
          </a:bodyPr>
          <a:lstStyle/>
          <a:p>
            <a:r>
              <a:rPr lang="en-US" sz="3200" b="1">
                <a:solidFill>
                  <a:srgbClr val="980032"/>
                </a:solidFill>
                <a:latin typeface="Verdana" panose="020B0604030504040204" pitchFamily="34" charset="0"/>
              </a:rPr>
              <a:t>Factors influencing concentration </a:t>
            </a:r>
          </a:p>
        </p:txBody>
      </p:sp>
      <p:sp>
        <p:nvSpPr>
          <p:cNvPr id="8" name="TextBox 7"/>
          <p:cNvSpPr txBox="1"/>
          <p:nvPr/>
        </p:nvSpPr>
        <p:spPr>
          <a:xfrm>
            <a:off x="4856734" y="962023"/>
            <a:ext cx="2863546" cy="492443"/>
          </a:xfrm>
          <a:prstGeom prst="rect">
            <a:avLst/>
          </a:prstGeom>
          <a:noFill/>
        </p:spPr>
        <p:txBody>
          <a:bodyPr vert="horz" lIns="0" tIns="0" rIns="0" bIns="0" rtlCol="0">
            <a:spAutoFit/>
          </a:bodyPr>
          <a:lstStyle/>
          <a:p>
            <a:r>
              <a:rPr lang="en-US" sz="3200" b="1">
                <a:solidFill>
                  <a:srgbClr val="980032"/>
                </a:solidFill>
                <a:latin typeface="Verdana" panose="020B0604030504040204" pitchFamily="34" charset="0"/>
              </a:rPr>
              <a:t>of proteins </a:t>
            </a:r>
          </a:p>
        </p:txBody>
      </p:sp>
      <p:sp>
        <p:nvSpPr>
          <p:cNvPr id="9" name="TextBox 8"/>
          <p:cNvSpPr txBox="1"/>
          <p:nvPr/>
        </p:nvSpPr>
        <p:spPr>
          <a:xfrm>
            <a:off x="4034282" y="1725551"/>
            <a:ext cx="4847222" cy="415498"/>
          </a:xfrm>
          <a:prstGeom prst="rect">
            <a:avLst/>
          </a:prstGeom>
          <a:noFill/>
        </p:spPr>
        <p:txBody>
          <a:bodyPr vert="horz" lIns="0" tIns="0" rIns="0" bIns="0" rtlCol="0">
            <a:spAutoFit/>
          </a:bodyPr>
          <a:lstStyle/>
          <a:p>
            <a:r>
              <a:rPr lang="en-US" sz="2700">
                <a:solidFill>
                  <a:srgbClr val="0000FF"/>
                </a:solidFill>
                <a:latin typeface="Verdana" panose="020B0604030504040204" pitchFamily="34" charset="0"/>
              </a:rPr>
              <a:t>total protein: 64 - 83 g/l </a:t>
            </a:r>
          </a:p>
        </p:txBody>
      </p:sp>
      <p:sp>
        <p:nvSpPr>
          <p:cNvPr id="10" name="TextBox 9"/>
          <p:cNvSpPr txBox="1"/>
          <p:nvPr/>
        </p:nvSpPr>
        <p:spPr>
          <a:xfrm>
            <a:off x="2072640" y="2579245"/>
            <a:ext cx="6729800" cy="415498"/>
          </a:xfrm>
          <a:prstGeom prst="rect">
            <a:avLst/>
          </a:prstGeom>
          <a:noFill/>
        </p:spPr>
        <p:txBody>
          <a:bodyPr vert="horz" lIns="0" tIns="0" rIns="0" bIns="0" rtlCol="0">
            <a:spAutoFit/>
          </a:bodyPr>
          <a:lstStyle/>
          <a:p>
            <a:r>
              <a:rPr lang="en-US" sz="2700">
                <a:solidFill>
                  <a:srgbClr val="980032"/>
                </a:solidFill>
                <a:latin typeface="Verdana" panose="020B0604030504040204" pitchFamily="34" charset="0"/>
              </a:rPr>
              <a:t> rate of synthesis and degradation </a:t>
            </a:r>
          </a:p>
        </p:txBody>
      </p:sp>
      <p:sp>
        <p:nvSpPr>
          <p:cNvPr id="11" name="TextBox 10"/>
          <p:cNvSpPr txBox="1"/>
          <p:nvPr/>
        </p:nvSpPr>
        <p:spPr>
          <a:xfrm>
            <a:off x="2072641" y="3433066"/>
            <a:ext cx="5261265" cy="415498"/>
          </a:xfrm>
          <a:prstGeom prst="rect">
            <a:avLst/>
          </a:prstGeom>
          <a:noFill/>
        </p:spPr>
        <p:txBody>
          <a:bodyPr vert="horz" lIns="0" tIns="0" rIns="0" bIns="0" rtlCol="0">
            <a:spAutoFit/>
          </a:bodyPr>
          <a:lstStyle/>
          <a:p>
            <a:r>
              <a:rPr lang="en-US" sz="2700">
                <a:solidFill>
                  <a:srgbClr val="980032"/>
                </a:solidFill>
                <a:latin typeface="Verdana" panose="020B0604030504040204" pitchFamily="34" charset="0"/>
              </a:rPr>
              <a:t> distribution in body fluids </a:t>
            </a:r>
          </a:p>
        </p:txBody>
      </p:sp>
      <p:sp>
        <p:nvSpPr>
          <p:cNvPr id="12" name="TextBox 11"/>
          <p:cNvSpPr txBox="1"/>
          <p:nvPr/>
        </p:nvSpPr>
        <p:spPr>
          <a:xfrm>
            <a:off x="2072640" y="4286507"/>
            <a:ext cx="6808864" cy="415498"/>
          </a:xfrm>
          <a:prstGeom prst="rect">
            <a:avLst/>
          </a:prstGeom>
          <a:noFill/>
        </p:spPr>
        <p:txBody>
          <a:bodyPr vert="horz" wrap="square" lIns="0" tIns="0" rIns="0" bIns="0" rtlCol="0">
            <a:spAutoFit/>
          </a:bodyPr>
          <a:lstStyle/>
          <a:p>
            <a:r>
              <a:rPr lang="en-US" sz="2700" dirty="0">
                <a:solidFill>
                  <a:srgbClr val="980032"/>
                </a:solidFill>
                <a:latin typeface="Verdana" panose="020B0604030504040204" pitchFamily="34" charset="0"/>
              </a:rPr>
              <a:t> loss into the interstitial space </a:t>
            </a:r>
          </a:p>
        </p:txBody>
      </p:sp>
      <p:sp>
        <p:nvSpPr>
          <p:cNvPr id="13" name="TextBox 12"/>
          <p:cNvSpPr txBox="1"/>
          <p:nvPr/>
        </p:nvSpPr>
        <p:spPr>
          <a:xfrm>
            <a:off x="2072641" y="5139894"/>
            <a:ext cx="5348323" cy="415498"/>
          </a:xfrm>
          <a:prstGeom prst="rect">
            <a:avLst/>
          </a:prstGeom>
          <a:noFill/>
        </p:spPr>
        <p:txBody>
          <a:bodyPr vert="horz" lIns="0" tIns="0" rIns="0" bIns="0" rtlCol="0">
            <a:spAutoFit/>
          </a:bodyPr>
          <a:lstStyle/>
          <a:p>
            <a:r>
              <a:rPr lang="en-US" sz="2700">
                <a:solidFill>
                  <a:srgbClr val="980032"/>
                </a:solidFill>
                <a:latin typeface="Verdana" panose="020B0604030504040204" pitchFamily="34" charset="0"/>
              </a:rPr>
              <a:t> elimination from the body </a:t>
            </a:r>
          </a:p>
        </p:txBody>
      </p:sp>
      <p:sp>
        <p:nvSpPr>
          <p:cNvPr id="14" name="TextBox 13"/>
          <p:cNvSpPr txBox="1"/>
          <p:nvPr/>
        </p:nvSpPr>
        <p:spPr>
          <a:xfrm>
            <a:off x="2072640" y="5993640"/>
            <a:ext cx="4574518" cy="415498"/>
          </a:xfrm>
          <a:prstGeom prst="rect">
            <a:avLst/>
          </a:prstGeom>
          <a:noFill/>
        </p:spPr>
        <p:txBody>
          <a:bodyPr vert="horz" lIns="0" tIns="0" rIns="0" bIns="0" rtlCol="0">
            <a:spAutoFit/>
          </a:bodyPr>
          <a:lstStyle/>
          <a:p>
            <a:r>
              <a:rPr lang="en-US" sz="2700">
                <a:solidFill>
                  <a:srgbClr val="980032"/>
                </a:solidFill>
                <a:latin typeface="Verdana" panose="020B0604030504040204" pitchFamily="34" charset="0"/>
              </a:rPr>
              <a:t> hydration of the body </a:t>
            </a:r>
          </a:p>
        </p:txBody>
      </p:sp>
    </p:spTree>
  </p:cSld>
  <p:clrMapOvr>
    <a:masterClrMapping/>
  </p:clrMapOvr>
  <mc:AlternateContent xmlns:mc="http://schemas.openxmlformats.org/markup-compatibility/2006" xmlns:p14="http://schemas.microsoft.com/office/powerpoint/2010/main">
    <mc:Choice Requires="p14">
      <p:transition spd="slow" p14:dur="2000" advTm="37659"/>
    </mc:Choice>
    <mc:Fallback xmlns="">
      <p:transition spd="slow" advTm="3765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5163312" y="3310128"/>
            <a:ext cx="365760" cy="365760"/>
          </a:xfrm>
          <a:prstGeom prst="rect">
            <a:avLst/>
          </a:prstGeom>
        </p:spPr>
      </p:pic>
      <p:sp>
        <p:nvSpPr>
          <p:cNvPr id="7" name="TextBox 6"/>
          <p:cNvSpPr txBox="1"/>
          <p:nvPr/>
        </p:nvSpPr>
        <p:spPr>
          <a:xfrm>
            <a:off x="3375788" y="943966"/>
            <a:ext cx="5295443" cy="553998"/>
          </a:xfrm>
          <a:prstGeom prst="rect">
            <a:avLst/>
          </a:prstGeom>
          <a:noFill/>
        </p:spPr>
        <p:txBody>
          <a:bodyPr vert="horz" lIns="0" tIns="0" rIns="0" bIns="0" rtlCol="0">
            <a:spAutoFit/>
          </a:bodyPr>
          <a:lstStyle/>
          <a:p>
            <a:r>
              <a:rPr lang="en-US" sz="3600" b="1">
                <a:solidFill>
                  <a:srgbClr val="980032"/>
                </a:solidFill>
                <a:latin typeface="Times New Roman" panose="02020603050405020304" pitchFamily="18" charset="0"/>
              </a:rPr>
              <a:t>other important factors: </a:t>
            </a:r>
          </a:p>
        </p:txBody>
      </p:sp>
      <p:sp>
        <p:nvSpPr>
          <p:cNvPr id="8" name="TextBox 7"/>
          <p:cNvSpPr txBox="1"/>
          <p:nvPr/>
        </p:nvSpPr>
        <p:spPr>
          <a:xfrm>
            <a:off x="1287780" y="1939730"/>
            <a:ext cx="9607296" cy="415498"/>
          </a:xfrm>
          <a:prstGeom prst="rect">
            <a:avLst/>
          </a:prstGeom>
          <a:noFill/>
        </p:spPr>
        <p:txBody>
          <a:bodyPr vert="horz" wrap="square" lIns="0" tIns="0" rIns="0" bIns="0" rtlCol="0">
            <a:spAutoFit/>
          </a:bodyPr>
          <a:lstStyle/>
          <a:p>
            <a:r>
              <a:rPr lang="en-US" sz="2700" dirty="0">
                <a:solidFill>
                  <a:srgbClr val="980032"/>
                </a:solidFill>
                <a:latin typeface="Verdana" panose="020B0604030504040204" pitchFamily="34" charset="0"/>
              </a:rPr>
              <a:t> elevation of concentration before taking </a:t>
            </a:r>
          </a:p>
        </p:txBody>
      </p:sp>
      <p:sp>
        <p:nvSpPr>
          <p:cNvPr id="9" name="TextBox 8"/>
          <p:cNvSpPr txBox="1"/>
          <p:nvPr/>
        </p:nvSpPr>
        <p:spPr>
          <a:xfrm>
            <a:off x="8437475" y="1980398"/>
            <a:ext cx="2751949" cy="415498"/>
          </a:xfrm>
          <a:prstGeom prst="rect">
            <a:avLst/>
          </a:prstGeom>
          <a:noFill/>
        </p:spPr>
        <p:txBody>
          <a:bodyPr vert="horz" lIns="0" tIns="0" rIns="0" bIns="0" rtlCol="0">
            <a:spAutoFit/>
          </a:bodyPr>
          <a:lstStyle/>
          <a:p>
            <a:r>
              <a:rPr lang="en-US" sz="2700" dirty="0">
                <a:solidFill>
                  <a:srgbClr val="980032"/>
                </a:solidFill>
                <a:latin typeface="Verdana" panose="020B0604030504040204" pitchFamily="34" charset="0"/>
              </a:rPr>
              <a:t>blood sample </a:t>
            </a:r>
          </a:p>
        </p:txBody>
      </p:sp>
      <p:sp>
        <p:nvSpPr>
          <p:cNvPr id="10" name="TextBox 9"/>
          <p:cNvSpPr txBox="1"/>
          <p:nvPr/>
        </p:nvSpPr>
        <p:spPr>
          <a:xfrm>
            <a:off x="1287780" y="3407765"/>
            <a:ext cx="6203035"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body position (In supine position) </a:t>
            </a:r>
          </a:p>
        </p:txBody>
      </p:sp>
      <p:sp>
        <p:nvSpPr>
          <p:cNvPr id="11" name="TextBox 10"/>
          <p:cNvSpPr txBox="1"/>
          <p:nvPr/>
        </p:nvSpPr>
        <p:spPr>
          <a:xfrm>
            <a:off x="6582740" y="3407765"/>
            <a:ext cx="3443910"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tightening of arm </a:t>
            </a:r>
          </a:p>
        </p:txBody>
      </p:sp>
      <p:sp>
        <p:nvSpPr>
          <p:cNvPr id="12" name="TextBox 11"/>
          <p:cNvSpPr txBox="1"/>
          <p:nvPr/>
        </p:nvSpPr>
        <p:spPr>
          <a:xfrm>
            <a:off x="1287780" y="4665033"/>
            <a:ext cx="6305996" cy="415498"/>
          </a:xfrm>
          <a:prstGeom prst="rect">
            <a:avLst/>
          </a:prstGeom>
          <a:noFill/>
        </p:spPr>
        <p:txBody>
          <a:bodyPr vert="horz" lIns="0" tIns="0" rIns="0" bIns="0" rtlCol="0">
            <a:spAutoFit/>
          </a:bodyPr>
          <a:lstStyle/>
          <a:p>
            <a:r>
              <a:rPr lang="en-US" sz="2700" dirty="0">
                <a:solidFill>
                  <a:srgbClr val="980032"/>
                </a:solidFill>
                <a:latin typeface="Verdana" panose="020B0604030504040204" pitchFamily="34" charset="0"/>
              </a:rPr>
              <a:t> storage of biological specimens </a:t>
            </a:r>
          </a:p>
        </p:txBody>
      </p:sp>
    </p:spTree>
  </p:cSld>
  <p:clrMapOvr>
    <a:masterClrMapping/>
  </p:clrMapOvr>
  <mc:AlternateContent xmlns:mc="http://schemas.openxmlformats.org/markup-compatibility/2006" xmlns:p14="http://schemas.microsoft.com/office/powerpoint/2010/main">
    <mc:Choice Requires="p14">
      <p:transition spd="slow" p14:dur="2000" advTm="42336"/>
    </mc:Choice>
    <mc:Fallback xmlns="">
      <p:transition spd="slow" advTm="4233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6">
            <a:extLst>
              <a:ext uri="{28A0092B-C50C-407E-A947-70E740481C1C}">
                <a14:useLocalDpi xmlns:a14="http://schemas.microsoft.com/office/drawing/2010/main" val="0"/>
              </a:ext>
            </a:extLst>
          </a:blip>
          <a:stretch>
            <a:fillRect/>
          </a:stretch>
        </p:blipFill>
        <p:spPr>
          <a:xfrm>
            <a:off x="3087624" y="832104"/>
            <a:ext cx="6007608" cy="777240"/>
          </a:xfrm>
          <a:prstGeom prst="rect">
            <a:avLst/>
          </a:prstGeom>
        </p:spPr>
      </p:pic>
      <p:sp>
        <p:nvSpPr>
          <p:cNvPr id="6" name="TextBox 5"/>
          <p:cNvSpPr txBox="1"/>
          <p:nvPr/>
        </p:nvSpPr>
        <p:spPr>
          <a:xfrm>
            <a:off x="3371978" y="962404"/>
            <a:ext cx="5829091" cy="492443"/>
          </a:xfrm>
          <a:prstGeom prst="rect">
            <a:avLst/>
          </a:prstGeom>
          <a:noFill/>
        </p:spPr>
        <p:txBody>
          <a:bodyPr vert="horz" lIns="0" tIns="0" rIns="0" bIns="0" rtlCol="0">
            <a:spAutoFit/>
          </a:bodyPr>
          <a:lstStyle/>
          <a:p>
            <a:r>
              <a:rPr lang="en-US" sz="3200" b="1">
                <a:solidFill>
                  <a:srgbClr val="980032"/>
                </a:solidFill>
                <a:latin typeface="Verdana" panose="020B0604030504040204" pitchFamily="34" charset="0"/>
              </a:rPr>
              <a:t>Physiological variability </a:t>
            </a:r>
          </a:p>
        </p:txBody>
      </p:sp>
      <p:sp>
        <p:nvSpPr>
          <p:cNvPr id="7" name="TextBox 6"/>
          <p:cNvSpPr txBox="1"/>
          <p:nvPr/>
        </p:nvSpPr>
        <p:spPr>
          <a:xfrm>
            <a:off x="2072640" y="1642875"/>
            <a:ext cx="5159354" cy="415498"/>
          </a:xfrm>
          <a:prstGeom prst="rect">
            <a:avLst/>
          </a:prstGeom>
          <a:noFill/>
        </p:spPr>
        <p:txBody>
          <a:bodyPr vert="horz" lIns="0" tIns="0" rIns="0" bIns="0" rtlCol="0">
            <a:spAutoFit/>
          </a:bodyPr>
          <a:lstStyle/>
          <a:p>
            <a:r>
              <a:rPr lang="en-US" sz="2700">
                <a:solidFill>
                  <a:srgbClr val="0000FF"/>
                </a:solidFill>
                <a:latin typeface="Verdana" panose="020B0604030504040204" pitchFamily="34" charset="0"/>
              </a:rPr>
              <a:t> increased concentrations </a:t>
            </a:r>
          </a:p>
        </p:txBody>
      </p:sp>
      <p:sp>
        <p:nvSpPr>
          <p:cNvPr id="8" name="TextBox 7"/>
          <p:cNvSpPr txBox="1"/>
          <p:nvPr/>
        </p:nvSpPr>
        <p:spPr>
          <a:xfrm>
            <a:off x="2923286" y="2143073"/>
            <a:ext cx="4824206" cy="369332"/>
          </a:xfrm>
          <a:prstGeom prst="rect">
            <a:avLst/>
          </a:prstGeom>
          <a:noFill/>
        </p:spPr>
        <p:txBody>
          <a:bodyPr vert="horz" lIns="0" tIns="0" rIns="0" bIns="0" rtlCol="0">
            <a:spAutoFit/>
          </a:bodyPr>
          <a:lstStyle/>
          <a:p>
            <a:r>
              <a:rPr lang="en-US" sz="2400">
                <a:solidFill>
                  <a:srgbClr val="980032"/>
                </a:solidFill>
                <a:latin typeface="Verdana" panose="020B0604030504040204" pitchFamily="34" charset="0"/>
              </a:rPr>
              <a:t>plasma &gt; serum (fibrinogen) </a:t>
            </a:r>
          </a:p>
        </p:txBody>
      </p:sp>
      <p:sp>
        <p:nvSpPr>
          <p:cNvPr id="9" name="TextBox 8"/>
          <p:cNvSpPr txBox="1"/>
          <p:nvPr/>
        </p:nvSpPr>
        <p:spPr>
          <a:xfrm>
            <a:off x="2529841" y="2175414"/>
            <a:ext cx="623253" cy="369332"/>
          </a:xfrm>
          <a:prstGeom prst="rect">
            <a:avLst/>
          </a:prstGeom>
          <a:noFill/>
        </p:spPr>
        <p:txBody>
          <a:bodyPr vert="horz" lIns="0" tIns="0" rIns="0" bIns="0" rtlCol="0">
            <a:spAutoFit/>
          </a:bodyPr>
          <a:lstStyle/>
          <a:p>
            <a:r>
              <a:rPr lang="en-US" sz="2400">
                <a:solidFill>
                  <a:srgbClr val="980032"/>
                </a:solidFill>
                <a:latin typeface="Wingdings" panose="05000000000000000000" pitchFamily="2" charset="2"/>
              </a:rPr>
              <a:t>? </a:t>
            </a:r>
          </a:p>
        </p:txBody>
      </p:sp>
      <p:sp>
        <p:nvSpPr>
          <p:cNvPr id="10" name="TextBox 9"/>
          <p:cNvSpPr txBox="1"/>
          <p:nvPr/>
        </p:nvSpPr>
        <p:spPr>
          <a:xfrm>
            <a:off x="2923286" y="2582291"/>
            <a:ext cx="5273370" cy="369332"/>
          </a:xfrm>
          <a:prstGeom prst="rect">
            <a:avLst/>
          </a:prstGeom>
          <a:noFill/>
        </p:spPr>
        <p:txBody>
          <a:bodyPr vert="horz" lIns="0" tIns="0" rIns="0" bIns="0" rtlCol="0">
            <a:spAutoFit/>
          </a:bodyPr>
          <a:lstStyle/>
          <a:p>
            <a:r>
              <a:rPr lang="en-US" sz="2400">
                <a:solidFill>
                  <a:srgbClr val="980032"/>
                </a:solidFill>
                <a:latin typeface="Verdana" panose="020B0604030504040204" pitchFamily="34" charset="0"/>
              </a:rPr>
              <a:t>stand-up position (by 10-15 %) </a:t>
            </a:r>
          </a:p>
        </p:txBody>
      </p:sp>
      <p:sp>
        <p:nvSpPr>
          <p:cNvPr id="11" name="TextBox 10"/>
          <p:cNvSpPr txBox="1"/>
          <p:nvPr/>
        </p:nvSpPr>
        <p:spPr>
          <a:xfrm>
            <a:off x="2529841" y="2614600"/>
            <a:ext cx="623011" cy="369332"/>
          </a:xfrm>
          <a:prstGeom prst="rect">
            <a:avLst/>
          </a:prstGeom>
          <a:noFill/>
        </p:spPr>
        <p:txBody>
          <a:bodyPr vert="horz" lIns="0" tIns="0" rIns="0" bIns="0" rtlCol="0">
            <a:spAutoFit/>
          </a:bodyPr>
          <a:lstStyle/>
          <a:p>
            <a:r>
              <a:rPr lang="en-US" sz="2400">
                <a:solidFill>
                  <a:srgbClr val="980032"/>
                </a:solidFill>
                <a:latin typeface="Wingdings" panose="05000000000000000000" pitchFamily="2" charset="2"/>
              </a:rPr>
              <a:t>? </a:t>
            </a:r>
          </a:p>
        </p:txBody>
      </p:sp>
      <p:sp>
        <p:nvSpPr>
          <p:cNvPr id="12" name="TextBox 11"/>
          <p:cNvSpPr txBox="1"/>
          <p:nvPr/>
        </p:nvSpPr>
        <p:spPr>
          <a:xfrm>
            <a:off x="2923287" y="3021203"/>
            <a:ext cx="5926531" cy="369332"/>
          </a:xfrm>
          <a:prstGeom prst="rect">
            <a:avLst/>
          </a:prstGeom>
          <a:noFill/>
        </p:spPr>
        <p:txBody>
          <a:bodyPr vert="horz" lIns="0" tIns="0" rIns="0" bIns="0" rtlCol="0">
            <a:spAutoFit/>
          </a:bodyPr>
          <a:lstStyle/>
          <a:p>
            <a:r>
              <a:rPr lang="en-US" sz="2400">
                <a:solidFill>
                  <a:srgbClr val="980032"/>
                </a:solidFill>
                <a:latin typeface="Verdana" panose="020B0604030504040204" pitchFamily="34" charset="0"/>
              </a:rPr>
              <a:t>increased muscle activity (by 12 %) </a:t>
            </a:r>
          </a:p>
        </p:txBody>
      </p:sp>
      <p:sp>
        <p:nvSpPr>
          <p:cNvPr id="13" name="TextBox 12"/>
          <p:cNvSpPr txBox="1"/>
          <p:nvPr/>
        </p:nvSpPr>
        <p:spPr>
          <a:xfrm>
            <a:off x="2529841" y="3053512"/>
            <a:ext cx="623011" cy="369332"/>
          </a:xfrm>
          <a:prstGeom prst="rect">
            <a:avLst/>
          </a:prstGeom>
          <a:noFill/>
        </p:spPr>
        <p:txBody>
          <a:bodyPr vert="horz" lIns="0" tIns="0" rIns="0" bIns="0" rtlCol="0">
            <a:spAutoFit/>
          </a:bodyPr>
          <a:lstStyle/>
          <a:p>
            <a:r>
              <a:rPr lang="en-US" sz="2400">
                <a:solidFill>
                  <a:srgbClr val="980032"/>
                </a:solidFill>
                <a:latin typeface="Wingdings" panose="05000000000000000000" pitchFamily="2" charset="2"/>
              </a:rPr>
              <a:t>? </a:t>
            </a:r>
          </a:p>
        </p:txBody>
      </p:sp>
      <p:sp>
        <p:nvSpPr>
          <p:cNvPr id="14" name="TextBox 13"/>
          <p:cNvSpPr txBox="1"/>
          <p:nvPr/>
        </p:nvSpPr>
        <p:spPr>
          <a:xfrm>
            <a:off x="2923287" y="3460115"/>
            <a:ext cx="2201875" cy="369332"/>
          </a:xfrm>
          <a:prstGeom prst="rect">
            <a:avLst/>
          </a:prstGeom>
          <a:noFill/>
        </p:spPr>
        <p:txBody>
          <a:bodyPr vert="horz" lIns="0" tIns="0" rIns="0" bIns="0" rtlCol="0">
            <a:spAutoFit/>
          </a:bodyPr>
          <a:lstStyle/>
          <a:p>
            <a:r>
              <a:rPr lang="en-US" sz="2400">
                <a:solidFill>
                  <a:srgbClr val="980032"/>
                </a:solidFill>
                <a:latin typeface="Verdana" panose="020B0604030504040204" pitchFamily="34" charset="0"/>
              </a:rPr>
              <a:t>dehydration </a:t>
            </a:r>
          </a:p>
        </p:txBody>
      </p:sp>
      <p:sp>
        <p:nvSpPr>
          <p:cNvPr id="15" name="TextBox 14"/>
          <p:cNvSpPr txBox="1"/>
          <p:nvPr/>
        </p:nvSpPr>
        <p:spPr>
          <a:xfrm>
            <a:off x="2529841" y="3492424"/>
            <a:ext cx="623011" cy="369332"/>
          </a:xfrm>
          <a:prstGeom prst="rect">
            <a:avLst/>
          </a:prstGeom>
          <a:noFill/>
        </p:spPr>
        <p:txBody>
          <a:bodyPr vert="horz" lIns="0" tIns="0" rIns="0" bIns="0" rtlCol="0">
            <a:spAutoFit/>
          </a:bodyPr>
          <a:lstStyle/>
          <a:p>
            <a:r>
              <a:rPr lang="en-US" sz="2400">
                <a:solidFill>
                  <a:srgbClr val="980032"/>
                </a:solidFill>
                <a:latin typeface="Wingdings" panose="05000000000000000000" pitchFamily="2" charset="2"/>
              </a:rPr>
              <a:t>? </a:t>
            </a:r>
          </a:p>
        </p:txBody>
      </p:sp>
      <p:sp>
        <p:nvSpPr>
          <p:cNvPr id="16" name="TextBox 15"/>
          <p:cNvSpPr txBox="1"/>
          <p:nvPr/>
        </p:nvSpPr>
        <p:spPr>
          <a:xfrm>
            <a:off x="2072641" y="4350134"/>
            <a:ext cx="5270143" cy="415498"/>
          </a:xfrm>
          <a:prstGeom prst="rect">
            <a:avLst/>
          </a:prstGeom>
          <a:noFill/>
        </p:spPr>
        <p:txBody>
          <a:bodyPr vert="horz" lIns="0" tIns="0" rIns="0" bIns="0" rtlCol="0">
            <a:spAutoFit/>
          </a:bodyPr>
          <a:lstStyle/>
          <a:p>
            <a:r>
              <a:rPr lang="en-US" sz="2700">
                <a:solidFill>
                  <a:srgbClr val="0000FF"/>
                </a:solidFill>
                <a:latin typeface="Verdana" panose="020B0604030504040204" pitchFamily="34" charset="0"/>
              </a:rPr>
              <a:t> decreased concentrations </a:t>
            </a:r>
          </a:p>
        </p:txBody>
      </p:sp>
      <p:sp>
        <p:nvSpPr>
          <p:cNvPr id="17" name="TextBox 16"/>
          <p:cNvSpPr txBox="1"/>
          <p:nvPr/>
        </p:nvSpPr>
        <p:spPr>
          <a:xfrm>
            <a:off x="2529840" y="4850257"/>
            <a:ext cx="4804816"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1- children, pregnant women </a:t>
            </a:r>
          </a:p>
        </p:txBody>
      </p:sp>
      <p:sp>
        <p:nvSpPr>
          <p:cNvPr id="18" name="TextBox 17"/>
          <p:cNvSpPr txBox="1"/>
          <p:nvPr/>
        </p:nvSpPr>
        <p:spPr>
          <a:xfrm>
            <a:off x="2529841" y="5289193"/>
            <a:ext cx="7199343"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2- after starvation (albumin, transferrin, C3) </a:t>
            </a:r>
          </a:p>
        </p:txBody>
      </p:sp>
    </p:spTree>
  </p:cSld>
  <p:clrMapOvr>
    <a:masterClrMapping/>
  </p:clrMapOvr>
  <mc:AlternateContent xmlns:mc="http://schemas.openxmlformats.org/markup-compatibility/2006" xmlns:p14="http://schemas.microsoft.com/office/powerpoint/2010/main">
    <mc:Choice Requires="p14">
      <p:transition spd="slow" p14:dur="2000" advTm="64802"/>
    </mc:Choice>
    <mc:Fallback xmlns="">
      <p:transition spd="slow" advTm="6480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61616"/>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6">
            <a:extLst>
              <a:ext uri="{28A0092B-C50C-407E-A947-70E740481C1C}">
                <a14:useLocalDpi xmlns:a14="http://schemas.microsoft.com/office/drawing/2010/main" val="0"/>
              </a:ext>
            </a:extLst>
          </a:blip>
          <a:stretch>
            <a:fillRect/>
          </a:stretch>
        </p:blipFill>
        <p:spPr>
          <a:xfrm>
            <a:off x="3133344" y="832104"/>
            <a:ext cx="5916168" cy="777240"/>
          </a:xfrm>
          <a:prstGeom prst="rect">
            <a:avLst/>
          </a:prstGeom>
        </p:spPr>
      </p:pic>
      <p:pic>
        <p:nvPicPr>
          <p:cNvPr id="6" name="Picture 5"/>
          <p:cNvPicPr/>
          <p:nvPr/>
        </p:nvPicPr>
        <p:blipFill>
          <a:blip r:embed="rId7">
            <a:extLst>
              <a:ext uri="{28A0092B-C50C-407E-A947-70E740481C1C}">
                <a14:useLocalDpi xmlns:a14="http://schemas.microsoft.com/office/drawing/2010/main" val="0"/>
              </a:ext>
            </a:extLst>
          </a:blip>
          <a:stretch>
            <a:fillRect/>
          </a:stretch>
        </p:blipFill>
        <p:spPr>
          <a:xfrm>
            <a:off x="5647944" y="4160520"/>
            <a:ext cx="356616" cy="356616"/>
          </a:xfrm>
          <a:prstGeom prst="rect">
            <a:avLst/>
          </a:prstGeom>
        </p:spPr>
      </p:pic>
      <p:pic>
        <p:nvPicPr>
          <p:cNvPr id="7" name="Picture 6"/>
          <p:cNvPicPr/>
          <p:nvPr/>
        </p:nvPicPr>
        <p:blipFill>
          <a:blip r:embed="rId8">
            <a:extLst>
              <a:ext uri="{28A0092B-C50C-407E-A947-70E740481C1C}">
                <a14:useLocalDpi xmlns:a14="http://schemas.microsoft.com/office/drawing/2010/main" val="0"/>
              </a:ext>
            </a:extLst>
          </a:blip>
          <a:stretch>
            <a:fillRect/>
          </a:stretch>
        </p:blipFill>
        <p:spPr>
          <a:xfrm>
            <a:off x="6172200" y="1625600"/>
            <a:ext cx="4305300" cy="5003800"/>
          </a:xfrm>
          <a:prstGeom prst="rect">
            <a:avLst/>
          </a:prstGeom>
        </p:spPr>
      </p:pic>
      <p:pic>
        <p:nvPicPr>
          <p:cNvPr id="8" name="Picture 7"/>
          <p:cNvPicPr/>
          <p:nvPr/>
        </p:nvPicPr>
        <p:blipFill>
          <a:blip r:embed="rId9">
            <a:extLst>
              <a:ext uri="{28A0092B-C50C-407E-A947-70E740481C1C}">
                <a14:useLocalDpi xmlns:a14="http://schemas.microsoft.com/office/drawing/2010/main" val="0"/>
              </a:ext>
            </a:extLst>
          </a:blip>
          <a:stretch>
            <a:fillRect/>
          </a:stretch>
        </p:blipFill>
        <p:spPr>
          <a:xfrm>
            <a:off x="7110984" y="3209544"/>
            <a:ext cx="365760" cy="356616"/>
          </a:xfrm>
          <a:prstGeom prst="rect">
            <a:avLst/>
          </a:prstGeom>
        </p:spPr>
      </p:pic>
      <p:sp>
        <p:nvSpPr>
          <p:cNvPr id="9" name="TextBox 8"/>
          <p:cNvSpPr txBox="1"/>
          <p:nvPr/>
        </p:nvSpPr>
        <p:spPr>
          <a:xfrm>
            <a:off x="3417697" y="962404"/>
            <a:ext cx="5742420" cy="492443"/>
          </a:xfrm>
          <a:prstGeom prst="rect">
            <a:avLst/>
          </a:prstGeom>
          <a:noFill/>
        </p:spPr>
        <p:txBody>
          <a:bodyPr vert="horz" lIns="0" tIns="0" rIns="0" bIns="0" rtlCol="0">
            <a:spAutoFit/>
          </a:bodyPr>
          <a:lstStyle/>
          <a:p>
            <a:r>
              <a:rPr lang="en-US" sz="3200" b="1">
                <a:solidFill>
                  <a:srgbClr val="980032"/>
                </a:solidFill>
                <a:latin typeface="Verdana" panose="020B0604030504040204" pitchFamily="34" charset="0"/>
              </a:rPr>
              <a:t>Regulation of synthesis </a:t>
            </a:r>
          </a:p>
        </p:txBody>
      </p:sp>
      <p:sp>
        <p:nvSpPr>
          <p:cNvPr id="10" name="TextBox 9"/>
          <p:cNvSpPr txBox="1"/>
          <p:nvPr/>
        </p:nvSpPr>
        <p:spPr>
          <a:xfrm>
            <a:off x="2416760" y="1669542"/>
            <a:ext cx="3010357" cy="553998"/>
          </a:xfrm>
          <a:prstGeom prst="rect">
            <a:avLst/>
          </a:prstGeom>
          <a:noFill/>
        </p:spPr>
        <p:txBody>
          <a:bodyPr vert="horz" lIns="0" tIns="0" rIns="0" bIns="0" rtlCol="0">
            <a:spAutoFit/>
          </a:bodyPr>
          <a:lstStyle/>
          <a:p>
            <a:r>
              <a:rPr lang="en-US" sz="3600" b="1">
                <a:solidFill>
                  <a:srgbClr val="00AF50"/>
                </a:solidFill>
                <a:latin typeface="Verdana" panose="020B0604030504040204" pitchFamily="34" charset="0"/>
              </a:rPr>
              <a:t>INCREASE </a:t>
            </a:r>
          </a:p>
        </p:txBody>
      </p:sp>
      <p:sp>
        <p:nvSpPr>
          <p:cNvPr id="11" name="TextBox 10"/>
          <p:cNvSpPr txBox="1"/>
          <p:nvPr/>
        </p:nvSpPr>
        <p:spPr>
          <a:xfrm>
            <a:off x="7040246" y="1669542"/>
            <a:ext cx="3065221" cy="553998"/>
          </a:xfrm>
          <a:prstGeom prst="rect">
            <a:avLst/>
          </a:prstGeom>
          <a:noFill/>
        </p:spPr>
        <p:txBody>
          <a:bodyPr vert="horz" lIns="0" tIns="0" rIns="0" bIns="0" rtlCol="0">
            <a:spAutoFit/>
          </a:bodyPr>
          <a:lstStyle/>
          <a:p>
            <a:r>
              <a:rPr lang="en-US" sz="3600" b="1">
                <a:solidFill>
                  <a:srgbClr val="FF0000"/>
                </a:solidFill>
                <a:latin typeface="Verdana" panose="020B0604030504040204" pitchFamily="34" charset="0"/>
              </a:rPr>
              <a:t>DECREASE </a:t>
            </a:r>
          </a:p>
        </p:txBody>
      </p:sp>
      <p:sp>
        <p:nvSpPr>
          <p:cNvPr id="12" name="TextBox 11"/>
          <p:cNvSpPr txBox="1"/>
          <p:nvPr/>
        </p:nvSpPr>
        <p:spPr>
          <a:xfrm>
            <a:off x="2642311" y="2842514"/>
            <a:ext cx="2654808" cy="369332"/>
          </a:xfrm>
          <a:prstGeom prst="rect">
            <a:avLst/>
          </a:prstGeom>
          <a:noFill/>
        </p:spPr>
        <p:txBody>
          <a:bodyPr vert="horz" lIns="0" tIns="0" rIns="0" bIns="0" rtlCol="0">
            <a:spAutoFit/>
          </a:bodyPr>
          <a:lstStyle/>
          <a:p>
            <a:r>
              <a:rPr lang="en-US" sz="2400" b="1">
                <a:solidFill>
                  <a:srgbClr val="00AF50"/>
                </a:solidFill>
                <a:latin typeface="Verdana" panose="020B0604030504040204" pitchFamily="34" charset="0"/>
              </a:rPr>
              <a:t>inflammation </a:t>
            </a:r>
          </a:p>
        </p:txBody>
      </p:sp>
      <p:sp>
        <p:nvSpPr>
          <p:cNvPr id="13" name="TextBox 12"/>
          <p:cNvSpPr txBox="1"/>
          <p:nvPr/>
        </p:nvSpPr>
        <p:spPr>
          <a:xfrm>
            <a:off x="6721730" y="2842514"/>
            <a:ext cx="3857549" cy="369332"/>
          </a:xfrm>
          <a:prstGeom prst="rect">
            <a:avLst/>
          </a:prstGeom>
          <a:noFill/>
        </p:spPr>
        <p:txBody>
          <a:bodyPr vert="horz" lIns="0" tIns="0" rIns="0" bIns="0" rtlCol="0">
            <a:spAutoFit/>
          </a:bodyPr>
          <a:lstStyle/>
          <a:p>
            <a:r>
              <a:rPr lang="en-US" sz="2400" b="1" dirty="0">
                <a:solidFill>
                  <a:srgbClr val="FF0000"/>
                </a:solidFill>
                <a:latin typeface="Verdana" panose="020B0604030504040204" pitchFamily="34" charset="0"/>
              </a:rPr>
              <a:t># liver damage with </a:t>
            </a:r>
          </a:p>
        </p:txBody>
      </p:sp>
      <p:sp>
        <p:nvSpPr>
          <p:cNvPr id="14" name="TextBox 13"/>
          <p:cNvSpPr txBox="1"/>
          <p:nvPr/>
        </p:nvSpPr>
        <p:spPr>
          <a:xfrm>
            <a:off x="2252168" y="2874823"/>
            <a:ext cx="623011" cy="369332"/>
          </a:xfrm>
          <a:prstGeom prst="rect">
            <a:avLst/>
          </a:prstGeom>
          <a:noFill/>
        </p:spPr>
        <p:txBody>
          <a:bodyPr vert="horz" lIns="0" tIns="0" rIns="0" bIns="0" rtlCol="0">
            <a:spAutoFit/>
          </a:bodyPr>
          <a:lstStyle/>
          <a:p>
            <a:r>
              <a:rPr lang="en-US" sz="2400" dirty="0">
                <a:solidFill>
                  <a:srgbClr val="00AF50"/>
                </a:solidFill>
                <a:latin typeface="Wingdings" panose="05000000000000000000" pitchFamily="2" charset="2"/>
              </a:rPr>
              <a:t>? </a:t>
            </a:r>
          </a:p>
        </p:txBody>
      </p:sp>
      <p:sp>
        <p:nvSpPr>
          <p:cNvPr id="15" name="TextBox 14"/>
          <p:cNvSpPr txBox="1"/>
          <p:nvPr/>
        </p:nvSpPr>
        <p:spPr>
          <a:xfrm>
            <a:off x="7399909" y="3205226"/>
            <a:ext cx="2594534" cy="369332"/>
          </a:xfrm>
          <a:prstGeom prst="rect">
            <a:avLst/>
          </a:prstGeom>
          <a:noFill/>
        </p:spPr>
        <p:txBody>
          <a:bodyPr vert="horz" lIns="0" tIns="0" rIns="0" bIns="0" rtlCol="0">
            <a:spAutoFit/>
          </a:bodyPr>
          <a:lstStyle/>
          <a:p>
            <a:r>
              <a:rPr lang="en-US" sz="2400" b="1">
                <a:solidFill>
                  <a:srgbClr val="FF0000"/>
                </a:solidFill>
                <a:latin typeface="Verdana" panose="020B0604030504040204" pitchFamily="34" charset="0"/>
              </a:rPr>
              <a:t>parenchymal </a:t>
            </a:r>
          </a:p>
        </p:txBody>
      </p:sp>
      <p:sp>
        <p:nvSpPr>
          <p:cNvPr id="16" name="TextBox 15"/>
          <p:cNvSpPr txBox="1"/>
          <p:nvPr/>
        </p:nvSpPr>
        <p:spPr>
          <a:xfrm>
            <a:off x="2642311" y="3281426"/>
            <a:ext cx="3199790" cy="369332"/>
          </a:xfrm>
          <a:prstGeom prst="rect">
            <a:avLst/>
          </a:prstGeom>
          <a:noFill/>
        </p:spPr>
        <p:txBody>
          <a:bodyPr vert="horz" lIns="0" tIns="0" rIns="0" bIns="0" rtlCol="0">
            <a:spAutoFit/>
          </a:bodyPr>
          <a:lstStyle/>
          <a:p>
            <a:r>
              <a:rPr lang="en-US" sz="2400" b="1">
                <a:solidFill>
                  <a:srgbClr val="00AF50"/>
                </a:solidFill>
                <a:latin typeface="Verdana" panose="020B0604030504040204" pitchFamily="34" charset="0"/>
              </a:rPr>
              <a:t>hyperthyroidism </a:t>
            </a:r>
          </a:p>
        </p:txBody>
      </p:sp>
      <p:sp>
        <p:nvSpPr>
          <p:cNvPr id="17" name="TextBox 16"/>
          <p:cNvSpPr txBox="1"/>
          <p:nvPr/>
        </p:nvSpPr>
        <p:spPr>
          <a:xfrm>
            <a:off x="2252168" y="3313735"/>
            <a:ext cx="623011" cy="369332"/>
          </a:xfrm>
          <a:prstGeom prst="rect">
            <a:avLst/>
          </a:prstGeom>
          <a:noFill/>
        </p:spPr>
        <p:txBody>
          <a:bodyPr vert="horz" lIns="0" tIns="0" rIns="0" bIns="0" rtlCol="0">
            <a:spAutoFit/>
          </a:bodyPr>
          <a:lstStyle/>
          <a:p>
            <a:r>
              <a:rPr lang="en-US" sz="2400">
                <a:solidFill>
                  <a:srgbClr val="00AF50"/>
                </a:solidFill>
                <a:latin typeface="Wingdings" panose="05000000000000000000" pitchFamily="2" charset="2"/>
              </a:rPr>
              <a:t>? </a:t>
            </a:r>
          </a:p>
        </p:txBody>
      </p:sp>
      <p:sp>
        <p:nvSpPr>
          <p:cNvPr id="18" name="TextBox 17"/>
          <p:cNvSpPr txBox="1"/>
          <p:nvPr/>
        </p:nvSpPr>
        <p:spPr>
          <a:xfrm>
            <a:off x="7008241" y="3574034"/>
            <a:ext cx="1405128" cy="369332"/>
          </a:xfrm>
          <a:prstGeom prst="rect">
            <a:avLst/>
          </a:prstGeom>
          <a:noFill/>
        </p:spPr>
        <p:txBody>
          <a:bodyPr vert="horz" lIns="0" tIns="0" rIns="0" bIns="0" rtlCol="0">
            <a:spAutoFit/>
          </a:bodyPr>
          <a:lstStyle/>
          <a:p>
            <a:r>
              <a:rPr lang="en-US" sz="2400" b="1">
                <a:solidFill>
                  <a:srgbClr val="FF0000"/>
                </a:solidFill>
                <a:latin typeface="Verdana" panose="020B0604030504040204" pitchFamily="34" charset="0"/>
              </a:rPr>
              <a:t>tissue </a:t>
            </a:r>
          </a:p>
        </p:txBody>
      </p:sp>
      <p:sp>
        <p:nvSpPr>
          <p:cNvPr id="19" name="TextBox 18"/>
          <p:cNvSpPr txBox="1"/>
          <p:nvPr/>
        </p:nvSpPr>
        <p:spPr>
          <a:xfrm>
            <a:off x="2642312" y="3720338"/>
            <a:ext cx="3245815" cy="369332"/>
          </a:xfrm>
          <a:prstGeom prst="rect">
            <a:avLst/>
          </a:prstGeom>
          <a:noFill/>
        </p:spPr>
        <p:txBody>
          <a:bodyPr vert="horz" lIns="0" tIns="0" rIns="0" bIns="0" rtlCol="0">
            <a:spAutoFit/>
          </a:bodyPr>
          <a:lstStyle/>
          <a:p>
            <a:r>
              <a:rPr lang="en-US" sz="2400" b="1">
                <a:solidFill>
                  <a:srgbClr val="00AF50"/>
                </a:solidFill>
                <a:latin typeface="Verdana" panose="020B0604030504040204" pitchFamily="34" charset="0"/>
              </a:rPr>
              <a:t>hypercortisolism </a:t>
            </a:r>
          </a:p>
        </p:txBody>
      </p:sp>
      <p:sp>
        <p:nvSpPr>
          <p:cNvPr id="20" name="TextBox 19"/>
          <p:cNvSpPr txBox="1"/>
          <p:nvPr/>
        </p:nvSpPr>
        <p:spPr>
          <a:xfrm>
            <a:off x="2252168" y="3752647"/>
            <a:ext cx="623011" cy="369332"/>
          </a:xfrm>
          <a:prstGeom prst="rect">
            <a:avLst/>
          </a:prstGeom>
          <a:noFill/>
        </p:spPr>
        <p:txBody>
          <a:bodyPr vert="horz" lIns="0" tIns="0" rIns="0" bIns="0" rtlCol="0">
            <a:spAutoFit/>
          </a:bodyPr>
          <a:lstStyle/>
          <a:p>
            <a:r>
              <a:rPr lang="en-US" sz="2400">
                <a:solidFill>
                  <a:srgbClr val="00AF50"/>
                </a:solidFill>
                <a:latin typeface="Wingdings" panose="05000000000000000000" pitchFamily="2" charset="2"/>
              </a:rPr>
              <a:t>? </a:t>
            </a:r>
          </a:p>
        </p:txBody>
      </p:sp>
      <p:sp>
        <p:nvSpPr>
          <p:cNvPr id="21" name="TextBox 20"/>
          <p:cNvSpPr txBox="1"/>
          <p:nvPr/>
        </p:nvSpPr>
        <p:spPr>
          <a:xfrm>
            <a:off x="6721729" y="4013021"/>
            <a:ext cx="3752628" cy="369332"/>
          </a:xfrm>
          <a:prstGeom prst="rect">
            <a:avLst/>
          </a:prstGeom>
          <a:noFill/>
        </p:spPr>
        <p:txBody>
          <a:bodyPr vert="horz" lIns="0" tIns="0" rIns="0" bIns="0" rtlCol="0">
            <a:spAutoFit/>
          </a:bodyPr>
          <a:lstStyle/>
          <a:p>
            <a:r>
              <a:rPr lang="en-US" sz="2400" b="1" dirty="0">
                <a:solidFill>
                  <a:srgbClr val="FF0000"/>
                </a:solidFill>
                <a:latin typeface="Verdana" panose="020B0604030504040204" pitchFamily="34" charset="0"/>
              </a:rPr>
              <a:t># nutritional deficit </a:t>
            </a:r>
          </a:p>
        </p:txBody>
      </p:sp>
      <p:sp>
        <p:nvSpPr>
          <p:cNvPr id="22" name="TextBox 21"/>
          <p:cNvSpPr txBox="1"/>
          <p:nvPr/>
        </p:nvSpPr>
        <p:spPr>
          <a:xfrm>
            <a:off x="2642311" y="4156277"/>
            <a:ext cx="3276298" cy="369332"/>
          </a:xfrm>
          <a:prstGeom prst="rect">
            <a:avLst/>
          </a:prstGeom>
          <a:noFill/>
        </p:spPr>
        <p:txBody>
          <a:bodyPr vert="horz" lIns="0" tIns="0" rIns="0" bIns="0" rtlCol="0">
            <a:spAutoFit/>
          </a:bodyPr>
          <a:lstStyle/>
          <a:p>
            <a:r>
              <a:rPr lang="en-US" sz="2400" b="1">
                <a:solidFill>
                  <a:srgbClr val="00AF50"/>
                </a:solidFill>
                <a:latin typeface="Verdana" panose="020B0604030504040204" pitchFamily="34" charset="0"/>
              </a:rPr>
              <a:t>Growth hormone </a:t>
            </a:r>
          </a:p>
        </p:txBody>
      </p:sp>
      <p:sp>
        <p:nvSpPr>
          <p:cNvPr id="23" name="TextBox 22"/>
          <p:cNvSpPr txBox="1"/>
          <p:nvPr/>
        </p:nvSpPr>
        <p:spPr>
          <a:xfrm>
            <a:off x="2252168" y="4188618"/>
            <a:ext cx="623253" cy="369332"/>
          </a:xfrm>
          <a:prstGeom prst="rect">
            <a:avLst/>
          </a:prstGeom>
          <a:noFill/>
        </p:spPr>
        <p:txBody>
          <a:bodyPr vert="horz" lIns="0" tIns="0" rIns="0" bIns="0" rtlCol="0">
            <a:spAutoFit/>
          </a:bodyPr>
          <a:lstStyle/>
          <a:p>
            <a:r>
              <a:rPr lang="en-US" sz="2400">
                <a:solidFill>
                  <a:srgbClr val="00AF50"/>
                </a:solidFill>
                <a:latin typeface="Wingdings" panose="05000000000000000000" pitchFamily="2" charset="2"/>
              </a:rPr>
              <a:t>? </a:t>
            </a:r>
          </a:p>
        </p:txBody>
      </p:sp>
      <p:sp>
        <p:nvSpPr>
          <p:cNvPr id="24" name="TextBox 23"/>
          <p:cNvSpPr txBox="1"/>
          <p:nvPr/>
        </p:nvSpPr>
        <p:spPr>
          <a:xfrm>
            <a:off x="6721729" y="4452239"/>
            <a:ext cx="3444850" cy="369332"/>
          </a:xfrm>
          <a:prstGeom prst="rect">
            <a:avLst/>
          </a:prstGeom>
          <a:noFill/>
        </p:spPr>
        <p:txBody>
          <a:bodyPr vert="horz" lIns="0" tIns="0" rIns="0" bIns="0" rtlCol="0">
            <a:spAutoFit/>
          </a:bodyPr>
          <a:lstStyle/>
          <a:p>
            <a:r>
              <a:rPr lang="en-US" sz="2400" b="1" dirty="0">
                <a:solidFill>
                  <a:srgbClr val="FF0000"/>
                </a:solidFill>
                <a:latin typeface="Verdana" panose="020B0604030504040204" pitchFamily="34" charset="0"/>
              </a:rPr>
              <a:t># hypothyroidism </a:t>
            </a:r>
          </a:p>
        </p:txBody>
      </p:sp>
      <p:sp>
        <p:nvSpPr>
          <p:cNvPr id="25" name="TextBox 24"/>
          <p:cNvSpPr txBox="1"/>
          <p:nvPr/>
        </p:nvSpPr>
        <p:spPr>
          <a:xfrm>
            <a:off x="2642311" y="4598543"/>
            <a:ext cx="2895346" cy="369332"/>
          </a:xfrm>
          <a:prstGeom prst="rect">
            <a:avLst/>
          </a:prstGeom>
          <a:noFill/>
        </p:spPr>
        <p:txBody>
          <a:bodyPr vert="horz" lIns="0" tIns="0" rIns="0" bIns="0" rtlCol="0">
            <a:spAutoFit/>
          </a:bodyPr>
          <a:lstStyle/>
          <a:p>
            <a:r>
              <a:rPr lang="en-US" sz="2400" b="1">
                <a:solidFill>
                  <a:srgbClr val="00AF50"/>
                </a:solidFill>
                <a:latin typeface="Verdana" panose="020B0604030504040204" pitchFamily="34" charset="0"/>
              </a:rPr>
              <a:t>iron deficiency </a:t>
            </a:r>
          </a:p>
        </p:txBody>
      </p:sp>
      <p:sp>
        <p:nvSpPr>
          <p:cNvPr id="26" name="TextBox 25"/>
          <p:cNvSpPr txBox="1"/>
          <p:nvPr/>
        </p:nvSpPr>
        <p:spPr>
          <a:xfrm>
            <a:off x="2252168" y="4630852"/>
            <a:ext cx="623011" cy="369332"/>
          </a:xfrm>
          <a:prstGeom prst="rect">
            <a:avLst/>
          </a:prstGeom>
          <a:noFill/>
        </p:spPr>
        <p:txBody>
          <a:bodyPr vert="horz" lIns="0" tIns="0" rIns="0" bIns="0" rtlCol="0">
            <a:spAutoFit/>
          </a:bodyPr>
          <a:lstStyle/>
          <a:p>
            <a:r>
              <a:rPr lang="en-US" sz="2400">
                <a:solidFill>
                  <a:srgbClr val="00AF50"/>
                </a:solidFill>
                <a:latin typeface="Wingdings" panose="05000000000000000000" pitchFamily="2" charset="2"/>
              </a:rPr>
              <a:t>? </a:t>
            </a:r>
          </a:p>
        </p:txBody>
      </p:sp>
      <p:sp>
        <p:nvSpPr>
          <p:cNvPr id="27" name="TextBox 26"/>
          <p:cNvSpPr txBox="1"/>
          <p:nvPr/>
        </p:nvSpPr>
        <p:spPr>
          <a:xfrm>
            <a:off x="6721729" y="4891151"/>
            <a:ext cx="3706978" cy="369332"/>
          </a:xfrm>
          <a:prstGeom prst="rect">
            <a:avLst/>
          </a:prstGeom>
          <a:noFill/>
        </p:spPr>
        <p:txBody>
          <a:bodyPr vert="horz" lIns="0" tIns="0" rIns="0" bIns="0" rtlCol="0">
            <a:spAutoFit/>
          </a:bodyPr>
          <a:lstStyle/>
          <a:p>
            <a:r>
              <a:rPr lang="en-US" sz="2400" b="1" dirty="0">
                <a:solidFill>
                  <a:srgbClr val="FF0000"/>
                </a:solidFill>
                <a:latin typeface="Verdana" panose="020B0604030504040204" pitchFamily="34" charset="0"/>
              </a:rPr>
              <a:t># diabetes mellitus </a:t>
            </a:r>
          </a:p>
        </p:txBody>
      </p:sp>
      <p:sp>
        <p:nvSpPr>
          <p:cNvPr id="28" name="TextBox 27"/>
          <p:cNvSpPr txBox="1"/>
          <p:nvPr/>
        </p:nvSpPr>
        <p:spPr>
          <a:xfrm>
            <a:off x="6387085" y="5804019"/>
            <a:ext cx="3069032" cy="369332"/>
          </a:xfrm>
          <a:prstGeom prst="rect">
            <a:avLst/>
          </a:prstGeom>
          <a:noFill/>
        </p:spPr>
        <p:txBody>
          <a:bodyPr vert="horz" wrap="square" lIns="0" tIns="0" rIns="0" bIns="0" rtlCol="0">
            <a:spAutoFit/>
          </a:bodyPr>
          <a:lstStyle/>
          <a:p>
            <a:r>
              <a:rPr lang="en-US" sz="2400" b="1" dirty="0">
                <a:solidFill>
                  <a:srgbClr val="FF0000"/>
                </a:solidFill>
                <a:latin typeface="Verdana" panose="020B0604030504040204" pitchFamily="34" charset="0"/>
              </a:rPr>
              <a:t>   # protein loss </a:t>
            </a:r>
          </a:p>
        </p:txBody>
      </p:sp>
      <p:sp>
        <p:nvSpPr>
          <p:cNvPr id="30" name="TextBox 29"/>
          <p:cNvSpPr txBox="1"/>
          <p:nvPr/>
        </p:nvSpPr>
        <p:spPr>
          <a:xfrm>
            <a:off x="6721730" y="5330037"/>
            <a:ext cx="2603297" cy="369332"/>
          </a:xfrm>
          <a:prstGeom prst="rect">
            <a:avLst/>
          </a:prstGeom>
          <a:noFill/>
        </p:spPr>
        <p:txBody>
          <a:bodyPr vert="horz" lIns="0" tIns="0" rIns="0" bIns="0" rtlCol="0">
            <a:spAutoFit/>
          </a:bodyPr>
          <a:lstStyle/>
          <a:p>
            <a:r>
              <a:rPr lang="en-US" sz="2400" b="1" dirty="0">
                <a:solidFill>
                  <a:srgbClr val="FF0000"/>
                </a:solidFill>
                <a:latin typeface="Verdana" panose="020B0604030504040204" pitchFamily="34" charset="0"/>
              </a:rPr>
              <a:t># alcoholism </a:t>
            </a:r>
          </a:p>
        </p:txBody>
      </p:sp>
      <p:sp>
        <p:nvSpPr>
          <p:cNvPr id="31" name="TextBox 30"/>
          <p:cNvSpPr txBox="1"/>
          <p:nvPr/>
        </p:nvSpPr>
        <p:spPr>
          <a:xfrm>
            <a:off x="2642311" y="5148049"/>
            <a:ext cx="3354629" cy="369332"/>
          </a:xfrm>
          <a:prstGeom prst="rect">
            <a:avLst/>
          </a:prstGeom>
          <a:noFill/>
        </p:spPr>
        <p:txBody>
          <a:bodyPr vert="horz" lIns="0" tIns="0" rIns="0" bIns="0" rtlCol="0">
            <a:spAutoFit/>
          </a:bodyPr>
          <a:lstStyle/>
          <a:p>
            <a:r>
              <a:rPr lang="en-US" sz="2400" b="1" dirty="0">
                <a:solidFill>
                  <a:srgbClr val="00AF50"/>
                </a:solidFill>
                <a:latin typeface="Verdana" panose="020B0604030504040204" pitchFamily="34" charset="0"/>
              </a:rPr>
              <a:t>clonal production </a:t>
            </a:r>
          </a:p>
        </p:txBody>
      </p:sp>
      <p:sp>
        <p:nvSpPr>
          <p:cNvPr id="32" name="TextBox 31"/>
          <p:cNvSpPr txBox="1"/>
          <p:nvPr/>
        </p:nvSpPr>
        <p:spPr>
          <a:xfrm>
            <a:off x="2252168" y="5166391"/>
            <a:ext cx="623011" cy="369332"/>
          </a:xfrm>
          <a:prstGeom prst="rect">
            <a:avLst/>
          </a:prstGeom>
          <a:noFill/>
        </p:spPr>
        <p:txBody>
          <a:bodyPr vert="horz" lIns="0" tIns="0" rIns="0" bIns="0" rtlCol="0">
            <a:spAutoFit/>
          </a:bodyPr>
          <a:lstStyle/>
          <a:p>
            <a:r>
              <a:rPr lang="en-US" sz="2400" dirty="0">
                <a:solidFill>
                  <a:srgbClr val="00AF50"/>
                </a:solidFill>
                <a:latin typeface="Wingdings" panose="05000000000000000000" pitchFamily="2" charset="2"/>
              </a:rPr>
              <a:t>? </a:t>
            </a:r>
          </a:p>
        </p:txBody>
      </p:sp>
      <p:sp>
        <p:nvSpPr>
          <p:cNvPr id="33" name="TextBox 32"/>
          <p:cNvSpPr txBox="1"/>
          <p:nvPr/>
        </p:nvSpPr>
        <p:spPr>
          <a:xfrm>
            <a:off x="2675839" y="5478754"/>
            <a:ext cx="1201522" cy="369332"/>
          </a:xfrm>
          <a:prstGeom prst="rect">
            <a:avLst/>
          </a:prstGeom>
          <a:noFill/>
        </p:spPr>
        <p:txBody>
          <a:bodyPr vert="horz" lIns="0" tIns="0" rIns="0" bIns="0" rtlCol="0">
            <a:spAutoFit/>
          </a:bodyPr>
          <a:lstStyle/>
          <a:p>
            <a:r>
              <a:rPr lang="en-US" sz="2400" b="1" dirty="0">
                <a:solidFill>
                  <a:srgbClr val="00AF50"/>
                </a:solidFill>
                <a:latin typeface="Verdana" panose="020B0604030504040204" pitchFamily="34" charset="0"/>
              </a:rPr>
              <a:t>of Ig </a:t>
            </a:r>
          </a:p>
        </p:txBody>
      </p:sp>
    </p:spTree>
  </p:cSld>
  <p:clrMapOvr>
    <a:masterClrMapping/>
  </p:clrMapOvr>
  <mc:AlternateContent xmlns:mc="http://schemas.openxmlformats.org/markup-compatibility/2006" xmlns:p14="http://schemas.microsoft.com/office/powerpoint/2010/main">
    <mc:Choice Requires="p14">
      <p:transition spd="slow" p14:dur="2000" advTm="93067"/>
    </mc:Choice>
    <mc:Fallback xmlns="">
      <p:transition spd="slow" advTm="9306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5572" y="-2734988"/>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6" name="TextBox 5"/>
          <p:cNvSpPr txBox="1"/>
          <p:nvPr/>
        </p:nvSpPr>
        <p:spPr>
          <a:xfrm>
            <a:off x="2785720" y="-3324"/>
            <a:ext cx="7196480" cy="830997"/>
          </a:xfrm>
          <a:prstGeom prst="rect">
            <a:avLst/>
          </a:prstGeom>
          <a:noFill/>
        </p:spPr>
        <p:txBody>
          <a:bodyPr vert="horz" lIns="0" tIns="0" rIns="0" bIns="0" rtlCol="0">
            <a:spAutoFit/>
          </a:bodyPr>
          <a:lstStyle/>
          <a:p>
            <a:r>
              <a:rPr lang="en-US" sz="5400" dirty="0">
                <a:solidFill>
                  <a:srgbClr val="2E5796"/>
                </a:solidFill>
                <a:latin typeface="Times New Roman" panose="02020603050405020304" pitchFamily="18" charset="0"/>
              </a:rPr>
              <a:t>Methods of separation </a:t>
            </a:r>
          </a:p>
        </p:txBody>
      </p:sp>
      <p:sp>
        <p:nvSpPr>
          <p:cNvPr id="7" name="TextBox 6"/>
          <p:cNvSpPr txBox="1"/>
          <p:nvPr/>
        </p:nvSpPr>
        <p:spPr>
          <a:xfrm>
            <a:off x="2072640" y="1595275"/>
            <a:ext cx="5799230" cy="415498"/>
          </a:xfrm>
          <a:prstGeom prst="rect">
            <a:avLst/>
          </a:prstGeom>
          <a:noFill/>
        </p:spPr>
        <p:txBody>
          <a:bodyPr vert="horz" lIns="0" tIns="0" rIns="0" bIns="0" rtlCol="0">
            <a:spAutoFit/>
          </a:bodyPr>
          <a:lstStyle/>
          <a:p>
            <a:r>
              <a:rPr lang="en-US" sz="2700" b="1">
                <a:solidFill>
                  <a:srgbClr val="000000"/>
                </a:solidFill>
                <a:latin typeface="Times New Roman" panose="02020603050405020304" pitchFamily="18" charset="0"/>
              </a:rPr>
              <a:t> Precipitation by SALTING OUT: </a:t>
            </a:r>
          </a:p>
        </p:txBody>
      </p:sp>
      <p:sp>
        <p:nvSpPr>
          <p:cNvPr id="8" name="TextBox 7"/>
          <p:cNvSpPr txBox="1"/>
          <p:nvPr/>
        </p:nvSpPr>
        <p:spPr>
          <a:xfrm>
            <a:off x="2072640" y="2058948"/>
            <a:ext cx="8216358"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 Different concentration of salt solutions are used to </a:t>
            </a:r>
          </a:p>
        </p:txBody>
      </p:sp>
      <p:sp>
        <p:nvSpPr>
          <p:cNvPr id="9" name="TextBox 8"/>
          <p:cNvSpPr txBox="1"/>
          <p:nvPr/>
        </p:nvSpPr>
        <p:spPr>
          <a:xfrm>
            <a:off x="2415541" y="2388438"/>
            <a:ext cx="7135673"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precipitate different concentration of protein. </a:t>
            </a:r>
          </a:p>
        </p:txBody>
      </p:sp>
      <p:sp>
        <p:nvSpPr>
          <p:cNvPr id="10" name="TextBox 9"/>
          <p:cNvSpPr txBox="1"/>
          <p:nvPr/>
        </p:nvSpPr>
        <p:spPr>
          <a:xfrm>
            <a:off x="2072640" y="2790774"/>
            <a:ext cx="4614672"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 Salts most commonly used </a:t>
            </a:r>
          </a:p>
        </p:txBody>
      </p:sp>
      <p:sp>
        <p:nvSpPr>
          <p:cNvPr id="11" name="TextBox 10"/>
          <p:cNvSpPr txBox="1"/>
          <p:nvPr/>
        </p:nvSpPr>
        <p:spPr>
          <a:xfrm>
            <a:off x="2407921" y="3193110"/>
            <a:ext cx="4835677"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Ammonium sulphate solution </a:t>
            </a:r>
          </a:p>
        </p:txBody>
      </p:sp>
      <p:sp>
        <p:nvSpPr>
          <p:cNvPr id="12" name="TextBox 11"/>
          <p:cNvSpPr txBox="1"/>
          <p:nvPr/>
        </p:nvSpPr>
        <p:spPr>
          <a:xfrm>
            <a:off x="2407920" y="3595394"/>
            <a:ext cx="7599186"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-Mixture of Sodium Sulphate and Sodium Sulphite </a:t>
            </a:r>
          </a:p>
        </p:txBody>
      </p:sp>
      <p:sp>
        <p:nvSpPr>
          <p:cNvPr id="13" name="TextBox 12"/>
          <p:cNvSpPr txBox="1"/>
          <p:nvPr/>
        </p:nvSpPr>
        <p:spPr>
          <a:xfrm>
            <a:off x="2072641" y="4400372"/>
            <a:ext cx="7291095"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1- On 1/5th saturation with ammonium sulphate </a:t>
            </a:r>
          </a:p>
        </p:txBody>
      </p:sp>
      <p:sp>
        <p:nvSpPr>
          <p:cNvPr id="14" name="TextBox 13"/>
          <p:cNvSpPr txBox="1"/>
          <p:nvPr/>
        </p:nvSpPr>
        <p:spPr>
          <a:xfrm>
            <a:off x="2415540" y="4729556"/>
            <a:ext cx="5163922"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FIBRINOGEN is best precipitated. </a:t>
            </a:r>
          </a:p>
        </p:txBody>
      </p:sp>
      <p:sp>
        <p:nvSpPr>
          <p:cNvPr id="15" name="TextBox 14"/>
          <p:cNvSpPr txBox="1"/>
          <p:nvPr/>
        </p:nvSpPr>
        <p:spPr>
          <a:xfrm>
            <a:off x="2072641" y="5131967"/>
            <a:ext cx="8053353"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2- On 1/3 </a:t>
            </a:r>
            <a:r>
              <a:rPr lang="en-US" sz="2400" dirty="0" err="1">
                <a:solidFill>
                  <a:srgbClr val="000000"/>
                </a:solidFill>
                <a:latin typeface="Times New Roman" panose="02020603050405020304" pitchFamily="18" charset="0"/>
              </a:rPr>
              <a:t>rd</a:t>
            </a:r>
            <a:r>
              <a:rPr lang="en-US" sz="2400" dirty="0">
                <a:solidFill>
                  <a:srgbClr val="000000"/>
                </a:solidFill>
                <a:latin typeface="Times New Roman" panose="02020603050405020304" pitchFamily="18" charset="0"/>
              </a:rPr>
              <a:t> saturation globulin starts precipitating. It is </a:t>
            </a:r>
          </a:p>
        </p:txBody>
      </p:sp>
      <p:sp>
        <p:nvSpPr>
          <p:cNvPr id="16" name="TextBox 15"/>
          <p:cNvSpPr txBox="1"/>
          <p:nvPr/>
        </p:nvSpPr>
        <p:spPr>
          <a:xfrm>
            <a:off x="2415541" y="5461407"/>
            <a:ext cx="3002001"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called Euglobulin. </a:t>
            </a:r>
          </a:p>
        </p:txBody>
      </p:sp>
    </p:spTree>
  </p:cSld>
  <p:clrMapOvr>
    <a:masterClrMapping/>
  </p:clrMapOvr>
  <mc:AlternateContent xmlns:mc="http://schemas.openxmlformats.org/markup-compatibility/2006" xmlns:p14="http://schemas.microsoft.com/office/powerpoint/2010/main">
    <mc:Choice Requires="p14">
      <p:transition spd="slow" p14:dur="2000" advTm="80709"/>
    </mc:Choice>
    <mc:Fallback xmlns="">
      <p:transition spd="slow" advTm="8070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5" name="TextBox 4"/>
          <p:cNvSpPr txBox="1"/>
          <p:nvPr/>
        </p:nvSpPr>
        <p:spPr>
          <a:xfrm>
            <a:off x="1920241" y="193243"/>
            <a:ext cx="8438693"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 On « saturation total globulin is precipitated out. It is </a:t>
            </a:r>
          </a:p>
        </p:txBody>
      </p:sp>
      <p:sp>
        <p:nvSpPr>
          <p:cNvPr id="6" name="TextBox 5"/>
          <p:cNvSpPr txBox="1"/>
          <p:nvPr/>
        </p:nvSpPr>
        <p:spPr>
          <a:xfrm>
            <a:off x="2263141" y="485799"/>
            <a:ext cx="3744273"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called Pseudoglobulin. </a:t>
            </a:r>
          </a:p>
        </p:txBody>
      </p:sp>
      <p:sp>
        <p:nvSpPr>
          <p:cNvPr id="7" name="TextBox 6"/>
          <p:cNvSpPr txBox="1"/>
          <p:nvPr/>
        </p:nvSpPr>
        <p:spPr>
          <a:xfrm>
            <a:off x="1920241" y="851865"/>
            <a:ext cx="7277709"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 Albumin is precipitated out by full saturation. </a:t>
            </a:r>
          </a:p>
        </p:txBody>
      </p:sp>
      <p:sp>
        <p:nvSpPr>
          <p:cNvPr id="8" name="TextBox 7"/>
          <p:cNvSpPr txBox="1"/>
          <p:nvPr/>
        </p:nvSpPr>
        <p:spPr>
          <a:xfrm>
            <a:off x="1920240" y="1583385"/>
            <a:ext cx="8539886" cy="369332"/>
          </a:xfrm>
          <a:prstGeom prst="rect">
            <a:avLst/>
          </a:prstGeom>
          <a:noFill/>
        </p:spPr>
        <p:txBody>
          <a:bodyPr vert="horz" lIns="0" tIns="0" rIns="0" bIns="0" rtlCol="0">
            <a:spAutoFit/>
          </a:bodyPr>
          <a:lstStyle/>
          <a:p>
            <a:r>
              <a:rPr lang="en-US" sz="2400" b="1">
                <a:solidFill>
                  <a:srgbClr val="000000"/>
                </a:solidFill>
                <a:latin typeface="Times New Roman" panose="02020603050405020304" pitchFamily="18" charset="0"/>
              </a:rPr>
              <a:t> Fractionation of plasma proteins by ETHANOL [Cohn's </a:t>
            </a:r>
          </a:p>
        </p:txBody>
      </p:sp>
      <p:sp>
        <p:nvSpPr>
          <p:cNvPr id="9" name="TextBox 8"/>
          <p:cNvSpPr txBox="1"/>
          <p:nvPr/>
        </p:nvSpPr>
        <p:spPr>
          <a:xfrm>
            <a:off x="2263140" y="1875993"/>
            <a:ext cx="2404872" cy="369332"/>
          </a:xfrm>
          <a:prstGeom prst="rect">
            <a:avLst/>
          </a:prstGeom>
          <a:noFill/>
        </p:spPr>
        <p:txBody>
          <a:bodyPr vert="horz" lIns="0" tIns="0" rIns="0" bIns="0" rtlCol="0">
            <a:spAutoFit/>
          </a:bodyPr>
          <a:lstStyle/>
          <a:p>
            <a:r>
              <a:rPr lang="en-US" sz="2400" b="1">
                <a:solidFill>
                  <a:srgbClr val="000000"/>
                </a:solidFill>
                <a:latin typeface="Times New Roman" panose="02020603050405020304" pitchFamily="18" charset="0"/>
              </a:rPr>
              <a:t>Fractionation] </a:t>
            </a:r>
          </a:p>
        </p:txBody>
      </p:sp>
      <p:sp>
        <p:nvSpPr>
          <p:cNvPr id="10" name="TextBox 9"/>
          <p:cNvSpPr txBox="1"/>
          <p:nvPr/>
        </p:nvSpPr>
        <p:spPr>
          <a:xfrm>
            <a:off x="1920240" y="2241828"/>
            <a:ext cx="8264298"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Varying concentration of ethanol at low temperature </a:t>
            </a:r>
          </a:p>
        </p:txBody>
      </p:sp>
      <p:sp>
        <p:nvSpPr>
          <p:cNvPr id="11" name="TextBox 10"/>
          <p:cNvSpPr txBox="1"/>
          <p:nvPr/>
        </p:nvSpPr>
        <p:spPr>
          <a:xfrm>
            <a:off x="4851527" y="2607894"/>
            <a:ext cx="2801112" cy="369332"/>
          </a:xfrm>
          <a:prstGeom prst="rect">
            <a:avLst/>
          </a:prstGeom>
          <a:noFill/>
        </p:spPr>
        <p:txBody>
          <a:bodyPr vert="horz" lIns="0" tIns="0" rIns="0" bIns="0" rtlCol="0">
            <a:spAutoFit/>
          </a:bodyPr>
          <a:lstStyle/>
          <a:p>
            <a:r>
              <a:rPr lang="en-US" sz="2400" b="1">
                <a:solidFill>
                  <a:srgbClr val="000000"/>
                </a:solidFill>
                <a:latin typeface="Times New Roman" panose="02020603050405020304" pitchFamily="18" charset="0"/>
              </a:rPr>
              <a:t>Cohn's Fractions </a:t>
            </a:r>
          </a:p>
        </p:txBody>
      </p:sp>
      <p:sp>
        <p:nvSpPr>
          <p:cNvPr id="12" name="TextBox 11"/>
          <p:cNvSpPr txBox="1"/>
          <p:nvPr/>
        </p:nvSpPr>
        <p:spPr>
          <a:xfrm>
            <a:off x="3886455" y="2973654"/>
            <a:ext cx="4643019"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Fraction I rich in Fibrinogen </a:t>
            </a:r>
          </a:p>
        </p:txBody>
      </p:sp>
      <p:sp>
        <p:nvSpPr>
          <p:cNvPr id="13" name="TextBox 12"/>
          <p:cNvSpPr txBox="1"/>
          <p:nvPr/>
        </p:nvSpPr>
        <p:spPr>
          <a:xfrm>
            <a:off x="4003802" y="3339414"/>
            <a:ext cx="1793748"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Fraction II </a:t>
            </a:r>
          </a:p>
        </p:txBody>
      </p:sp>
      <p:sp>
        <p:nvSpPr>
          <p:cNvPr id="14" name="TextBox 13"/>
          <p:cNvSpPr txBox="1"/>
          <p:nvPr/>
        </p:nvSpPr>
        <p:spPr>
          <a:xfrm>
            <a:off x="6594984" y="3339414"/>
            <a:ext cx="1821129" cy="369332"/>
          </a:xfrm>
          <a:prstGeom prst="rect">
            <a:avLst/>
          </a:prstGeom>
          <a:noFill/>
        </p:spPr>
        <p:txBody>
          <a:bodyPr vert="horz" lIns="0" tIns="0" rIns="0" bIns="0" rtlCol="0">
            <a:spAutoFit/>
          </a:bodyPr>
          <a:lstStyle/>
          <a:p>
            <a:r>
              <a:rPr lang="el-GR" sz="2400" dirty="0">
                <a:solidFill>
                  <a:srgbClr val="000000"/>
                </a:solidFill>
                <a:latin typeface="Times New Roman" panose="02020603050405020304" pitchFamily="18" charset="0"/>
              </a:rPr>
              <a:t>α</a:t>
            </a:r>
            <a:r>
              <a:rPr lang="en-US" sz="2400" dirty="0">
                <a:solidFill>
                  <a:srgbClr val="000000"/>
                </a:solidFill>
                <a:latin typeface="Times New Roman" panose="02020603050405020304" pitchFamily="18" charset="0"/>
              </a:rPr>
              <a:t>globulin </a:t>
            </a:r>
          </a:p>
        </p:txBody>
      </p:sp>
      <p:sp>
        <p:nvSpPr>
          <p:cNvPr id="15" name="TextBox 14"/>
          <p:cNvSpPr txBox="1"/>
          <p:nvPr/>
        </p:nvSpPr>
        <p:spPr>
          <a:xfrm>
            <a:off x="3927603" y="3705122"/>
            <a:ext cx="4564473"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Fraction III </a:t>
            </a:r>
            <a:r>
              <a:rPr lang="el-GR" sz="2400" dirty="0">
                <a:solidFill>
                  <a:srgbClr val="000000"/>
                </a:solidFill>
                <a:latin typeface="Times New Roman" panose="02020603050405020304" pitchFamily="18" charset="0"/>
              </a:rPr>
              <a:t>α</a:t>
            </a:r>
            <a:r>
              <a:rPr lang="en-US" sz="2400" dirty="0">
                <a:solidFill>
                  <a:srgbClr val="000000"/>
                </a:solidFill>
                <a:latin typeface="Times New Roman" panose="02020603050405020304" pitchFamily="18" charset="0"/>
              </a:rPr>
              <a:t> 1 and </a:t>
            </a:r>
            <a:r>
              <a:rPr lang="el-GR" sz="2400" dirty="0">
                <a:solidFill>
                  <a:srgbClr val="000000"/>
                </a:solidFill>
                <a:latin typeface="Times New Roman" panose="02020603050405020304" pitchFamily="18" charset="0"/>
              </a:rPr>
              <a:t>α</a:t>
            </a:r>
            <a:r>
              <a:rPr lang="en-US" sz="2400" dirty="0">
                <a:solidFill>
                  <a:srgbClr val="000000"/>
                </a:solidFill>
                <a:latin typeface="Times New Roman" panose="02020603050405020304" pitchFamily="18" charset="0"/>
              </a:rPr>
              <a:t> 2 globulins </a:t>
            </a:r>
          </a:p>
        </p:txBody>
      </p:sp>
      <p:sp>
        <p:nvSpPr>
          <p:cNvPr id="16" name="TextBox 15"/>
          <p:cNvSpPr txBox="1"/>
          <p:nvPr/>
        </p:nvSpPr>
        <p:spPr>
          <a:xfrm>
            <a:off x="5616576" y="4071188"/>
            <a:ext cx="3962121"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Including isoaglutinnin &amp; </a:t>
            </a:r>
          </a:p>
        </p:txBody>
      </p:sp>
      <p:sp>
        <p:nvSpPr>
          <p:cNvPr id="17" name="TextBox 16"/>
          <p:cNvSpPr txBox="1"/>
          <p:nvPr/>
        </p:nvSpPr>
        <p:spPr>
          <a:xfrm>
            <a:off x="5107560" y="4363796"/>
            <a:ext cx="2203399"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prothrombin </a:t>
            </a:r>
          </a:p>
        </p:txBody>
      </p:sp>
      <p:sp>
        <p:nvSpPr>
          <p:cNvPr id="18" name="TextBox 17"/>
          <p:cNvSpPr txBox="1"/>
          <p:nvPr/>
        </p:nvSpPr>
        <p:spPr>
          <a:xfrm>
            <a:off x="3948939" y="4729556"/>
            <a:ext cx="1938833"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Fraction IV </a:t>
            </a:r>
          </a:p>
        </p:txBody>
      </p:sp>
      <p:sp>
        <p:nvSpPr>
          <p:cNvPr id="19" name="TextBox 18"/>
          <p:cNvSpPr txBox="1"/>
          <p:nvPr/>
        </p:nvSpPr>
        <p:spPr>
          <a:xfrm>
            <a:off x="6012815" y="4729556"/>
            <a:ext cx="2457552" cy="369332"/>
          </a:xfrm>
          <a:prstGeom prst="rect">
            <a:avLst/>
          </a:prstGeom>
          <a:noFill/>
        </p:spPr>
        <p:txBody>
          <a:bodyPr vert="horz" lIns="0" tIns="0" rIns="0" bIns="0" rtlCol="0">
            <a:spAutoFit/>
          </a:bodyPr>
          <a:lstStyle/>
          <a:p>
            <a:r>
              <a:rPr lang="el-GR" sz="2400" dirty="0">
                <a:solidFill>
                  <a:srgbClr val="000000"/>
                </a:solidFill>
                <a:latin typeface="Times New Roman" panose="02020603050405020304" pitchFamily="18" charset="0"/>
              </a:rPr>
              <a:t>β</a:t>
            </a:r>
            <a:r>
              <a:rPr lang="en-US" sz="2400" dirty="0">
                <a:solidFill>
                  <a:srgbClr val="000000"/>
                </a:solidFill>
                <a:latin typeface="Times New Roman" panose="02020603050405020304" pitchFamily="18" charset="0"/>
              </a:rPr>
              <a:t> 1&amp; </a:t>
            </a:r>
            <a:r>
              <a:rPr lang="el-GR" sz="2400" dirty="0">
                <a:solidFill>
                  <a:srgbClr val="000000"/>
                </a:solidFill>
                <a:latin typeface="Times New Roman" panose="02020603050405020304" pitchFamily="18" charset="0"/>
              </a:rPr>
              <a:t>β</a:t>
            </a:r>
            <a:r>
              <a:rPr lang="en-US" sz="2400" dirty="0">
                <a:solidFill>
                  <a:srgbClr val="000000"/>
                </a:solidFill>
                <a:latin typeface="Times New Roman" panose="02020603050405020304" pitchFamily="18" charset="0"/>
              </a:rPr>
              <a:t>2 globulins </a:t>
            </a:r>
          </a:p>
        </p:txBody>
      </p:sp>
      <p:sp>
        <p:nvSpPr>
          <p:cNvPr id="20" name="TextBox 19"/>
          <p:cNvSpPr txBox="1"/>
          <p:nvPr/>
        </p:nvSpPr>
        <p:spPr>
          <a:xfrm>
            <a:off x="3958082" y="5095391"/>
            <a:ext cx="1871742"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Fraction V </a:t>
            </a:r>
          </a:p>
        </p:txBody>
      </p:sp>
      <p:sp>
        <p:nvSpPr>
          <p:cNvPr id="21" name="TextBox 20"/>
          <p:cNvSpPr txBox="1"/>
          <p:nvPr/>
        </p:nvSpPr>
        <p:spPr>
          <a:xfrm>
            <a:off x="6878851" y="5095391"/>
            <a:ext cx="1580367"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albumin </a:t>
            </a:r>
          </a:p>
        </p:txBody>
      </p:sp>
    </p:spTree>
  </p:cSld>
  <p:clrMapOvr>
    <a:masterClrMapping/>
  </p:clrMapOvr>
  <mc:AlternateContent xmlns:mc="http://schemas.openxmlformats.org/markup-compatibility/2006" xmlns:p14="http://schemas.microsoft.com/office/powerpoint/2010/main">
    <mc:Choice Requires="p14">
      <p:transition spd="slow" p14:dur="2000" advTm="38536"/>
    </mc:Choice>
    <mc:Fallback xmlns="">
      <p:transition spd="slow" advTm="3853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230529" y="-5007949"/>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5" name="TextBox 4"/>
          <p:cNvSpPr txBox="1"/>
          <p:nvPr/>
        </p:nvSpPr>
        <p:spPr>
          <a:xfrm>
            <a:off x="2072640" y="190195"/>
            <a:ext cx="4937150" cy="369332"/>
          </a:xfrm>
          <a:prstGeom prst="rect">
            <a:avLst/>
          </a:prstGeom>
          <a:noFill/>
        </p:spPr>
        <p:txBody>
          <a:bodyPr vert="horz" lIns="0" tIns="0" rIns="0" bIns="0" rtlCol="0">
            <a:spAutoFit/>
          </a:bodyPr>
          <a:lstStyle/>
          <a:p>
            <a:r>
              <a:rPr lang="en-US" sz="2400" b="1">
                <a:solidFill>
                  <a:srgbClr val="000000"/>
                </a:solidFill>
                <a:latin typeface="Times New Roman" panose="02020603050405020304" pitchFamily="18" charset="0"/>
              </a:rPr>
              <a:t>Advantage of this fractionation </a:t>
            </a:r>
          </a:p>
        </p:txBody>
      </p:sp>
      <p:sp>
        <p:nvSpPr>
          <p:cNvPr id="6" name="TextBox 5"/>
          <p:cNvSpPr txBox="1"/>
          <p:nvPr/>
        </p:nvSpPr>
        <p:spPr>
          <a:xfrm>
            <a:off x="2072640" y="629055"/>
            <a:ext cx="7956104"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1- Ethanol that is used for separation can be readily </a:t>
            </a:r>
          </a:p>
        </p:txBody>
      </p:sp>
      <p:sp>
        <p:nvSpPr>
          <p:cNvPr id="7" name="TextBox 6"/>
          <p:cNvSpPr txBox="1"/>
          <p:nvPr/>
        </p:nvSpPr>
        <p:spPr>
          <a:xfrm>
            <a:off x="2415541" y="995121"/>
            <a:ext cx="4193743"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removed by evaporation. </a:t>
            </a:r>
          </a:p>
        </p:txBody>
      </p:sp>
      <p:sp>
        <p:nvSpPr>
          <p:cNvPr id="8" name="TextBox 7"/>
          <p:cNvSpPr txBox="1"/>
          <p:nvPr/>
        </p:nvSpPr>
        <p:spPr>
          <a:xfrm>
            <a:off x="2072641" y="1434033"/>
            <a:ext cx="6825081"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2- Being a mild procedure it does not cause </a:t>
            </a:r>
          </a:p>
        </p:txBody>
      </p:sp>
      <p:sp>
        <p:nvSpPr>
          <p:cNvPr id="9" name="TextBox 8"/>
          <p:cNvSpPr txBox="1"/>
          <p:nvPr/>
        </p:nvSpPr>
        <p:spPr>
          <a:xfrm>
            <a:off x="2415540" y="1799793"/>
            <a:ext cx="3916070"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denaturation of protein. </a:t>
            </a:r>
          </a:p>
        </p:txBody>
      </p:sp>
      <p:sp>
        <p:nvSpPr>
          <p:cNvPr id="10" name="TextBox 9"/>
          <p:cNvSpPr txBox="1"/>
          <p:nvPr/>
        </p:nvSpPr>
        <p:spPr>
          <a:xfrm>
            <a:off x="2072640" y="2677998"/>
            <a:ext cx="8305800"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3-Clinically Cohn's method is used for obtaining purified </a:t>
            </a:r>
          </a:p>
        </p:txBody>
      </p:sp>
      <p:sp>
        <p:nvSpPr>
          <p:cNvPr id="11" name="TextBox 10"/>
          <p:cNvSpPr txBox="1"/>
          <p:nvPr/>
        </p:nvSpPr>
        <p:spPr>
          <a:xfrm>
            <a:off x="2072640" y="3043758"/>
            <a:ext cx="7400848"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proteins on large scale for therapeutic purpose. </a:t>
            </a:r>
          </a:p>
        </p:txBody>
      </p:sp>
      <p:sp>
        <p:nvSpPr>
          <p:cNvPr id="12" name="TextBox 11"/>
          <p:cNvSpPr txBox="1"/>
          <p:nvPr/>
        </p:nvSpPr>
        <p:spPr>
          <a:xfrm>
            <a:off x="2072641" y="4372639"/>
            <a:ext cx="3533507" cy="415498"/>
          </a:xfrm>
          <a:prstGeom prst="rect">
            <a:avLst/>
          </a:prstGeom>
          <a:noFill/>
        </p:spPr>
        <p:txBody>
          <a:bodyPr vert="horz" lIns="0" tIns="0" rIns="0" bIns="0" rtlCol="0">
            <a:spAutoFit/>
          </a:bodyPr>
          <a:lstStyle/>
          <a:p>
            <a:r>
              <a:rPr lang="en-US" sz="2700" b="1">
                <a:solidFill>
                  <a:srgbClr val="000000"/>
                </a:solidFill>
                <a:latin typeface="Times New Roman" panose="02020603050405020304" pitchFamily="18" charset="0"/>
              </a:rPr>
              <a:t>ELECTROPHORESIS: </a:t>
            </a:r>
          </a:p>
        </p:txBody>
      </p:sp>
      <p:sp>
        <p:nvSpPr>
          <p:cNvPr id="13" name="TextBox 12"/>
          <p:cNvSpPr txBox="1"/>
          <p:nvPr/>
        </p:nvSpPr>
        <p:spPr>
          <a:xfrm>
            <a:off x="2072640" y="4872812"/>
            <a:ext cx="6207252"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Initially paper electrophoresis was used. </a:t>
            </a:r>
          </a:p>
        </p:txBody>
      </p:sp>
      <p:sp>
        <p:nvSpPr>
          <p:cNvPr id="14" name="TextBox 13"/>
          <p:cNvSpPr txBox="1"/>
          <p:nvPr/>
        </p:nvSpPr>
        <p:spPr>
          <a:xfrm>
            <a:off x="2072640" y="5311748"/>
            <a:ext cx="8375966"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Nowadays agar gel electrophoresis, cellulose acetate </a:t>
            </a:r>
          </a:p>
        </p:txBody>
      </p:sp>
      <p:sp>
        <p:nvSpPr>
          <p:cNvPr id="15" name="TextBox 14"/>
          <p:cNvSpPr txBox="1"/>
          <p:nvPr/>
        </p:nvSpPr>
        <p:spPr>
          <a:xfrm>
            <a:off x="2072641" y="5677814"/>
            <a:ext cx="8228431"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membrane electrophoresis, immunoelectrophoresis is </a:t>
            </a:r>
          </a:p>
        </p:txBody>
      </p:sp>
      <p:sp>
        <p:nvSpPr>
          <p:cNvPr id="16" name="TextBox 15"/>
          <p:cNvSpPr txBox="1"/>
          <p:nvPr/>
        </p:nvSpPr>
        <p:spPr>
          <a:xfrm>
            <a:off x="2072641" y="6043575"/>
            <a:ext cx="1176833"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used. </a:t>
            </a:r>
          </a:p>
        </p:txBody>
      </p:sp>
    </p:spTree>
  </p:cSld>
  <p:clrMapOvr>
    <a:masterClrMapping/>
  </p:clrMapOvr>
  <mc:AlternateContent xmlns:mc="http://schemas.openxmlformats.org/markup-compatibility/2006" xmlns:p14="http://schemas.microsoft.com/office/powerpoint/2010/main">
    <mc:Choice Requires="p14">
      <p:transition spd="slow" p14:dur="2000" advTm="68318"/>
    </mc:Choice>
    <mc:Fallback xmlns="">
      <p:transition spd="slow" advTm="6831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5" name="TextBox 4"/>
          <p:cNvSpPr txBox="1"/>
          <p:nvPr/>
        </p:nvSpPr>
        <p:spPr>
          <a:xfrm>
            <a:off x="5275454" y="555838"/>
            <a:ext cx="2434665" cy="492443"/>
          </a:xfrm>
          <a:prstGeom prst="rect">
            <a:avLst/>
          </a:prstGeom>
          <a:noFill/>
        </p:spPr>
        <p:txBody>
          <a:bodyPr vert="horz" lIns="0" tIns="0" rIns="0" bIns="0" rtlCol="0">
            <a:spAutoFit/>
          </a:bodyPr>
          <a:lstStyle/>
          <a:p>
            <a:r>
              <a:rPr lang="en-US" sz="3200" b="1">
                <a:solidFill>
                  <a:srgbClr val="C00000"/>
                </a:solidFill>
                <a:latin typeface="Times New Roman" panose="02020603050405020304" pitchFamily="18" charset="0"/>
              </a:rPr>
              <a:t>ALBUMIN </a:t>
            </a:r>
          </a:p>
        </p:txBody>
      </p:sp>
      <p:sp>
        <p:nvSpPr>
          <p:cNvPr id="6" name="TextBox 5"/>
          <p:cNvSpPr txBox="1"/>
          <p:nvPr/>
        </p:nvSpPr>
        <p:spPr>
          <a:xfrm>
            <a:off x="1996441" y="1391361"/>
            <a:ext cx="8428075"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Albumin (69 </a:t>
            </a:r>
            <a:r>
              <a:rPr lang="en-US" sz="2400" dirty="0" err="1">
                <a:solidFill>
                  <a:srgbClr val="000000"/>
                </a:solidFill>
                <a:latin typeface="Times New Roman" panose="02020603050405020304" pitchFamily="18" charset="0"/>
              </a:rPr>
              <a:t>kDa</a:t>
            </a:r>
            <a:r>
              <a:rPr lang="en-US" sz="2400" dirty="0">
                <a:solidFill>
                  <a:srgbClr val="000000"/>
                </a:solidFill>
                <a:latin typeface="Times New Roman" panose="02020603050405020304" pitchFamily="18" charset="0"/>
              </a:rPr>
              <a:t>) is the major protein of human </a:t>
            </a:r>
          </a:p>
        </p:txBody>
      </p:sp>
      <p:sp>
        <p:nvSpPr>
          <p:cNvPr id="7" name="TextBox 6"/>
          <p:cNvSpPr txBox="1"/>
          <p:nvPr/>
        </p:nvSpPr>
        <p:spPr>
          <a:xfrm>
            <a:off x="8106156" y="1363096"/>
            <a:ext cx="1556868"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plasma. </a:t>
            </a:r>
          </a:p>
        </p:txBody>
      </p:sp>
      <p:sp>
        <p:nvSpPr>
          <p:cNvPr id="8" name="TextBox 7"/>
          <p:cNvSpPr txBox="1"/>
          <p:nvPr/>
        </p:nvSpPr>
        <p:spPr>
          <a:xfrm>
            <a:off x="1932380" y="1722472"/>
            <a:ext cx="4796436"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Normal level is 3.5 - 5.5g/</a:t>
            </a:r>
            <a:r>
              <a:rPr lang="en-US" sz="2400" dirty="0" err="1">
                <a:solidFill>
                  <a:srgbClr val="000000"/>
                </a:solidFill>
                <a:latin typeface="Times New Roman" panose="02020603050405020304" pitchFamily="18" charset="0"/>
              </a:rPr>
              <a:t>dL</a:t>
            </a:r>
            <a:r>
              <a:rPr lang="en-US" sz="2400" dirty="0">
                <a:solidFill>
                  <a:srgbClr val="000000"/>
                </a:solidFill>
                <a:latin typeface="Times New Roman" panose="02020603050405020304" pitchFamily="18" charset="0"/>
              </a:rPr>
              <a:t> </a:t>
            </a:r>
          </a:p>
        </p:txBody>
      </p:sp>
      <p:sp>
        <p:nvSpPr>
          <p:cNvPr id="9" name="TextBox 8"/>
          <p:cNvSpPr txBox="1"/>
          <p:nvPr/>
        </p:nvSpPr>
        <p:spPr>
          <a:xfrm>
            <a:off x="1835353" y="2611026"/>
            <a:ext cx="8427771"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Makes up approximately 60% of the total plasma </a:t>
            </a:r>
          </a:p>
        </p:txBody>
      </p:sp>
      <p:sp>
        <p:nvSpPr>
          <p:cNvPr id="10" name="TextBox 9"/>
          <p:cNvSpPr txBox="1"/>
          <p:nvPr/>
        </p:nvSpPr>
        <p:spPr>
          <a:xfrm>
            <a:off x="1928876" y="2957983"/>
            <a:ext cx="1515720"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protein. </a:t>
            </a:r>
          </a:p>
        </p:txBody>
      </p:sp>
      <p:sp>
        <p:nvSpPr>
          <p:cNvPr id="11" name="TextBox 10"/>
          <p:cNvSpPr txBox="1"/>
          <p:nvPr/>
        </p:nvSpPr>
        <p:spPr>
          <a:xfrm>
            <a:off x="1782775" y="3596765"/>
            <a:ext cx="8427161"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About 40% of albumin is present in the plasma, and </a:t>
            </a:r>
          </a:p>
        </p:txBody>
      </p:sp>
      <p:sp>
        <p:nvSpPr>
          <p:cNvPr id="12" name="TextBox 11"/>
          <p:cNvSpPr txBox="1"/>
          <p:nvPr/>
        </p:nvSpPr>
        <p:spPr>
          <a:xfrm>
            <a:off x="1835353" y="3966097"/>
            <a:ext cx="7734740"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the other 60% is present in the extracellular space. </a:t>
            </a:r>
          </a:p>
        </p:txBody>
      </p:sp>
      <p:sp>
        <p:nvSpPr>
          <p:cNvPr id="13" name="TextBox 12"/>
          <p:cNvSpPr txBox="1"/>
          <p:nvPr/>
        </p:nvSpPr>
        <p:spPr>
          <a:xfrm>
            <a:off x="1702807" y="4687421"/>
            <a:ext cx="7999831"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The liver produces about 12g of albumin per day. </a:t>
            </a:r>
          </a:p>
        </p:txBody>
      </p:sp>
      <p:sp>
        <p:nvSpPr>
          <p:cNvPr id="14" name="TextBox 13"/>
          <p:cNvSpPr txBox="1"/>
          <p:nvPr/>
        </p:nvSpPr>
        <p:spPr>
          <a:xfrm>
            <a:off x="1677009" y="5466639"/>
            <a:ext cx="8105597"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The gene for albumin is situated at chromosome no. 4 </a:t>
            </a:r>
          </a:p>
        </p:txBody>
      </p:sp>
    </p:spTree>
  </p:cSld>
  <p:clrMapOvr>
    <a:masterClrMapping/>
  </p:clrMapOvr>
  <mc:AlternateContent xmlns:mc="http://schemas.openxmlformats.org/markup-compatibility/2006" xmlns:p14="http://schemas.microsoft.com/office/powerpoint/2010/main">
    <mc:Choice Requires="p14">
      <p:transition spd="slow" p14:dur="2000" advTm="41294"/>
    </mc:Choice>
    <mc:Fallback xmlns="">
      <p:transition spd="slow" advTm="412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2587625" y="77788"/>
            <a:ext cx="9604375" cy="1049337"/>
          </a:xfrm>
        </p:spPr>
        <p:txBody>
          <a:bodyPr vert="horz" wrap="square" lIns="91440" tIns="45720" rIns="91440" bIns="45720" anchor="ctr" anchorCtr="0"/>
          <a:lstStyle/>
          <a:p>
            <a:pPr eaLnBrk="1" hangingPunct="1"/>
            <a:r>
              <a:rPr lang="en-US" altLang="zh-CN" dirty="0">
                <a:ea typeface="SimSun" panose="02010600030101010101" pitchFamily="2" charset="-122"/>
              </a:rPr>
              <a:t>INTRODUCTION</a:t>
            </a:r>
          </a:p>
        </p:txBody>
      </p:sp>
      <p:sp>
        <p:nvSpPr>
          <p:cNvPr id="5123" name="Content Placeholder 2"/>
          <p:cNvSpPr>
            <a:spLocks noGrp="1"/>
          </p:cNvSpPr>
          <p:nvPr>
            <p:ph idx="4294967295"/>
          </p:nvPr>
        </p:nvSpPr>
        <p:spPr>
          <a:xfrm>
            <a:off x="0" y="1127125"/>
            <a:ext cx="9604375" cy="4943475"/>
          </a:xfrm>
        </p:spPr>
        <p:txBody>
          <a:bodyPr vert="horz" wrap="square" lIns="91440" tIns="45720" rIns="91440" bIns="45720" anchor="t" anchorCtr="0">
            <a:normAutofit/>
          </a:bodyPr>
          <a:lstStyle/>
          <a:p>
            <a:pPr algn="just" eaLnBrk="1" hangingPunct="1">
              <a:lnSpc>
                <a:spcPct val="80000"/>
              </a:lnSpc>
            </a:pPr>
            <a:r>
              <a:rPr lang="en-US" altLang="zh-CN" sz="2400" dirty="0">
                <a:latin typeface="Garamond" panose="02020404030301010803" pitchFamily="18" charset="0"/>
                <a:ea typeface="SimSun" panose="02010600030101010101" pitchFamily="2" charset="-122"/>
              </a:rPr>
              <a:t>Proteins are high molecular-weight polypeptides made up of amino acids joined by peptide bonds.</a:t>
            </a:r>
          </a:p>
          <a:p>
            <a:pPr algn="just" eaLnBrk="1" hangingPunct="1">
              <a:lnSpc>
                <a:spcPct val="80000"/>
              </a:lnSpc>
            </a:pPr>
            <a:r>
              <a:rPr lang="en-US" altLang="zh-CN" sz="2400" dirty="0">
                <a:latin typeface="Garamond" panose="02020404030301010803" pitchFamily="18" charset="0"/>
                <a:ea typeface="SimSun" panose="02010600030101010101" pitchFamily="2" charset="-122"/>
              </a:rPr>
              <a:t>The plasma proteins are of major diagnostic importance out of proteins contained in various fluids of the body.</a:t>
            </a:r>
          </a:p>
          <a:p>
            <a:pPr algn="just" eaLnBrk="1" hangingPunct="1">
              <a:lnSpc>
                <a:spcPct val="80000"/>
              </a:lnSpc>
            </a:pPr>
            <a:r>
              <a:rPr lang="en-US" altLang="zh-CN" sz="2400" dirty="0">
                <a:latin typeface="Garamond" panose="02020404030301010803" pitchFamily="18" charset="0"/>
                <a:ea typeface="SimSun" panose="02010600030101010101" pitchFamily="2" charset="-122"/>
              </a:rPr>
              <a:t>The most abundant plasma proteins are mainly proteins secreted by the liver or by B lymphocytes.</a:t>
            </a:r>
          </a:p>
          <a:p>
            <a:pPr algn="just" eaLnBrk="1" hangingPunct="1">
              <a:lnSpc>
                <a:spcPct val="80000"/>
              </a:lnSpc>
            </a:pPr>
            <a:r>
              <a:rPr lang="en-US" altLang="zh-CN" sz="2400" dirty="0">
                <a:latin typeface="Garamond" panose="02020404030301010803" pitchFamily="18" charset="0"/>
                <a:ea typeface="SimSun" panose="02010600030101010101" pitchFamily="2" charset="-122"/>
              </a:rPr>
              <a:t>The human plasma proteins are a mixture of simple proteins such as albumins and conjugated proteins such as glycoproteins, lipoproteins etc.</a:t>
            </a:r>
          </a:p>
          <a:p>
            <a:pPr algn="just" eaLnBrk="1" hangingPunct="1">
              <a:lnSpc>
                <a:spcPct val="80000"/>
              </a:lnSpc>
            </a:pPr>
            <a:r>
              <a:rPr lang="en-US" altLang="zh-CN" sz="2400" dirty="0">
                <a:latin typeface="Garamond" panose="02020404030301010803" pitchFamily="18" charset="0"/>
                <a:ea typeface="SimSun" panose="02010600030101010101" pitchFamily="2" charset="-122"/>
              </a:rPr>
              <a:t>Albumin is regarded as the single most important quantitative plasma protein.</a:t>
            </a:r>
          </a:p>
          <a:p>
            <a:pPr algn="just" eaLnBrk="1" hangingPunct="1">
              <a:lnSpc>
                <a:spcPct val="80000"/>
              </a:lnSpc>
            </a:pPr>
            <a:r>
              <a:rPr lang="en-US" altLang="zh-CN" sz="2400" dirty="0">
                <a:latin typeface="Garamond" panose="02020404030301010803" pitchFamily="18" charset="0"/>
                <a:ea typeface="SimSun" panose="02010600030101010101" pitchFamily="2" charset="-122"/>
              </a:rPr>
              <a:t>Most of the other plasma proteins are collectively grouped as globulins.</a:t>
            </a:r>
          </a:p>
          <a:p>
            <a:pPr algn="just" eaLnBrk="1" hangingPunct="1">
              <a:lnSpc>
                <a:spcPct val="80000"/>
              </a:lnSpc>
            </a:pPr>
            <a:r>
              <a:rPr lang="en-US" altLang="zh-CN" sz="2400" dirty="0">
                <a:latin typeface="Garamond" panose="02020404030301010803" pitchFamily="18" charset="0"/>
                <a:ea typeface="SimSun" panose="02010600030101010101" pitchFamily="2" charset="-122"/>
              </a:rPr>
              <a:t>Physiological /disease conditions leads to changes in plasma protein concentrations whose measurements provide necessary diagnostic information.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6">
            <a:extLst>
              <a:ext uri="{28A0092B-C50C-407E-A947-70E740481C1C}">
                <a14:useLocalDpi xmlns:a14="http://schemas.microsoft.com/office/drawing/2010/main" val="0"/>
              </a:ext>
            </a:extLst>
          </a:blip>
          <a:stretch>
            <a:fillRect/>
          </a:stretch>
        </p:blipFill>
        <p:spPr>
          <a:xfrm>
            <a:off x="4191000" y="2565400"/>
            <a:ext cx="1066800" cy="101600"/>
          </a:xfrm>
          <a:prstGeom prst="rect">
            <a:avLst/>
          </a:prstGeom>
        </p:spPr>
      </p:pic>
      <p:pic>
        <p:nvPicPr>
          <p:cNvPr id="6" name="Picture 5"/>
          <p:cNvPicPr/>
          <p:nvPr/>
        </p:nvPicPr>
        <p:blipFill>
          <a:blip r:embed="rId7">
            <a:extLst>
              <a:ext uri="{28A0092B-C50C-407E-A947-70E740481C1C}">
                <a14:useLocalDpi xmlns:a14="http://schemas.microsoft.com/office/drawing/2010/main" val="0"/>
              </a:ext>
            </a:extLst>
          </a:blip>
          <a:stretch>
            <a:fillRect/>
          </a:stretch>
        </p:blipFill>
        <p:spPr>
          <a:xfrm>
            <a:off x="6858000" y="2565400"/>
            <a:ext cx="914400" cy="101600"/>
          </a:xfrm>
          <a:prstGeom prst="rect">
            <a:avLst/>
          </a:prstGeom>
        </p:spPr>
      </p:pic>
      <p:sp>
        <p:nvSpPr>
          <p:cNvPr id="7" name="TextBox 6"/>
          <p:cNvSpPr txBox="1"/>
          <p:nvPr/>
        </p:nvSpPr>
        <p:spPr>
          <a:xfrm>
            <a:off x="2118665" y="541100"/>
            <a:ext cx="8304334"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Albumin is synthesized by hepatocytes as preproalbumin. Its signal </a:t>
            </a:r>
          </a:p>
        </p:txBody>
      </p:sp>
      <p:sp>
        <p:nvSpPr>
          <p:cNvPr id="8" name="TextBox 7"/>
          <p:cNvSpPr txBox="1"/>
          <p:nvPr/>
        </p:nvSpPr>
        <p:spPr>
          <a:xfrm>
            <a:off x="2383841" y="801704"/>
            <a:ext cx="8039374"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peptide is removed, converting it to proalbumin. In </a:t>
            </a:r>
          </a:p>
        </p:txBody>
      </p:sp>
      <p:sp>
        <p:nvSpPr>
          <p:cNvPr id="9" name="TextBox 8"/>
          <p:cNvSpPr txBox="1"/>
          <p:nvPr/>
        </p:nvSpPr>
        <p:spPr>
          <a:xfrm>
            <a:off x="2383841" y="1062308"/>
            <a:ext cx="8039548"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turn, proalbumin, while inside transport vesicles, is converted to </a:t>
            </a:r>
          </a:p>
        </p:txBody>
      </p:sp>
      <p:sp>
        <p:nvSpPr>
          <p:cNvPr id="10" name="TextBox 9"/>
          <p:cNvSpPr txBox="1"/>
          <p:nvPr/>
        </p:nvSpPr>
        <p:spPr>
          <a:xfrm>
            <a:off x="2383841" y="1322860"/>
            <a:ext cx="3438456"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albumin by action of furin. </a:t>
            </a:r>
          </a:p>
        </p:txBody>
      </p:sp>
      <p:sp>
        <p:nvSpPr>
          <p:cNvPr id="11" name="TextBox 10"/>
          <p:cNvSpPr txBox="1"/>
          <p:nvPr/>
        </p:nvSpPr>
        <p:spPr>
          <a:xfrm>
            <a:off x="4206494" y="1917828"/>
            <a:ext cx="1088974" cy="276999"/>
          </a:xfrm>
          <a:prstGeom prst="rect">
            <a:avLst/>
          </a:prstGeom>
          <a:noFill/>
        </p:spPr>
        <p:txBody>
          <a:bodyPr vert="horz" lIns="0" tIns="0" rIns="0" bIns="0" rtlCol="0">
            <a:spAutoFit/>
          </a:bodyPr>
          <a:lstStyle/>
          <a:p>
            <a:r>
              <a:rPr lang="en-US">
                <a:solidFill>
                  <a:srgbClr val="000000"/>
                </a:solidFill>
                <a:latin typeface="Verdana" panose="020B0604030504040204" pitchFamily="34" charset="0"/>
              </a:rPr>
              <a:t>Signal </a:t>
            </a:r>
          </a:p>
        </p:txBody>
      </p:sp>
      <p:sp>
        <p:nvSpPr>
          <p:cNvPr id="12" name="TextBox 11"/>
          <p:cNvSpPr txBox="1"/>
          <p:nvPr/>
        </p:nvSpPr>
        <p:spPr>
          <a:xfrm>
            <a:off x="4285742" y="2192223"/>
            <a:ext cx="1222912" cy="276999"/>
          </a:xfrm>
          <a:prstGeom prst="rect">
            <a:avLst/>
          </a:prstGeom>
          <a:noFill/>
        </p:spPr>
        <p:txBody>
          <a:bodyPr vert="horz" lIns="0" tIns="0" rIns="0" bIns="0" rtlCol="0">
            <a:spAutoFit/>
          </a:bodyPr>
          <a:lstStyle/>
          <a:p>
            <a:r>
              <a:rPr lang="en-US">
                <a:solidFill>
                  <a:srgbClr val="000000"/>
                </a:solidFill>
                <a:latin typeface="Verdana" panose="020B0604030504040204" pitchFamily="34" charset="0"/>
              </a:rPr>
              <a:t>Peptide </a:t>
            </a:r>
          </a:p>
        </p:txBody>
      </p:sp>
      <p:sp>
        <p:nvSpPr>
          <p:cNvPr id="13" name="TextBox 12"/>
          <p:cNvSpPr txBox="1"/>
          <p:nvPr/>
        </p:nvSpPr>
        <p:spPr>
          <a:xfrm>
            <a:off x="7029578" y="2192223"/>
            <a:ext cx="963563" cy="276999"/>
          </a:xfrm>
          <a:prstGeom prst="rect">
            <a:avLst/>
          </a:prstGeom>
          <a:noFill/>
        </p:spPr>
        <p:txBody>
          <a:bodyPr vert="horz" lIns="0" tIns="0" rIns="0" bIns="0" rtlCol="0">
            <a:spAutoFit/>
          </a:bodyPr>
          <a:lstStyle/>
          <a:p>
            <a:r>
              <a:rPr lang="en-US">
                <a:solidFill>
                  <a:srgbClr val="000000"/>
                </a:solidFill>
                <a:latin typeface="Verdana" panose="020B0604030504040204" pitchFamily="34" charset="0"/>
              </a:rPr>
              <a:t>Furin </a:t>
            </a:r>
          </a:p>
        </p:txBody>
      </p:sp>
      <p:sp>
        <p:nvSpPr>
          <p:cNvPr id="14" name="TextBox 13"/>
          <p:cNvSpPr txBox="1"/>
          <p:nvPr/>
        </p:nvSpPr>
        <p:spPr>
          <a:xfrm>
            <a:off x="2377441" y="2466849"/>
            <a:ext cx="2050237" cy="276999"/>
          </a:xfrm>
          <a:prstGeom prst="rect">
            <a:avLst/>
          </a:prstGeom>
          <a:noFill/>
        </p:spPr>
        <p:txBody>
          <a:bodyPr vert="horz" lIns="0" tIns="0" rIns="0" bIns="0" rtlCol="0">
            <a:spAutoFit/>
          </a:bodyPr>
          <a:lstStyle/>
          <a:p>
            <a:r>
              <a:rPr lang="en-US">
                <a:solidFill>
                  <a:srgbClr val="000000"/>
                </a:solidFill>
                <a:latin typeface="Verdana" panose="020B0604030504040204" pitchFamily="34" charset="0"/>
              </a:rPr>
              <a:t>Preproalbumin </a:t>
            </a:r>
          </a:p>
        </p:txBody>
      </p:sp>
      <p:sp>
        <p:nvSpPr>
          <p:cNvPr id="15" name="TextBox 14"/>
          <p:cNvSpPr txBox="1"/>
          <p:nvPr/>
        </p:nvSpPr>
        <p:spPr>
          <a:xfrm>
            <a:off x="5200523" y="2466849"/>
            <a:ext cx="2011146" cy="276999"/>
          </a:xfrm>
          <a:prstGeom prst="rect">
            <a:avLst/>
          </a:prstGeom>
          <a:noFill/>
        </p:spPr>
        <p:txBody>
          <a:bodyPr vert="horz" lIns="0" tIns="0" rIns="0" bIns="0" rtlCol="0">
            <a:spAutoFit/>
          </a:bodyPr>
          <a:lstStyle/>
          <a:p>
            <a:r>
              <a:rPr lang="en-US">
                <a:solidFill>
                  <a:srgbClr val="000000"/>
                </a:solidFill>
                <a:latin typeface="Verdana" panose="020B0604030504040204" pitchFamily="34" charset="0"/>
              </a:rPr>
              <a:t>Signal Peptide </a:t>
            </a:r>
          </a:p>
        </p:txBody>
      </p:sp>
      <p:sp>
        <p:nvSpPr>
          <p:cNvPr id="16" name="TextBox 15"/>
          <p:cNvSpPr txBox="1"/>
          <p:nvPr/>
        </p:nvSpPr>
        <p:spPr>
          <a:xfrm>
            <a:off x="7864729" y="2466849"/>
            <a:ext cx="1815008" cy="276999"/>
          </a:xfrm>
          <a:prstGeom prst="rect">
            <a:avLst/>
          </a:prstGeom>
          <a:noFill/>
        </p:spPr>
        <p:txBody>
          <a:bodyPr vert="horz" lIns="0" tIns="0" rIns="0" bIns="0" rtlCol="0">
            <a:spAutoFit/>
          </a:bodyPr>
          <a:lstStyle/>
          <a:p>
            <a:r>
              <a:rPr lang="en-US">
                <a:solidFill>
                  <a:srgbClr val="000000"/>
                </a:solidFill>
                <a:latin typeface="Verdana" panose="020B0604030504040204" pitchFamily="34" charset="0"/>
              </a:rPr>
              <a:t>Hexapeptide </a:t>
            </a:r>
          </a:p>
        </p:txBody>
      </p:sp>
      <p:sp>
        <p:nvSpPr>
          <p:cNvPr id="17" name="TextBox 16"/>
          <p:cNvSpPr txBox="1"/>
          <p:nvPr/>
        </p:nvSpPr>
        <p:spPr>
          <a:xfrm>
            <a:off x="5928996" y="2741169"/>
            <a:ext cx="567995" cy="276999"/>
          </a:xfrm>
          <a:prstGeom prst="rect">
            <a:avLst/>
          </a:prstGeom>
          <a:noFill/>
        </p:spPr>
        <p:txBody>
          <a:bodyPr vert="horz" lIns="0" tIns="0" rIns="0" bIns="0" rtlCol="0">
            <a:spAutoFit/>
          </a:bodyPr>
          <a:lstStyle/>
          <a:p>
            <a:r>
              <a:rPr lang="en-US">
                <a:solidFill>
                  <a:srgbClr val="000000"/>
                </a:solidFill>
                <a:latin typeface="Verdana" panose="020B0604030504040204" pitchFamily="34" charset="0"/>
              </a:rPr>
              <a:t>+ </a:t>
            </a:r>
          </a:p>
        </p:txBody>
      </p:sp>
      <p:sp>
        <p:nvSpPr>
          <p:cNvPr id="18" name="TextBox 17"/>
          <p:cNvSpPr txBox="1"/>
          <p:nvPr/>
        </p:nvSpPr>
        <p:spPr>
          <a:xfrm>
            <a:off x="8591678" y="2741169"/>
            <a:ext cx="567995" cy="276999"/>
          </a:xfrm>
          <a:prstGeom prst="rect">
            <a:avLst/>
          </a:prstGeom>
          <a:noFill/>
        </p:spPr>
        <p:txBody>
          <a:bodyPr vert="horz" lIns="0" tIns="0" rIns="0" bIns="0" rtlCol="0">
            <a:spAutoFit/>
          </a:bodyPr>
          <a:lstStyle/>
          <a:p>
            <a:r>
              <a:rPr lang="en-US">
                <a:solidFill>
                  <a:srgbClr val="000000"/>
                </a:solidFill>
                <a:latin typeface="Verdana" panose="020B0604030504040204" pitchFamily="34" charset="0"/>
              </a:rPr>
              <a:t>+ </a:t>
            </a:r>
          </a:p>
        </p:txBody>
      </p:sp>
      <p:sp>
        <p:nvSpPr>
          <p:cNvPr id="19" name="TextBox 18"/>
          <p:cNvSpPr txBox="1"/>
          <p:nvPr/>
        </p:nvSpPr>
        <p:spPr>
          <a:xfrm>
            <a:off x="5281296" y="3015489"/>
            <a:ext cx="1674647" cy="276999"/>
          </a:xfrm>
          <a:prstGeom prst="rect">
            <a:avLst/>
          </a:prstGeom>
          <a:noFill/>
        </p:spPr>
        <p:txBody>
          <a:bodyPr vert="horz" lIns="0" tIns="0" rIns="0" bIns="0" rtlCol="0">
            <a:spAutoFit/>
          </a:bodyPr>
          <a:lstStyle/>
          <a:p>
            <a:r>
              <a:rPr lang="en-US">
                <a:solidFill>
                  <a:srgbClr val="000000"/>
                </a:solidFill>
                <a:latin typeface="Verdana" panose="020B0604030504040204" pitchFamily="34" charset="0"/>
              </a:rPr>
              <a:t>Proalbumin </a:t>
            </a:r>
          </a:p>
        </p:txBody>
      </p:sp>
      <p:sp>
        <p:nvSpPr>
          <p:cNvPr id="20" name="TextBox 19"/>
          <p:cNvSpPr txBox="1"/>
          <p:nvPr/>
        </p:nvSpPr>
        <p:spPr>
          <a:xfrm>
            <a:off x="8105522" y="3015489"/>
            <a:ext cx="1599895" cy="276999"/>
          </a:xfrm>
          <a:prstGeom prst="rect">
            <a:avLst/>
          </a:prstGeom>
          <a:noFill/>
        </p:spPr>
        <p:txBody>
          <a:bodyPr vert="horz" lIns="0" tIns="0" rIns="0" bIns="0" rtlCol="0">
            <a:spAutoFit/>
          </a:bodyPr>
          <a:lstStyle/>
          <a:p>
            <a:r>
              <a:rPr lang="en-US" b="1">
                <a:solidFill>
                  <a:srgbClr val="C00000"/>
                </a:solidFill>
                <a:latin typeface="Verdana" panose="020B0604030504040204" pitchFamily="34" charset="0"/>
              </a:rPr>
              <a:t>ALBUMIN </a:t>
            </a:r>
          </a:p>
        </p:txBody>
      </p:sp>
      <p:sp>
        <p:nvSpPr>
          <p:cNvPr id="21" name="TextBox 20"/>
          <p:cNvSpPr txBox="1"/>
          <p:nvPr/>
        </p:nvSpPr>
        <p:spPr>
          <a:xfrm>
            <a:off x="2118665" y="3553159"/>
            <a:ext cx="8303984"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Furin is a enzyme that cleaves a hexapeptide from proalbumin </a:t>
            </a:r>
          </a:p>
        </p:txBody>
      </p:sp>
      <p:sp>
        <p:nvSpPr>
          <p:cNvPr id="22" name="TextBox 21"/>
          <p:cNvSpPr txBox="1"/>
          <p:nvPr/>
        </p:nvSpPr>
        <p:spPr>
          <a:xfrm>
            <a:off x="2383841" y="3813763"/>
            <a:ext cx="8038024"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immediately C-terminal to a dibasic amino acid site (Arg). The </a:t>
            </a:r>
          </a:p>
        </p:txBody>
      </p:sp>
      <p:sp>
        <p:nvSpPr>
          <p:cNvPr id="23" name="TextBox 22"/>
          <p:cNvSpPr txBox="1"/>
          <p:nvPr/>
        </p:nvSpPr>
        <p:spPr>
          <a:xfrm>
            <a:off x="2383842" y="4074367"/>
            <a:ext cx="6533997"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resulting mature albumin is secreted into the plasma. </a:t>
            </a:r>
          </a:p>
        </p:txBody>
      </p:sp>
      <p:sp>
        <p:nvSpPr>
          <p:cNvPr id="24" name="TextBox 23"/>
          <p:cNvSpPr txBox="1"/>
          <p:nvPr/>
        </p:nvSpPr>
        <p:spPr>
          <a:xfrm>
            <a:off x="2118665" y="4711653"/>
            <a:ext cx="8303380"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The synthesis of albumin decreases relatively early in conditions of </a:t>
            </a:r>
          </a:p>
        </p:txBody>
      </p:sp>
      <p:sp>
        <p:nvSpPr>
          <p:cNvPr id="25" name="TextBox 24"/>
          <p:cNvSpPr txBox="1"/>
          <p:nvPr/>
        </p:nvSpPr>
        <p:spPr>
          <a:xfrm>
            <a:off x="2383842" y="4972257"/>
            <a:ext cx="5142585"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protein malnutrition, such as kwashiorkor. </a:t>
            </a:r>
          </a:p>
        </p:txBody>
      </p:sp>
      <p:sp>
        <p:nvSpPr>
          <p:cNvPr id="26" name="TextBox 25"/>
          <p:cNvSpPr txBox="1"/>
          <p:nvPr/>
        </p:nvSpPr>
        <p:spPr>
          <a:xfrm>
            <a:off x="2118665" y="5609315"/>
            <a:ext cx="8307598"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In liver diseases the synthesis of albumin is depressed (decrease in </a:t>
            </a:r>
          </a:p>
        </p:txBody>
      </p:sp>
      <p:sp>
        <p:nvSpPr>
          <p:cNvPr id="27" name="TextBox 26"/>
          <p:cNvSpPr txBox="1"/>
          <p:nvPr/>
        </p:nvSpPr>
        <p:spPr>
          <a:xfrm>
            <a:off x="2383841" y="5869917"/>
            <a:ext cx="3100128"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albumin/globulin ratio). </a:t>
            </a:r>
          </a:p>
        </p:txBody>
      </p:sp>
    </p:spTree>
  </p:cSld>
  <p:clrMapOvr>
    <a:masterClrMapping/>
  </p:clrMapOvr>
  <mc:AlternateContent xmlns:mc="http://schemas.openxmlformats.org/markup-compatibility/2006" xmlns:p14="http://schemas.microsoft.com/office/powerpoint/2010/main">
    <mc:Choice Requires="p14">
      <p:transition spd="slow" p14:dur="2000" advTm="89322"/>
    </mc:Choice>
    <mc:Fallback xmlns="">
      <p:transition spd="slow" advTm="8932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5" name="TextBox 4"/>
          <p:cNvSpPr txBox="1"/>
          <p:nvPr/>
        </p:nvSpPr>
        <p:spPr>
          <a:xfrm>
            <a:off x="3236342" y="517567"/>
            <a:ext cx="6051109" cy="415498"/>
          </a:xfrm>
          <a:prstGeom prst="rect">
            <a:avLst/>
          </a:prstGeom>
          <a:noFill/>
        </p:spPr>
        <p:txBody>
          <a:bodyPr vert="horz" lIns="0" tIns="0" rIns="0" bIns="0" rtlCol="0">
            <a:spAutoFit/>
          </a:bodyPr>
          <a:lstStyle/>
          <a:p>
            <a:r>
              <a:rPr lang="en-US" sz="2700">
                <a:solidFill>
                  <a:srgbClr val="C00000"/>
                </a:solidFill>
                <a:latin typeface="Times New Roman" panose="02020603050405020304" pitchFamily="18" charset="0"/>
              </a:rPr>
              <a:t>Structure and Functions of Albumin </a:t>
            </a:r>
          </a:p>
        </p:txBody>
      </p:sp>
      <p:sp>
        <p:nvSpPr>
          <p:cNvPr id="6" name="TextBox 5"/>
          <p:cNvSpPr txBox="1"/>
          <p:nvPr/>
        </p:nvSpPr>
        <p:spPr>
          <a:xfrm>
            <a:off x="1996441" y="995278"/>
            <a:ext cx="8458327"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Mature human albumin consists of one polypeptide chain </a:t>
            </a:r>
          </a:p>
        </p:txBody>
      </p:sp>
      <p:sp>
        <p:nvSpPr>
          <p:cNvPr id="7" name="TextBox 6"/>
          <p:cNvSpPr txBox="1"/>
          <p:nvPr/>
        </p:nvSpPr>
        <p:spPr>
          <a:xfrm>
            <a:off x="2261616" y="1297030"/>
            <a:ext cx="8191826"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(simple protein) of 585 amino acids and contains 17 </a:t>
            </a:r>
          </a:p>
        </p:txBody>
      </p:sp>
      <p:sp>
        <p:nvSpPr>
          <p:cNvPr id="8" name="TextBox 7"/>
          <p:cNvSpPr txBox="1"/>
          <p:nvPr/>
        </p:nvSpPr>
        <p:spPr>
          <a:xfrm>
            <a:off x="2261617" y="1598782"/>
            <a:ext cx="2474759"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disulfide bonds. </a:t>
            </a:r>
          </a:p>
        </p:txBody>
      </p:sp>
      <p:sp>
        <p:nvSpPr>
          <p:cNvPr id="9" name="TextBox 8"/>
          <p:cNvSpPr txBox="1"/>
          <p:nvPr/>
        </p:nvSpPr>
        <p:spPr>
          <a:xfrm>
            <a:off x="1996441" y="2336779"/>
            <a:ext cx="8456687"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Albumin has an ellipsoidal shape, which means that it does </a:t>
            </a:r>
          </a:p>
        </p:txBody>
      </p:sp>
      <p:sp>
        <p:nvSpPr>
          <p:cNvPr id="10" name="TextBox 9"/>
          <p:cNvSpPr txBox="1"/>
          <p:nvPr/>
        </p:nvSpPr>
        <p:spPr>
          <a:xfrm>
            <a:off x="2261616" y="2638531"/>
            <a:ext cx="5846482"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not increase the viscocity of the plasma. </a:t>
            </a:r>
          </a:p>
        </p:txBody>
      </p:sp>
      <p:sp>
        <p:nvSpPr>
          <p:cNvPr id="11" name="TextBox 10"/>
          <p:cNvSpPr txBox="1"/>
          <p:nvPr/>
        </p:nvSpPr>
        <p:spPr>
          <a:xfrm>
            <a:off x="1996441" y="3376146"/>
            <a:ext cx="8458501"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Because of its relatively low molecular mass (about 69 kDa) </a:t>
            </a:r>
          </a:p>
        </p:txBody>
      </p:sp>
      <p:sp>
        <p:nvSpPr>
          <p:cNvPr id="12" name="TextBox 11"/>
          <p:cNvSpPr txBox="1"/>
          <p:nvPr/>
        </p:nvSpPr>
        <p:spPr>
          <a:xfrm>
            <a:off x="2261617" y="3677846"/>
            <a:ext cx="8192891"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and high concentration albumin is thought to be </a:t>
            </a:r>
          </a:p>
        </p:txBody>
      </p:sp>
      <p:sp>
        <p:nvSpPr>
          <p:cNvPr id="13" name="TextBox 12"/>
          <p:cNvSpPr txBox="1"/>
          <p:nvPr/>
        </p:nvSpPr>
        <p:spPr>
          <a:xfrm>
            <a:off x="2261617" y="3979905"/>
            <a:ext cx="8194549"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responsible for 70-80% of the osmotic pressure of human </a:t>
            </a:r>
          </a:p>
        </p:txBody>
      </p:sp>
      <p:sp>
        <p:nvSpPr>
          <p:cNvPr id="14" name="TextBox 13"/>
          <p:cNvSpPr txBox="1"/>
          <p:nvPr/>
        </p:nvSpPr>
        <p:spPr>
          <a:xfrm>
            <a:off x="2261617" y="4281657"/>
            <a:ext cx="1456727"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plasma. </a:t>
            </a:r>
          </a:p>
        </p:txBody>
      </p:sp>
      <p:sp>
        <p:nvSpPr>
          <p:cNvPr id="15" name="TextBox 14"/>
          <p:cNvSpPr txBox="1"/>
          <p:nvPr/>
        </p:nvSpPr>
        <p:spPr>
          <a:xfrm>
            <a:off x="1996440" y="5019273"/>
            <a:ext cx="8458854"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By the use of proteases, albumin can be subdivided into </a:t>
            </a:r>
          </a:p>
        </p:txBody>
      </p:sp>
      <p:sp>
        <p:nvSpPr>
          <p:cNvPr id="16" name="TextBox 15"/>
          <p:cNvSpPr txBox="1"/>
          <p:nvPr/>
        </p:nvSpPr>
        <p:spPr>
          <a:xfrm>
            <a:off x="2261616" y="5321048"/>
            <a:ext cx="6570466"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three domains, each have different functions. </a:t>
            </a:r>
          </a:p>
        </p:txBody>
      </p:sp>
      <p:sp>
        <p:nvSpPr>
          <p:cNvPr id="17" name="TextBox 16"/>
          <p:cNvSpPr txBox="1"/>
          <p:nvPr/>
        </p:nvSpPr>
        <p:spPr>
          <a:xfrm>
            <a:off x="1996441" y="6058971"/>
            <a:ext cx="458253" cy="323165"/>
          </a:xfrm>
          <a:prstGeom prst="rect">
            <a:avLst/>
          </a:prstGeom>
          <a:noFill/>
        </p:spPr>
        <p:txBody>
          <a:bodyPr vert="horz" lIns="0" tIns="0" rIns="0" bIns="0" rtlCol="0">
            <a:spAutoFit/>
          </a:bodyPr>
          <a:lstStyle/>
          <a:p>
            <a:r>
              <a:rPr lang="en-US" sz="2100">
                <a:solidFill>
                  <a:srgbClr val="000000"/>
                </a:solidFill>
                <a:latin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2000" advTm="39281"/>
    </mc:Choice>
    <mc:Fallback xmlns="">
      <p:transition spd="slow" advTm="3928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6">
            <a:extLst>
              <a:ext uri="{28A0092B-C50C-407E-A947-70E740481C1C}">
                <a14:useLocalDpi xmlns:a14="http://schemas.microsoft.com/office/drawing/2010/main" val="0"/>
              </a:ext>
            </a:extLst>
          </a:blip>
          <a:stretch>
            <a:fillRect/>
          </a:stretch>
        </p:blipFill>
        <p:spPr>
          <a:xfrm>
            <a:off x="1825752" y="612648"/>
            <a:ext cx="8604504" cy="4764024"/>
          </a:xfrm>
          <a:prstGeom prst="rect">
            <a:avLst/>
          </a:prstGeom>
        </p:spPr>
      </p:pic>
      <p:pic>
        <p:nvPicPr>
          <p:cNvPr id="6" name="Picture 5"/>
          <p:cNvPicPr/>
          <p:nvPr/>
        </p:nvPicPr>
        <p:blipFill>
          <a:blip r:embed="rId7">
            <a:extLst>
              <a:ext uri="{28A0092B-C50C-407E-A947-70E740481C1C}">
                <a14:useLocalDpi xmlns:a14="http://schemas.microsoft.com/office/drawing/2010/main" val="0"/>
              </a:ext>
            </a:extLst>
          </a:blip>
          <a:stretch>
            <a:fillRect/>
          </a:stretch>
        </p:blipFill>
        <p:spPr>
          <a:xfrm>
            <a:off x="2831592" y="5550408"/>
            <a:ext cx="201168" cy="274320"/>
          </a:xfrm>
          <a:prstGeom prst="rect">
            <a:avLst/>
          </a:prstGeom>
        </p:spPr>
      </p:pic>
      <p:pic>
        <p:nvPicPr>
          <p:cNvPr id="7" name="Picture 6"/>
          <p:cNvPicPr/>
          <p:nvPr/>
        </p:nvPicPr>
        <p:blipFill>
          <a:blip r:embed="rId8">
            <a:extLst>
              <a:ext uri="{28A0092B-C50C-407E-A947-70E740481C1C}">
                <a14:useLocalDpi xmlns:a14="http://schemas.microsoft.com/office/drawing/2010/main" val="0"/>
              </a:ext>
            </a:extLst>
          </a:blip>
          <a:stretch>
            <a:fillRect/>
          </a:stretch>
        </p:blipFill>
        <p:spPr>
          <a:xfrm>
            <a:off x="2831592" y="6099048"/>
            <a:ext cx="201168" cy="274320"/>
          </a:xfrm>
          <a:prstGeom prst="rect">
            <a:avLst/>
          </a:prstGeom>
        </p:spPr>
      </p:pic>
      <p:pic>
        <p:nvPicPr>
          <p:cNvPr id="8" name="Picture 7"/>
          <p:cNvPicPr/>
          <p:nvPr/>
        </p:nvPicPr>
        <p:blipFill>
          <a:blip r:embed="rId9">
            <a:extLst>
              <a:ext uri="{28A0092B-C50C-407E-A947-70E740481C1C}">
                <a14:useLocalDpi xmlns:a14="http://schemas.microsoft.com/office/drawing/2010/main" val="0"/>
              </a:ext>
            </a:extLst>
          </a:blip>
          <a:stretch>
            <a:fillRect/>
          </a:stretch>
        </p:blipFill>
        <p:spPr>
          <a:xfrm>
            <a:off x="2831592" y="6373368"/>
            <a:ext cx="201168" cy="274320"/>
          </a:xfrm>
          <a:prstGeom prst="rect">
            <a:avLst/>
          </a:prstGeom>
        </p:spPr>
      </p:pic>
      <p:cxnSp>
        <p:nvCxnSpPr>
          <p:cNvPr id="9" name="Straight Connector 8"/>
          <p:cNvCxnSpPr/>
          <p:nvPr/>
        </p:nvCxnSpPr>
        <p:spPr>
          <a:xfrm>
            <a:off x="1822450" y="5387975"/>
            <a:ext cx="8623300" cy="0"/>
          </a:xfrm>
          <a:prstGeom prst="line">
            <a:avLst/>
          </a:prstGeom>
          <a:ln w="12700">
            <a:solidFill>
              <a:srgbClr val="3399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445750" y="603251"/>
            <a:ext cx="0" cy="4784725"/>
          </a:xfrm>
          <a:prstGeom prst="line">
            <a:avLst/>
          </a:prstGeom>
          <a:ln w="12700">
            <a:solidFill>
              <a:srgbClr val="3399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822450" y="603250"/>
            <a:ext cx="8623300" cy="0"/>
          </a:xfrm>
          <a:prstGeom prst="line">
            <a:avLst/>
          </a:prstGeom>
          <a:ln w="12700">
            <a:solidFill>
              <a:srgbClr val="3399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22450" y="603251"/>
            <a:ext cx="0" cy="4784725"/>
          </a:xfrm>
          <a:prstGeom prst="line">
            <a:avLst/>
          </a:prstGeom>
          <a:ln w="12700">
            <a:solidFill>
              <a:srgbClr val="3399FF"/>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02862" y="203540"/>
            <a:ext cx="4318242"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Functions of Albumin </a:t>
            </a:r>
          </a:p>
        </p:txBody>
      </p:sp>
      <p:sp>
        <p:nvSpPr>
          <p:cNvPr id="14" name="TextBox 13"/>
          <p:cNvSpPr txBox="1"/>
          <p:nvPr/>
        </p:nvSpPr>
        <p:spPr>
          <a:xfrm>
            <a:off x="2940051" y="5614112"/>
            <a:ext cx="4570095"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maintenance of colloidal oncotic pressure </a:t>
            </a:r>
          </a:p>
        </p:txBody>
      </p:sp>
      <p:sp>
        <p:nvSpPr>
          <p:cNvPr id="15" name="TextBox 14"/>
          <p:cNvSpPr txBox="1"/>
          <p:nvPr/>
        </p:nvSpPr>
        <p:spPr>
          <a:xfrm>
            <a:off x="2834895" y="5885384"/>
            <a:ext cx="4791837"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Transport of long chain fatty acids &amp; sterols </a:t>
            </a:r>
          </a:p>
        </p:txBody>
      </p:sp>
      <p:sp>
        <p:nvSpPr>
          <p:cNvPr id="16" name="TextBox 15"/>
          <p:cNvSpPr txBox="1"/>
          <p:nvPr/>
        </p:nvSpPr>
        <p:spPr>
          <a:xfrm>
            <a:off x="2994915" y="6162752"/>
            <a:ext cx="2564359"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Transport of bilirubin </a:t>
            </a:r>
          </a:p>
        </p:txBody>
      </p:sp>
      <p:sp>
        <p:nvSpPr>
          <p:cNvPr id="17" name="TextBox 16"/>
          <p:cNvSpPr txBox="1"/>
          <p:nvPr/>
        </p:nvSpPr>
        <p:spPr>
          <a:xfrm>
            <a:off x="2994914" y="6437072"/>
            <a:ext cx="3978630"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Binding and solubilization of drugs </a:t>
            </a:r>
          </a:p>
        </p:txBody>
      </p:sp>
    </p:spTree>
  </p:cSld>
  <p:clrMapOvr>
    <a:masterClrMapping/>
  </p:clrMapOvr>
  <mc:AlternateContent xmlns:mc="http://schemas.openxmlformats.org/markup-compatibility/2006" xmlns:p14="http://schemas.microsoft.com/office/powerpoint/2010/main">
    <mc:Choice Requires="p14">
      <p:transition spd="slow" p14:dur="2000" advTm="42296"/>
    </mc:Choice>
    <mc:Fallback xmlns="">
      <p:transition spd="slow" advTm="4229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1612900" y="939800"/>
            <a:ext cx="3225800" cy="38100"/>
          </a:xfrm>
          <a:prstGeom prst="rect">
            <a:avLst/>
          </a:prstGeom>
        </p:spPr>
      </p:pic>
      <p:sp>
        <p:nvSpPr>
          <p:cNvPr id="6" name="TextBox 5"/>
          <p:cNvSpPr txBox="1"/>
          <p:nvPr/>
        </p:nvSpPr>
        <p:spPr>
          <a:xfrm>
            <a:off x="1420282" y="399763"/>
            <a:ext cx="3611035" cy="492443"/>
          </a:xfrm>
          <a:prstGeom prst="rect">
            <a:avLst/>
          </a:prstGeom>
          <a:noFill/>
        </p:spPr>
        <p:txBody>
          <a:bodyPr vert="horz" lIns="0" tIns="0" rIns="0" bIns="0" rtlCol="0">
            <a:spAutoFit/>
          </a:bodyPr>
          <a:lstStyle/>
          <a:p>
            <a:r>
              <a:rPr lang="en-US" sz="3200" b="1" dirty="0">
                <a:solidFill>
                  <a:srgbClr val="C00000"/>
                </a:solidFill>
                <a:latin typeface="Times New Roman" panose="02020603050405020304" pitchFamily="18" charset="0"/>
              </a:rPr>
              <a:t>  </a:t>
            </a:r>
            <a:r>
              <a:rPr lang="en-US" sz="3200" b="1" dirty="0" err="1">
                <a:solidFill>
                  <a:srgbClr val="C00000"/>
                </a:solidFill>
                <a:latin typeface="Times New Roman" panose="02020603050405020304" pitchFamily="18" charset="0"/>
              </a:rPr>
              <a:t>Hypoalbuminemia</a:t>
            </a:r>
            <a:r>
              <a:rPr lang="en-US" sz="3200" b="1" dirty="0">
                <a:solidFill>
                  <a:srgbClr val="C00000"/>
                </a:solidFill>
                <a:latin typeface="Times New Roman" panose="02020603050405020304" pitchFamily="18" charset="0"/>
              </a:rPr>
              <a:t>  </a:t>
            </a:r>
          </a:p>
        </p:txBody>
      </p:sp>
      <p:sp>
        <p:nvSpPr>
          <p:cNvPr id="7" name="TextBox 6"/>
          <p:cNvSpPr txBox="1"/>
          <p:nvPr/>
        </p:nvSpPr>
        <p:spPr>
          <a:xfrm>
            <a:off x="930072" y="1188989"/>
            <a:ext cx="9096578"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Low blood albumin levels (hypoalbuminemia) can be </a:t>
            </a:r>
          </a:p>
        </p:txBody>
      </p:sp>
      <p:sp>
        <p:nvSpPr>
          <p:cNvPr id="8" name="TextBox 7"/>
          <p:cNvSpPr txBox="1"/>
          <p:nvPr/>
        </p:nvSpPr>
        <p:spPr>
          <a:xfrm>
            <a:off x="9716266" y="1192432"/>
            <a:ext cx="2109952"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caused by: </a:t>
            </a:r>
          </a:p>
        </p:txBody>
      </p:sp>
      <p:sp>
        <p:nvSpPr>
          <p:cNvPr id="9" name="TextBox 8"/>
          <p:cNvSpPr txBox="1"/>
          <p:nvPr/>
        </p:nvSpPr>
        <p:spPr>
          <a:xfrm>
            <a:off x="1570196" y="1692082"/>
            <a:ext cx="8970445"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 Liver disease; cirrhosis of the liver is most common </a:t>
            </a:r>
          </a:p>
        </p:txBody>
      </p:sp>
      <p:sp>
        <p:nvSpPr>
          <p:cNvPr id="10" name="TextBox 9"/>
          <p:cNvSpPr txBox="1"/>
          <p:nvPr/>
        </p:nvSpPr>
        <p:spPr>
          <a:xfrm>
            <a:off x="780210" y="2472865"/>
            <a:ext cx="8502214" cy="492443"/>
          </a:xfrm>
          <a:prstGeom prst="rect">
            <a:avLst/>
          </a:prstGeom>
          <a:noFill/>
        </p:spPr>
        <p:txBody>
          <a:bodyPr vert="horz" lIns="0" tIns="0" rIns="0" bIns="0" rtlCol="0">
            <a:spAutoFit/>
          </a:bodyPr>
          <a:lstStyle/>
          <a:p>
            <a:r>
              <a:rPr lang="en-US" sz="3200" b="1" dirty="0">
                <a:solidFill>
                  <a:srgbClr val="C00000"/>
                </a:solidFill>
                <a:latin typeface="Times New Roman" panose="02020603050405020304" pitchFamily="18" charset="0"/>
              </a:rPr>
              <a:t> Excess excretion by the kidneys (as in nephrotic </a:t>
            </a:r>
          </a:p>
        </p:txBody>
      </p:sp>
      <p:sp>
        <p:nvSpPr>
          <p:cNvPr id="11" name="TextBox 10"/>
          <p:cNvSpPr txBox="1"/>
          <p:nvPr/>
        </p:nvSpPr>
        <p:spPr>
          <a:xfrm>
            <a:off x="9183482" y="2446695"/>
            <a:ext cx="2228308"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syndrome ) </a:t>
            </a:r>
          </a:p>
        </p:txBody>
      </p:sp>
      <p:sp>
        <p:nvSpPr>
          <p:cNvPr id="12" name="TextBox 11"/>
          <p:cNvSpPr txBox="1"/>
          <p:nvPr/>
        </p:nvSpPr>
        <p:spPr>
          <a:xfrm>
            <a:off x="780210" y="3484349"/>
            <a:ext cx="8879958"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 Excess loss in bowel ( protein-losing enteropathy ) </a:t>
            </a:r>
          </a:p>
        </p:txBody>
      </p:sp>
      <p:sp>
        <p:nvSpPr>
          <p:cNvPr id="13" name="TextBox 12"/>
          <p:cNvSpPr txBox="1"/>
          <p:nvPr/>
        </p:nvSpPr>
        <p:spPr>
          <a:xfrm>
            <a:off x="780210" y="4293046"/>
            <a:ext cx="9017118"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 Burns ( plasma loss in the absence of skin barrier ) </a:t>
            </a:r>
          </a:p>
        </p:txBody>
      </p:sp>
      <p:sp>
        <p:nvSpPr>
          <p:cNvPr id="14" name="TextBox 13"/>
          <p:cNvSpPr txBox="1"/>
          <p:nvPr/>
        </p:nvSpPr>
        <p:spPr>
          <a:xfrm>
            <a:off x="732906" y="4913589"/>
            <a:ext cx="8450576"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 Redistribution ( hemodilution [as in pregnancy]) </a:t>
            </a:r>
          </a:p>
        </p:txBody>
      </p:sp>
      <p:sp>
        <p:nvSpPr>
          <p:cNvPr id="15" name="TextBox 14"/>
          <p:cNvSpPr txBox="1"/>
          <p:nvPr/>
        </p:nvSpPr>
        <p:spPr>
          <a:xfrm>
            <a:off x="710868" y="5671978"/>
            <a:ext cx="9155802" cy="492443"/>
          </a:xfrm>
          <a:prstGeom prst="rect">
            <a:avLst/>
          </a:prstGeom>
          <a:noFill/>
        </p:spPr>
        <p:txBody>
          <a:bodyPr vert="horz" lIns="0" tIns="0" rIns="0" bIns="0" rtlCol="0">
            <a:spAutoFit/>
          </a:bodyPr>
          <a:lstStyle/>
          <a:p>
            <a:r>
              <a:rPr lang="en-US" sz="3200" b="1" dirty="0">
                <a:solidFill>
                  <a:srgbClr val="C00000"/>
                </a:solidFill>
                <a:latin typeface="Times New Roman" panose="02020603050405020304" pitchFamily="18" charset="0"/>
              </a:rPr>
              <a:t> Acute disease states (referred to as a negative acute- </a:t>
            </a:r>
          </a:p>
        </p:txBody>
      </p:sp>
      <p:sp>
        <p:nvSpPr>
          <p:cNvPr id="16" name="TextBox 15"/>
          <p:cNvSpPr txBox="1"/>
          <p:nvPr/>
        </p:nvSpPr>
        <p:spPr>
          <a:xfrm>
            <a:off x="9614044" y="5534133"/>
            <a:ext cx="2869810"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phase protein ) </a:t>
            </a:r>
          </a:p>
        </p:txBody>
      </p:sp>
    </p:spTree>
  </p:cSld>
  <p:clrMapOvr>
    <a:masterClrMapping/>
  </p:clrMapOvr>
  <mc:AlternateContent xmlns:mc="http://schemas.openxmlformats.org/markup-compatibility/2006" xmlns:p14="http://schemas.microsoft.com/office/powerpoint/2010/main">
    <mc:Choice Requires="p14">
      <p:transition spd="slow" p14:dur="2000" advTm="80838"/>
    </mc:Choice>
    <mc:Fallback xmlns="">
      <p:transition spd="slow" advTm="8083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2070100" y="571500"/>
            <a:ext cx="3390900" cy="38100"/>
          </a:xfrm>
          <a:prstGeom prst="rect">
            <a:avLst/>
          </a:prstGeom>
        </p:spPr>
      </p:pic>
      <p:sp>
        <p:nvSpPr>
          <p:cNvPr id="6" name="TextBox 5"/>
          <p:cNvSpPr txBox="1"/>
          <p:nvPr/>
        </p:nvSpPr>
        <p:spPr>
          <a:xfrm>
            <a:off x="2070100" y="58326"/>
            <a:ext cx="3770950" cy="492443"/>
          </a:xfrm>
          <a:prstGeom prst="rect">
            <a:avLst/>
          </a:prstGeom>
          <a:noFill/>
        </p:spPr>
        <p:txBody>
          <a:bodyPr vert="horz" lIns="0" tIns="0" rIns="0" bIns="0" rtlCol="0">
            <a:spAutoFit/>
          </a:bodyPr>
          <a:lstStyle/>
          <a:p>
            <a:r>
              <a:rPr lang="en-US" sz="3200" b="1" dirty="0" err="1">
                <a:solidFill>
                  <a:srgbClr val="C00000"/>
                </a:solidFill>
                <a:latin typeface="Times New Roman" panose="02020603050405020304" pitchFamily="18" charset="0"/>
              </a:rPr>
              <a:t>Hyperalbuminemia</a:t>
            </a:r>
            <a:r>
              <a:rPr lang="en-US" sz="3200" b="1" dirty="0">
                <a:solidFill>
                  <a:srgbClr val="C00000"/>
                </a:solidFill>
                <a:latin typeface="Times New Roman" panose="02020603050405020304" pitchFamily="18" charset="0"/>
              </a:rPr>
              <a:t> </a:t>
            </a:r>
          </a:p>
        </p:txBody>
      </p:sp>
      <p:sp>
        <p:nvSpPr>
          <p:cNvPr id="7" name="TextBox 6"/>
          <p:cNvSpPr txBox="1"/>
          <p:nvPr/>
        </p:nvSpPr>
        <p:spPr>
          <a:xfrm>
            <a:off x="184404" y="846468"/>
            <a:ext cx="8066768"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-Due to severe or chronic dehydration and high </a:t>
            </a:r>
          </a:p>
        </p:txBody>
      </p:sp>
      <p:sp>
        <p:nvSpPr>
          <p:cNvPr id="8" name="TextBox 7"/>
          <p:cNvSpPr txBox="1"/>
          <p:nvPr/>
        </p:nvSpPr>
        <p:spPr>
          <a:xfrm>
            <a:off x="8010145" y="794954"/>
            <a:ext cx="2502211"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protein diets. </a:t>
            </a:r>
          </a:p>
        </p:txBody>
      </p:sp>
      <p:sp>
        <p:nvSpPr>
          <p:cNvPr id="9" name="TextBox 8"/>
          <p:cNvSpPr txBox="1"/>
          <p:nvPr/>
        </p:nvSpPr>
        <p:spPr>
          <a:xfrm>
            <a:off x="184404" y="1870713"/>
            <a:ext cx="7932612"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 Chronic dehydration needs to be treated with </a:t>
            </a:r>
          </a:p>
        </p:txBody>
      </p:sp>
      <p:sp>
        <p:nvSpPr>
          <p:cNvPr id="10" name="TextBox 9"/>
          <p:cNvSpPr txBox="1"/>
          <p:nvPr/>
        </p:nvSpPr>
        <p:spPr>
          <a:xfrm>
            <a:off x="7827265" y="1866037"/>
            <a:ext cx="4673611"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zinc as well as with water. </a:t>
            </a:r>
          </a:p>
        </p:txBody>
      </p:sp>
      <p:sp>
        <p:nvSpPr>
          <p:cNvPr id="11" name="TextBox 10"/>
          <p:cNvSpPr txBox="1"/>
          <p:nvPr/>
        </p:nvSpPr>
        <p:spPr>
          <a:xfrm>
            <a:off x="743712" y="2465247"/>
            <a:ext cx="8228434"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 Zinc reduces cell swelling caused by increased </a:t>
            </a:r>
          </a:p>
        </p:txBody>
      </p:sp>
      <p:sp>
        <p:nvSpPr>
          <p:cNvPr id="12" name="TextBox 11"/>
          <p:cNvSpPr txBox="1"/>
          <p:nvPr/>
        </p:nvSpPr>
        <p:spPr>
          <a:xfrm>
            <a:off x="976818" y="2818742"/>
            <a:ext cx="8284432"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intake of water (hypotonicity) and also increases </a:t>
            </a:r>
          </a:p>
        </p:txBody>
      </p:sp>
      <p:sp>
        <p:nvSpPr>
          <p:cNvPr id="13" name="TextBox 12"/>
          <p:cNvSpPr txBox="1"/>
          <p:nvPr/>
        </p:nvSpPr>
        <p:spPr>
          <a:xfrm>
            <a:off x="8996174" y="2818742"/>
            <a:ext cx="3032363"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retention of salt. </a:t>
            </a:r>
          </a:p>
        </p:txBody>
      </p:sp>
      <p:sp>
        <p:nvSpPr>
          <p:cNvPr id="14" name="TextBox 13"/>
          <p:cNvSpPr txBox="1"/>
          <p:nvPr/>
        </p:nvSpPr>
        <p:spPr>
          <a:xfrm>
            <a:off x="757428" y="3417952"/>
            <a:ext cx="8331036"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-In the dehydrated state, the body has too high in </a:t>
            </a:r>
          </a:p>
        </p:txBody>
      </p:sp>
      <p:sp>
        <p:nvSpPr>
          <p:cNvPr id="15" name="TextBox 14"/>
          <p:cNvSpPr txBox="1"/>
          <p:nvPr/>
        </p:nvSpPr>
        <p:spPr>
          <a:xfrm>
            <a:off x="934473" y="3910395"/>
            <a:ext cx="7976946"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osmolarity and, it discards zinc to prevent this. </a:t>
            </a:r>
          </a:p>
        </p:txBody>
      </p:sp>
    </p:spTree>
  </p:cSld>
  <p:clrMapOvr>
    <a:masterClrMapping/>
  </p:clrMapOvr>
  <mc:AlternateContent xmlns:mc="http://schemas.openxmlformats.org/markup-compatibility/2006" xmlns:p14="http://schemas.microsoft.com/office/powerpoint/2010/main">
    <mc:Choice Requires="p14">
      <p:transition spd="slow" p14:dur="2000" advTm="68113"/>
    </mc:Choice>
    <mc:Fallback xmlns="">
      <p:transition spd="slow" advTm="6811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6225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2146300" y="3327400"/>
            <a:ext cx="3175000" cy="25400"/>
          </a:xfrm>
          <a:prstGeom prst="rect">
            <a:avLst/>
          </a:prstGeom>
        </p:spPr>
      </p:pic>
      <p:sp>
        <p:nvSpPr>
          <p:cNvPr id="7" name="TextBox 6"/>
          <p:cNvSpPr txBox="1"/>
          <p:nvPr/>
        </p:nvSpPr>
        <p:spPr>
          <a:xfrm>
            <a:off x="3934663" y="37049"/>
            <a:ext cx="4396359" cy="830997"/>
          </a:xfrm>
          <a:prstGeom prst="rect">
            <a:avLst/>
          </a:prstGeom>
          <a:noFill/>
          <a:effectLst>
            <a:outerShdw blurRad="50800" dist="38100" dir="1440000" sx="139000" sy="139000" algn="tl" rotWithShape="0">
              <a:prstClr val="black">
                <a:alpha val="28000"/>
              </a:prstClr>
            </a:outerShdw>
            <a:reflection blurRad="6350" stA="52000" endA="300" endPos="35000" dir="5400000" sy="-100000" algn="bl" rotWithShape="0"/>
          </a:effectLst>
        </p:spPr>
        <p:txBody>
          <a:bodyPr vert="horz" lIns="0" tIns="0" rIns="0" bIns="0" rtlCol="0">
            <a:spAutoFit/>
          </a:bodyPr>
          <a:lstStyle/>
          <a:p>
            <a:r>
              <a:rPr lang="en-US" sz="5400" dirty="0">
                <a:solidFill>
                  <a:srgbClr val="2E5796"/>
                </a:solidFill>
                <a:latin typeface="Times New Roman" panose="02020603050405020304" pitchFamily="18" charset="0"/>
              </a:rPr>
              <a:t>GLOBULINS </a:t>
            </a:r>
          </a:p>
        </p:txBody>
      </p:sp>
      <p:sp>
        <p:nvSpPr>
          <p:cNvPr id="8" name="TextBox 7"/>
          <p:cNvSpPr txBox="1"/>
          <p:nvPr/>
        </p:nvSpPr>
        <p:spPr>
          <a:xfrm>
            <a:off x="2072641" y="1636114"/>
            <a:ext cx="3033215" cy="492443"/>
          </a:xfrm>
          <a:prstGeom prst="rect">
            <a:avLst/>
          </a:prstGeom>
          <a:noFill/>
        </p:spPr>
        <p:txBody>
          <a:bodyPr vert="horz" lIns="0" tIns="0" rIns="0" bIns="0" rtlCol="0">
            <a:spAutoFit/>
          </a:bodyPr>
          <a:lstStyle/>
          <a:p>
            <a:r>
              <a:rPr lang="el-GR" sz="3200" b="1" dirty="0">
                <a:solidFill>
                  <a:srgbClr val="000000"/>
                </a:solidFill>
                <a:latin typeface="Times New Roman" panose="02020603050405020304" pitchFamily="18" charset="0"/>
              </a:rPr>
              <a:t>α</a:t>
            </a:r>
            <a:r>
              <a:rPr lang="en-US" sz="3200" b="1" dirty="0">
                <a:solidFill>
                  <a:srgbClr val="000000"/>
                </a:solidFill>
                <a:latin typeface="Times New Roman" panose="02020603050405020304" pitchFamily="18" charset="0"/>
              </a:rPr>
              <a:t>-globulins: </a:t>
            </a:r>
          </a:p>
        </p:txBody>
      </p:sp>
      <p:sp>
        <p:nvSpPr>
          <p:cNvPr id="9" name="TextBox 8"/>
          <p:cNvSpPr txBox="1"/>
          <p:nvPr/>
        </p:nvSpPr>
        <p:spPr>
          <a:xfrm>
            <a:off x="2072641" y="2199155"/>
            <a:ext cx="8270729"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Further classified into </a:t>
            </a:r>
            <a:r>
              <a:rPr lang="el-GR" sz="2400" dirty="0">
                <a:solidFill>
                  <a:srgbClr val="000000"/>
                </a:solidFill>
                <a:latin typeface="Times New Roman" panose="02020603050405020304" pitchFamily="18" charset="0"/>
              </a:rPr>
              <a:t>α</a:t>
            </a:r>
            <a:r>
              <a:rPr lang="en-US" sz="2400" dirty="0">
                <a:solidFill>
                  <a:srgbClr val="000000"/>
                </a:solidFill>
                <a:latin typeface="Times New Roman" panose="02020603050405020304" pitchFamily="18" charset="0"/>
              </a:rPr>
              <a:t>1 and </a:t>
            </a:r>
            <a:r>
              <a:rPr lang="el-GR" sz="2400" dirty="0">
                <a:solidFill>
                  <a:srgbClr val="000000"/>
                </a:solidFill>
                <a:latin typeface="Times New Roman" panose="02020603050405020304" pitchFamily="18" charset="0"/>
              </a:rPr>
              <a:t>α</a:t>
            </a:r>
            <a:r>
              <a:rPr lang="en-US" sz="2400" dirty="0">
                <a:solidFill>
                  <a:srgbClr val="000000"/>
                </a:solidFill>
                <a:latin typeface="Times New Roman" panose="02020603050405020304" pitchFamily="18" charset="0"/>
              </a:rPr>
              <a:t>2 globulin according </a:t>
            </a:r>
          </a:p>
        </p:txBody>
      </p:sp>
      <p:sp>
        <p:nvSpPr>
          <p:cNvPr id="10" name="TextBox 9"/>
          <p:cNvSpPr txBox="1"/>
          <p:nvPr/>
        </p:nvSpPr>
        <p:spPr>
          <a:xfrm>
            <a:off x="2415540" y="2565222"/>
            <a:ext cx="4375404"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to electrophoretic mobility. </a:t>
            </a:r>
          </a:p>
        </p:txBody>
      </p:sp>
      <p:sp>
        <p:nvSpPr>
          <p:cNvPr id="11" name="TextBox 10"/>
          <p:cNvSpPr txBox="1"/>
          <p:nvPr/>
        </p:nvSpPr>
        <p:spPr>
          <a:xfrm>
            <a:off x="2154936" y="3004134"/>
            <a:ext cx="3559454" cy="369332"/>
          </a:xfrm>
          <a:prstGeom prst="rect">
            <a:avLst/>
          </a:prstGeom>
          <a:noFill/>
        </p:spPr>
        <p:txBody>
          <a:bodyPr vert="horz" lIns="0" tIns="0" rIns="0" bIns="0" rtlCol="0">
            <a:spAutoFit/>
          </a:bodyPr>
          <a:lstStyle/>
          <a:p>
            <a:r>
              <a:rPr lang="el-GR" sz="2400" b="1" dirty="0">
                <a:solidFill>
                  <a:srgbClr val="000000"/>
                </a:solidFill>
                <a:latin typeface="Times New Roman" panose="02020603050405020304" pitchFamily="18" charset="0"/>
              </a:rPr>
              <a:t>α</a:t>
            </a:r>
            <a:r>
              <a:rPr lang="en-US" sz="2400" b="1" dirty="0">
                <a:solidFill>
                  <a:srgbClr val="000000"/>
                </a:solidFill>
                <a:latin typeface="Times New Roman" panose="02020603050405020304" pitchFamily="18" charset="0"/>
              </a:rPr>
              <a:t>1 acid glycoprotein: </a:t>
            </a:r>
          </a:p>
        </p:txBody>
      </p:sp>
      <p:sp>
        <p:nvSpPr>
          <p:cNvPr id="12" name="TextBox 11"/>
          <p:cNvSpPr txBox="1"/>
          <p:nvPr/>
        </p:nvSpPr>
        <p:spPr>
          <a:xfrm>
            <a:off x="2072640" y="3443046"/>
            <a:ext cx="4380230" cy="369332"/>
          </a:xfrm>
          <a:prstGeom prst="rect">
            <a:avLst/>
          </a:prstGeom>
          <a:noFill/>
        </p:spPr>
        <p:txBody>
          <a:bodyPr vert="horz" lIns="0" tIns="0" rIns="0" bIns="0" rtlCol="0">
            <a:spAutoFit/>
          </a:bodyPr>
          <a:lstStyle/>
          <a:p>
            <a:r>
              <a:rPr lang="en-US" sz="2400" b="1" i="1">
                <a:solidFill>
                  <a:srgbClr val="006FC0"/>
                </a:solidFill>
                <a:latin typeface="Times New Roman" panose="02020603050405020304" pitchFamily="18" charset="0"/>
              </a:rPr>
              <a:t>? Also called orosomucoid </a:t>
            </a:r>
          </a:p>
        </p:txBody>
      </p:sp>
      <p:sp>
        <p:nvSpPr>
          <p:cNvPr id="13" name="TextBox 12"/>
          <p:cNvSpPr txBox="1"/>
          <p:nvPr/>
        </p:nvSpPr>
        <p:spPr>
          <a:xfrm>
            <a:off x="2072641" y="3881906"/>
            <a:ext cx="4916505"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Normal level 0.6 - 1.4 </a:t>
            </a:r>
            <a:r>
              <a:rPr lang="en-US" sz="2400" dirty="0" err="1">
                <a:solidFill>
                  <a:srgbClr val="000000"/>
                </a:solidFill>
                <a:latin typeface="Times New Roman" panose="02020603050405020304" pitchFamily="18" charset="0"/>
              </a:rPr>
              <a:t>gm</a:t>
            </a:r>
            <a:r>
              <a:rPr lang="en-US" sz="2400" dirty="0">
                <a:solidFill>
                  <a:srgbClr val="000000"/>
                </a:solidFill>
                <a:latin typeface="Times New Roman" panose="02020603050405020304" pitchFamily="18" charset="0"/>
              </a:rPr>
              <a:t>/L </a:t>
            </a:r>
          </a:p>
        </p:txBody>
      </p:sp>
      <p:sp>
        <p:nvSpPr>
          <p:cNvPr id="14" name="TextBox 13"/>
          <p:cNvSpPr txBox="1"/>
          <p:nvPr/>
        </p:nvSpPr>
        <p:spPr>
          <a:xfrm>
            <a:off x="2072641" y="4321124"/>
            <a:ext cx="6006693"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 Carbohydrate content is about 41% </a:t>
            </a:r>
          </a:p>
        </p:txBody>
      </p:sp>
      <p:sp>
        <p:nvSpPr>
          <p:cNvPr id="15" name="TextBox 14"/>
          <p:cNvSpPr txBox="1"/>
          <p:nvPr/>
        </p:nvSpPr>
        <p:spPr>
          <a:xfrm>
            <a:off x="2072640" y="4760036"/>
            <a:ext cx="7073164"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 Considered as a reliable indicator of acute </a:t>
            </a:r>
          </a:p>
        </p:txBody>
      </p:sp>
      <p:sp>
        <p:nvSpPr>
          <p:cNvPr id="16" name="TextBox 15"/>
          <p:cNvSpPr txBox="1"/>
          <p:nvPr/>
        </p:nvSpPr>
        <p:spPr>
          <a:xfrm>
            <a:off x="2415541" y="5125870"/>
            <a:ext cx="2323907"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inflammation </a:t>
            </a:r>
          </a:p>
        </p:txBody>
      </p:sp>
      <p:sp>
        <p:nvSpPr>
          <p:cNvPr id="17" name="TextBox 16"/>
          <p:cNvSpPr txBox="1"/>
          <p:nvPr/>
        </p:nvSpPr>
        <p:spPr>
          <a:xfrm>
            <a:off x="2072641" y="5565038"/>
            <a:ext cx="7826045"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 binds to progesterone hormone and transport it. </a:t>
            </a:r>
          </a:p>
        </p:txBody>
      </p:sp>
    </p:spTree>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6">
            <a:extLst>
              <a:ext uri="{28A0092B-C50C-407E-A947-70E740481C1C}">
                <a14:useLocalDpi xmlns:a14="http://schemas.microsoft.com/office/drawing/2010/main" val="0"/>
              </a:ext>
            </a:extLst>
          </a:blip>
          <a:stretch>
            <a:fillRect/>
          </a:stretch>
        </p:blipFill>
        <p:spPr>
          <a:xfrm>
            <a:off x="2413000" y="673100"/>
            <a:ext cx="2184400" cy="25400"/>
          </a:xfrm>
          <a:prstGeom prst="rect">
            <a:avLst/>
          </a:prstGeom>
        </p:spPr>
      </p:pic>
      <p:sp>
        <p:nvSpPr>
          <p:cNvPr id="6" name="TextBox 5"/>
          <p:cNvSpPr txBox="1"/>
          <p:nvPr/>
        </p:nvSpPr>
        <p:spPr>
          <a:xfrm>
            <a:off x="2072640" y="342595"/>
            <a:ext cx="2912618" cy="369332"/>
          </a:xfrm>
          <a:prstGeom prst="rect">
            <a:avLst/>
          </a:prstGeom>
          <a:noFill/>
        </p:spPr>
        <p:txBody>
          <a:bodyPr vert="horz" lIns="0" tIns="0" rIns="0" bIns="0" rtlCol="0">
            <a:spAutoFit/>
          </a:bodyPr>
          <a:lstStyle/>
          <a:p>
            <a:r>
              <a:rPr lang="en-US" sz="2400" b="1" dirty="0">
                <a:solidFill>
                  <a:srgbClr val="000000"/>
                </a:solidFill>
                <a:latin typeface="Times New Roman" panose="02020603050405020304" pitchFamily="18" charset="0"/>
              </a:rPr>
              <a:t> </a:t>
            </a:r>
            <a:r>
              <a:rPr lang="el-GR" sz="2400" b="1" dirty="0">
                <a:solidFill>
                  <a:srgbClr val="000000"/>
                </a:solidFill>
                <a:latin typeface="Times New Roman" panose="02020603050405020304" pitchFamily="18" charset="0"/>
              </a:rPr>
              <a:t>α</a:t>
            </a:r>
            <a:r>
              <a:rPr lang="en-US" sz="2400" b="1" dirty="0">
                <a:solidFill>
                  <a:srgbClr val="000000"/>
                </a:solidFill>
                <a:latin typeface="Times New Roman" panose="02020603050405020304" pitchFamily="18" charset="0"/>
              </a:rPr>
              <a:t> - fetoprotein: </a:t>
            </a:r>
          </a:p>
        </p:txBody>
      </p:sp>
      <p:sp>
        <p:nvSpPr>
          <p:cNvPr id="7" name="TextBox 6"/>
          <p:cNvSpPr txBox="1"/>
          <p:nvPr/>
        </p:nvSpPr>
        <p:spPr>
          <a:xfrm>
            <a:off x="1418844" y="1160574"/>
            <a:ext cx="7609200"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Present in high conc. in fetus particularly in mid </a:t>
            </a:r>
          </a:p>
        </p:txBody>
      </p:sp>
      <p:sp>
        <p:nvSpPr>
          <p:cNvPr id="8" name="TextBox 7"/>
          <p:cNvSpPr txBox="1"/>
          <p:nvPr/>
        </p:nvSpPr>
        <p:spPr>
          <a:xfrm>
            <a:off x="7434808" y="1160574"/>
            <a:ext cx="2108911"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pregnancy. </a:t>
            </a:r>
          </a:p>
        </p:txBody>
      </p:sp>
      <p:sp>
        <p:nvSpPr>
          <p:cNvPr id="9" name="TextBox 8"/>
          <p:cNvSpPr txBox="1"/>
          <p:nvPr/>
        </p:nvSpPr>
        <p:spPr>
          <a:xfrm>
            <a:off x="1418844" y="1946096"/>
            <a:ext cx="5472379"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Normal adult level &lt; 1ug /</a:t>
            </a:r>
            <a:r>
              <a:rPr lang="en-US" sz="2400" dirty="0" err="1">
                <a:solidFill>
                  <a:srgbClr val="000000"/>
                </a:solidFill>
                <a:latin typeface="Times New Roman" panose="02020603050405020304" pitchFamily="18" charset="0"/>
              </a:rPr>
              <a:t>dL</a:t>
            </a:r>
            <a:r>
              <a:rPr lang="en-US" sz="2400" dirty="0">
                <a:solidFill>
                  <a:srgbClr val="000000"/>
                </a:solidFill>
                <a:latin typeface="Times New Roman" panose="02020603050405020304" pitchFamily="18" charset="0"/>
              </a:rPr>
              <a:t>. </a:t>
            </a:r>
          </a:p>
        </p:txBody>
      </p:sp>
      <p:sp>
        <p:nvSpPr>
          <p:cNvPr id="10" name="TextBox 9"/>
          <p:cNvSpPr txBox="1"/>
          <p:nvPr/>
        </p:nvSpPr>
        <p:spPr>
          <a:xfrm>
            <a:off x="1418844" y="2681733"/>
            <a:ext cx="6902526"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Potential </a:t>
            </a:r>
            <a:r>
              <a:rPr lang="en-US" sz="2400" dirty="0" err="1">
                <a:solidFill>
                  <a:srgbClr val="000000"/>
                </a:solidFill>
                <a:latin typeface="Times New Roman" panose="02020603050405020304" pitchFamily="18" charset="0"/>
              </a:rPr>
              <a:t>tumour</a:t>
            </a:r>
            <a:r>
              <a:rPr lang="en-US" sz="2400" dirty="0">
                <a:solidFill>
                  <a:srgbClr val="000000"/>
                </a:solidFill>
                <a:latin typeface="Times New Roman" panose="02020603050405020304" pitchFamily="18" charset="0"/>
              </a:rPr>
              <a:t> marker of hepatocellular </a:t>
            </a:r>
          </a:p>
        </p:txBody>
      </p:sp>
      <p:sp>
        <p:nvSpPr>
          <p:cNvPr id="11" name="TextBox 10"/>
          <p:cNvSpPr txBox="1"/>
          <p:nvPr/>
        </p:nvSpPr>
        <p:spPr>
          <a:xfrm>
            <a:off x="6678523" y="2689808"/>
            <a:ext cx="2103120"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carcinoma. </a:t>
            </a:r>
          </a:p>
        </p:txBody>
      </p:sp>
      <p:sp>
        <p:nvSpPr>
          <p:cNvPr id="12" name="TextBox 11"/>
          <p:cNvSpPr txBox="1"/>
          <p:nvPr/>
        </p:nvSpPr>
        <p:spPr>
          <a:xfrm>
            <a:off x="1358900" y="3295398"/>
            <a:ext cx="7252716"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a:t>
            </a:r>
            <a:r>
              <a:rPr lang="en-US" sz="2400" dirty="0">
                <a:solidFill>
                  <a:srgbClr val="FF0000"/>
                </a:solidFill>
                <a:latin typeface="Times New Roman" panose="02020603050405020304" pitchFamily="18" charset="0"/>
              </a:rPr>
              <a:t>Forms the basis of TRIPLE test of screening for </a:t>
            </a:r>
          </a:p>
        </p:txBody>
      </p:sp>
      <p:sp>
        <p:nvSpPr>
          <p:cNvPr id="13" name="TextBox 12"/>
          <p:cNvSpPr txBox="1"/>
          <p:nvPr/>
        </p:nvSpPr>
        <p:spPr>
          <a:xfrm>
            <a:off x="7394168" y="3303473"/>
            <a:ext cx="3161995" cy="369332"/>
          </a:xfrm>
          <a:prstGeom prst="rect">
            <a:avLst/>
          </a:prstGeom>
          <a:noFill/>
        </p:spPr>
        <p:txBody>
          <a:bodyPr vert="horz" lIns="0" tIns="0" rIns="0" bIns="0" rtlCol="0">
            <a:spAutoFit/>
          </a:bodyPr>
          <a:lstStyle/>
          <a:p>
            <a:r>
              <a:rPr lang="en-US" sz="2400" dirty="0">
                <a:solidFill>
                  <a:srgbClr val="FF0000"/>
                </a:solidFill>
                <a:latin typeface="Times New Roman" panose="02020603050405020304" pitchFamily="18" charset="0"/>
              </a:rPr>
              <a:t>DOWNS syndrome</a:t>
            </a:r>
            <a:r>
              <a:rPr lang="en-US" sz="2400" dirty="0">
                <a:solidFill>
                  <a:srgbClr val="000000"/>
                </a:solidFill>
                <a:latin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2000" advTm="41066"/>
    </mc:Choice>
    <mc:Fallback xmlns="">
      <p:transition spd="slow" advTm="4106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2072640" y="1106424"/>
            <a:ext cx="374904" cy="365760"/>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4898136" y="557784"/>
            <a:ext cx="429768" cy="411480"/>
          </a:xfrm>
          <a:prstGeom prst="rect">
            <a:avLst/>
          </a:prstGeom>
        </p:spPr>
      </p:pic>
      <p:pic>
        <p:nvPicPr>
          <p:cNvPr id="7" name="Picture 6"/>
          <p:cNvPicPr/>
          <p:nvPr/>
        </p:nvPicPr>
        <p:blipFill>
          <a:blip r:embed="rId7">
            <a:extLst>
              <a:ext uri="{28A0092B-C50C-407E-A947-70E740481C1C}">
                <a14:useLocalDpi xmlns:a14="http://schemas.microsoft.com/office/drawing/2010/main" val="0"/>
              </a:ext>
            </a:extLst>
          </a:blip>
          <a:stretch>
            <a:fillRect/>
          </a:stretch>
        </p:blipFill>
        <p:spPr>
          <a:xfrm>
            <a:off x="1908048" y="4956048"/>
            <a:ext cx="8366760" cy="1664208"/>
          </a:xfrm>
          <a:prstGeom prst="rect">
            <a:avLst/>
          </a:prstGeom>
        </p:spPr>
      </p:pic>
      <p:sp>
        <p:nvSpPr>
          <p:cNvPr id="8" name="TextBox 7"/>
          <p:cNvSpPr txBox="1"/>
          <p:nvPr/>
        </p:nvSpPr>
        <p:spPr>
          <a:xfrm>
            <a:off x="2089404" y="558722"/>
            <a:ext cx="6945352" cy="415498"/>
          </a:xfrm>
          <a:prstGeom prst="rect">
            <a:avLst/>
          </a:prstGeom>
          <a:noFill/>
        </p:spPr>
        <p:txBody>
          <a:bodyPr vert="horz" lIns="0" tIns="0" rIns="0" bIns="0" rtlCol="0">
            <a:spAutoFit/>
          </a:bodyPr>
          <a:lstStyle/>
          <a:p>
            <a:r>
              <a:rPr lang="el-GR" sz="2700" b="1" dirty="0">
                <a:solidFill>
                  <a:srgbClr val="C00000"/>
                </a:solidFill>
                <a:latin typeface="Times New Roman" panose="02020603050405020304" pitchFamily="18" charset="0"/>
              </a:rPr>
              <a:t>α</a:t>
            </a:r>
            <a:r>
              <a:rPr lang="en-US" sz="2700" b="1" dirty="0">
                <a:solidFill>
                  <a:srgbClr val="C00000"/>
                </a:solidFill>
                <a:latin typeface="Times New Roman" panose="02020603050405020304" pitchFamily="18" charset="0"/>
              </a:rPr>
              <a:t> 1-ANTITRYPSIN</a:t>
            </a:r>
          </a:p>
        </p:txBody>
      </p:sp>
      <p:sp>
        <p:nvSpPr>
          <p:cNvPr id="9" name="TextBox 8"/>
          <p:cNvSpPr txBox="1"/>
          <p:nvPr/>
        </p:nvSpPr>
        <p:spPr>
          <a:xfrm>
            <a:off x="2264664" y="1104849"/>
            <a:ext cx="2104034"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1 -Antitrypsin </a:t>
            </a:r>
          </a:p>
        </p:txBody>
      </p:sp>
      <p:sp>
        <p:nvSpPr>
          <p:cNvPr id="10" name="TextBox 9"/>
          <p:cNvSpPr txBox="1"/>
          <p:nvPr/>
        </p:nvSpPr>
        <p:spPr>
          <a:xfrm>
            <a:off x="4110483" y="1104849"/>
            <a:ext cx="6389319"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(about 52 kDa) is a single chain protein </a:t>
            </a:r>
          </a:p>
        </p:txBody>
      </p:sp>
      <p:sp>
        <p:nvSpPr>
          <p:cNvPr id="11" name="TextBox 10"/>
          <p:cNvSpPr txBox="1"/>
          <p:nvPr/>
        </p:nvSpPr>
        <p:spPr>
          <a:xfrm>
            <a:off x="2415540" y="1470609"/>
            <a:ext cx="8082356"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of 394 amino acids, contains three oligosaccharide </a:t>
            </a:r>
          </a:p>
        </p:txBody>
      </p:sp>
      <p:sp>
        <p:nvSpPr>
          <p:cNvPr id="12" name="TextBox 11"/>
          <p:cNvSpPr txBox="1"/>
          <p:nvPr/>
        </p:nvSpPr>
        <p:spPr>
          <a:xfrm>
            <a:off x="2415540" y="1836369"/>
            <a:ext cx="1425804"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chains. </a:t>
            </a:r>
          </a:p>
        </p:txBody>
      </p:sp>
      <p:sp>
        <p:nvSpPr>
          <p:cNvPr id="13" name="TextBox 12"/>
          <p:cNvSpPr txBox="1"/>
          <p:nvPr/>
        </p:nvSpPr>
        <p:spPr>
          <a:xfrm>
            <a:off x="2072641" y="2714574"/>
            <a:ext cx="8427085"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It is synthesized by hepatocytes and macrophages </a:t>
            </a:r>
          </a:p>
        </p:txBody>
      </p:sp>
      <p:sp>
        <p:nvSpPr>
          <p:cNvPr id="14" name="TextBox 13"/>
          <p:cNvSpPr txBox="1"/>
          <p:nvPr/>
        </p:nvSpPr>
        <p:spPr>
          <a:xfrm>
            <a:off x="2415540" y="3080334"/>
            <a:ext cx="8083956"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and is the principal serine-protease inhibitor  </a:t>
            </a:r>
          </a:p>
        </p:txBody>
      </p:sp>
      <p:sp>
        <p:nvSpPr>
          <p:cNvPr id="15" name="TextBox 14"/>
          <p:cNvSpPr txBox="1"/>
          <p:nvPr/>
        </p:nvSpPr>
        <p:spPr>
          <a:xfrm>
            <a:off x="2415541" y="3446094"/>
            <a:ext cx="3884397"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of human plasma. </a:t>
            </a:r>
          </a:p>
        </p:txBody>
      </p:sp>
      <p:sp>
        <p:nvSpPr>
          <p:cNvPr id="16" name="TextBox 15"/>
          <p:cNvSpPr txBox="1"/>
          <p:nvPr/>
        </p:nvSpPr>
        <p:spPr>
          <a:xfrm>
            <a:off x="2072640" y="4324172"/>
            <a:ext cx="4458944"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Inhibits trypsin and elastase. </a:t>
            </a:r>
          </a:p>
        </p:txBody>
      </p:sp>
    </p:spTree>
  </p:cSld>
  <p:clrMapOvr>
    <a:masterClrMapping/>
  </p:clrMapOvr>
  <mc:AlternateContent xmlns:mc="http://schemas.openxmlformats.org/markup-compatibility/2006" xmlns:p14="http://schemas.microsoft.com/office/powerpoint/2010/main">
    <mc:Choice Requires="p14">
      <p:transition spd="slow" p14:dur="2000" advTm="70571"/>
    </mc:Choice>
    <mc:Fallback xmlns="">
      <p:transition spd="slow" advTm="7057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3282696" y="2917799"/>
            <a:ext cx="374904" cy="365760"/>
          </a:xfrm>
          <a:prstGeom prst="rect">
            <a:avLst/>
          </a:prstGeom>
        </p:spPr>
      </p:pic>
      <p:sp>
        <p:nvSpPr>
          <p:cNvPr id="6" name="TextBox 5"/>
          <p:cNvSpPr txBox="1"/>
          <p:nvPr/>
        </p:nvSpPr>
        <p:spPr>
          <a:xfrm>
            <a:off x="3893185" y="272996"/>
            <a:ext cx="4587248" cy="415498"/>
          </a:xfrm>
          <a:prstGeom prst="rect">
            <a:avLst/>
          </a:prstGeom>
          <a:noFill/>
        </p:spPr>
        <p:txBody>
          <a:bodyPr vert="horz" lIns="0" tIns="0" rIns="0" bIns="0" rtlCol="0">
            <a:spAutoFit/>
          </a:bodyPr>
          <a:lstStyle/>
          <a:p>
            <a:r>
              <a:rPr lang="en-US" sz="2700" dirty="0">
                <a:solidFill>
                  <a:srgbClr val="C00000"/>
                </a:solidFill>
                <a:latin typeface="Times New Roman" panose="02020603050405020304" pitchFamily="18" charset="0"/>
              </a:rPr>
              <a:t>Deficiency of   Antitrypsin-I </a:t>
            </a:r>
          </a:p>
        </p:txBody>
      </p:sp>
      <p:sp>
        <p:nvSpPr>
          <p:cNvPr id="7" name="TextBox 6"/>
          <p:cNvSpPr txBox="1"/>
          <p:nvPr/>
        </p:nvSpPr>
        <p:spPr>
          <a:xfrm>
            <a:off x="485521" y="858464"/>
            <a:ext cx="8276590"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At least 75 polymorphic forms occur, many of which </a:t>
            </a:r>
          </a:p>
        </p:txBody>
      </p:sp>
      <p:sp>
        <p:nvSpPr>
          <p:cNvPr id="8" name="TextBox 7"/>
          <p:cNvSpPr txBox="1"/>
          <p:nvPr/>
        </p:nvSpPr>
        <p:spPr>
          <a:xfrm>
            <a:off x="7013461" y="832556"/>
            <a:ext cx="5937478"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can be </a:t>
            </a:r>
            <a:r>
              <a:rPr lang="en-US" sz="2400" dirty="0" err="1">
                <a:solidFill>
                  <a:srgbClr val="000000"/>
                </a:solidFill>
                <a:latin typeface="Times New Roman" panose="02020603050405020304" pitchFamily="18" charset="0"/>
              </a:rPr>
              <a:t>seperated</a:t>
            </a:r>
            <a:r>
              <a:rPr lang="en-US" sz="2400" dirty="0">
                <a:solidFill>
                  <a:srgbClr val="000000"/>
                </a:solidFill>
                <a:latin typeface="Times New Roman" panose="02020603050405020304" pitchFamily="18" charset="0"/>
              </a:rPr>
              <a:t> by electrophoresis. </a:t>
            </a:r>
          </a:p>
        </p:txBody>
      </p:sp>
      <p:sp>
        <p:nvSpPr>
          <p:cNvPr id="11" name="TextBox 10"/>
          <p:cNvSpPr txBox="1"/>
          <p:nvPr/>
        </p:nvSpPr>
        <p:spPr>
          <a:xfrm>
            <a:off x="427609" y="1919347"/>
            <a:ext cx="7230211"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A deficiency of this protein has a emphysema. </a:t>
            </a:r>
          </a:p>
        </p:txBody>
      </p:sp>
      <p:sp>
        <p:nvSpPr>
          <p:cNvPr id="13" name="TextBox 12"/>
          <p:cNvSpPr txBox="1"/>
          <p:nvPr/>
        </p:nvSpPr>
        <p:spPr>
          <a:xfrm>
            <a:off x="2925640" y="2104574"/>
            <a:ext cx="7056560"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a:t>
            </a:r>
          </a:p>
        </p:txBody>
      </p:sp>
      <p:sp>
        <p:nvSpPr>
          <p:cNvPr id="14" name="TextBox 13"/>
          <p:cNvSpPr txBox="1"/>
          <p:nvPr/>
        </p:nvSpPr>
        <p:spPr>
          <a:xfrm>
            <a:off x="427609" y="2973531"/>
            <a:ext cx="8272932"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When the amount of       1 -antitrypsin is deficient and </a:t>
            </a:r>
          </a:p>
        </p:txBody>
      </p:sp>
      <p:sp>
        <p:nvSpPr>
          <p:cNvPr id="15" name="TextBox 14"/>
          <p:cNvSpPr txBox="1"/>
          <p:nvPr/>
        </p:nvSpPr>
        <p:spPr>
          <a:xfrm>
            <a:off x="357430" y="3739101"/>
            <a:ext cx="7933690"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polymorphonuclear white blood cells increases in </a:t>
            </a:r>
          </a:p>
        </p:txBody>
      </p:sp>
      <p:sp>
        <p:nvSpPr>
          <p:cNvPr id="16" name="TextBox 15"/>
          <p:cNvSpPr txBox="1"/>
          <p:nvPr/>
        </p:nvSpPr>
        <p:spPr>
          <a:xfrm>
            <a:off x="6453920" y="3727452"/>
            <a:ext cx="7932176"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the lung (</a:t>
            </a:r>
            <a:r>
              <a:rPr lang="en-US" sz="2400" dirty="0" err="1">
                <a:solidFill>
                  <a:srgbClr val="000000"/>
                </a:solidFill>
                <a:latin typeface="Times New Roman" panose="02020603050405020304" pitchFamily="18" charset="0"/>
              </a:rPr>
              <a:t>eg</a:t>
            </a:r>
            <a:r>
              <a:rPr lang="en-US" sz="2400" dirty="0">
                <a:solidFill>
                  <a:srgbClr val="000000"/>
                </a:solidFill>
                <a:latin typeface="Times New Roman" panose="02020603050405020304" pitchFamily="18" charset="0"/>
              </a:rPr>
              <a:t>, during pneumonia), the affected </a:t>
            </a:r>
          </a:p>
        </p:txBody>
      </p:sp>
      <p:sp>
        <p:nvSpPr>
          <p:cNvPr id="17" name="TextBox 16"/>
          <p:cNvSpPr txBox="1"/>
          <p:nvPr/>
        </p:nvSpPr>
        <p:spPr>
          <a:xfrm>
            <a:off x="357430" y="4601928"/>
            <a:ext cx="7933613"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individual lacks a countercheck to a proteolytic </a:t>
            </a:r>
          </a:p>
        </p:txBody>
      </p:sp>
      <p:sp>
        <p:nvSpPr>
          <p:cNvPr id="18" name="TextBox 17"/>
          <p:cNvSpPr txBox="1"/>
          <p:nvPr/>
        </p:nvSpPr>
        <p:spPr>
          <a:xfrm>
            <a:off x="6186809" y="4596409"/>
            <a:ext cx="7349083"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damage of lung by proteases such as elastase. </a:t>
            </a:r>
          </a:p>
        </p:txBody>
      </p:sp>
    </p:spTree>
  </p:cSld>
  <p:clrMapOvr>
    <a:masterClrMapping/>
  </p:clrMapOvr>
  <mc:AlternateContent xmlns:mc="http://schemas.openxmlformats.org/markup-compatibility/2006" xmlns:p14="http://schemas.microsoft.com/office/powerpoint/2010/main">
    <mc:Choice Requires="p14">
      <p:transition spd="slow" p14:dur="2000" advTm="56102"/>
    </mc:Choice>
    <mc:Fallback xmlns="">
      <p:transition spd="slow" advTm="5610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10" name="Picture 9"/>
          <p:cNvPicPr/>
          <p:nvPr/>
        </p:nvPicPr>
        <p:blipFill>
          <a:blip r:embed="rId5">
            <a:extLst>
              <a:ext uri="{28A0092B-C50C-407E-A947-70E740481C1C}">
                <a14:useLocalDpi xmlns:a14="http://schemas.microsoft.com/office/drawing/2010/main" val="0"/>
              </a:ext>
            </a:extLst>
          </a:blip>
          <a:stretch>
            <a:fillRect/>
          </a:stretch>
        </p:blipFill>
        <p:spPr>
          <a:xfrm>
            <a:off x="5245608" y="1920240"/>
            <a:ext cx="128016" cy="301752"/>
          </a:xfrm>
          <a:prstGeom prst="rect">
            <a:avLst/>
          </a:prstGeom>
        </p:spPr>
      </p:pic>
      <p:pic>
        <p:nvPicPr>
          <p:cNvPr id="11" name="Picture 10"/>
          <p:cNvPicPr/>
          <p:nvPr/>
        </p:nvPicPr>
        <p:blipFill>
          <a:blip r:embed="rId6">
            <a:extLst>
              <a:ext uri="{28A0092B-C50C-407E-A947-70E740481C1C}">
                <a14:useLocalDpi xmlns:a14="http://schemas.microsoft.com/office/drawing/2010/main" val="0"/>
              </a:ext>
            </a:extLst>
          </a:blip>
          <a:stretch>
            <a:fillRect/>
          </a:stretch>
        </p:blipFill>
        <p:spPr>
          <a:xfrm>
            <a:off x="4851400" y="2857500"/>
            <a:ext cx="1905000" cy="25400"/>
          </a:xfrm>
          <a:prstGeom prst="rect">
            <a:avLst/>
          </a:prstGeom>
        </p:spPr>
      </p:pic>
      <p:pic>
        <p:nvPicPr>
          <p:cNvPr id="12" name="Picture 11"/>
          <p:cNvPicPr/>
          <p:nvPr/>
        </p:nvPicPr>
        <p:blipFill>
          <a:blip r:embed="rId7">
            <a:extLst>
              <a:ext uri="{28A0092B-C50C-407E-A947-70E740481C1C}">
                <a14:useLocalDpi xmlns:a14="http://schemas.microsoft.com/office/drawing/2010/main" val="0"/>
              </a:ext>
            </a:extLst>
          </a:blip>
          <a:stretch>
            <a:fillRect/>
          </a:stretch>
        </p:blipFill>
        <p:spPr>
          <a:xfrm>
            <a:off x="3892296" y="5330952"/>
            <a:ext cx="493776" cy="301752"/>
          </a:xfrm>
          <a:prstGeom prst="rect">
            <a:avLst/>
          </a:prstGeom>
        </p:spPr>
      </p:pic>
      <p:sp>
        <p:nvSpPr>
          <p:cNvPr id="13" name="TextBox 12"/>
          <p:cNvSpPr txBox="1"/>
          <p:nvPr/>
        </p:nvSpPr>
        <p:spPr>
          <a:xfrm>
            <a:off x="2819864" y="696712"/>
            <a:ext cx="6764131" cy="492443"/>
          </a:xfrm>
          <a:prstGeom prst="rect">
            <a:avLst/>
          </a:prstGeom>
          <a:noFill/>
        </p:spPr>
        <p:txBody>
          <a:bodyPr vert="horz" lIns="0" tIns="0" rIns="0" bIns="0" rtlCol="0">
            <a:spAutoFit/>
          </a:bodyPr>
          <a:lstStyle/>
          <a:p>
            <a:r>
              <a:rPr lang="en-US" sz="3200" b="1" dirty="0">
                <a:solidFill>
                  <a:srgbClr val="2E5796"/>
                </a:solidFill>
                <a:latin typeface="Times New Roman" panose="02020603050405020304" pitchFamily="18" charset="0"/>
              </a:rPr>
              <a:t>CERULOPLASMIN [ </a:t>
            </a:r>
            <a:r>
              <a:rPr lang="el-GR" sz="3200" b="1" dirty="0">
                <a:solidFill>
                  <a:srgbClr val="2E5796"/>
                </a:solidFill>
                <a:latin typeface="Times New Roman" panose="02020603050405020304" pitchFamily="18" charset="0"/>
              </a:rPr>
              <a:t>α</a:t>
            </a:r>
            <a:r>
              <a:rPr lang="en-US" sz="3200" b="1" dirty="0">
                <a:solidFill>
                  <a:srgbClr val="2E5796"/>
                </a:solidFill>
                <a:latin typeface="Times New Roman" panose="02020603050405020304" pitchFamily="18" charset="0"/>
              </a:rPr>
              <a:t> -2 globulin] </a:t>
            </a:r>
          </a:p>
        </p:txBody>
      </p:sp>
      <p:sp>
        <p:nvSpPr>
          <p:cNvPr id="14" name="TextBox 13"/>
          <p:cNvSpPr txBox="1"/>
          <p:nvPr/>
        </p:nvSpPr>
        <p:spPr>
          <a:xfrm>
            <a:off x="1844041" y="1918079"/>
            <a:ext cx="3904209"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Conc. in plasma: 300 mg/L </a:t>
            </a:r>
          </a:p>
        </p:txBody>
      </p:sp>
      <p:sp>
        <p:nvSpPr>
          <p:cNvPr id="15" name="TextBox 14"/>
          <p:cNvSpPr txBox="1"/>
          <p:nvPr/>
        </p:nvSpPr>
        <p:spPr>
          <a:xfrm>
            <a:off x="1844041" y="2283839"/>
            <a:ext cx="6681169"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It is a glycoprotein with enzyme activity ( copper </a:t>
            </a:r>
          </a:p>
        </p:txBody>
      </p:sp>
      <p:sp>
        <p:nvSpPr>
          <p:cNvPr id="16" name="TextBox 15"/>
          <p:cNvSpPr txBox="1"/>
          <p:nvPr/>
        </p:nvSpPr>
        <p:spPr>
          <a:xfrm>
            <a:off x="2186940" y="2588639"/>
            <a:ext cx="5055422" cy="307777"/>
          </a:xfrm>
          <a:prstGeom prst="rect">
            <a:avLst/>
          </a:prstGeom>
          <a:noFill/>
        </p:spPr>
        <p:txBody>
          <a:bodyPr vert="horz" lIns="0" tIns="0" rIns="0" bIns="0" rtlCol="0">
            <a:spAutoFit/>
          </a:bodyPr>
          <a:lstStyle/>
          <a:p>
            <a:r>
              <a:rPr lang="en-US" sz="2000">
                <a:solidFill>
                  <a:srgbClr val="000000"/>
                </a:solidFill>
                <a:latin typeface="Times New Roman" panose="02020603050405020304" pitchFamily="18" charset="0"/>
              </a:rPr>
              <a:t>oxidase, histaminase, ferrous oxidase ) </a:t>
            </a:r>
          </a:p>
        </p:txBody>
      </p:sp>
      <p:sp>
        <p:nvSpPr>
          <p:cNvPr id="17" name="TextBox 16"/>
          <p:cNvSpPr txBox="1"/>
          <p:nvPr/>
        </p:nvSpPr>
        <p:spPr>
          <a:xfrm>
            <a:off x="1844041" y="3320540"/>
            <a:ext cx="1951647" cy="307777"/>
          </a:xfrm>
          <a:prstGeom prst="rect">
            <a:avLst/>
          </a:prstGeom>
          <a:noFill/>
        </p:spPr>
        <p:txBody>
          <a:bodyPr vert="horz" lIns="0" tIns="0" rIns="0" bIns="0" rtlCol="0">
            <a:spAutoFit/>
          </a:bodyPr>
          <a:lstStyle/>
          <a:p>
            <a:r>
              <a:rPr lang="en-US" sz="2000" b="1" u="sng" dirty="0">
                <a:solidFill>
                  <a:srgbClr val="000000"/>
                </a:solidFill>
                <a:latin typeface="Times New Roman" panose="02020603050405020304" pitchFamily="18" charset="0"/>
              </a:rPr>
              <a:t>Functions</a:t>
            </a:r>
            <a:r>
              <a:rPr lang="en-US" sz="2000" dirty="0">
                <a:solidFill>
                  <a:srgbClr val="000000"/>
                </a:solidFill>
                <a:latin typeface="Times New Roman" panose="02020603050405020304" pitchFamily="18" charset="0"/>
              </a:rPr>
              <a:t>: </a:t>
            </a:r>
          </a:p>
        </p:txBody>
      </p:sp>
      <p:sp>
        <p:nvSpPr>
          <p:cNvPr id="18" name="TextBox 17"/>
          <p:cNvSpPr txBox="1"/>
          <p:nvPr/>
        </p:nvSpPr>
        <p:spPr>
          <a:xfrm>
            <a:off x="789433" y="3706836"/>
            <a:ext cx="7641327"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carries 90% of copper in plasma (copper - cofactor for a </a:t>
            </a:r>
          </a:p>
        </p:txBody>
      </p:sp>
      <p:sp>
        <p:nvSpPr>
          <p:cNvPr id="19" name="TextBox 18"/>
          <p:cNvSpPr txBox="1"/>
          <p:nvPr/>
        </p:nvSpPr>
        <p:spPr>
          <a:xfrm>
            <a:off x="6567113" y="3711099"/>
            <a:ext cx="2828050"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variety of enzymes); </a:t>
            </a:r>
          </a:p>
        </p:txBody>
      </p:sp>
      <p:sp>
        <p:nvSpPr>
          <p:cNvPr id="20" name="TextBox 19"/>
          <p:cNvSpPr txBox="1"/>
          <p:nvPr/>
        </p:nvSpPr>
        <p:spPr>
          <a:xfrm>
            <a:off x="683814" y="4348711"/>
            <a:ext cx="7852563"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1 molecule binds 8 atoms of copper; [« as cuprous and « as </a:t>
            </a:r>
          </a:p>
        </p:txBody>
      </p:sp>
      <p:sp>
        <p:nvSpPr>
          <p:cNvPr id="21" name="TextBox 20"/>
          <p:cNvSpPr txBox="1"/>
          <p:nvPr/>
        </p:nvSpPr>
        <p:spPr>
          <a:xfrm>
            <a:off x="6756400" y="4355272"/>
            <a:ext cx="1321916"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cupric ] </a:t>
            </a:r>
          </a:p>
        </p:txBody>
      </p:sp>
      <p:sp>
        <p:nvSpPr>
          <p:cNvPr id="22" name="TextBox 21"/>
          <p:cNvSpPr txBox="1"/>
          <p:nvPr/>
        </p:nvSpPr>
        <p:spPr>
          <a:xfrm>
            <a:off x="735290" y="5138359"/>
            <a:ext cx="7958721"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binds copper more tightly than albumin that carries other 10% </a:t>
            </a:r>
          </a:p>
        </p:txBody>
      </p:sp>
      <p:sp>
        <p:nvSpPr>
          <p:cNvPr id="23" name="TextBox 22"/>
          <p:cNvSpPr txBox="1"/>
          <p:nvPr/>
        </p:nvSpPr>
        <p:spPr>
          <a:xfrm>
            <a:off x="7078647" y="5092198"/>
            <a:ext cx="1615364"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of copper </a:t>
            </a:r>
          </a:p>
        </p:txBody>
      </p:sp>
      <p:sp>
        <p:nvSpPr>
          <p:cNvPr id="24" name="TextBox 23"/>
          <p:cNvSpPr txBox="1"/>
          <p:nvPr/>
        </p:nvSpPr>
        <p:spPr>
          <a:xfrm>
            <a:off x="683814" y="5828412"/>
            <a:ext cx="5656696"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albumin may be more important in copper </a:t>
            </a:r>
          </a:p>
        </p:txBody>
      </p:sp>
      <p:sp>
        <p:nvSpPr>
          <p:cNvPr id="25" name="TextBox 24"/>
          <p:cNvSpPr txBox="1"/>
          <p:nvPr/>
        </p:nvSpPr>
        <p:spPr>
          <a:xfrm>
            <a:off x="5059680" y="5853511"/>
            <a:ext cx="5388864" cy="307777"/>
          </a:xfrm>
          <a:prstGeom prst="rect">
            <a:avLst/>
          </a:prstGeom>
          <a:noFill/>
        </p:spPr>
        <p:txBody>
          <a:bodyPr vert="horz" wrap="square" lIns="0" tIns="0" rIns="0" bIns="0" rtlCol="0">
            <a:spAutoFit/>
          </a:bodyPr>
          <a:lstStyle/>
          <a:p>
            <a:r>
              <a:rPr lang="en-US" sz="2000" dirty="0">
                <a:solidFill>
                  <a:srgbClr val="000000"/>
                </a:solidFill>
                <a:latin typeface="Times New Roman" panose="02020603050405020304" pitchFamily="18" charset="0"/>
              </a:rPr>
              <a:t>transport (donates copper to tissues more readily) </a:t>
            </a:r>
          </a:p>
        </p:txBody>
      </p:sp>
    </p:spTree>
  </p:cSld>
  <p:clrMapOvr>
    <a:masterClrMapping/>
  </p:clrMapOvr>
  <mc:AlternateContent xmlns:mc="http://schemas.openxmlformats.org/markup-compatibility/2006" xmlns:p14="http://schemas.microsoft.com/office/powerpoint/2010/main">
    <mc:Choice Requires="p14">
      <p:transition spd="slow" p14:dur="2000" advTm="79081"/>
    </mc:Choice>
    <mc:Fallback xmlns="">
      <p:transition spd="slow" advTm="790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587625" y="0"/>
            <a:ext cx="9604375" cy="1049338"/>
          </a:xfrm>
        </p:spPr>
        <p:txBody>
          <a:bodyPr vert="horz" wrap="square" lIns="91440" tIns="45720" rIns="91440" bIns="45720" anchor="ctr" anchorCtr="0"/>
          <a:lstStyle/>
          <a:p>
            <a:pPr eaLnBrk="1" hangingPunct="1"/>
            <a:r>
              <a:rPr lang="en-US" altLang="zh-CN" dirty="0">
                <a:latin typeface="Garamond" panose="02020404030301010803" pitchFamily="18" charset="0"/>
                <a:ea typeface="SimSun" panose="02010600030101010101" pitchFamily="2" charset="-122"/>
              </a:rPr>
              <a:t>PHYSIOLOGIC FUNCTIONS</a:t>
            </a:r>
          </a:p>
        </p:txBody>
      </p:sp>
      <p:sp>
        <p:nvSpPr>
          <p:cNvPr id="6147" name="Content Placeholder 2"/>
          <p:cNvSpPr>
            <a:spLocks noGrp="1"/>
          </p:cNvSpPr>
          <p:nvPr>
            <p:ph idx="4294967295"/>
          </p:nvPr>
        </p:nvSpPr>
        <p:spPr>
          <a:xfrm>
            <a:off x="0" y="881063"/>
            <a:ext cx="12290425" cy="6300025"/>
          </a:xfrm>
        </p:spPr>
        <p:txBody>
          <a:bodyPr vert="horz" wrap="square" lIns="91440" tIns="45720" rIns="91440" bIns="45720" anchor="t" anchorCtr="0">
            <a:noAutofit/>
          </a:bodyPr>
          <a:lstStyle/>
          <a:p>
            <a:pPr algn="just" eaLnBrk="1" hangingPunct="1">
              <a:lnSpc>
                <a:spcPct val="150000"/>
              </a:lnSpc>
            </a:pPr>
            <a:r>
              <a:rPr lang="en-US" altLang="zh-CN" dirty="0">
                <a:latin typeface="Garamond" panose="02020404030301010803" pitchFamily="18" charset="0"/>
                <a:ea typeface="SimSun" panose="02010600030101010101" pitchFamily="2" charset="-122"/>
              </a:rPr>
              <a:t>There are various functions carried out by plasma proteins and they include:</a:t>
            </a:r>
          </a:p>
          <a:p>
            <a:pPr lvl="1" algn="just" eaLnBrk="1" hangingPunct="1">
              <a:lnSpc>
                <a:spcPct val="150000"/>
              </a:lnSpc>
            </a:pPr>
            <a:r>
              <a:rPr lang="en-US" altLang="zh-CN" sz="2000" dirty="0">
                <a:latin typeface="Garamond" panose="02020404030301010803" pitchFamily="18" charset="0"/>
                <a:ea typeface="SimSun" panose="02010600030101010101" pitchFamily="2" charset="-122"/>
              </a:rPr>
              <a:t>Buffering action - all proteins are amphoteric and thus can combine with acids and bases to buffer the body system which is pH dependent.</a:t>
            </a:r>
          </a:p>
          <a:p>
            <a:pPr lvl="1" algn="just" eaLnBrk="1" hangingPunct="1">
              <a:lnSpc>
                <a:spcPct val="150000"/>
              </a:lnSpc>
            </a:pPr>
            <a:r>
              <a:rPr lang="en-US" altLang="zh-CN" sz="2000" dirty="0">
                <a:latin typeface="Garamond" panose="02020404030301010803" pitchFamily="18" charset="0"/>
                <a:ea typeface="SimSun" panose="02010600030101010101" pitchFamily="2" charset="-122"/>
              </a:rPr>
              <a:t>Transport - Albumin and some specific binding proteins transport hormones, bilirubin, and drugs.</a:t>
            </a:r>
          </a:p>
          <a:p>
            <a:pPr lvl="1" algn="just" eaLnBrk="1" hangingPunct="1">
              <a:lnSpc>
                <a:spcPct val="150000"/>
              </a:lnSpc>
            </a:pPr>
            <a:r>
              <a:rPr lang="en-US" altLang="zh-CN" sz="2000" dirty="0">
                <a:latin typeface="Garamond" panose="02020404030301010803" pitchFamily="18" charset="0"/>
                <a:ea typeface="SimSun" panose="02010600030101010101" pitchFamily="2" charset="-122"/>
              </a:rPr>
              <a:t>maintenance of oncotic pressure - all proteins especially Alb exert a colloid osmotic effect which influences the distribution of water between ECF and ICF compartments.</a:t>
            </a:r>
          </a:p>
          <a:p>
            <a:pPr lvl="1" algn="just" eaLnBrk="1" hangingPunct="1">
              <a:lnSpc>
                <a:spcPct val="150000"/>
              </a:lnSpc>
            </a:pPr>
            <a:r>
              <a:rPr lang="en-US" altLang="zh-CN" sz="2000" dirty="0">
                <a:latin typeface="Garamond" panose="02020404030301010803" pitchFamily="18" charset="0"/>
                <a:ea typeface="SimSun" panose="02010600030101010101" pitchFamily="2" charset="-122"/>
              </a:rPr>
              <a:t>As enzymes - enzymes are proteins.</a:t>
            </a:r>
          </a:p>
          <a:p>
            <a:pPr lvl="1" algn="just" eaLnBrk="1" hangingPunct="1">
              <a:lnSpc>
                <a:spcPct val="150000"/>
              </a:lnSpc>
            </a:pPr>
            <a:r>
              <a:rPr lang="en-US" altLang="zh-CN" sz="2000" dirty="0">
                <a:latin typeface="Garamond" panose="02020404030301010803" pitchFamily="18" charset="0"/>
                <a:ea typeface="SimSun" panose="02010600030101010101" pitchFamily="2" charset="-122"/>
              </a:rPr>
              <a:t>Body defense - immunological functions e.g. gamma globulins.</a:t>
            </a:r>
          </a:p>
          <a:p>
            <a:pPr lvl="1" algn="just" eaLnBrk="1" hangingPunct="1">
              <a:lnSpc>
                <a:spcPct val="150000"/>
              </a:lnSpc>
            </a:pPr>
            <a:r>
              <a:rPr lang="en-US" altLang="zh-CN" sz="2000" dirty="0">
                <a:latin typeface="Garamond" panose="02020404030301010803" pitchFamily="18" charset="0"/>
                <a:ea typeface="SimSun" panose="02010600030101010101" pitchFamily="2" charset="-122"/>
              </a:rPr>
              <a:t>Nutritive function - as simple proteins and a good source of protein, these contribute a.a for tissue protein synthesis.</a:t>
            </a:r>
          </a:p>
          <a:p>
            <a:pPr lvl="1" algn="just" eaLnBrk="1" hangingPunct="1">
              <a:lnSpc>
                <a:spcPct val="150000"/>
              </a:lnSpc>
            </a:pPr>
            <a:r>
              <a:rPr lang="en-US" altLang="zh-CN" sz="2000" dirty="0">
                <a:latin typeface="Garamond" panose="02020404030301010803" pitchFamily="18" charset="0"/>
                <a:ea typeface="SimSun" panose="02010600030101010101" pitchFamily="2" charset="-122"/>
              </a:rPr>
              <a:t>As scavengers e.g. haptoglobin is a scavenger Hb.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3133344" y="411480"/>
            <a:ext cx="2130552" cy="658368"/>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4788408" y="411480"/>
            <a:ext cx="2798064" cy="658368"/>
          </a:xfrm>
          <a:prstGeom prst="rect">
            <a:avLst/>
          </a:prstGeom>
        </p:spPr>
      </p:pic>
      <p:pic>
        <p:nvPicPr>
          <p:cNvPr id="7" name="Picture 6"/>
          <p:cNvPicPr/>
          <p:nvPr/>
        </p:nvPicPr>
        <p:blipFill>
          <a:blip r:embed="rId7">
            <a:extLst>
              <a:ext uri="{28A0092B-C50C-407E-A947-70E740481C1C}">
                <a14:useLocalDpi xmlns:a14="http://schemas.microsoft.com/office/drawing/2010/main" val="0"/>
              </a:ext>
            </a:extLst>
          </a:blip>
          <a:stretch>
            <a:fillRect/>
          </a:stretch>
        </p:blipFill>
        <p:spPr>
          <a:xfrm>
            <a:off x="7211568" y="411480"/>
            <a:ext cx="1847088" cy="658368"/>
          </a:xfrm>
          <a:prstGeom prst="rect">
            <a:avLst/>
          </a:prstGeom>
        </p:spPr>
      </p:pic>
      <p:pic>
        <p:nvPicPr>
          <p:cNvPr id="8" name="Picture 7"/>
          <p:cNvPicPr/>
          <p:nvPr/>
        </p:nvPicPr>
        <p:blipFill>
          <a:blip r:embed="rId8">
            <a:extLst>
              <a:ext uri="{28A0092B-C50C-407E-A947-70E740481C1C}">
                <a14:useLocalDpi xmlns:a14="http://schemas.microsoft.com/office/drawing/2010/main" val="0"/>
              </a:ext>
            </a:extLst>
          </a:blip>
          <a:stretch>
            <a:fillRect/>
          </a:stretch>
        </p:blipFill>
        <p:spPr>
          <a:xfrm>
            <a:off x="8592312" y="411480"/>
            <a:ext cx="557784" cy="658368"/>
          </a:xfrm>
          <a:prstGeom prst="rect">
            <a:avLst/>
          </a:prstGeom>
        </p:spPr>
      </p:pic>
      <p:sp>
        <p:nvSpPr>
          <p:cNvPr id="11" name="TextBox 10"/>
          <p:cNvSpPr txBox="1"/>
          <p:nvPr/>
        </p:nvSpPr>
        <p:spPr>
          <a:xfrm>
            <a:off x="3356737" y="596815"/>
            <a:ext cx="5930900" cy="415498"/>
          </a:xfrm>
          <a:prstGeom prst="rect">
            <a:avLst/>
          </a:prstGeom>
          <a:noFill/>
        </p:spPr>
        <p:txBody>
          <a:bodyPr vert="horz" lIns="0" tIns="0" rIns="0" bIns="0" rtlCol="0">
            <a:spAutoFit/>
          </a:bodyPr>
          <a:lstStyle/>
          <a:p>
            <a:r>
              <a:rPr lang="en-US" sz="2700" b="1" dirty="0">
                <a:solidFill>
                  <a:srgbClr val="FF0000"/>
                </a:solidFill>
                <a:latin typeface="Times New Roman" panose="02020603050405020304" pitchFamily="18" charset="0"/>
              </a:rPr>
              <a:t>: </a:t>
            </a:r>
          </a:p>
        </p:txBody>
      </p:sp>
      <p:sp>
        <p:nvSpPr>
          <p:cNvPr id="12" name="TextBox 11"/>
          <p:cNvSpPr txBox="1"/>
          <p:nvPr/>
        </p:nvSpPr>
        <p:spPr>
          <a:xfrm>
            <a:off x="1813560" y="1353056"/>
            <a:ext cx="6107192" cy="307777"/>
          </a:xfrm>
          <a:prstGeom prst="rect">
            <a:avLst/>
          </a:prstGeom>
          <a:noFill/>
        </p:spPr>
        <p:txBody>
          <a:bodyPr vert="horz" lIns="0" tIns="0" rIns="0" bIns="0" rtlCol="0">
            <a:spAutoFit/>
          </a:bodyPr>
          <a:lstStyle/>
          <a:p>
            <a:r>
              <a:rPr lang="en-US" sz="2000" b="1" dirty="0">
                <a:solidFill>
                  <a:srgbClr val="5F76B4"/>
                </a:solidFill>
                <a:latin typeface="Times New Roman" panose="02020603050405020304" pitchFamily="18" charset="0"/>
              </a:rPr>
              <a:t>Liver diseases, in particular Wilson's disease: </a:t>
            </a:r>
          </a:p>
        </p:txBody>
      </p:sp>
      <p:sp>
        <p:nvSpPr>
          <p:cNvPr id="13" name="TextBox 12"/>
          <p:cNvSpPr txBox="1"/>
          <p:nvPr/>
        </p:nvSpPr>
        <p:spPr>
          <a:xfrm>
            <a:off x="2369820" y="1627376"/>
            <a:ext cx="8545556"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 genetic disease in which copper fails to be excreted into the bile </a:t>
            </a:r>
          </a:p>
        </p:txBody>
      </p:sp>
      <p:sp>
        <p:nvSpPr>
          <p:cNvPr id="14" name="TextBox 13"/>
          <p:cNvSpPr txBox="1"/>
          <p:nvPr/>
        </p:nvSpPr>
        <p:spPr>
          <a:xfrm>
            <a:off x="2468881" y="1840429"/>
            <a:ext cx="7655923" cy="307777"/>
          </a:xfrm>
          <a:prstGeom prst="rect">
            <a:avLst/>
          </a:prstGeom>
          <a:noFill/>
        </p:spPr>
        <p:txBody>
          <a:bodyPr vert="horz" lIns="0" tIns="0" rIns="0" bIns="0" rtlCol="0">
            <a:spAutoFit/>
          </a:bodyPr>
          <a:lstStyle/>
          <a:p>
            <a:r>
              <a:rPr lang="en-US" sz="2000">
                <a:solidFill>
                  <a:srgbClr val="000000"/>
                </a:solidFill>
                <a:latin typeface="Times New Roman" panose="02020603050405020304" pitchFamily="18" charset="0"/>
              </a:rPr>
              <a:t>and accumulates in liver, brain, kidney, and red blood cells </a:t>
            </a:r>
          </a:p>
        </p:txBody>
      </p:sp>
      <p:sp>
        <p:nvSpPr>
          <p:cNvPr id="15" name="TextBox 14"/>
          <p:cNvSpPr txBox="1"/>
          <p:nvPr/>
        </p:nvSpPr>
        <p:spPr>
          <a:xfrm>
            <a:off x="2369820" y="2115310"/>
            <a:ext cx="7817438"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 cause: mutations in the gene encoding for copper-binding </a:t>
            </a:r>
          </a:p>
        </p:txBody>
      </p:sp>
      <p:sp>
        <p:nvSpPr>
          <p:cNvPr id="16" name="TextBox 15"/>
          <p:cNvSpPr txBox="1"/>
          <p:nvPr/>
        </p:nvSpPr>
        <p:spPr>
          <a:xfrm>
            <a:off x="2468880" y="2328670"/>
            <a:ext cx="1265670" cy="307777"/>
          </a:xfrm>
          <a:prstGeom prst="rect">
            <a:avLst/>
          </a:prstGeom>
          <a:noFill/>
        </p:spPr>
        <p:txBody>
          <a:bodyPr vert="horz" lIns="0" tIns="0" rIns="0" bIns="0" rtlCol="0">
            <a:spAutoFit/>
          </a:bodyPr>
          <a:lstStyle/>
          <a:p>
            <a:r>
              <a:rPr lang="en-US" sz="2000">
                <a:solidFill>
                  <a:srgbClr val="000000"/>
                </a:solidFill>
                <a:latin typeface="Times New Roman" panose="02020603050405020304" pitchFamily="18" charset="0"/>
              </a:rPr>
              <a:t>ATPase </a:t>
            </a:r>
          </a:p>
        </p:txBody>
      </p:sp>
      <p:sp>
        <p:nvSpPr>
          <p:cNvPr id="17" name="TextBox 16"/>
          <p:cNvSpPr txBox="1"/>
          <p:nvPr/>
        </p:nvSpPr>
        <p:spPr>
          <a:xfrm>
            <a:off x="2369821" y="2602990"/>
            <a:ext cx="2464345"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consequences: </a:t>
            </a:r>
          </a:p>
        </p:txBody>
      </p:sp>
      <p:sp>
        <p:nvSpPr>
          <p:cNvPr id="18" name="TextBox 17"/>
          <p:cNvSpPr txBox="1"/>
          <p:nvPr/>
        </p:nvSpPr>
        <p:spPr>
          <a:xfrm>
            <a:off x="2122570" y="2938533"/>
            <a:ext cx="6542894"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 accumulation of copper in liver, brain, kidneys. </a:t>
            </a:r>
          </a:p>
        </p:txBody>
      </p:sp>
      <p:sp>
        <p:nvSpPr>
          <p:cNvPr id="20" name="TextBox 19"/>
          <p:cNvSpPr txBox="1"/>
          <p:nvPr/>
        </p:nvSpPr>
        <p:spPr>
          <a:xfrm>
            <a:off x="7020428" y="2932510"/>
            <a:ext cx="4076456"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disease, neurologic symptoms </a:t>
            </a:r>
          </a:p>
        </p:txBody>
      </p:sp>
      <p:sp>
        <p:nvSpPr>
          <p:cNvPr id="21" name="TextBox 20"/>
          <p:cNvSpPr txBox="1"/>
          <p:nvPr/>
        </p:nvSpPr>
        <p:spPr>
          <a:xfrm>
            <a:off x="2095500" y="3388976"/>
            <a:ext cx="5824694"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  coupling of copper to </a:t>
            </a:r>
            <a:r>
              <a:rPr lang="en-US" sz="2000" dirty="0" err="1">
                <a:solidFill>
                  <a:srgbClr val="000000"/>
                </a:solidFill>
                <a:latin typeface="Times New Roman" panose="02020603050405020304" pitchFamily="18" charset="0"/>
              </a:rPr>
              <a:t>apoceruloplasmin</a:t>
            </a:r>
            <a:r>
              <a:rPr lang="en-US" sz="2000" dirty="0">
                <a:solidFill>
                  <a:srgbClr val="000000"/>
                </a:solidFill>
                <a:latin typeface="Times New Roman" panose="02020603050405020304" pitchFamily="18" charset="0"/>
              </a:rPr>
              <a:t> results in  </a:t>
            </a:r>
          </a:p>
        </p:txBody>
      </p:sp>
      <p:sp>
        <p:nvSpPr>
          <p:cNvPr id="22" name="TextBox 21"/>
          <p:cNvSpPr txBox="1"/>
          <p:nvPr/>
        </p:nvSpPr>
        <p:spPr>
          <a:xfrm>
            <a:off x="7350848" y="3388975"/>
            <a:ext cx="1790104"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low plasma </a:t>
            </a:r>
          </a:p>
        </p:txBody>
      </p:sp>
      <p:sp>
        <p:nvSpPr>
          <p:cNvPr id="23" name="TextBox 22"/>
          <p:cNvSpPr txBox="1"/>
          <p:nvPr/>
        </p:nvSpPr>
        <p:spPr>
          <a:xfrm>
            <a:off x="8607818" y="3370071"/>
            <a:ext cx="3158879"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levels of ceruloplasmin </a:t>
            </a:r>
          </a:p>
        </p:txBody>
      </p:sp>
      <p:sp>
        <p:nvSpPr>
          <p:cNvPr id="24" name="TextBox 23"/>
          <p:cNvSpPr txBox="1"/>
          <p:nvPr/>
        </p:nvSpPr>
        <p:spPr>
          <a:xfrm>
            <a:off x="3038046" y="4017898"/>
            <a:ext cx="6298787" cy="415498"/>
          </a:xfrm>
          <a:prstGeom prst="rect">
            <a:avLst/>
          </a:prstGeom>
          <a:noFill/>
        </p:spPr>
        <p:txBody>
          <a:bodyPr vert="horz" lIns="0" tIns="0" rIns="0" bIns="0" rtlCol="0">
            <a:spAutoFit/>
          </a:bodyPr>
          <a:lstStyle/>
          <a:p>
            <a:r>
              <a:rPr lang="en-US" sz="2700" b="1">
                <a:solidFill>
                  <a:srgbClr val="2E5796"/>
                </a:solidFill>
                <a:latin typeface="Times New Roman" panose="02020603050405020304" pitchFamily="18" charset="0"/>
              </a:rPr>
              <a:t>Causes of ceruloplasmin increase: </a:t>
            </a:r>
          </a:p>
        </p:txBody>
      </p:sp>
      <p:sp>
        <p:nvSpPr>
          <p:cNvPr id="25" name="TextBox 24"/>
          <p:cNvSpPr txBox="1"/>
          <p:nvPr/>
        </p:nvSpPr>
        <p:spPr>
          <a:xfrm>
            <a:off x="1927348" y="4698917"/>
            <a:ext cx="3080499"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1- Inflammatory states </a:t>
            </a:r>
          </a:p>
        </p:txBody>
      </p:sp>
      <p:sp>
        <p:nvSpPr>
          <p:cNvPr id="26" name="TextBox 25"/>
          <p:cNvSpPr txBox="1"/>
          <p:nvPr/>
        </p:nvSpPr>
        <p:spPr>
          <a:xfrm>
            <a:off x="1931920" y="5208786"/>
            <a:ext cx="3613185"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2- Carcinomas, </a:t>
            </a:r>
            <a:r>
              <a:rPr lang="en-US" sz="2000" dirty="0" err="1">
                <a:solidFill>
                  <a:srgbClr val="000000"/>
                </a:solidFill>
                <a:latin typeface="Times New Roman" panose="02020603050405020304" pitchFamily="18" charset="0"/>
              </a:rPr>
              <a:t>leukaemia</a:t>
            </a:r>
            <a:r>
              <a:rPr lang="en-US" sz="2000" dirty="0">
                <a:solidFill>
                  <a:srgbClr val="000000"/>
                </a:solidFill>
                <a:latin typeface="Times New Roman" panose="02020603050405020304" pitchFamily="18" charset="0"/>
              </a:rPr>
              <a:t> </a:t>
            </a:r>
          </a:p>
        </p:txBody>
      </p:sp>
      <p:sp>
        <p:nvSpPr>
          <p:cNvPr id="27" name="TextBox 26"/>
          <p:cNvSpPr txBox="1"/>
          <p:nvPr/>
        </p:nvSpPr>
        <p:spPr>
          <a:xfrm>
            <a:off x="1813561" y="5718655"/>
            <a:ext cx="3112567"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3- Rheumatoid arthritis </a:t>
            </a:r>
          </a:p>
        </p:txBody>
      </p:sp>
    </p:spTree>
  </p:cSld>
  <p:clrMapOvr>
    <a:masterClrMapping/>
  </p:clrMapOvr>
  <mc:AlternateContent xmlns:mc="http://schemas.openxmlformats.org/markup-compatibility/2006" xmlns:p14="http://schemas.microsoft.com/office/powerpoint/2010/main">
    <mc:Choice Requires="p14">
      <p:transition spd="slow" p14:dur="2000" advTm="68931"/>
    </mc:Choice>
    <mc:Fallback xmlns="">
      <p:transition spd="slow" advTm="6893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1360694" y="3915667"/>
            <a:ext cx="8522208" cy="2505456"/>
          </a:xfrm>
          <a:prstGeom prst="rect">
            <a:avLst/>
          </a:prstGeom>
        </p:spPr>
      </p:pic>
      <p:sp>
        <p:nvSpPr>
          <p:cNvPr id="6" name="TextBox 5"/>
          <p:cNvSpPr txBox="1"/>
          <p:nvPr/>
        </p:nvSpPr>
        <p:spPr>
          <a:xfrm>
            <a:off x="2072641" y="650111"/>
            <a:ext cx="4460641" cy="307777"/>
          </a:xfrm>
          <a:prstGeom prst="rect">
            <a:avLst/>
          </a:prstGeom>
          <a:noFill/>
        </p:spPr>
        <p:txBody>
          <a:bodyPr vert="horz" lIns="0" tIns="0" rIns="0" bIns="0" rtlCol="0">
            <a:spAutoFit/>
          </a:bodyPr>
          <a:lstStyle/>
          <a:p>
            <a:r>
              <a:rPr lang="en-US" sz="2000" b="1" dirty="0">
                <a:solidFill>
                  <a:srgbClr val="C00000"/>
                </a:solidFill>
                <a:latin typeface="Times New Roman" panose="02020603050405020304" pitchFamily="18" charset="0"/>
              </a:rPr>
              <a:t>HAPTOGLOBIN (</a:t>
            </a:r>
            <a:r>
              <a:rPr lang="en-US" sz="2000" b="1" dirty="0" err="1">
                <a:solidFill>
                  <a:srgbClr val="C00000"/>
                </a:solidFill>
                <a:latin typeface="Times New Roman" panose="02020603050405020304" pitchFamily="18" charset="0"/>
              </a:rPr>
              <a:t>Hp</a:t>
            </a:r>
            <a:r>
              <a:rPr lang="en-US" sz="2000" b="1" dirty="0">
                <a:solidFill>
                  <a:srgbClr val="C00000"/>
                </a:solidFill>
                <a:latin typeface="Times New Roman" panose="02020603050405020304" pitchFamily="18" charset="0"/>
              </a:rPr>
              <a:t>) [ </a:t>
            </a:r>
            <a:r>
              <a:rPr lang="el-GR" sz="2000" b="1" dirty="0">
                <a:solidFill>
                  <a:srgbClr val="C00000"/>
                </a:solidFill>
                <a:latin typeface="Times New Roman" panose="02020603050405020304" pitchFamily="18" charset="0"/>
              </a:rPr>
              <a:t>α</a:t>
            </a:r>
            <a:r>
              <a:rPr lang="en-US" sz="2000" b="1" dirty="0">
                <a:solidFill>
                  <a:srgbClr val="C00000"/>
                </a:solidFill>
                <a:latin typeface="Times New Roman" panose="02020603050405020304" pitchFamily="18" charset="0"/>
              </a:rPr>
              <a:t> -2 globulin] </a:t>
            </a:r>
          </a:p>
        </p:txBody>
      </p:sp>
      <p:sp>
        <p:nvSpPr>
          <p:cNvPr id="7" name="TextBox 6"/>
          <p:cNvSpPr txBox="1"/>
          <p:nvPr/>
        </p:nvSpPr>
        <p:spPr>
          <a:xfrm>
            <a:off x="745237" y="1138533"/>
            <a:ext cx="9753124" cy="307777"/>
          </a:xfrm>
          <a:prstGeom prst="rect">
            <a:avLst/>
          </a:prstGeom>
          <a:noFill/>
        </p:spPr>
        <p:txBody>
          <a:bodyPr vert="horz" wrap="square" lIns="0" tIns="0" rIns="0" bIns="0" rtlCol="0">
            <a:spAutoFit/>
          </a:bodyPr>
          <a:lstStyle/>
          <a:p>
            <a:r>
              <a:rPr lang="en-US" sz="2000" dirty="0">
                <a:solidFill>
                  <a:srgbClr val="000000"/>
                </a:solidFill>
                <a:latin typeface="Times New Roman" panose="02020603050405020304" pitchFamily="18" charset="0"/>
              </a:rPr>
              <a:t>Haptoglobin (Hp) is a plasma glycoprotein that binds </a:t>
            </a:r>
          </a:p>
        </p:txBody>
      </p:sp>
      <p:sp>
        <p:nvSpPr>
          <p:cNvPr id="8" name="TextBox 7"/>
          <p:cNvSpPr txBox="1"/>
          <p:nvPr/>
        </p:nvSpPr>
        <p:spPr>
          <a:xfrm>
            <a:off x="6233806" y="1116971"/>
            <a:ext cx="8082004" cy="307777"/>
          </a:xfrm>
          <a:prstGeom prst="rect">
            <a:avLst/>
          </a:prstGeom>
          <a:noFill/>
        </p:spPr>
        <p:txBody>
          <a:bodyPr vert="horz" lIns="0" tIns="0" rIns="0" bIns="0" rtlCol="0">
            <a:spAutoFit/>
          </a:bodyPr>
          <a:lstStyle/>
          <a:p>
            <a:r>
              <a:rPr lang="en-US" sz="2000" dirty="0" err="1">
                <a:solidFill>
                  <a:srgbClr val="000000"/>
                </a:solidFill>
                <a:latin typeface="Times New Roman" panose="02020603050405020304" pitchFamily="18" charset="0"/>
              </a:rPr>
              <a:t>extracorpuscular</a:t>
            </a:r>
            <a:r>
              <a:rPr lang="en-US" sz="2000" dirty="0">
                <a:solidFill>
                  <a:srgbClr val="000000"/>
                </a:solidFill>
                <a:latin typeface="Times New Roman" panose="02020603050405020304" pitchFamily="18" charset="0"/>
              </a:rPr>
              <a:t> hemoglobin (Hb) in a tight noncovalent </a:t>
            </a:r>
          </a:p>
        </p:txBody>
      </p:sp>
      <p:sp>
        <p:nvSpPr>
          <p:cNvPr id="9" name="TextBox 8"/>
          <p:cNvSpPr txBox="1"/>
          <p:nvPr/>
        </p:nvSpPr>
        <p:spPr>
          <a:xfrm>
            <a:off x="745236" y="1711396"/>
            <a:ext cx="8085534"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complex (Hb-Hp). Haptoglobin binds to </a:t>
            </a:r>
            <a:r>
              <a:rPr lang="en-US" sz="2000" dirty="0" err="1">
                <a:solidFill>
                  <a:srgbClr val="000000"/>
                </a:solidFill>
                <a:latin typeface="Times New Roman" panose="02020603050405020304" pitchFamily="18" charset="0"/>
              </a:rPr>
              <a:t>extracorpuscular</a:t>
            </a:r>
            <a:r>
              <a:rPr lang="en-US" sz="2000" dirty="0">
                <a:solidFill>
                  <a:srgbClr val="000000"/>
                </a:solidFill>
                <a:latin typeface="Times New Roman" panose="02020603050405020304" pitchFamily="18" charset="0"/>
              </a:rPr>
              <a:t> </a:t>
            </a:r>
          </a:p>
        </p:txBody>
      </p:sp>
      <p:sp>
        <p:nvSpPr>
          <p:cNvPr id="10" name="TextBox 9"/>
          <p:cNvSpPr txBox="1"/>
          <p:nvPr/>
        </p:nvSpPr>
        <p:spPr>
          <a:xfrm>
            <a:off x="6682741" y="1711829"/>
            <a:ext cx="8083601"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hemoglobin, preventing free hemoglobin from</a:t>
            </a:r>
          </a:p>
        </p:txBody>
      </p:sp>
      <p:sp>
        <p:nvSpPr>
          <p:cNvPr id="11" name="TextBox 10"/>
          <p:cNvSpPr txBox="1"/>
          <p:nvPr/>
        </p:nvSpPr>
        <p:spPr>
          <a:xfrm>
            <a:off x="745236" y="1978537"/>
            <a:ext cx="2644139" cy="307777"/>
          </a:xfrm>
          <a:prstGeom prst="rect">
            <a:avLst/>
          </a:prstGeom>
          <a:noFill/>
        </p:spPr>
        <p:txBody>
          <a:bodyPr vert="horz" wrap="square" lIns="0" tIns="0" rIns="0" bIns="0" rtlCol="0">
            <a:spAutoFit/>
          </a:bodyPr>
          <a:lstStyle/>
          <a:p>
            <a:r>
              <a:rPr lang="en-US" sz="2000" dirty="0">
                <a:solidFill>
                  <a:srgbClr val="000000"/>
                </a:solidFill>
                <a:latin typeface="Times New Roman" panose="02020603050405020304" pitchFamily="18" charset="0"/>
              </a:rPr>
              <a:t>entering the  kidney. </a:t>
            </a:r>
          </a:p>
        </p:txBody>
      </p:sp>
      <p:sp>
        <p:nvSpPr>
          <p:cNvPr id="12" name="TextBox 11"/>
          <p:cNvSpPr txBox="1"/>
          <p:nvPr/>
        </p:nvSpPr>
        <p:spPr>
          <a:xfrm>
            <a:off x="745236" y="2906491"/>
            <a:ext cx="8426798"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Hb-Hp complex is too large to pass through the glomerulus. The </a:t>
            </a:r>
          </a:p>
        </p:txBody>
      </p:sp>
      <p:sp>
        <p:nvSpPr>
          <p:cNvPr id="13" name="TextBox 12"/>
          <p:cNvSpPr txBox="1"/>
          <p:nvPr/>
        </p:nvSpPr>
        <p:spPr>
          <a:xfrm>
            <a:off x="7316724" y="2906491"/>
            <a:ext cx="8085928" cy="307777"/>
          </a:xfrm>
          <a:prstGeom prst="rect">
            <a:avLst/>
          </a:prstGeom>
          <a:noFill/>
        </p:spPr>
        <p:txBody>
          <a:bodyPr vert="horz" lIns="0" tIns="0" rIns="0" bIns="0" rtlCol="0">
            <a:spAutoFit/>
          </a:bodyPr>
          <a:lstStyle/>
          <a:p>
            <a:r>
              <a:rPr lang="en-US" sz="2000" dirty="0">
                <a:solidFill>
                  <a:srgbClr val="000000"/>
                </a:solidFill>
                <a:latin typeface="Times New Roman" panose="02020603050405020304" pitchFamily="18" charset="0"/>
              </a:rPr>
              <a:t>function of Hp thus appears to be to</a:t>
            </a:r>
          </a:p>
        </p:txBody>
      </p:sp>
      <p:sp>
        <p:nvSpPr>
          <p:cNvPr id="14" name="TextBox 13"/>
          <p:cNvSpPr txBox="1"/>
          <p:nvPr/>
        </p:nvSpPr>
        <p:spPr>
          <a:xfrm>
            <a:off x="745236" y="3139530"/>
            <a:ext cx="5484875" cy="307777"/>
          </a:xfrm>
          <a:prstGeom prst="rect">
            <a:avLst/>
          </a:prstGeom>
          <a:noFill/>
        </p:spPr>
        <p:txBody>
          <a:bodyPr vert="horz" wrap="square" lIns="0" tIns="0" rIns="0" bIns="0" rtlCol="0">
            <a:spAutoFit/>
          </a:bodyPr>
          <a:lstStyle/>
          <a:p>
            <a:r>
              <a:rPr lang="en-US" sz="2000" dirty="0">
                <a:solidFill>
                  <a:srgbClr val="000000"/>
                </a:solidFill>
                <a:latin typeface="Times New Roman" panose="02020603050405020304" pitchFamily="18" charset="0"/>
              </a:rPr>
              <a:t>prevent loss of free Hb into the kidney. </a:t>
            </a:r>
          </a:p>
        </p:txBody>
      </p:sp>
      <p:sp>
        <p:nvSpPr>
          <p:cNvPr id="15" name="TextBox 14"/>
          <p:cNvSpPr txBox="1"/>
          <p:nvPr/>
        </p:nvSpPr>
        <p:spPr>
          <a:xfrm>
            <a:off x="1927140" y="3637157"/>
            <a:ext cx="7389317" cy="276999"/>
          </a:xfrm>
          <a:prstGeom prst="rect">
            <a:avLst/>
          </a:prstGeom>
          <a:noFill/>
        </p:spPr>
        <p:txBody>
          <a:bodyPr vert="horz" lIns="0" tIns="0" rIns="0" bIns="0" rtlCol="0">
            <a:spAutoFit/>
          </a:bodyPr>
          <a:lstStyle/>
          <a:p>
            <a:r>
              <a:rPr lang="en-US" dirty="0">
                <a:solidFill>
                  <a:srgbClr val="6F2F9F"/>
                </a:solidFill>
                <a:latin typeface="Verdana" panose="020B0604030504040204" pitchFamily="34" charset="0"/>
              </a:rPr>
              <a:t>Different fates of free hemoglobin and of the Hb-Hp complex </a:t>
            </a:r>
          </a:p>
        </p:txBody>
      </p:sp>
    </p:spTree>
  </p:cSld>
  <p:clrMapOvr>
    <a:masterClrMapping/>
  </p:clrMapOvr>
  <mc:AlternateContent xmlns:mc="http://schemas.openxmlformats.org/markup-compatibility/2006" xmlns:p14="http://schemas.microsoft.com/office/powerpoint/2010/main">
    <mc:Choice Requires="p14">
      <p:transition spd="slow" p14:dur="2000" advTm="105505"/>
    </mc:Choice>
    <mc:Fallback xmlns="">
      <p:transition spd="slow" advTm="10550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5">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5" name="TextBox 4"/>
          <p:cNvSpPr txBox="1"/>
          <p:nvPr/>
        </p:nvSpPr>
        <p:spPr>
          <a:xfrm>
            <a:off x="2072640" y="525756"/>
            <a:ext cx="4644340" cy="415498"/>
          </a:xfrm>
          <a:prstGeom prst="rect">
            <a:avLst/>
          </a:prstGeom>
          <a:noFill/>
        </p:spPr>
        <p:txBody>
          <a:bodyPr vert="horz" lIns="0" tIns="0" rIns="0" bIns="0" rtlCol="0">
            <a:spAutoFit/>
          </a:bodyPr>
          <a:lstStyle/>
          <a:p>
            <a:r>
              <a:rPr lang="en-US" sz="2700" b="1">
                <a:solidFill>
                  <a:srgbClr val="C00000"/>
                </a:solidFill>
                <a:latin typeface="Times New Roman" panose="02020603050405020304" pitchFamily="18" charset="0"/>
              </a:rPr>
              <a:t>Functions of Haptoglobin </a:t>
            </a:r>
          </a:p>
        </p:txBody>
      </p:sp>
      <p:sp>
        <p:nvSpPr>
          <p:cNvPr id="11" name="TextBox 10"/>
          <p:cNvSpPr txBox="1"/>
          <p:nvPr/>
        </p:nvSpPr>
        <p:spPr>
          <a:xfrm>
            <a:off x="733864" y="1735125"/>
            <a:ext cx="8379640" cy="415498"/>
          </a:xfrm>
          <a:prstGeom prst="rect">
            <a:avLst/>
          </a:prstGeom>
          <a:noFill/>
        </p:spPr>
        <p:txBody>
          <a:bodyPr vert="horz" lIns="0" tIns="0" rIns="0" bIns="0" rtlCol="0">
            <a:spAutoFit/>
          </a:bodyPr>
          <a:lstStyle/>
          <a:p>
            <a:r>
              <a:rPr lang="en-US" sz="2700" dirty="0">
                <a:solidFill>
                  <a:srgbClr val="000000"/>
                </a:solidFill>
                <a:latin typeface="Times New Roman" panose="02020603050405020304" pitchFamily="18" charset="0"/>
              </a:rPr>
              <a:t>The function of Hp thus appears to be to </a:t>
            </a:r>
          </a:p>
        </p:txBody>
      </p:sp>
      <p:sp>
        <p:nvSpPr>
          <p:cNvPr id="12" name="TextBox 11"/>
          <p:cNvSpPr txBox="1"/>
          <p:nvPr/>
        </p:nvSpPr>
        <p:spPr>
          <a:xfrm>
            <a:off x="6434789" y="1735125"/>
            <a:ext cx="6953059" cy="415498"/>
          </a:xfrm>
          <a:prstGeom prst="rect">
            <a:avLst/>
          </a:prstGeom>
          <a:noFill/>
        </p:spPr>
        <p:txBody>
          <a:bodyPr vert="horz" lIns="0" tIns="0" rIns="0" bIns="0" rtlCol="0">
            <a:spAutoFit/>
          </a:bodyPr>
          <a:lstStyle/>
          <a:p>
            <a:r>
              <a:rPr lang="en-US" sz="2700" dirty="0">
                <a:solidFill>
                  <a:srgbClr val="000000"/>
                </a:solidFill>
                <a:latin typeface="Times New Roman" panose="02020603050405020304" pitchFamily="18" charset="0"/>
              </a:rPr>
              <a:t>prevent loss of free Hb into the kidney. </a:t>
            </a:r>
          </a:p>
        </p:txBody>
      </p:sp>
      <p:sp>
        <p:nvSpPr>
          <p:cNvPr id="13" name="TextBox 12"/>
          <p:cNvSpPr txBox="1"/>
          <p:nvPr/>
        </p:nvSpPr>
        <p:spPr>
          <a:xfrm>
            <a:off x="731560" y="3062209"/>
            <a:ext cx="8381944" cy="415498"/>
          </a:xfrm>
          <a:prstGeom prst="rect">
            <a:avLst/>
          </a:prstGeom>
          <a:noFill/>
        </p:spPr>
        <p:txBody>
          <a:bodyPr vert="horz" lIns="0" tIns="0" rIns="0" bIns="0" rtlCol="0">
            <a:spAutoFit/>
          </a:bodyPr>
          <a:lstStyle/>
          <a:p>
            <a:r>
              <a:rPr lang="en-US" sz="2700" dirty="0">
                <a:solidFill>
                  <a:srgbClr val="000000"/>
                </a:solidFill>
                <a:latin typeface="Times New Roman" panose="02020603050405020304" pitchFamily="18" charset="0"/>
              </a:rPr>
              <a:t>This conserves the valuable iron present in </a:t>
            </a:r>
          </a:p>
        </p:txBody>
      </p:sp>
      <p:sp>
        <p:nvSpPr>
          <p:cNvPr id="14" name="TextBox 13"/>
          <p:cNvSpPr txBox="1"/>
          <p:nvPr/>
        </p:nvSpPr>
        <p:spPr>
          <a:xfrm>
            <a:off x="6716980" y="3073278"/>
            <a:ext cx="8038497" cy="415498"/>
          </a:xfrm>
          <a:prstGeom prst="rect">
            <a:avLst/>
          </a:prstGeom>
          <a:noFill/>
        </p:spPr>
        <p:txBody>
          <a:bodyPr vert="horz" lIns="0" tIns="0" rIns="0" bIns="0" rtlCol="0">
            <a:spAutoFit/>
          </a:bodyPr>
          <a:lstStyle/>
          <a:p>
            <a:r>
              <a:rPr lang="en-US" sz="2700" dirty="0">
                <a:solidFill>
                  <a:srgbClr val="000000"/>
                </a:solidFill>
                <a:latin typeface="Times New Roman" panose="02020603050405020304" pitchFamily="18" charset="0"/>
              </a:rPr>
              <a:t>hemoglobin, which would</a:t>
            </a:r>
          </a:p>
        </p:txBody>
      </p:sp>
      <p:sp>
        <p:nvSpPr>
          <p:cNvPr id="15" name="TextBox 14"/>
          <p:cNvSpPr txBox="1"/>
          <p:nvPr/>
        </p:nvSpPr>
        <p:spPr>
          <a:xfrm>
            <a:off x="731560" y="3562079"/>
            <a:ext cx="4472939" cy="415498"/>
          </a:xfrm>
          <a:prstGeom prst="rect">
            <a:avLst/>
          </a:prstGeom>
          <a:noFill/>
        </p:spPr>
        <p:txBody>
          <a:bodyPr vert="horz" wrap="square" lIns="0" tIns="0" rIns="0" bIns="0" rtlCol="0">
            <a:spAutoFit/>
          </a:bodyPr>
          <a:lstStyle/>
          <a:p>
            <a:r>
              <a:rPr lang="en-US" sz="2700" dirty="0">
                <a:solidFill>
                  <a:srgbClr val="000000"/>
                </a:solidFill>
                <a:latin typeface="Times New Roman" panose="02020603050405020304" pitchFamily="18" charset="0"/>
              </a:rPr>
              <a:t>otherwise be lost to the body. </a:t>
            </a:r>
          </a:p>
        </p:txBody>
      </p:sp>
    </p:spTree>
  </p:cSld>
  <p:clrMapOvr>
    <a:masterClrMapping/>
  </p:clrMapOvr>
  <mc:AlternateContent xmlns:mc="http://schemas.openxmlformats.org/markup-compatibility/2006" xmlns:p14="http://schemas.microsoft.com/office/powerpoint/2010/main">
    <mc:Choice Requires="p14">
      <p:transition spd="slow" p14:dur="2000" advTm="37672"/>
    </mc:Choice>
    <mc:Fallback xmlns="">
      <p:transition spd="slow" advTm="3767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10" name="TextBox 9"/>
          <p:cNvSpPr txBox="1"/>
          <p:nvPr/>
        </p:nvSpPr>
        <p:spPr>
          <a:xfrm>
            <a:off x="3912108" y="660840"/>
            <a:ext cx="4666793" cy="1661993"/>
          </a:xfrm>
          <a:prstGeom prst="rect">
            <a:avLst/>
          </a:prstGeom>
          <a:noFill/>
        </p:spPr>
        <p:txBody>
          <a:bodyPr vert="horz" lIns="0" tIns="0" rIns="0" bIns="0" rtlCol="0">
            <a:spAutoFit/>
          </a:bodyPr>
          <a:lstStyle/>
          <a:p>
            <a:r>
              <a:rPr lang="el-GR" sz="5400" dirty="0">
                <a:solidFill>
                  <a:srgbClr val="2E5796"/>
                </a:solidFill>
                <a:latin typeface="Times New Roman" panose="02020603050405020304" pitchFamily="18" charset="0"/>
              </a:rPr>
              <a:t>β</a:t>
            </a:r>
            <a:r>
              <a:rPr lang="en-US" sz="5400" dirty="0">
                <a:solidFill>
                  <a:srgbClr val="2E5796"/>
                </a:solidFill>
                <a:latin typeface="Times New Roman" panose="02020603050405020304" pitchFamily="18" charset="0"/>
              </a:rPr>
              <a:t> -GLOBULIN </a:t>
            </a:r>
          </a:p>
          <a:p>
            <a:endParaRPr lang="en-US" sz="5400" dirty="0">
              <a:solidFill>
                <a:srgbClr val="2E5796"/>
              </a:solidFill>
              <a:latin typeface="Times New Roman" panose="02020603050405020304" pitchFamily="18" charset="0"/>
            </a:endParaRPr>
          </a:p>
        </p:txBody>
      </p:sp>
      <p:sp>
        <p:nvSpPr>
          <p:cNvPr id="12" name="TextBox 11"/>
          <p:cNvSpPr txBox="1"/>
          <p:nvPr/>
        </p:nvSpPr>
        <p:spPr>
          <a:xfrm>
            <a:off x="2072640" y="1669034"/>
            <a:ext cx="487680" cy="369332"/>
          </a:xfrm>
          <a:prstGeom prst="rect">
            <a:avLst/>
          </a:prstGeom>
          <a:noFill/>
        </p:spPr>
        <p:txBody>
          <a:bodyPr vert="horz" lIns="0" tIns="0" rIns="0" bIns="0" rtlCol="0">
            <a:spAutoFit/>
          </a:bodyPr>
          <a:lstStyle/>
          <a:p>
            <a:r>
              <a:rPr lang="en-US" sz="2400">
                <a:solidFill>
                  <a:srgbClr val="000000"/>
                </a:solidFill>
                <a:latin typeface="Arial" panose="020B0604020202020204" pitchFamily="34" charset="0"/>
              </a:rPr>
              <a:t> </a:t>
            </a:r>
          </a:p>
        </p:txBody>
      </p:sp>
      <p:sp>
        <p:nvSpPr>
          <p:cNvPr id="14" name="TextBox 13"/>
          <p:cNvSpPr txBox="1"/>
          <p:nvPr/>
        </p:nvSpPr>
        <p:spPr>
          <a:xfrm>
            <a:off x="1475232" y="1748897"/>
            <a:ext cx="2717546" cy="369332"/>
          </a:xfrm>
          <a:prstGeom prst="rect">
            <a:avLst/>
          </a:prstGeom>
          <a:noFill/>
        </p:spPr>
        <p:txBody>
          <a:bodyPr vert="horz" lIns="0" tIns="0" rIns="0" bIns="0" rtlCol="0">
            <a:spAutoFit/>
          </a:bodyPr>
          <a:lstStyle/>
          <a:p>
            <a:r>
              <a:rPr lang="en-US" sz="2400" b="1" dirty="0">
                <a:solidFill>
                  <a:srgbClr val="000000"/>
                </a:solidFill>
                <a:latin typeface="Times New Roman" panose="02020603050405020304" pitchFamily="18" charset="0"/>
              </a:rPr>
              <a:t> </a:t>
            </a:r>
            <a:r>
              <a:rPr lang="en-US" sz="2400" b="1" dirty="0" err="1">
                <a:solidFill>
                  <a:srgbClr val="000000"/>
                </a:solidFill>
                <a:latin typeface="Times New Roman" panose="02020603050405020304" pitchFamily="18" charset="0"/>
              </a:rPr>
              <a:t>Haemopexin</a:t>
            </a:r>
            <a:r>
              <a:rPr lang="en-US" sz="2400" b="1" dirty="0">
                <a:solidFill>
                  <a:srgbClr val="000000"/>
                </a:solidFill>
                <a:latin typeface="Times New Roman" panose="02020603050405020304" pitchFamily="18" charset="0"/>
              </a:rPr>
              <a:t>: </a:t>
            </a:r>
          </a:p>
        </p:txBody>
      </p:sp>
      <p:sp>
        <p:nvSpPr>
          <p:cNvPr id="15" name="TextBox 14"/>
          <p:cNvSpPr txBox="1"/>
          <p:nvPr/>
        </p:nvSpPr>
        <p:spPr>
          <a:xfrm>
            <a:off x="316169" y="2331505"/>
            <a:ext cx="7836408"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Level is very low at birth but reaches adult value by </a:t>
            </a:r>
          </a:p>
        </p:txBody>
      </p:sp>
      <p:sp>
        <p:nvSpPr>
          <p:cNvPr id="16" name="TextBox 15"/>
          <p:cNvSpPr txBox="1"/>
          <p:nvPr/>
        </p:nvSpPr>
        <p:spPr>
          <a:xfrm>
            <a:off x="6675425" y="2347616"/>
            <a:ext cx="2563063"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first year of life. </a:t>
            </a:r>
          </a:p>
        </p:txBody>
      </p:sp>
      <p:sp>
        <p:nvSpPr>
          <p:cNvPr id="17" name="TextBox 16"/>
          <p:cNvSpPr txBox="1"/>
          <p:nvPr/>
        </p:nvSpPr>
        <p:spPr>
          <a:xfrm>
            <a:off x="1088837" y="2678624"/>
            <a:ext cx="4299385"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normal value: 0.5 - 1.0 g/L </a:t>
            </a:r>
          </a:p>
        </p:txBody>
      </p:sp>
      <p:sp>
        <p:nvSpPr>
          <p:cNvPr id="18" name="TextBox 17"/>
          <p:cNvSpPr txBox="1"/>
          <p:nvPr/>
        </p:nvSpPr>
        <p:spPr>
          <a:xfrm>
            <a:off x="361188" y="3808956"/>
            <a:ext cx="7953426"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bind and remove circulating </a:t>
            </a:r>
            <a:r>
              <a:rPr lang="en-US" sz="2400" dirty="0" err="1">
                <a:solidFill>
                  <a:srgbClr val="000000"/>
                </a:solidFill>
                <a:latin typeface="Times New Roman" panose="02020603050405020304" pitchFamily="18" charset="0"/>
              </a:rPr>
              <a:t>haem</a:t>
            </a:r>
            <a:r>
              <a:rPr lang="en-US" sz="2400" dirty="0">
                <a:solidFill>
                  <a:srgbClr val="000000"/>
                </a:solidFill>
                <a:latin typeface="Times New Roman" panose="02020603050405020304" pitchFamily="18" charset="0"/>
              </a:rPr>
              <a:t> which is formed </a:t>
            </a:r>
          </a:p>
        </p:txBody>
      </p:sp>
      <p:sp>
        <p:nvSpPr>
          <p:cNvPr id="19" name="TextBox 18"/>
          <p:cNvSpPr txBox="1"/>
          <p:nvPr/>
        </p:nvSpPr>
        <p:spPr>
          <a:xfrm>
            <a:off x="6675425" y="3771721"/>
            <a:ext cx="7603515"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in the body from breakdown of Hb</a:t>
            </a:r>
          </a:p>
        </p:txBody>
      </p:sp>
      <p:sp>
        <p:nvSpPr>
          <p:cNvPr id="20" name="TextBox 19"/>
          <p:cNvSpPr txBox="1"/>
          <p:nvPr/>
        </p:nvSpPr>
        <p:spPr>
          <a:xfrm>
            <a:off x="367284" y="4219976"/>
            <a:ext cx="4386072" cy="369332"/>
          </a:xfrm>
          <a:prstGeom prst="rect">
            <a:avLst/>
          </a:prstGeom>
          <a:noFill/>
        </p:spPr>
        <p:txBody>
          <a:bodyPr vert="horz" wrap="square" lIns="0" tIns="0" rIns="0" bIns="0" rtlCol="0">
            <a:spAutoFit/>
          </a:bodyPr>
          <a:lstStyle/>
          <a:p>
            <a:r>
              <a:rPr lang="en-US" sz="2400" dirty="0">
                <a:solidFill>
                  <a:srgbClr val="000000"/>
                </a:solidFill>
                <a:latin typeface="Times New Roman" panose="02020603050405020304" pitchFamily="18" charset="0"/>
              </a:rPr>
              <a:t>, myoglobin or catalase. </a:t>
            </a:r>
          </a:p>
        </p:txBody>
      </p:sp>
      <p:sp>
        <p:nvSpPr>
          <p:cNvPr id="21" name="TextBox 20"/>
          <p:cNvSpPr txBox="1"/>
          <p:nvPr/>
        </p:nvSpPr>
        <p:spPr>
          <a:xfrm>
            <a:off x="493777" y="5491580"/>
            <a:ext cx="5137279"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decrease in hemolytic disorders. </a:t>
            </a:r>
          </a:p>
        </p:txBody>
      </p:sp>
    </p:spTree>
  </p:cSld>
  <p:clrMapOvr>
    <a:masterClrMapping/>
  </p:clrMapOvr>
  <mc:AlternateContent xmlns:mc="http://schemas.openxmlformats.org/markup-compatibility/2006" xmlns:p14="http://schemas.microsoft.com/office/powerpoint/2010/main">
    <mc:Choice Requires="p14">
      <p:transition spd="slow" p14:dur="2000" advTm="60898"/>
    </mc:Choice>
    <mc:Fallback xmlns="">
      <p:transition spd="slow" advTm="6089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5" name="TextBox 4"/>
          <p:cNvSpPr txBox="1"/>
          <p:nvPr/>
        </p:nvSpPr>
        <p:spPr>
          <a:xfrm>
            <a:off x="4580890" y="500535"/>
            <a:ext cx="2574048" cy="415498"/>
          </a:xfrm>
          <a:prstGeom prst="rect">
            <a:avLst/>
          </a:prstGeom>
          <a:noFill/>
        </p:spPr>
        <p:txBody>
          <a:bodyPr vert="horz" lIns="0" tIns="0" rIns="0" bIns="0" rtlCol="0">
            <a:spAutoFit/>
          </a:bodyPr>
          <a:lstStyle/>
          <a:p>
            <a:r>
              <a:rPr lang="en-US" sz="2700" b="1" dirty="0">
                <a:solidFill>
                  <a:srgbClr val="C00000"/>
                </a:solidFill>
                <a:latin typeface="Times New Roman" panose="02020603050405020304" pitchFamily="18" charset="0"/>
              </a:rPr>
              <a:t>TRANSFERRIN </a:t>
            </a:r>
          </a:p>
        </p:txBody>
      </p:sp>
      <p:sp>
        <p:nvSpPr>
          <p:cNvPr id="6" name="TextBox 5"/>
          <p:cNvSpPr txBox="1"/>
          <p:nvPr/>
        </p:nvSpPr>
        <p:spPr>
          <a:xfrm>
            <a:off x="528880" y="1158475"/>
            <a:ext cx="8380926"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Transferrin (</a:t>
            </a:r>
            <a:r>
              <a:rPr lang="en-US" sz="2100" dirty="0" err="1">
                <a:solidFill>
                  <a:srgbClr val="000000"/>
                </a:solidFill>
                <a:latin typeface="Times New Roman" panose="02020603050405020304" pitchFamily="18" charset="0"/>
              </a:rPr>
              <a:t>Tf</a:t>
            </a:r>
            <a:r>
              <a:rPr lang="en-US" sz="2100" dirty="0">
                <a:solidFill>
                  <a:srgbClr val="000000"/>
                </a:solidFill>
                <a:latin typeface="Times New Roman" panose="02020603050405020304" pitchFamily="18" charset="0"/>
              </a:rPr>
              <a:t>) is a </a:t>
            </a:r>
            <a:r>
              <a:rPr lang="el-GR" sz="2100" dirty="0">
                <a:solidFill>
                  <a:srgbClr val="000000"/>
                </a:solidFill>
                <a:latin typeface="Times New Roman" panose="02020603050405020304" pitchFamily="18" charset="0"/>
              </a:rPr>
              <a:t>β</a:t>
            </a:r>
            <a:r>
              <a:rPr lang="en-US" sz="2100" dirty="0">
                <a:solidFill>
                  <a:srgbClr val="000000"/>
                </a:solidFill>
                <a:latin typeface="Times New Roman" panose="02020603050405020304" pitchFamily="18" charset="0"/>
              </a:rPr>
              <a:t> 1 -globulin with a molecular mass of </a:t>
            </a:r>
          </a:p>
        </p:txBody>
      </p:sp>
      <p:sp>
        <p:nvSpPr>
          <p:cNvPr id="7" name="TextBox 6"/>
          <p:cNvSpPr txBox="1"/>
          <p:nvPr/>
        </p:nvSpPr>
        <p:spPr>
          <a:xfrm>
            <a:off x="6934200" y="1169155"/>
            <a:ext cx="3423068"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approximately 76 </a:t>
            </a:r>
            <a:r>
              <a:rPr lang="en-US" sz="2100" dirty="0" err="1">
                <a:solidFill>
                  <a:srgbClr val="000000"/>
                </a:solidFill>
                <a:latin typeface="Times New Roman" panose="02020603050405020304" pitchFamily="18" charset="0"/>
              </a:rPr>
              <a:t>kDa</a:t>
            </a:r>
            <a:r>
              <a:rPr lang="en-US" sz="2100" dirty="0">
                <a:solidFill>
                  <a:srgbClr val="000000"/>
                </a:solidFill>
                <a:latin typeface="Times New Roman" panose="02020603050405020304" pitchFamily="18" charset="0"/>
              </a:rPr>
              <a:t>. </a:t>
            </a:r>
          </a:p>
        </p:txBody>
      </p:sp>
      <p:sp>
        <p:nvSpPr>
          <p:cNvPr id="8" name="TextBox 7"/>
          <p:cNvSpPr txBox="1"/>
          <p:nvPr/>
        </p:nvSpPr>
        <p:spPr>
          <a:xfrm>
            <a:off x="528880" y="2039956"/>
            <a:ext cx="6837166"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It is a glycoprotein and is synthesized in the liver. </a:t>
            </a:r>
          </a:p>
        </p:txBody>
      </p:sp>
      <p:sp>
        <p:nvSpPr>
          <p:cNvPr id="9" name="TextBox 8"/>
          <p:cNvSpPr txBox="1"/>
          <p:nvPr/>
        </p:nvSpPr>
        <p:spPr>
          <a:xfrm>
            <a:off x="5867914" y="2013182"/>
            <a:ext cx="8381143"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About 20 polymorphic forms of transferrin have been </a:t>
            </a:r>
          </a:p>
        </p:txBody>
      </p:sp>
      <p:sp>
        <p:nvSpPr>
          <p:cNvPr id="10" name="TextBox 9"/>
          <p:cNvSpPr txBox="1"/>
          <p:nvPr/>
        </p:nvSpPr>
        <p:spPr>
          <a:xfrm>
            <a:off x="528880" y="2336347"/>
            <a:ext cx="1258607"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found. </a:t>
            </a:r>
          </a:p>
        </p:txBody>
      </p:sp>
      <p:sp>
        <p:nvSpPr>
          <p:cNvPr id="11" name="TextBox 10"/>
          <p:cNvSpPr txBox="1"/>
          <p:nvPr/>
        </p:nvSpPr>
        <p:spPr>
          <a:xfrm>
            <a:off x="528880" y="3464935"/>
            <a:ext cx="8383974"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Transferrin plays a central role in the body's metabolism of </a:t>
            </a:r>
          </a:p>
        </p:txBody>
      </p:sp>
      <p:sp>
        <p:nvSpPr>
          <p:cNvPr id="12" name="TextBox 11"/>
          <p:cNvSpPr txBox="1"/>
          <p:nvPr/>
        </p:nvSpPr>
        <p:spPr>
          <a:xfrm>
            <a:off x="6934200" y="3452256"/>
            <a:ext cx="8117274"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iron because it transports iron</a:t>
            </a:r>
          </a:p>
        </p:txBody>
      </p:sp>
      <p:sp>
        <p:nvSpPr>
          <p:cNvPr id="13" name="TextBox 12"/>
          <p:cNvSpPr txBox="1"/>
          <p:nvPr/>
        </p:nvSpPr>
        <p:spPr>
          <a:xfrm>
            <a:off x="435864" y="4726490"/>
            <a:ext cx="8117251" cy="323165"/>
          </a:xfrm>
          <a:prstGeom prst="rect">
            <a:avLst/>
          </a:prstGeom>
          <a:noFill/>
        </p:spPr>
        <p:txBody>
          <a:bodyPr vert="horz" lIns="0" tIns="0" rIns="0" bIns="0" rtlCol="0">
            <a:spAutoFit/>
          </a:bodyPr>
          <a:lstStyle/>
          <a:p>
            <a:r>
              <a:rPr lang="en-US" sz="2100" dirty="0" err="1">
                <a:solidFill>
                  <a:srgbClr val="000000"/>
                </a:solidFill>
                <a:latin typeface="Times New Roman" panose="02020603050405020304" pitchFamily="18" charset="0"/>
              </a:rPr>
              <a:t>Tf</a:t>
            </a:r>
            <a:r>
              <a:rPr lang="en-US" sz="2100" dirty="0">
                <a:solidFill>
                  <a:srgbClr val="000000"/>
                </a:solidFill>
                <a:latin typeface="Times New Roman" panose="02020603050405020304" pitchFamily="18" charset="0"/>
              </a:rPr>
              <a:t>) in the circulation to sites where iron is required, </a:t>
            </a:r>
            <a:r>
              <a:rPr lang="en-US" sz="2100" dirty="0" err="1">
                <a:solidFill>
                  <a:srgbClr val="000000"/>
                </a:solidFill>
                <a:latin typeface="Times New Roman" panose="02020603050405020304" pitchFamily="18" charset="0"/>
              </a:rPr>
              <a:t>eg</a:t>
            </a:r>
            <a:r>
              <a:rPr lang="en-US" sz="2100" dirty="0">
                <a:solidFill>
                  <a:srgbClr val="000000"/>
                </a:solidFill>
                <a:latin typeface="Times New Roman" panose="02020603050405020304" pitchFamily="18" charset="0"/>
              </a:rPr>
              <a:t>, </a:t>
            </a:r>
          </a:p>
        </p:txBody>
      </p:sp>
      <p:sp>
        <p:nvSpPr>
          <p:cNvPr id="14" name="TextBox 13"/>
          <p:cNvSpPr txBox="1"/>
          <p:nvPr/>
        </p:nvSpPr>
        <p:spPr>
          <a:xfrm>
            <a:off x="6398622" y="4754917"/>
            <a:ext cx="7344955"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from the gut to the bone marrow and other organs. </a:t>
            </a:r>
          </a:p>
        </p:txBody>
      </p:sp>
      <p:sp>
        <p:nvSpPr>
          <p:cNvPr id="16" name="TextBox 15"/>
          <p:cNvSpPr txBox="1"/>
          <p:nvPr/>
        </p:nvSpPr>
        <p:spPr>
          <a:xfrm>
            <a:off x="2337816" y="5909619"/>
            <a:ext cx="8117608"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 </a:t>
            </a:r>
          </a:p>
        </p:txBody>
      </p:sp>
      <p:sp>
        <p:nvSpPr>
          <p:cNvPr id="17" name="TextBox 16"/>
          <p:cNvSpPr txBox="1"/>
          <p:nvPr/>
        </p:nvSpPr>
        <p:spPr>
          <a:xfrm>
            <a:off x="2337817" y="6211371"/>
            <a:ext cx="1692947" cy="323165"/>
          </a:xfrm>
          <a:prstGeom prst="rect">
            <a:avLst/>
          </a:prstGeom>
          <a:noFill/>
        </p:spPr>
        <p:txBody>
          <a:bodyPr vert="horz" lIns="0" tIns="0" rIns="0" bIns="0" rtlCol="0">
            <a:spAutoFit/>
          </a:bodyPr>
          <a:lstStyle/>
          <a:p>
            <a:r>
              <a:rPr lang="en-US" sz="2100" dirty="0">
                <a:solidFill>
                  <a:srgbClr val="000000"/>
                </a:solidFill>
                <a:latin typeface="Times New Roman" panose="02020603050405020304" pitchFamily="18" charset="0"/>
              </a:rPr>
              <a:t> </a:t>
            </a:r>
          </a:p>
        </p:txBody>
      </p:sp>
      <p:sp>
        <p:nvSpPr>
          <p:cNvPr id="18" name="TextBox 17">
            <a:extLst>
              <a:ext uri="{FF2B5EF4-FFF2-40B4-BE49-F238E27FC236}">
                <a16:creationId xmlns:a16="http://schemas.microsoft.com/office/drawing/2014/main" id="{11E998FB-D4F1-61B3-ACB3-D7699F350153}"/>
              </a:ext>
            </a:extLst>
          </p:cNvPr>
          <p:cNvSpPr txBox="1"/>
          <p:nvPr/>
        </p:nvSpPr>
        <p:spPr>
          <a:xfrm>
            <a:off x="435864" y="3820360"/>
            <a:ext cx="7528560" cy="369332"/>
          </a:xfrm>
          <a:prstGeom prst="rect">
            <a:avLst/>
          </a:prstGeom>
          <a:noFill/>
        </p:spPr>
        <p:txBody>
          <a:bodyPr wrap="square">
            <a:spAutoFit/>
          </a:bodyPr>
          <a:lstStyle/>
          <a:p>
            <a:r>
              <a:rPr lang="en-US" sz="1800" dirty="0">
                <a:solidFill>
                  <a:srgbClr val="000000"/>
                </a:solidFill>
                <a:latin typeface="Times New Roman" panose="02020603050405020304" pitchFamily="18" charset="0"/>
              </a:rPr>
              <a:t>(2 mol of Fe 3+ per mole of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3405"/>
    </mc:Choice>
    <mc:Fallback xmlns="">
      <p:transition spd="slow" advTm="5340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2996184" y="4306824"/>
            <a:ext cx="6455664" cy="576072"/>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8985504" y="4306824"/>
            <a:ext cx="566928" cy="576072"/>
          </a:xfrm>
          <a:prstGeom prst="rect">
            <a:avLst/>
          </a:prstGeom>
        </p:spPr>
      </p:pic>
      <p:sp>
        <p:nvSpPr>
          <p:cNvPr id="7" name="TextBox 6"/>
          <p:cNvSpPr txBox="1"/>
          <p:nvPr/>
        </p:nvSpPr>
        <p:spPr>
          <a:xfrm>
            <a:off x="3215894" y="947575"/>
            <a:ext cx="5885164" cy="415498"/>
          </a:xfrm>
          <a:prstGeom prst="rect">
            <a:avLst/>
          </a:prstGeom>
          <a:noFill/>
        </p:spPr>
        <p:txBody>
          <a:bodyPr vert="horz" lIns="0" tIns="0" rIns="0" bIns="0" rtlCol="0">
            <a:spAutoFit/>
          </a:bodyPr>
          <a:lstStyle/>
          <a:p>
            <a:r>
              <a:rPr lang="en-US" sz="2700" b="1">
                <a:solidFill>
                  <a:srgbClr val="2E5796"/>
                </a:solidFill>
                <a:latin typeface="Times New Roman" panose="02020603050405020304" pitchFamily="18" charset="0"/>
              </a:rPr>
              <a:t>Causes of transferrin deficiency: </a:t>
            </a:r>
          </a:p>
        </p:txBody>
      </p:sp>
      <p:sp>
        <p:nvSpPr>
          <p:cNvPr id="8" name="TextBox 7"/>
          <p:cNvSpPr txBox="1"/>
          <p:nvPr/>
        </p:nvSpPr>
        <p:spPr>
          <a:xfrm>
            <a:off x="3292094" y="1880565"/>
            <a:ext cx="1137818"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Burns </a:t>
            </a:r>
          </a:p>
        </p:txBody>
      </p:sp>
      <p:sp>
        <p:nvSpPr>
          <p:cNvPr id="9" name="TextBox 8"/>
          <p:cNvSpPr txBox="1"/>
          <p:nvPr/>
        </p:nvSpPr>
        <p:spPr>
          <a:xfrm>
            <a:off x="2758745" y="1934134"/>
            <a:ext cx="520598" cy="369332"/>
          </a:xfrm>
          <a:prstGeom prst="rect">
            <a:avLst/>
          </a:prstGeom>
          <a:noFill/>
        </p:spPr>
        <p:txBody>
          <a:bodyPr vert="horz" lIns="0" tIns="0" rIns="0" bIns="0" rtlCol="0">
            <a:spAutoFit/>
          </a:bodyPr>
          <a:lstStyle/>
          <a:p>
            <a:r>
              <a:rPr lang="en-US" sz="2400">
                <a:solidFill>
                  <a:srgbClr val="FFFF65"/>
                </a:solidFill>
                <a:latin typeface="Wingdings" panose="05000000000000000000" pitchFamily="2" charset="2"/>
              </a:rPr>
              <a:t>? </a:t>
            </a:r>
          </a:p>
        </p:txBody>
      </p:sp>
      <p:sp>
        <p:nvSpPr>
          <p:cNvPr id="10" name="TextBox 9"/>
          <p:cNvSpPr txBox="1"/>
          <p:nvPr/>
        </p:nvSpPr>
        <p:spPr>
          <a:xfrm>
            <a:off x="3292095" y="2282976"/>
            <a:ext cx="1796381"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Infections </a:t>
            </a:r>
          </a:p>
        </p:txBody>
      </p:sp>
      <p:sp>
        <p:nvSpPr>
          <p:cNvPr id="11" name="TextBox 10"/>
          <p:cNvSpPr txBox="1"/>
          <p:nvPr/>
        </p:nvSpPr>
        <p:spPr>
          <a:xfrm>
            <a:off x="2758745" y="2315622"/>
            <a:ext cx="520738" cy="369332"/>
          </a:xfrm>
          <a:prstGeom prst="rect">
            <a:avLst/>
          </a:prstGeom>
          <a:noFill/>
        </p:spPr>
        <p:txBody>
          <a:bodyPr vert="horz" lIns="0" tIns="0" rIns="0" bIns="0" rtlCol="0">
            <a:spAutoFit/>
          </a:bodyPr>
          <a:lstStyle/>
          <a:p>
            <a:r>
              <a:rPr lang="en-US" sz="2400">
                <a:solidFill>
                  <a:srgbClr val="FFFF65"/>
                </a:solidFill>
                <a:latin typeface="Wingdings" panose="05000000000000000000" pitchFamily="2" charset="2"/>
              </a:rPr>
              <a:t>? </a:t>
            </a:r>
          </a:p>
        </p:txBody>
      </p:sp>
      <p:sp>
        <p:nvSpPr>
          <p:cNvPr id="12" name="TextBox 11"/>
          <p:cNvSpPr txBox="1"/>
          <p:nvPr/>
        </p:nvSpPr>
        <p:spPr>
          <a:xfrm>
            <a:off x="3292094" y="2685618"/>
            <a:ext cx="2350618"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Malignancies </a:t>
            </a:r>
          </a:p>
        </p:txBody>
      </p:sp>
      <p:sp>
        <p:nvSpPr>
          <p:cNvPr id="13" name="TextBox 12"/>
          <p:cNvSpPr txBox="1"/>
          <p:nvPr/>
        </p:nvSpPr>
        <p:spPr>
          <a:xfrm>
            <a:off x="2758745" y="2718232"/>
            <a:ext cx="520598" cy="369332"/>
          </a:xfrm>
          <a:prstGeom prst="rect">
            <a:avLst/>
          </a:prstGeom>
          <a:noFill/>
        </p:spPr>
        <p:txBody>
          <a:bodyPr vert="horz" lIns="0" tIns="0" rIns="0" bIns="0" rtlCol="0">
            <a:spAutoFit/>
          </a:bodyPr>
          <a:lstStyle/>
          <a:p>
            <a:r>
              <a:rPr lang="en-US" sz="2400">
                <a:solidFill>
                  <a:srgbClr val="FFFF65"/>
                </a:solidFill>
                <a:latin typeface="Wingdings" panose="05000000000000000000" pitchFamily="2" charset="2"/>
              </a:rPr>
              <a:t>? </a:t>
            </a:r>
          </a:p>
        </p:txBody>
      </p:sp>
      <p:sp>
        <p:nvSpPr>
          <p:cNvPr id="14" name="TextBox 13"/>
          <p:cNvSpPr txBox="1"/>
          <p:nvPr/>
        </p:nvSpPr>
        <p:spPr>
          <a:xfrm>
            <a:off x="3292095" y="3087954"/>
            <a:ext cx="4096817"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Liver and kidney diseases </a:t>
            </a:r>
          </a:p>
        </p:txBody>
      </p:sp>
      <p:sp>
        <p:nvSpPr>
          <p:cNvPr id="15" name="TextBox 14"/>
          <p:cNvSpPr txBox="1"/>
          <p:nvPr/>
        </p:nvSpPr>
        <p:spPr>
          <a:xfrm>
            <a:off x="2758745" y="3120568"/>
            <a:ext cx="520598" cy="369332"/>
          </a:xfrm>
          <a:prstGeom prst="rect">
            <a:avLst/>
          </a:prstGeom>
          <a:noFill/>
        </p:spPr>
        <p:txBody>
          <a:bodyPr vert="horz" lIns="0" tIns="0" rIns="0" bIns="0" rtlCol="0">
            <a:spAutoFit/>
          </a:bodyPr>
          <a:lstStyle/>
          <a:p>
            <a:r>
              <a:rPr lang="en-US" sz="2400">
                <a:solidFill>
                  <a:srgbClr val="FFFF65"/>
                </a:solidFill>
                <a:latin typeface="Wingdings" panose="05000000000000000000" pitchFamily="2" charset="2"/>
              </a:rPr>
              <a:t>? </a:t>
            </a:r>
          </a:p>
        </p:txBody>
      </p:sp>
      <p:sp>
        <p:nvSpPr>
          <p:cNvPr id="16" name="TextBox 15"/>
          <p:cNvSpPr txBox="1"/>
          <p:nvPr/>
        </p:nvSpPr>
        <p:spPr>
          <a:xfrm>
            <a:off x="3215894" y="4416834"/>
            <a:ext cx="6469238" cy="415498"/>
          </a:xfrm>
          <a:prstGeom prst="rect">
            <a:avLst/>
          </a:prstGeom>
          <a:noFill/>
        </p:spPr>
        <p:txBody>
          <a:bodyPr vert="horz" lIns="0" tIns="0" rIns="0" bIns="0" rtlCol="0">
            <a:spAutoFit/>
          </a:bodyPr>
          <a:lstStyle/>
          <a:p>
            <a:r>
              <a:rPr lang="en-US" sz="2700" b="1" dirty="0">
                <a:solidFill>
                  <a:srgbClr val="2E5796"/>
                </a:solidFill>
                <a:latin typeface="Times New Roman" panose="02020603050405020304" pitchFamily="18" charset="0"/>
              </a:rPr>
              <a:t>: </a:t>
            </a:r>
          </a:p>
        </p:txBody>
      </p:sp>
      <p:sp>
        <p:nvSpPr>
          <p:cNvPr id="17" name="TextBox 16"/>
          <p:cNvSpPr txBox="1"/>
          <p:nvPr/>
        </p:nvSpPr>
        <p:spPr>
          <a:xfrm>
            <a:off x="3374390" y="5209691"/>
            <a:ext cx="4038562" cy="369332"/>
          </a:xfrm>
          <a:prstGeom prst="rect">
            <a:avLst/>
          </a:prstGeom>
          <a:noFill/>
        </p:spPr>
        <p:txBody>
          <a:bodyPr vert="horz" lIns="0" tIns="0" rIns="0" bIns="0" rtlCol="0">
            <a:spAutoFit/>
          </a:bodyPr>
          <a:lstStyle/>
          <a:p>
            <a:r>
              <a:rPr lang="en-US" sz="2400">
                <a:solidFill>
                  <a:srgbClr val="000000"/>
                </a:solidFill>
                <a:latin typeface="Times New Roman" panose="02020603050405020304" pitchFamily="18" charset="0"/>
              </a:rPr>
              <a:t>Iron-deficiency anaemia </a:t>
            </a:r>
          </a:p>
        </p:txBody>
      </p:sp>
      <p:sp>
        <p:nvSpPr>
          <p:cNvPr id="18" name="TextBox 17"/>
          <p:cNvSpPr txBox="1"/>
          <p:nvPr/>
        </p:nvSpPr>
        <p:spPr>
          <a:xfrm>
            <a:off x="2758745" y="5242337"/>
            <a:ext cx="520738" cy="369332"/>
          </a:xfrm>
          <a:prstGeom prst="rect">
            <a:avLst/>
          </a:prstGeom>
          <a:noFill/>
        </p:spPr>
        <p:txBody>
          <a:bodyPr vert="horz" lIns="0" tIns="0" rIns="0" bIns="0" rtlCol="0">
            <a:spAutoFit/>
          </a:bodyPr>
          <a:lstStyle/>
          <a:p>
            <a:r>
              <a:rPr lang="en-US" sz="2400">
                <a:solidFill>
                  <a:srgbClr val="FFFF65"/>
                </a:solidFill>
                <a:latin typeface="Wingdings" panose="05000000000000000000" pitchFamily="2" charset="2"/>
              </a:rPr>
              <a:t>? </a:t>
            </a:r>
          </a:p>
        </p:txBody>
      </p:sp>
    </p:spTree>
  </p:cSld>
  <p:clrMapOvr>
    <a:masterClrMapping/>
  </p:clrMapOvr>
  <mc:AlternateContent xmlns:mc="http://schemas.openxmlformats.org/markup-compatibility/2006" xmlns:p14="http://schemas.microsoft.com/office/powerpoint/2010/main">
    <mc:Choice Requires="p14">
      <p:transition spd="slow" p14:dur="2000" advTm="54336"/>
    </mc:Choice>
    <mc:Fallback xmlns="">
      <p:transition spd="slow" advTm="5433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6" name="TextBox 5"/>
          <p:cNvSpPr txBox="1"/>
          <p:nvPr/>
        </p:nvSpPr>
        <p:spPr>
          <a:xfrm>
            <a:off x="1737614" y="5258"/>
            <a:ext cx="7432938" cy="415498"/>
          </a:xfrm>
          <a:prstGeom prst="rect">
            <a:avLst/>
          </a:prstGeom>
          <a:noFill/>
        </p:spPr>
        <p:txBody>
          <a:bodyPr vert="horz" lIns="0" tIns="0" rIns="0" bIns="0" rtlCol="0">
            <a:spAutoFit/>
          </a:bodyPr>
          <a:lstStyle/>
          <a:p>
            <a:r>
              <a:rPr lang="en-US" sz="2700" b="1" dirty="0">
                <a:solidFill>
                  <a:srgbClr val="000000"/>
                </a:solidFill>
                <a:latin typeface="Times New Roman" panose="02020603050405020304" pitchFamily="18" charset="0"/>
              </a:rPr>
              <a:t>C-reactive protein (an acute-phase protein) </a:t>
            </a:r>
          </a:p>
        </p:txBody>
      </p:sp>
      <p:sp>
        <p:nvSpPr>
          <p:cNvPr id="7" name="TextBox 6"/>
          <p:cNvSpPr txBox="1"/>
          <p:nvPr/>
        </p:nvSpPr>
        <p:spPr>
          <a:xfrm>
            <a:off x="2072640" y="780122"/>
            <a:ext cx="8181010"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 It is a protein found in the blood, the levels of which </a:t>
            </a:r>
          </a:p>
        </p:txBody>
      </p:sp>
      <p:sp>
        <p:nvSpPr>
          <p:cNvPr id="8" name="TextBox 7"/>
          <p:cNvSpPr txBox="1"/>
          <p:nvPr/>
        </p:nvSpPr>
        <p:spPr>
          <a:xfrm>
            <a:off x="2415540" y="1164378"/>
            <a:ext cx="5042648"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rise in response to inflammation. </a:t>
            </a:r>
          </a:p>
        </p:txBody>
      </p:sp>
      <p:sp>
        <p:nvSpPr>
          <p:cNvPr id="9" name="TextBox 8"/>
          <p:cNvSpPr txBox="1"/>
          <p:nvPr/>
        </p:nvSpPr>
        <p:spPr>
          <a:xfrm>
            <a:off x="2072641" y="1633770"/>
            <a:ext cx="8388279"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 Its role is to bind to phosphocholine on the surface of </a:t>
            </a:r>
          </a:p>
        </p:txBody>
      </p:sp>
      <p:sp>
        <p:nvSpPr>
          <p:cNvPr id="10" name="TextBox 9"/>
          <p:cNvSpPr txBox="1"/>
          <p:nvPr/>
        </p:nvSpPr>
        <p:spPr>
          <a:xfrm>
            <a:off x="2415540" y="2017818"/>
            <a:ext cx="7309910" cy="415498"/>
          </a:xfrm>
          <a:prstGeom prst="rect">
            <a:avLst/>
          </a:prstGeom>
          <a:noFill/>
        </p:spPr>
        <p:txBody>
          <a:bodyPr vert="horz" lIns="0" tIns="0" rIns="0" bIns="0" rtlCol="0">
            <a:spAutoFit/>
          </a:bodyPr>
          <a:lstStyle/>
          <a:p>
            <a:r>
              <a:rPr lang="en-US" sz="2700" dirty="0">
                <a:solidFill>
                  <a:srgbClr val="000000"/>
                </a:solidFill>
                <a:latin typeface="Times New Roman" panose="02020603050405020304" pitchFamily="18" charset="0"/>
              </a:rPr>
              <a:t>dead or dying cells and some types of bacteria to </a:t>
            </a:r>
          </a:p>
        </p:txBody>
      </p:sp>
      <p:sp>
        <p:nvSpPr>
          <p:cNvPr id="11" name="TextBox 10"/>
          <p:cNvSpPr txBox="1"/>
          <p:nvPr/>
        </p:nvSpPr>
        <p:spPr>
          <a:xfrm>
            <a:off x="2415541" y="2402247"/>
            <a:ext cx="5007849" cy="415498"/>
          </a:xfrm>
          <a:prstGeom prst="rect">
            <a:avLst/>
          </a:prstGeom>
          <a:noFill/>
        </p:spPr>
        <p:txBody>
          <a:bodyPr vert="horz" lIns="0" tIns="0" rIns="0" bIns="0" rtlCol="0">
            <a:spAutoFit/>
          </a:bodyPr>
          <a:lstStyle/>
          <a:p>
            <a:r>
              <a:rPr lang="en-US" sz="2700" dirty="0">
                <a:solidFill>
                  <a:srgbClr val="000000"/>
                </a:solidFill>
                <a:latin typeface="Times New Roman" panose="02020603050405020304" pitchFamily="18" charset="0"/>
              </a:rPr>
              <a:t>activate the </a:t>
            </a:r>
            <a:r>
              <a:rPr lang="en-US" sz="2700" dirty="0">
                <a:solidFill>
                  <a:srgbClr val="FF0000"/>
                </a:solidFill>
                <a:latin typeface="Times New Roman" panose="02020603050405020304" pitchFamily="18" charset="0"/>
              </a:rPr>
              <a:t>complement system. </a:t>
            </a:r>
          </a:p>
        </p:txBody>
      </p:sp>
      <p:sp>
        <p:nvSpPr>
          <p:cNvPr id="12" name="TextBox 11"/>
          <p:cNvSpPr txBox="1"/>
          <p:nvPr/>
        </p:nvSpPr>
        <p:spPr>
          <a:xfrm>
            <a:off x="2072641" y="2871639"/>
            <a:ext cx="8271735"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 CRP is synthesized by the liver in response to factors </a:t>
            </a:r>
          </a:p>
        </p:txBody>
      </p:sp>
      <p:sp>
        <p:nvSpPr>
          <p:cNvPr id="13" name="TextBox 12"/>
          <p:cNvSpPr txBox="1"/>
          <p:nvPr/>
        </p:nvSpPr>
        <p:spPr>
          <a:xfrm>
            <a:off x="2415541" y="3255687"/>
            <a:ext cx="8030223" cy="415498"/>
          </a:xfrm>
          <a:prstGeom prst="rect">
            <a:avLst/>
          </a:prstGeom>
          <a:noFill/>
        </p:spPr>
        <p:txBody>
          <a:bodyPr vert="horz" lIns="0" tIns="0" rIns="0" bIns="0" rtlCol="0">
            <a:spAutoFit/>
          </a:bodyPr>
          <a:lstStyle/>
          <a:p>
            <a:r>
              <a:rPr lang="en-US" sz="2700" dirty="0">
                <a:solidFill>
                  <a:srgbClr val="000000"/>
                </a:solidFill>
                <a:latin typeface="Times New Roman" panose="02020603050405020304" pitchFamily="18" charset="0"/>
              </a:rPr>
              <a:t>released by adipocytes  </a:t>
            </a:r>
          </a:p>
        </p:txBody>
      </p:sp>
      <p:sp>
        <p:nvSpPr>
          <p:cNvPr id="14" name="TextBox 13"/>
          <p:cNvSpPr txBox="1"/>
          <p:nvPr/>
        </p:nvSpPr>
        <p:spPr>
          <a:xfrm>
            <a:off x="2415540" y="3639781"/>
            <a:ext cx="1800810" cy="415498"/>
          </a:xfrm>
          <a:prstGeom prst="rect">
            <a:avLst/>
          </a:prstGeom>
          <a:noFill/>
        </p:spPr>
        <p:txBody>
          <a:bodyPr vert="horz" lIns="0" tIns="0" rIns="0" bIns="0" rtlCol="0">
            <a:spAutoFit/>
          </a:bodyPr>
          <a:lstStyle/>
          <a:p>
            <a:r>
              <a:rPr lang="en-US" sz="2700" dirty="0">
                <a:solidFill>
                  <a:srgbClr val="000000"/>
                </a:solidFill>
                <a:latin typeface="Times New Roman" panose="02020603050405020304" pitchFamily="18" charset="0"/>
              </a:rPr>
              <a:t> </a:t>
            </a:r>
          </a:p>
        </p:txBody>
      </p:sp>
      <p:sp>
        <p:nvSpPr>
          <p:cNvPr id="15" name="TextBox 14"/>
          <p:cNvSpPr txBox="1"/>
          <p:nvPr/>
        </p:nvSpPr>
        <p:spPr>
          <a:xfrm>
            <a:off x="2072640" y="4030551"/>
            <a:ext cx="8276978"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 -It is used mainly as a marker of inflammation and in </a:t>
            </a:r>
          </a:p>
        </p:txBody>
      </p:sp>
      <p:sp>
        <p:nvSpPr>
          <p:cNvPr id="16" name="TextBox 15"/>
          <p:cNvSpPr txBox="1"/>
          <p:nvPr/>
        </p:nvSpPr>
        <p:spPr>
          <a:xfrm>
            <a:off x="2415541" y="4493429"/>
            <a:ext cx="5487933"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cancer, which is not clear until now. </a:t>
            </a:r>
          </a:p>
        </p:txBody>
      </p:sp>
      <p:sp>
        <p:nvSpPr>
          <p:cNvPr id="17" name="TextBox 16"/>
          <p:cNvSpPr txBox="1"/>
          <p:nvPr/>
        </p:nvSpPr>
        <p:spPr>
          <a:xfrm>
            <a:off x="2072641" y="4962821"/>
            <a:ext cx="6431649"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 Measuring CRP values by ELISA, rapid </a:t>
            </a:r>
          </a:p>
        </p:txBody>
      </p:sp>
      <p:sp>
        <p:nvSpPr>
          <p:cNvPr id="18" name="TextBox 17"/>
          <p:cNvSpPr txBox="1"/>
          <p:nvPr/>
        </p:nvSpPr>
        <p:spPr>
          <a:xfrm>
            <a:off x="2415540" y="5346991"/>
            <a:ext cx="7988228"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immunodiffusion and visual agglutination is useful in </a:t>
            </a:r>
          </a:p>
        </p:txBody>
      </p:sp>
      <p:sp>
        <p:nvSpPr>
          <p:cNvPr id="19" name="TextBox 18"/>
          <p:cNvSpPr txBox="1"/>
          <p:nvPr/>
        </p:nvSpPr>
        <p:spPr>
          <a:xfrm>
            <a:off x="2415540" y="5731247"/>
            <a:ext cx="7727498"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determining disease progress or the effectiveness of </a:t>
            </a:r>
          </a:p>
        </p:txBody>
      </p:sp>
      <p:sp>
        <p:nvSpPr>
          <p:cNvPr id="20" name="TextBox 19"/>
          <p:cNvSpPr txBox="1"/>
          <p:nvPr/>
        </p:nvSpPr>
        <p:spPr>
          <a:xfrm>
            <a:off x="2415540" y="6115295"/>
            <a:ext cx="1946956"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treatments. </a:t>
            </a:r>
          </a:p>
        </p:txBody>
      </p:sp>
    </p:spTree>
  </p:cSld>
  <p:clrMapOvr>
    <a:masterClrMapping/>
  </p:clrMapOvr>
  <mc:AlternateContent xmlns:mc="http://schemas.openxmlformats.org/markup-compatibility/2006" xmlns:p14="http://schemas.microsoft.com/office/powerpoint/2010/main">
    <mc:Choice Requires="p14">
      <p:transition spd="slow" p14:dur="2000" advTm="117926"/>
    </mc:Choice>
    <mc:Fallback xmlns="">
      <p:transition spd="slow" advTm="11792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8" name="TextBox 7"/>
          <p:cNvSpPr txBox="1"/>
          <p:nvPr/>
        </p:nvSpPr>
        <p:spPr>
          <a:xfrm>
            <a:off x="2786279" y="187119"/>
            <a:ext cx="7544003" cy="830997"/>
          </a:xfrm>
          <a:prstGeom prst="rect">
            <a:avLst/>
          </a:prstGeom>
          <a:noFill/>
        </p:spPr>
        <p:txBody>
          <a:bodyPr vert="horz" lIns="0" tIns="0" rIns="0" bIns="0" rtlCol="0">
            <a:spAutoFit/>
          </a:bodyPr>
          <a:lstStyle/>
          <a:p>
            <a:r>
              <a:rPr lang="el-GR" sz="5400" dirty="0">
                <a:solidFill>
                  <a:srgbClr val="2E5796"/>
                </a:solidFill>
                <a:latin typeface="Times New Roman" panose="02020603050405020304" pitchFamily="18" charset="0"/>
              </a:rPr>
              <a:t>β</a:t>
            </a:r>
            <a:r>
              <a:rPr lang="en-US" sz="5400" dirty="0">
                <a:solidFill>
                  <a:srgbClr val="2E5796"/>
                </a:solidFill>
                <a:latin typeface="Times New Roman" panose="02020603050405020304" pitchFamily="18" charset="0"/>
              </a:rPr>
              <a:t> -2 MICROGLOBULIN </a:t>
            </a:r>
          </a:p>
        </p:txBody>
      </p:sp>
      <p:sp>
        <p:nvSpPr>
          <p:cNvPr id="9" name="TextBox 8"/>
          <p:cNvSpPr txBox="1"/>
          <p:nvPr/>
        </p:nvSpPr>
        <p:spPr>
          <a:xfrm>
            <a:off x="560833" y="1615224"/>
            <a:ext cx="7851343"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-Present In urine to the extent only 0.01mg/ dL </a:t>
            </a:r>
          </a:p>
        </p:txBody>
      </p:sp>
      <p:sp>
        <p:nvSpPr>
          <p:cNvPr id="10" name="TextBox 9"/>
          <p:cNvSpPr txBox="1"/>
          <p:nvPr/>
        </p:nvSpPr>
        <p:spPr>
          <a:xfrm>
            <a:off x="560833" y="2015747"/>
            <a:ext cx="6934259"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-Close resemblance with immunoglobulins. </a:t>
            </a:r>
          </a:p>
        </p:txBody>
      </p:sp>
      <p:sp>
        <p:nvSpPr>
          <p:cNvPr id="11" name="TextBox 10"/>
          <p:cNvSpPr txBox="1"/>
          <p:nvPr/>
        </p:nvSpPr>
        <p:spPr>
          <a:xfrm>
            <a:off x="560833" y="2662605"/>
            <a:ext cx="7897673"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Increased in renal disease and it is a reflection of </a:t>
            </a:r>
          </a:p>
        </p:txBody>
      </p:sp>
      <p:sp>
        <p:nvSpPr>
          <p:cNvPr id="12" name="TextBox 11"/>
          <p:cNvSpPr txBox="1"/>
          <p:nvPr/>
        </p:nvSpPr>
        <p:spPr>
          <a:xfrm>
            <a:off x="6682740" y="2653529"/>
            <a:ext cx="7914742"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impairment of function of glomerular</a:t>
            </a:r>
          </a:p>
        </p:txBody>
      </p:sp>
      <p:sp>
        <p:nvSpPr>
          <p:cNvPr id="13" name="TextBox 12"/>
          <p:cNvSpPr txBox="1"/>
          <p:nvPr/>
        </p:nvSpPr>
        <p:spPr>
          <a:xfrm>
            <a:off x="672847" y="3076665"/>
            <a:ext cx="3485387" cy="369332"/>
          </a:xfrm>
          <a:prstGeom prst="rect">
            <a:avLst/>
          </a:prstGeom>
          <a:noFill/>
        </p:spPr>
        <p:txBody>
          <a:bodyPr vert="horz" wrap="square" lIns="0" tIns="0" rIns="0" bIns="0" rtlCol="0">
            <a:spAutoFit/>
          </a:bodyPr>
          <a:lstStyle/>
          <a:p>
            <a:r>
              <a:rPr lang="en-US" sz="2400" dirty="0">
                <a:solidFill>
                  <a:srgbClr val="000000"/>
                </a:solidFill>
                <a:latin typeface="Times New Roman" panose="02020603050405020304" pitchFamily="18" charset="0"/>
              </a:rPr>
              <a:t>membrane or  renal tubules. </a:t>
            </a:r>
          </a:p>
        </p:txBody>
      </p:sp>
      <p:sp>
        <p:nvSpPr>
          <p:cNvPr id="14" name="TextBox 13"/>
          <p:cNvSpPr txBox="1"/>
          <p:nvPr/>
        </p:nvSpPr>
        <p:spPr>
          <a:xfrm>
            <a:off x="672847" y="3782453"/>
            <a:ext cx="8260520" cy="369332"/>
          </a:xfrm>
          <a:prstGeom prst="rect">
            <a:avLst/>
          </a:prstGeom>
          <a:noFill/>
        </p:spPr>
        <p:txBody>
          <a:bodyPr vert="horz" lIns="0" tIns="0" rIns="0" bIns="0" rtlCol="0">
            <a:spAutoFit/>
          </a:bodyPr>
          <a:lstStyle/>
          <a:p>
            <a:r>
              <a:rPr lang="en-US" sz="2400" dirty="0">
                <a:solidFill>
                  <a:srgbClr val="FF3200"/>
                </a:solidFill>
                <a:latin typeface="Times New Roman" panose="02020603050405020304" pitchFamily="18" charset="0"/>
              </a:rPr>
              <a:t> Now receiving much attention as a </a:t>
            </a:r>
            <a:r>
              <a:rPr lang="en-US" sz="2400" dirty="0" err="1">
                <a:solidFill>
                  <a:srgbClr val="FF3200"/>
                </a:solidFill>
                <a:latin typeface="Times New Roman" panose="02020603050405020304" pitchFamily="18" charset="0"/>
              </a:rPr>
              <a:t>tumour</a:t>
            </a:r>
            <a:r>
              <a:rPr lang="en-US" sz="2400" dirty="0">
                <a:solidFill>
                  <a:srgbClr val="FF3200"/>
                </a:solidFill>
                <a:latin typeface="Times New Roman" panose="02020603050405020304" pitchFamily="18" charset="0"/>
              </a:rPr>
              <a:t> marker. </a:t>
            </a:r>
          </a:p>
        </p:txBody>
      </p:sp>
      <p:sp>
        <p:nvSpPr>
          <p:cNvPr id="15" name="TextBox 14"/>
          <p:cNvSpPr txBox="1"/>
          <p:nvPr/>
        </p:nvSpPr>
        <p:spPr>
          <a:xfrm>
            <a:off x="672847" y="4773094"/>
            <a:ext cx="7545933"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Useful to check renal damage  </a:t>
            </a:r>
          </a:p>
        </p:txBody>
      </p:sp>
      <p:sp>
        <p:nvSpPr>
          <p:cNvPr id="16" name="TextBox 15"/>
          <p:cNvSpPr txBox="1"/>
          <p:nvPr/>
        </p:nvSpPr>
        <p:spPr>
          <a:xfrm>
            <a:off x="6329172" y="4773094"/>
            <a:ext cx="1623975" cy="369332"/>
          </a:xfrm>
          <a:prstGeom prst="rect">
            <a:avLst/>
          </a:prstGeom>
          <a:noFill/>
        </p:spPr>
        <p:txBody>
          <a:bodyPr vert="horz" lIns="0" tIns="0" rIns="0" bIns="0" rtlCol="0">
            <a:spAutoFit/>
          </a:bodyPr>
          <a:lstStyle/>
          <a:p>
            <a:r>
              <a:rPr lang="en-US" sz="2400" dirty="0">
                <a:solidFill>
                  <a:srgbClr val="000000"/>
                </a:solidFill>
                <a:latin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2000" advTm="41950"/>
    </mc:Choice>
    <mc:Fallback xmlns="">
      <p:transition spd="slow" advTm="4195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6" name="TextBox 5"/>
          <p:cNvSpPr txBox="1"/>
          <p:nvPr/>
        </p:nvSpPr>
        <p:spPr>
          <a:xfrm>
            <a:off x="1836840" y="86221"/>
            <a:ext cx="4782003" cy="492443"/>
          </a:xfrm>
          <a:prstGeom prst="rect">
            <a:avLst/>
          </a:prstGeom>
          <a:noFill/>
        </p:spPr>
        <p:txBody>
          <a:bodyPr vert="horz" lIns="0" tIns="0" rIns="0" bIns="0" rtlCol="0">
            <a:spAutoFit/>
          </a:bodyPr>
          <a:lstStyle/>
          <a:p>
            <a:r>
              <a:rPr lang="en-US" sz="3200" b="1" dirty="0">
                <a:solidFill>
                  <a:srgbClr val="C00000"/>
                </a:solidFill>
                <a:latin typeface="Times New Roman" panose="02020603050405020304" pitchFamily="18" charset="0"/>
              </a:rPr>
              <a:t>Fibrinogen (0.2-0.45 g/dl) </a:t>
            </a:r>
          </a:p>
        </p:txBody>
      </p:sp>
      <p:sp>
        <p:nvSpPr>
          <p:cNvPr id="7" name="TextBox 6"/>
          <p:cNvSpPr txBox="1"/>
          <p:nvPr/>
        </p:nvSpPr>
        <p:spPr>
          <a:xfrm>
            <a:off x="1944624" y="546821"/>
            <a:ext cx="6570478" cy="492443"/>
          </a:xfrm>
          <a:prstGeom prst="rect">
            <a:avLst/>
          </a:prstGeom>
          <a:noFill/>
        </p:spPr>
        <p:txBody>
          <a:bodyPr vert="horz" lIns="0" tIns="0" rIns="0" bIns="0" rtlCol="0">
            <a:spAutoFit/>
          </a:bodyPr>
          <a:lstStyle/>
          <a:p>
            <a:r>
              <a:rPr lang="en-US" sz="3200" b="1" dirty="0">
                <a:solidFill>
                  <a:srgbClr val="000000"/>
                </a:solidFill>
                <a:latin typeface="Times New Roman" panose="02020603050405020304" pitchFamily="18" charset="0"/>
              </a:rPr>
              <a:t>representing 4% of plasma proteins </a:t>
            </a:r>
          </a:p>
        </p:txBody>
      </p:sp>
      <p:sp>
        <p:nvSpPr>
          <p:cNvPr id="8" name="TextBox 7"/>
          <p:cNvSpPr txBox="1"/>
          <p:nvPr/>
        </p:nvSpPr>
        <p:spPr>
          <a:xfrm>
            <a:off x="1844041" y="1034501"/>
            <a:ext cx="7289619"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-It is a soluble plasma glycoprotein, that is </a:t>
            </a:r>
          </a:p>
        </p:txBody>
      </p:sp>
      <p:sp>
        <p:nvSpPr>
          <p:cNvPr id="9" name="TextBox 8"/>
          <p:cNvSpPr txBox="1"/>
          <p:nvPr/>
        </p:nvSpPr>
        <p:spPr>
          <a:xfrm>
            <a:off x="1844041" y="1522354"/>
            <a:ext cx="8008503"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converted by thrombin into fibrin during blood </a:t>
            </a:r>
          </a:p>
        </p:txBody>
      </p:sp>
      <p:sp>
        <p:nvSpPr>
          <p:cNvPr id="10" name="TextBox 9"/>
          <p:cNvSpPr txBox="1"/>
          <p:nvPr/>
        </p:nvSpPr>
        <p:spPr>
          <a:xfrm>
            <a:off x="1844041" y="2010242"/>
            <a:ext cx="2383801"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coagulation. </a:t>
            </a:r>
          </a:p>
        </p:txBody>
      </p:sp>
      <p:sp>
        <p:nvSpPr>
          <p:cNvPr id="11" name="TextBox 10"/>
          <p:cNvSpPr txBox="1"/>
          <p:nvPr/>
        </p:nvSpPr>
        <p:spPr>
          <a:xfrm>
            <a:off x="1844040" y="2497922"/>
            <a:ext cx="7197658"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-This is achieved through processes in the </a:t>
            </a:r>
          </a:p>
        </p:txBody>
      </p:sp>
      <p:sp>
        <p:nvSpPr>
          <p:cNvPr id="12" name="TextBox 11"/>
          <p:cNvSpPr txBox="1"/>
          <p:nvPr/>
        </p:nvSpPr>
        <p:spPr>
          <a:xfrm>
            <a:off x="1844041" y="2985648"/>
            <a:ext cx="7916473"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coagulation cascade that activate the zymogen </a:t>
            </a:r>
          </a:p>
        </p:txBody>
      </p:sp>
      <p:sp>
        <p:nvSpPr>
          <p:cNvPr id="13" name="TextBox 12"/>
          <p:cNvSpPr txBox="1"/>
          <p:nvPr/>
        </p:nvSpPr>
        <p:spPr>
          <a:xfrm>
            <a:off x="1844041" y="3473536"/>
            <a:ext cx="7652275"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prothrombin to the serine protease thrombin, </a:t>
            </a:r>
          </a:p>
        </p:txBody>
      </p:sp>
      <p:sp>
        <p:nvSpPr>
          <p:cNvPr id="14" name="TextBox 13"/>
          <p:cNvSpPr txBox="1"/>
          <p:nvPr/>
        </p:nvSpPr>
        <p:spPr>
          <a:xfrm>
            <a:off x="1844040" y="3961216"/>
            <a:ext cx="8640418"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which is responsible for converting fibrinogen into </a:t>
            </a:r>
          </a:p>
        </p:txBody>
      </p:sp>
      <p:sp>
        <p:nvSpPr>
          <p:cNvPr id="15" name="TextBox 14"/>
          <p:cNvSpPr txBox="1"/>
          <p:nvPr/>
        </p:nvSpPr>
        <p:spPr>
          <a:xfrm>
            <a:off x="1844041" y="4448896"/>
            <a:ext cx="8480503"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fibrin, which is then cross linked by factor XIII to </a:t>
            </a:r>
          </a:p>
        </p:txBody>
      </p:sp>
      <p:sp>
        <p:nvSpPr>
          <p:cNvPr id="16" name="TextBox 15"/>
          <p:cNvSpPr txBox="1"/>
          <p:nvPr/>
        </p:nvSpPr>
        <p:spPr>
          <a:xfrm>
            <a:off x="1844040" y="4936957"/>
            <a:ext cx="2264984" cy="492443"/>
          </a:xfrm>
          <a:prstGeom prst="rect">
            <a:avLst/>
          </a:prstGeom>
          <a:noFill/>
        </p:spPr>
        <p:txBody>
          <a:bodyPr vert="horz" lIns="0" tIns="0" rIns="0" bIns="0" rtlCol="0">
            <a:spAutoFit/>
          </a:bodyPr>
          <a:lstStyle/>
          <a:p>
            <a:r>
              <a:rPr lang="en-US" sz="3200">
                <a:solidFill>
                  <a:srgbClr val="000000"/>
                </a:solidFill>
                <a:latin typeface="Times New Roman" panose="02020603050405020304" pitchFamily="18" charset="0"/>
              </a:rPr>
              <a:t>form a clot. </a:t>
            </a:r>
          </a:p>
        </p:txBody>
      </p:sp>
      <p:sp>
        <p:nvSpPr>
          <p:cNvPr id="17" name="TextBox 16"/>
          <p:cNvSpPr txBox="1"/>
          <p:nvPr/>
        </p:nvSpPr>
        <p:spPr>
          <a:xfrm>
            <a:off x="1844041" y="5424586"/>
            <a:ext cx="8684163"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 </a:t>
            </a:r>
          </a:p>
        </p:txBody>
      </p:sp>
      <p:sp>
        <p:nvSpPr>
          <p:cNvPr id="18" name="TextBox 17"/>
          <p:cNvSpPr txBox="1"/>
          <p:nvPr/>
        </p:nvSpPr>
        <p:spPr>
          <a:xfrm>
            <a:off x="1844041" y="5912266"/>
            <a:ext cx="8532823"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 </a:t>
            </a:r>
          </a:p>
        </p:txBody>
      </p:sp>
      <p:sp>
        <p:nvSpPr>
          <p:cNvPr id="19" name="TextBox 18"/>
          <p:cNvSpPr txBox="1"/>
          <p:nvPr/>
        </p:nvSpPr>
        <p:spPr>
          <a:xfrm>
            <a:off x="1844040" y="6389375"/>
            <a:ext cx="8654342" cy="492443"/>
          </a:xfrm>
          <a:prstGeom prst="rect">
            <a:avLst/>
          </a:prstGeom>
          <a:noFill/>
        </p:spPr>
        <p:txBody>
          <a:bodyPr vert="horz" lIns="0" tIns="0" rIns="0" bIns="0" rtlCol="0">
            <a:spAutoFit/>
          </a:bodyPr>
          <a:lstStyle/>
          <a:p>
            <a:r>
              <a:rPr lang="en-US" sz="3200" dirty="0">
                <a:solidFill>
                  <a:srgbClr val="000000"/>
                </a:solidFill>
                <a:latin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2000" advTm="49054"/>
    </mc:Choice>
    <mc:Fallback xmlns="">
      <p:transition spd="slow" advTm="4905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2145792" y="1335024"/>
            <a:ext cx="438912" cy="420624"/>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5126736" y="3639312"/>
            <a:ext cx="438912" cy="420624"/>
          </a:xfrm>
          <a:prstGeom prst="rect">
            <a:avLst/>
          </a:prstGeom>
        </p:spPr>
      </p:pic>
      <p:sp>
        <p:nvSpPr>
          <p:cNvPr id="7" name="TextBox 6"/>
          <p:cNvSpPr txBox="1"/>
          <p:nvPr/>
        </p:nvSpPr>
        <p:spPr>
          <a:xfrm>
            <a:off x="1996441" y="509881"/>
            <a:ext cx="4133161" cy="415498"/>
          </a:xfrm>
          <a:prstGeom prst="rect">
            <a:avLst/>
          </a:prstGeom>
          <a:noFill/>
        </p:spPr>
        <p:txBody>
          <a:bodyPr vert="horz" lIns="0" tIns="0" rIns="0" bIns="0" rtlCol="0">
            <a:spAutoFit/>
          </a:bodyPr>
          <a:lstStyle/>
          <a:p>
            <a:r>
              <a:rPr lang="el-GR" sz="2700" b="1" dirty="0">
                <a:solidFill>
                  <a:srgbClr val="C00000"/>
                </a:solidFill>
                <a:latin typeface="Times New Roman" panose="02020603050405020304" pitchFamily="18" charset="0"/>
              </a:rPr>
              <a:t>α</a:t>
            </a:r>
            <a:r>
              <a:rPr lang="en-US" sz="2700" b="1" dirty="0">
                <a:solidFill>
                  <a:srgbClr val="C00000"/>
                </a:solidFill>
                <a:latin typeface="Times New Roman" panose="02020603050405020304" pitchFamily="18" charset="0"/>
              </a:rPr>
              <a:t>-2 MACROGLOBULIN </a:t>
            </a:r>
          </a:p>
        </p:txBody>
      </p:sp>
      <p:sp>
        <p:nvSpPr>
          <p:cNvPr id="8" name="TextBox 7"/>
          <p:cNvSpPr txBox="1"/>
          <p:nvPr/>
        </p:nvSpPr>
        <p:spPr>
          <a:xfrm>
            <a:off x="2372868" y="1333147"/>
            <a:ext cx="3131340"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2 -Macroglobulin </a:t>
            </a:r>
          </a:p>
        </p:txBody>
      </p:sp>
      <p:sp>
        <p:nvSpPr>
          <p:cNvPr id="9" name="TextBox 8"/>
          <p:cNvSpPr txBox="1"/>
          <p:nvPr/>
        </p:nvSpPr>
        <p:spPr>
          <a:xfrm>
            <a:off x="5221569" y="1333147"/>
            <a:ext cx="3289203"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is a large plasma </a:t>
            </a:r>
          </a:p>
        </p:txBody>
      </p:sp>
      <p:sp>
        <p:nvSpPr>
          <p:cNvPr id="10" name="TextBox 9"/>
          <p:cNvSpPr txBox="1"/>
          <p:nvPr/>
        </p:nvSpPr>
        <p:spPr>
          <a:xfrm>
            <a:off x="2491740" y="1758343"/>
            <a:ext cx="6746734"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glycoprotein (720 kDa) made up of 4 </a:t>
            </a:r>
          </a:p>
        </p:txBody>
      </p:sp>
      <p:sp>
        <p:nvSpPr>
          <p:cNvPr id="11" name="TextBox 10"/>
          <p:cNvSpPr txBox="1"/>
          <p:nvPr/>
        </p:nvSpPr>
        <p:spPr>
          <a:xfrm>
            <a:off x="2491741" y="2185138"/>
            <a:ext cx="5251713"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identical subunits of 180kDa. </a:t>
            </a:r>
          </a:p>
        </p:txBody>
      </p:sp>
      <p:sp>
        <p:nvSpPr>
          <p:cNvPr id="12" name="TextBox 11"/>
          <p:cNvSpPr txBox="1"/>
          <p:nvPr/>
        </p:nvSpPr>
        <p:spPr>
          <a:xfrm>
            <a:off x="2148840" y="3209573"/>
            <a:ext cx="7613514"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Approximately 10% of the zinc in plasma is </a:t>
            </a:r>
          </a:p>
        </p:txBody>
      </p:sp>
      <p:sp>
        <p:nvSpPr>
          <p:cNvPr id="13" name="TextBox 12"/>
          <p:cNvSpPr txBox="1"/>
          <p:nvPr/>
        </p:nvSpPr>
        <p:spPr>
          <a:xfrm>
            <a:off x="2491740" y="3637764"/>
            <a:ext cx="6859450" cy="415498"/>
          </a:xfrm>
          <a:prstGeom prst="rect">
            <a:avLst/>
          </a:prstGeom>
          <a:noFill/>
        </p:spPr>
        <p:txBody>
          <a:bodyPr vert="horz" lIns="0" tIns="0" rIns="0" bIns="0" rtlCol="0">
            <a:spAutoFit/>
          </a:bodyPr>
          <a:lstStyle/>
          <a:p>
            <a:r>
              <a:rPr lang="en-US" sz="2700" dirty="0">
                <a:solidFill>
                  <a:srgbClr val="000000"/>
                </a:solidFill>
                <a:latin typeface="Times New Roman" panose="02020603050405020304" pitchFamily="18" charset="0"/>
              </a:rPr>
              <a:t>transported by 2 -     -2 macroglobulin the </a:t>
            </a:r>
          </a:p>
        </p:txBody>
      </p:sp>
      <p:sp>
        <p:nvSpPr>
          <p:cNvPr id="14" name="TextBox 13"/>
          <p:cNvSpPr txBox="1"/>
          <p:nvPr/>
        </p:nvSpPr>
        <p:spPr>
          <a:xfrm>
            <a:off x="2491741" y="4063266"/>
            <a:ext cx="7489231" cy="415498"/>
          </a:xfrm>
          <a:prstGeom prst="rect">
            <a:avLst/>
          </a:prstGeom>
          <a:noFill/>
        </p:spPr>
        <p:txBody>
          <a:bodyPr vert="horz" lIns="0" tIns="0" rIns="0" bIns="0" rtlCol="0">
            <a:spAutoFit/>
          </a:bodyPr>
          <a:lstStyle/>
          <a:p>
            <a:r>
              <a:rPr lang="en-US" sz="2700">
                <a:solidFill>
                  <a:srgbClr val="000000"/>
                </a:solidFill>
                <a:latin typeface="Times New Roman" panose="02020603050405020304" pitchFamily="18" charset="0"/>
              </a:rPr>
              <a:t>remainder being transported by albumin. </a:t>
            </a:r>
          </a:p>
        </p:txBody>
      </p:sp>
    </p:spTree>
  </p:cSld>
  <p:clrMapOvr>
    <a:masterClrMapping/>
  </p:clrMapOvr>
  <mc:AlternateContent xmlns:mc="http://schemas.openxmlformats.org/markup-compatibility/2006" xmlns:p14="http://schemas.microsoft.com/office/powerpoint/2010/main">
    <mc:Choice Requires="p14">
      <p:transition spd="slow" p14:dur="2000" advTm="40195"/>
    </mc:Choice>
    <mc:Fallback xmlns="">
      <p:transition spd="slow" advTm="401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4530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4559300" y="1752600"/>
            <a:ext cx="2743200" cy="21336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4559300" y="1752600"/>
            <a:ext cx="2743200" cy="21336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4660900" y="1828800"/>
            <a:ext cx="1981200" cy="1790700"/>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4669536" y="1828800"/>
            <a:ext cx="1965960" cy="1783080"/>
          </a:xfrm>
          <a:prstGeom prst="rect">
            <a:avLst/>
          </a:prstGeom>
        </p:spPr>
      </p:pic>
      <p:pic>
        <p:nvPicPr>
          <p:cNvPr id="7" name="Picture 6"/>
          <p:cNvPicPr/>
          <p:nvPr/>
        </p:nvPicPr>
        <p:blipFill>
          <a:blip r:embed="rId7">
            <a:extLst>
              <a:ext uri="{28A0092B-C50C-407E-A947-70E740481C1C}">
                <a14:useLocalDpi xmlns:a14="http://schemas.microsoft.com/office/drawing/2010/main" val="0"/>
              </a:ext>
            </a:extLst>
          </a:blip>
          <a:stretch>
            <a:fillRect/>
          </a:stretch>
        </p:blipFill>
        <p:spPr>
          <a:xfrm>
            <a:off x="5054600" y="1968500"/>
            <a:ext cx="1676400" cy="1562100"/>
          </a:xfrm>
          <a:prstGeom prst="rect">
            <a:avLst/>
          </a:prstGeom>
        </p:spPr>
      </p:pic>
      <p:pic>
        <p:nvPicPr>
          <p:cNvPr id="8" name="Picture 7"/>
          <p:cNvPicPr/>
          <p:nvPr/>
        </p:nvPicPr>
        <p:blipFill>
          <a:blip r:embed="rId8">
            <a:extLst>
              <a:ext uri="{28A0092B-C50C-407E-A947-70E740481C1C}">
                <a14:useLocalDpi xmlns:a14="http://schemas.microsoft.com/office/drawing/2010/main" val="0"/>
              </a:ext>
            </a:extLst>
          </a:blip>
          <a:stretch>
            <a:fillRect/>
          </a:stretch>
        </p:blipFill>
        <p:spPr>
          <a:xfrm>
            <a:off x="5791200" y="2489200"/>
            <a:ext cx="1447800" cy="1320800"/>
          </a:xfrm>
          <a:prstGeom prst="rect">
            <a:avLst/>
          </a:prstGeom>
        </p:spPr>
      </p:pic>
      <p:pic>
        <p:nvPicPr>
          <p:cNvPr id="9" name="Picture 8"/>
          <p:cNvPicPr/>
          <p:nvPr/>
        </p:nvPicPr>
        <p:blipFill>
          <a:blip r:embed="rId9">
            <a:extLst>
              <a:ext uri="{28A0092B-C50C-407E-A947-70E740481C1C}">
                <a14:useLocalDpi xmlns:a14="http://schemas.microsoft.com/office/drawing/2010/main" val="0"/>
              </a:ext>
            </a:extLst>
          </a:blip>
          <a:stretch>
            <a:fillRect/>
          </a:stretch>
        </p:blipFill>
        <p:spPr>
          <a:xfrm>
            <a:off x="5130800" y="2362200"/>
            <a:ext cx="304800" cy="76200"/>
          </a:xfrm>
          <a:prstGeom prst="rect">
            <a:avLst/>
          </a:prstGeom>
        </p:spPr>
      </p:pic>
      <p:pic>
        <p:nvPicPr>
          <p:cNvPr id="10" name="Picture 9"/>
          <p:cNvPicPr/>
          <p:nvPr/>
        </p:nvPicPr>
        <p:blipFill>
          <a:blip r:embed="rId10">
            <a:extLst>
              <a:ext uri="{28A0092B-C50C-407E-A947-70E740481C1C}">
                <a14:useLocalDpi xmlns:a14="http://schemas.microsoft.com/office/drawing/2010/main" val="0"/>
              </a:ext>
            </a:extLst>
          </a:blip>
          <a:stretch>
            <a:fillRect/>
          </a:stretch>
        </p:blipFill>
        <p:spPr>
          <a:xfrm>
            <a:off x="5130800" y="2730500"/>
            <a:ext cx="304800" cy="76200"/>
          </a:xfrm>
          <a:prstGeom prst="rect">
            <a:avLst/>
          </a:prstGeom>
        </p:spPr>
      </p:pic>
      <p:pic>
        <p:nvPicPr>
          <p:cNvPr id="11" name="Picture 10"/>
          <p:cNvPicPr/>
          <p:nvPr/>
        </p:nvPicPr>
        <p:blipFill>
          <a:blip r:embed="rId11">
            <a:extLst>
              <a:ext uri="{28A0092B-C50C-407E-A947-70E740481C1C}">
                <a14:useLocalDpi xmlns:a14="http://schemas.microsoft.com/office/drawing/2010/main" val="0"/>
              </a:ext>
            </a:extLst>
          </a:blip>
          <a:stretch>
            <a:fillRect/>
          </a:stretch>
        </p:blipFill>
        <p:spPr>
          <a:xfrm>
            <a:off x="5130800" y="3111500"/>
            <a:ext cx="304800" cy="76200"/>
          </a:xfrm>
          <a:prstGeom prst="rect">
            <a:avLst/>
          </a:prstGeom>
        </p:spPr>
      </p:pic>
      <p:cxnSp>
        <p:nvCxnSpPr>
          <p:cNvPr id="12" name="Straight Connector 11"/>
          <p:cNvCxnSpPr/>
          <p:nvPr/>
        </p:nvCxnSpPr>
        <p:spPr>
          <a:xfrm>
            <a:off x="4572000" y="3886200"/>
            <a:ext cx="274320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315200" y="1752600"/>
            <a:ext cx="0" cy="213360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572000" y="1752600"/>
            <a:ext cx="274320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0" y="1752600"/>
            <a:ext cx="0" cy="213360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3886200"/>
            <a:ext cx="274320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315200" y="1752600"/>
            <a:ext cx="0" cy="213360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572000" y="1752600"/>
            <a:ext cx="274320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000" y="1752600"/>
            <a:ext cx="0" cy="213360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62551" y="3627501"/>
            <a:ext cx="1992122"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654673" y="1822451"/>
            <a:ext cx="0" cy="1805051"/>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662551" y="1822450"/>
            <a:ext cx="1992122"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62551" y="1822451"/>
            <a:ext cx="0" cy="1805051"/>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056506" y="3540506"/>
            <a:ext cx="1677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34048" y="1977644"/>
            <a:ext cx="0" cy="1562862"/>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56506" y="1977644"/>
            <a:ext cx="1677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56505" y="1977644"/>
            <a:ext cx="0" cy="1562862"/>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00726" y="3810000"/>
            <a:ext cx="143827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239000" y="2493900"/>
            <a:ext cx="0" cy="1316101"/>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800726" y="2493899"/>
            <a:ext cx="143827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800725" y="2493900"/>
            <a:ext cx="0" cy="1316101"/>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77441" y="874979"/>
            <a:ext cx="7262089" cy="307777"/>
          </a:xfrm>
          <a:prstGeom prst="rect">
            <a:avLst/>
          </a:prstGeom>
          <a:noFill/>
        </p:spPr>
        <p:txBody>
          <a:bodyPr vert="horz" lIns="0" tIns="0" rIns="0" bIns="0" rtlCol="0">
            <a:spAutoFit/>
          </a:bodyPr>
          <a:lstStyle/>
          <a:p>
            <a:r>
              <a:rPr lang="en-US" sz="2000">
                <a:solidFill>
                  <a:srgbClr val="000000"/>
                </a:solidFill>
                <a:latin typeface="Times New Roman" panose="02020603050405020304" pitchFamily="18" charset="0"/>
              </a:rPr>
              <a:t>Plasma - blood treated with anticoagulants to prevent clot </a:t>
            </a:r>
          </a:p>
        </p:txBody>
      </p:sp>
      <p:sp>
        <p:nvSpPr>
          <p:cNvPr id="33" name="TextBox 32"/>
          <p:cNvSpPr txBox="1"/>
          <p:nvPr/>
        </p:nvSpPr>
        <p:spPr>
          <a:xfrm>
            <a:off x="2377441" y="1179779"/>
            <a:ext cx="5995701" cy="307777"/>
          </a:xfrm>
          <a:prstGeom prst="rect">
            <a:avLst/>
          </a:prstGeom>
          <a:noFill/>
        </p:spPr>
        <p:txBody>
          <a:bodyPr vert="horz" lIns="0" tIns="0" rIns="0" bIns="0" rtlCol="0">
            <a:spAutoFit/>
          </a:bodyPr>
          <a:lstStyle/>
          <a:p>
            <a:r>
              <a:rPr lang="en-US" sz="2000">
                <a:solidFill>
                  <a:srgbClr val="000000"/>
                </a:solidFill>
                <a:latin typeface="Times New Roman" panose="02020603050405020304" pitchFamily="18" charset="0"/>
              </a:rPr>
              <a:t>formation then centrifuged to remove the cells </a:t>
            </a:r>
          </a:p>
        </p:txBody>
      </p:sp>
      <p:sp>
        <p:nvSpPr>
          <p:cNvPr id="34" name="TextBox 33"/>
          <p:cNvSpPr txBox="1"/>
          <p:nvPr/>
        </p:nvSpPr>
        <p:spPr>
          <a:xfrm>
            <a:off x="5218430" y="2079804"/>
            <a:ext cx="1085774"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Plasma </a:t>
            </a:r>
          </a:p>
        </p:txBody>
      </p:sp>
      <p:sp>
        <p:nvSpPr>
          <p:cNvPr id="35" name="TextBox 34"/>
          <p:cNvSpPr txBox="1"/>
          <p:nvPr/>
        </p:nvSpPr>
        <p:spPr>
          <a:xfrm>
            <a:off x="5502275" y="2223695"/>
            <a:ext cx="1085774"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Plasma </a:t>
            </a:r>
          </a:p>
        </p:txBody>
      </p:sp>
      <p:sp>
        <p:nvSpPr>
          <p:cNvPr id="36" name="TextBox 35"/>
          <p:cNvSpPr txBox="1"/>
          <p:nvPr/>
        </p:nvSpPr>
        <p:spPr>
          <a:xfrm>
            <a:off x="5232781" y="2587042"/>
            <a:ext cx="1705280"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"Buffy coat" </a:t>
            </a:r>
          </a:p>
        </p:txBody>
      </p:sp>
      <p:sp>
        <p:nvSpPr>
          <p:cNvPr id="37" name="TextBox 36"/>
          <p:cNvSpPr txBox="1"/>
          <p:nvPr/>
        </p:nvSpPr>
        <p:spPr>
          <a:xfrm>
            <a:off x="5502276" y="2604695"/>
            <a:ext cx="1524229" cy="276999"/>
          </a:xfrm>
          <a:prstGeom prst="rect">
            <a:avLst/>
          </a:prstGeom>
          <a:noFill/>
        </p:spPr>
        <p:txBody>
          <a:bodyPr vert="horz" lIns="0" tIns="0" rIns="0" bIns="0" rtlCol="0">
            <a:spAutoFit/>
          </a:bodyPr>
          <a:lstStyle/>
          <a:p>
            <a:r>
              <a:rPr lang="en-US" dirty="0">
                <a:solidFill>
                  <a:srgbClr val="000000"/>
                </a:solidFill>
                <a:latin typeface="Times New Roman" panose="02020603050405020304" pitchFamily="18" charset="0"/>
              </a:rPr>
              <a:t> </a:t>
            </a:r>
          </a:p>
        </p:txBody>
      </p:sp>
      <p:sp>
        <p:nvSpPr>
          <p:cNvPr id="38" name="TextBox 37"/>
          <p:cNvSpPr txBox="1"/>
          <p:nvPr/>
        </p:nvSpPr>
        <p:spPr>
          <a:xfrm>
            <a:off x="5502275" y="2985613"/>
            <a:ext cx="1971202" cy="276999"/>
          </a:xfrm>
          <a:prstGeom prst="rect">
            <a:avLst/>
          </a:prstGeom>
          <a:noFill/>
        </p:spPr>
        <p:txBody>
          <a:bodyPr vert="horz" lIns="0" tIns="0" rIns="0" bIns="0" rtlCol="0">
            <a:spAutoFit/>
          </a:bodyPr>
          <a:lstStyle/>
          <a:p>
            <a:r>
              <a:rPr lang="en-US">
                <a:solidFill>
                  <a:srgbClr val="000000"/>
                </a:solidFill>
                <a:latin typeface="Times New Roman" panose="02020603050405020304" pitchFamily="18" charset="0"/>
              </a:rPr>
              <a:t>Red blood cells </a:t>
            </a:r>
          </a:p>
        </p:txBody>
      </p:sp>
      <p:sp>
        <p:nvSpPr>
          <p:cNvPr id="40" name="TextBox 39"/>
          <p:cNvSpPr txBox="1"/>
          <p:nvPr/>
        </p:nvSpPr>
        <p:spPr>
          <a:xfrm>
            <a:off x="2377441" y="5447944"/>
            <a:ext cx="6940167" cy="307777"/>
          </a:xfrm>
          <a:prstGeom prst="rect">
            <a:avLst/>
          </a:prstGeom>
          <a:noFill/>
        </p:spPr>
        <p:txBody>
          <a:bodyPr vert="horz" lIns="0" tIns="0" rIns="0" bIns="0" rtlCol="0">
            <a:spAutoFit/>
          </a:bodyPr>
          <a:lstStyle/>
          <a:p>
            <a:r>
              <a:rPr lang="en-US" sz="2000">
                <a:solidFill>
                  <a:srgbClr val="000000"/>
                </a:solidFill>
                <a:latin typeface="Times New Roman" panose="02020603050405020304" pitchFamily="18" charset="0"/>
              </a:rPr>
              <a:t>Serum - blood that is allowed to form a fibrin clot then </a:t>
            </a:r>
          </a:p>
        </p:txBody>
      </p:sp>
      <p:sp>
        <p:nvSpPr>
          <p:cNvPr id="41" name="TextBox 40"/>
          <p:cNvSpPr txBox="1"/>
          <p:nvPr/>
        </p:nvSpPr>
        <p:spPr>
          <a:xfrm>
            <a:off x="2377440" y="5752744"/>
            <a:ext cx="5637608" cy="307777"/>
          </a:xfrm>
          <a:prstGeom prst="rect">
            <a:avLst/>
          </a:prstGeom>
          <a:noFill/>
        </p:spPr>
        <p:txBody>
          <a:bodyPr vert="horz" lIns="0" tIns="0" rIns="0" bIns="0" rtlCol="0">
            <a:spAutoFit/>
          </a:bodyPr>
          <a:lstStyle/>
          <a:p>
            <a:r>
              <a:rPr lang="en-US" sz="2000">
                <a:solidFill>
                  <a:srgbClr val="000000"/>
                </a:solidFill>
                <a:latin typeface="Times New Roman" panose="02020603050405020304" pitchFamily="18" charset="0"/>
              </a:rPr>
              <a:t>centrifuged to remove the cells and the clot </a:t>
            </a:r>
          </a:p>
        </p:txBody>
      </p:sp>
    </p:spTree>
  </p:cSld>
  <p:clrMapOvr>
    <a:masterClrMapping/>
  </p:clrMapOvr>
  <mc:AlternateContent xmlns:mc="http://schemas.openxmlformats.org/markup-compatibility/2006" xmlns:p14="http://schemas.microsoft.com/office/powerpoint/2010/main">
    <mc:Choice Requires="p14">
      <p:transition spd="slow" p14:dur="2000" advTm="79824"/>
    </mc:Choice>
    <mc:Fallback xmlns="">
      <p:transition spd="slow" advTm="7982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1549400" y="-182563"/>
            <a:ext cx="10642600" cy="1450976"/>
          </a:xfrm>
        </p:spPr>
        <p:txBody>
          <a:bodyPr vert="horz" wrap="square" lIns="91440" tIns="45720" rIns="91440" bIns="45720" anchor="ctr" anchorCtr="0"/>
          <a:lstStyle/>
          <a:p>
            <a:pPr eaLnBrk="1" hangingPunct="1"/>
            <a:r>
              <a:rPr lang="en-US" altLang="zh-CN" dirty="0">
                <a:latin typeface="Garamond" panose="02020404030301010803" pitchFamily="18" charset="0"/>
                <a:ea typeface="SimSun" panose="02010600030101010101" pitchFamily="2" charset="-122"/>
              </a:rPr>
              <a:t>METABOLISM OF PLASMA PROTEINS</a:t>
            </a:r>
          </a:p>
        </p:txBody>
      </p:sp>
      <p:sp>
        <p:nvSpPr>
          <p:cNvPr id="3" name="Content Placeholder 2"/>
          <p:cNvSpPr>
            <a:spLocks noGrp="1"/>
          </p:cNvSpPr>
          <p:nvPr>
            <p:ph idx="4294967295"/>
          </p:nvPr>
        </p:nvSpPr>
        <p:spPr>
          <a:xfrm>
            <a:off x="950976" y="1268412"/>
            <a:ext cx="10058400" cy="5071427"/>
          </a:xfrm>
        </p:spPr>
        <p:txBody>
          <a:bodyPr vert="horz" wrap="square" lIns="91440" tIns="45720" rIns="91440" bIns="45720" numCol="1" anchor="t" anchorCtr="0" compatLnSpc="1">
            <a:normAutofit/>
          </a:bodyPr>
          <a:lstStyle/>
          <a:p>
            <a:pPr algn="just" eaLnBrk="1" hangingPunct="1">
              <a:lnSpc>
                <a:spcPct val="70000"/>
              </a:lnSpc>
            </a:pPr>
            <a:r>
              <a:rPr lang="en-US" altLang="zh-CN" sz="2400" dirty="0">
                <a:solidFill>
                  <a:schemeClr val="tx1"/>
                </a:solidFill>
                <a:latin typeface="Garamond" panose="02020404030301010803" pitchFamily="18" charset="0"/>
                <a:ea typeface="SimSun" panose="02010600030101010101" pitchFamily="2" charset="-122"/>
              </a:rPr>
              <a:t>The amount of plasma proteins in the vasculature depends on balance between rate of synthesis and that of catabolism or loss.</a:t>
            </a:r>
          </a:p>
          <a:p>
            <a:pPr algn="just" eaLnBrk="1" hangingPunct="1">
              <a:lnSpc>
                <a:spcPct val="70000"/>
              </a:lnSpc>
            </a:pPr>
            <a:r>
              <a:rPr lang="en-US" altLang="zh-CN" sz="2400" dirty="0">
                <a:solidFill>
                  <a:schemeClr val="tx1"/>
                </a:solidFill>
                <a:latin typeface="Garamond" panose="02020404030301010803" pitchFamily="18" charset="0"/>
                <a:ea typeface="SimSun" panose="02010600030101010101" pitchFamily="2" charset="-122"/>
              </a:rPr>
              <a:t>SYNTHESIS</a:t>
            </a:r>
          </a:p>
          <a:p>
            <a:pPr marL="457200" lvl="2" algn="just" eaLnBrk="1" hangingPunct="1">
              <a:lnSpc>
                <a:spcPct val="70000"/>
              </a:lnSpc>
            </a:pPr>
            <a:r>
              <a:rPr lang="en-US" altLang="zh-CN" sz="2400" dirty="0">
                <a:solidFill>
                  <a:schemeClr val="tx1"/>
                </a:solidFill>
                <a:latin typeface="Garamond" panose="02020404030301010803" pitchFamily="18" charset="0"/>
                <a:ea typeface="SimSun" panose="02010600030101010101" pitchFamily="2" charset="-122"/>
              </a:rPr>
              <a:t>Synthesis of most plasma proteins occurs in the hepatocyte which is controlled by specific regulatory mechanisms except the immunoglobulins which are derived from β-cells of the immune system. For example:</a:t>
            </a:r>
          </a:p>
          <a:p>
            <a:pPr marL="457200" lvl="2" algn="just" eaLnBrk="1" hangingPunct="1">
              <a:lnSpc>
                <a:spcPct val="70000"/>
              </a:lnSpc>
            </a:pPr>
            <a:endParaRPr lang="en-US" altLang="zh-CN" sz="2400" dirty="0">
              <a:solidFill>
                <a:schemeClr val="tx1"/>
              </a:solidFill>
              <a:latin typeface="Garamond" panose="02020404030301010803" pitchFamily="18" charset="0"/>
              <a:ea typeface="SimSun" panose="02010600030101010101" pitchFamily="2" charset="-122"/>
            </a:endParaRPr>
          </a:p>
          <a:p>
            <a:pPr marL="457200" lvl="2" algn="just" eaLnBrk="1" hangingPunct="1">
              <a:lnSpc>
                <a:spcPct val="70000"/>
              </a:lnSpc>
            </a:pPr>
            <a:r>
              <a:rPr lang="en-US" altLang="zh-CN" sz="2400" dirty="0">
                <a:solidFill>
                  <a:schemeClr val="tx1"/>
                </a:solidFill>
                <a:latin typeface="Garamond" panose="02020404030301010803" pitchFamily="18" charset="0"/>
                <a:ea typeface="SimSun" panose="02010600030101010101" pitchFamily="2" charset="-122"/>
              </a:rPr>
              <a:t>Albumin synthesis depends upon the oncotic pressure in the hepatic ECF.</a:t>
            </a:r>
          </a:p>
          <a:p>
            <a:pPr marL="457200" lvl="2" algn="just" eaLnBrk="1" hangingPunct="1">
              <a:lnSpc>
                <a:spcPct val="70000"/>
              </a:lnSpc>
            </a:pPr>
            <a:endParaRPr lang="en-US" altLang="zh-CN" sz="2400" dirty="0">
              <a:solidFill>
                <a:schemeClr val="tx1"/>
              </a:solidFill>
              <a:latin typeface="Garamond" panose="02020404030301010803" pitchFamily="18" charset="0"/>
              <a:ea typeface="SimSun" panose="02010600030101010101" pitchFamily="2" charset="-122"/>
            </a:endParaRPr>
          </a:p>
          <a:p>
            <a:pPr marL="457200" lvl="2" algn="just" eaLnBrk="1" hangingPunct="1">
              <a:lnSpc>
                <a:spcPct val="70000"/>
              </a:lnSpc>
            </a:pPr>
            <a:r>
              <a:rPr lang="en-US" altLang="zh-CN" sz="2400" dirty="0">
                <a:solidFill>
                  <a:schemeClr val="tx1"/>
                </a:solidFill>
                <a:latin typeface="Garamond" panose="02020404030301010803" pitchFamily="18" charset="0"/>
                <a:ea typeface="SimSun" panose="02010600030101010101" pitchFamily="2" charset="-122"/>
              </a:rPr>
              <a:t>Synthesis of many proteins involved in inflammation is controlled by humoral factors released from macrophages.</a:t>
            </a:r>
          </a:p>
          <a:p>
            <a:pPr marL="457200" lvl="2" algn="just" eaLnBrk="1" hangingPunct="1">
              <a:lnSpc>
                <a:spcPct val="70000"/>
              </a:lnSpc>
            </a:pPr>
            <a:endParaRPr lang="en-US" altLang="zh-CN" sz="2400" dirty="0">
              <a:solidFill>
                <a:schemeClr val="tx1"/>
              </a:solidFill>
              <a:latin typeface="Garamond" panose="02020404030301010803" pitchFamily="18" charset="0"/>
              <a:ea typeface="SimSun" panose="02010600030101010101" pitchFamily="2" charset="-122"/>
            </a:endParaRPr>
          </a:p>
          <a:p>
            <a:pPr marL="457200" lvl="2" algn="just" eaLnBrk="1" hangingPunct="1">
              <a:lnSpc>
                <a:spcPct val="70000"/>
              </a:lnSpc>
            </a:pPr>
            <a:r>
              <a:rPr lang="en-US" altLang="zh-CN" sz="2400" dirty="0">
                <a:solidFill>
                  <a:schemeClr val="tx1"/>
                </a:solidFill>
                <a:latin typeface="Garamond" panose="02020404030301010803" pitchFamily="18" charset="0"/>
                <a:ea typeface="SimSun" panose="02010600030101010101" pitchFamily="2" charset="-122"/>
              </a:rPr>
              <a:t>The supply of a.a stimulates the synthesis of some plasma proteins in the liver.</a:t>
            </a:r>
          </a:p>
          <a:p>
            <a:pPr marL="457200" lvl="2" algn="just" eaLnBrk="1" hangingPunct="1">
              <a:lnSpc>
                <a:spcPct val="70000"/>
              </a:lnSpc>
            </a:pPr>
            <a:endParaRPr lang="en-US" altLang="zh-CN" sz="2400" dirty="0">
              <a:solidFill>
                <a:schemeClr val="tx1"/>
              </a:solidFill>
              <a:latin typeface="Garamond" panose="02020404030301010803" pitchFamily="18" charset="0"/>
              <a:ea typeface="SimSun" panose="02010600030101010101" pitchFamily="2" charset="-122"/>
            </a:endParaRPr>
          </a:p>
          <a:p>
            <a:pPr marL="457200" lvl="2" algn="just" eaLnBrk="1" hangingPunct="1">
              <a:lnSpc>
                <a:spcPct val="70000"/>
              </a:lnSpc>
            </a:pPr>
            <a:r>
              <a:rPr lang="en-US" altLang="zh-CN" sz="2400" dirty="0">
                <a:solidFill>
                  <a:schemeClr val="tx1"/>
                </a:solidFill>
                <a:latin typeface="Garamond" panose="02020404030301010803" pitchFamily="18" charset="0"/>
                <a:ea typeface="SimSun" panose="02010600030101010101" pitchFamily="2" charset="-122"/>
              </a:rPr>
              <a:t>Several hormones have important effects not only on the synthesis of plasma proteins but on their distribution and catabolism.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740664" y="0"/>
            <a:ext cx="10515600" cy="6291072"/>
          </a:xfrm>
        </p:spPr>
        <p:txBody>
          <a:bodyPr vert="horz" wrap="square" lIns="91440" tIns="45720" rIns="91440" bIns="45720" anchor="t" anchorCtr="0">
            <a:normAutofit/>
          </a:bodyPr>
          <a:lstStyle/>
          <a:p>
            <a:pPr algn="just" eaLnBrk="1" hangingPunct="1"/>
            <a:r>
              <a:rPr lang="en-US" altLang="zh-CN" sz="2500" dirty="0">
                <a:ea typeface="SimSun" panose="02010600030101010101" pitchFamily="2" charset="-122"/>
              </a:rPr>
              <a:t>CATABOLISM</a:t>
            </a:r>
          </a:p>
          <a:p>
            <a:pPr lvl="1" algn="just" eaLnBrk="1" hangingPunct="1">
              <a:buClrTx/>
            </a:pPr>
            <a:r>
              <a:rPr lang="en-US" altLang="zh-CN" sz="2600" dirty="0">
                <a:latin typeface="Garamond" panose="02020404030301010803" pitchFamily="18" charset="0"/>
                <a:ea typeface="SimSun" panose="02010600030101010101" pitchFamily="2" charset="-122"/>
              </a:rPr>
              <a:t>Occurs when the proteins are taken up by pinocytosis into the capillary endothelial cells, or into mononuclear phagocytes.</a:t>
            </a:r>
          </a:p>
          <a:p>
            <a:pPr lvl="2" algn="just" eaLnBrk="1" hangingPunct="1">
              <a:buClrTx/>
            </a:pPr>
            <a:r>
              <a:rPr lang="en-US" altLang="zh-CN" sz="2600" dirty="0">
                <a:latin typeface="Garamond" panose="02020404030301010803" pitchFamily="18" charset="0"/>
                <a:ea typeface="SimSun" panose="02010600030101010101" pitchFamily="2" charset="-122"/>
              </a:rPr>
              <a:t>To a greater or lesser extent, breakdown of plasma proteins occurs in most cells of the body.</a:t>
            </a:r>
          </a:p>
          <a:p>
            <a:pPr lvl="2" algn="just" eaLnBrk="1" hangingPunct="1">
              <a:buClrTx/>
            </a:pPr>
            <a:r>
              <a:rPr lang="en-US" altLang="zh-CN" sz="2600" dirty="0">
                <a:latin typeface="Garamond" panose="02020404030301010803" pitchFamily="18" charset="0"/>
                <a:ea typeface="SimSun" panose="02010600030101010101" pitchFamily="2" charset="-122"/>
              </a:rPr>
              <a:t>All capillary endothelial cells are capable of degrading plasma proteins during pinocytic transport across the cells, which then releases a.a used by tissues - main mechanism of Alb catabolism.</a:t>
            </a:r>
          </a:p>
          <a:p>
            <a:pPr lvl="2" algn="just" eaLnBrk="1" hangingPunct="1">
              <a:buClrTx/>
            </a:pPr>
            <a:r>
              <a:rPr lang="en-US" altLang="zh-CN" sz="2600" dirty="0">
                <a:latin typeface="Garamond" panose="02020404030301010803" pitchFamily="18" charset="0"/>
                <a:ea typeface="SimSun" panose="02010600030101010101" pitchFamily="2" charset="-122"/>
              </a:rPr>
              <a:t>Those plasma proteins which contains CHO side-chains e.g transferrin, are probably catabolized largely in the liver.</a:t>
            </a:r>
          </a:p>
          <a:p>
            <a:pPr lvl="2" algn="just" eaLnBrk="1" hangingPunct="1">
              <a:buClrTx/>
            </a:pPr>
            <a:r>
              <a:rPr lang="en-US" altLang="zh-CN" sz="2600" dirty="0">
                <a:latin typeface="Garamond" panose="02020404030301010803" pitchFamily="18" charset="0"/>
                <a:ea typeface="SimSun" panose="02010600030101010101" pitchFamily="2" charset="-122"/>
              </a:rPr>
              <a:t>Passive loss occurs when the renal glomerulus filters low m.w proteins and protein fragments (about 2-4g of plasma proteins produced by proteolysis daily) which are then reabsorbed and catabolized in the proximal tubules.</a:t>
            </a:r>
          </a:p>
          <a:p>
            <a:pPr lvl="2" algn="just" eaLnBrk="1" hangingPunct="1">
              <a:buClrTx/>
            </a:pPr>
            <a:r>
              <a:rPr lang="en-US" altLang="zh-CN" sz="2600" dirty="0">
                <a:latin typeface="Garamond" panose="02020404030301010803" pitchFamily="18" charset="0"/>
                <a:ea typeface="SimSun" panose="02010600030101010101" pitchFamily="2" charset="-122"/>
              </a:rPr>
              <a:t>Several proteins, such as IgG and complement proteins, are broken down within macrophages as a result of forming complexes or cleavage products which are phagocytosed or pinocytosed following binding to receptors.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0" y="92075"/>
            <a:ext cx="12007850" cy="968375"/>
          </a:xfrm>
        </p:spPr>
        <p:txBody>
          <a:bodyPr vert="horz" wrap="square" lIns="91440" tIns="45720" rIns="91440" bIns="45720" anchor="ctr" anchorCtr="0">
            <a:normAutofit/>
          </a:bodyPr>
          <a:lstStyle/>
          <a:p>
            <a:pPr eaLnBrk="1" hangingPunct="1">
              <a:buNone/>
            </a:pPr>
            <a:r>
              <a:rPr lang="en-US" altLang="x-none" sz="3600" dirty="0">
                <a:latin typeface="Garamond" panose="02020404030301010803" pitchFamily="18" charset="0"/>
              </a:rPr>
              <a:t>   FACTORS AFFECTING SYNTHESIS AND CATABOLISM</a:t>
            </a:r>
          </a:p>
        </p:txBody>
      </p:sp>
      <p:sp>
        <p:nvSpPr>
          <p:cNvPr id="3" name="Content Placeholder 2"/>
          <p:cNvSpPr>
            <a:spLocks noGrp="1"/>
          </p:cNvSpPr>
          <p:nvPr>
            <p:ph idx="4294967295"/>
          </p:nvPr>
        </p:nvSpPr>
        <p:spPr>
          <a:xfrm>
            <a:off x="890016" y="1426020"/>
            <a:ext cx="10058400" cy="4657788"/>
          </a:xfrm>
        </p:spPr>
        <p:txBody>
          <a:bodyPr vert="horz" wrap="square" lIns="91440" tIns="45720" rIns="91440" bIns="45720" numCol="1" anchor="t" anchorCtr="0" compatLnSpc="1">
            <a:noAutofit/>
          </a:bodyPr>
          <a:lstStyle/>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Defective anabolism which may be due to:</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reduced synthesis in liver disease</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impaired intake of proteins as in malnutrition</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defective digestion or malabsorption as in carcinoma of the stomach or pancreas, peptic ulcer.</a:t>
            </a:r>
          </a:p>
          <a:p>
            <a:pPr marL="457200" marR="0" lvl="1" indent="0" algn="just" defTabSz="914400" rtl="0" eaLnBrk="1" fontAlgn="auto" latinLnBrk="0" hangingPunct="1">
              <a:lnSpc>
                <a:spcPct val="90000"/>
              </a:lnSpc>
              <a:spcBef>
                <a:spcPts val="500"/>
              </a:spcBef>
              <a:spcAft>
                <a:spcPct val="0"/>
              </a:spcAft>
              <a:buClrTx/>
              <a:buSzTx/>
              <a:buFont typeface="Arial" panose="020B0604020202020204" pitchFamily="34" charset="0"/>
              <a:buNone/>
              <a:defRPr/>
            </a:pPr>
            <a:endParaRPr kumimoji="0" lang="en-US" sz="2800" b="0" i="0" u="none" strike="noStrike" kern="1200" cap="none" spc="0" normalizeH="0" baseline="0" noProof="1">
              <a:ln>
                <a:noFill/>
              </a:ln>
              <a:solidFill>
                <a:schemeClr val="tx1"/>
              </a:solidFill>
              <a:effectLst/>
              <a:uLnTx/>
              <a:uFillTx/>
              <a:latin typeface="Garamond" panose="02020404030301010803" pitchFamily="18" charset="0"/>
            </a:endParaRPr>
          </a:p>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Increased catabolism as found in:</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fever and after injury</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severe haemorrhage or early stage of shock</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acute infections in untreated DM and hyperthyroidism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2133600" y="-204343"/>
            <a:ext cx="10058400" cy="1449387"/>
          </a:xfrm>
        </p:spPr>
        <p:txBody>
          <a:bodyPr vert="horz" wrap="square" lIns="91440" tIns="45720" rIns="91440" bIns="45720" anchor="ctr" anchorCtr="0"/>
          <a:lstStyle/>
          <a:p>
            <a:pPr eaLnBrk="1" hangingPunct="1"/>
            <a:r>
              <a:rPr lang="en-US" altLang="zh-CN" dirty="0">
                <a:ea typeface="SimSun" panose="02010600030101010101" pitchFamily="2" charset="-122"/>
              </a:rPr>
              <a:t>TOTAL PLASMA PROTEINS</a:t>
            </a:r>
          </a:p>
        </p:txBody>
      </p:sp>
      <p:sp>
        <p:nvSpPr>
          <p:cNvPr id="10243" name="Content Placeholder 2"/>
          <p:cNvSpPr>
            <a:spLocks noGrp="1"/>
          </p:cNvSpPr>
          <p:nvPr>
            <p:ph idx="4294967295"/>
          </p:nvPr>
        </p:nvSpPr>
        <p:spPr>
          <a:xfrm>
            <a:off x="506222" y="1065975"/>
            <a:ext cx="10960100" cy="5273865"/>
          </a:xfrm>
        </p:spPr>
        <p:txBody>
          <a:bodyPr vert="horz" wrap="square" lIns="91440" tIns="45720" rIns="91440" bIns="45720" anchor="t" anchorCtr="0">
            <a:noAutofit/>
          </a:bodyPr>
          <a:lstStyle/>
          <a:p>
            <a:pPr algn="just" eaLnBrk="1" hangingPunct="1">
              <a:lnSpc>
                <a:spcPct val="80000"/>
              </a:lnSpc>
              <a:buClrTx/>
              <a:buFont typeface="Wingdings" panose="05000000000000000000" pitchFamily="2" charset="2"/>
              <a:buChar char="q"/>
            </a:pPr>
            <a:r>
              <a:rPr lang="en-US" altLang="zh-CN" sz="2600" dirty="0">
                <a:solidFill>
                  <a:schemeClr val="tx1"/>
                </a:solidFill>
                <a:latin typeface="Garamond" panose="02020404030301010803" pitchFamily="18" charset="0"/>
                <a:ea typeface="SimSun" panose="02010600030101010101" pitchFamily="2" charset="-122"/>
              </a:rPr>
              <a:t>Total protein concentrations are likely to be altered significantly only when there are marked changes in its major constituents, such as Alb and immunoglobulins.</a:t>
            </a:r>
          </a:p>
          <a:p>
            <a:pPr algn="just" eaLnBrk="1" hangingPunct="1">
              <a:lnSpc>
                <a:spcPct val="80000"/>
              </a:lnSpc>
              <a:buClrTx/>
              <a:buFont typeface="Wingdings" panose="05000000000000000000" pitchFamily="2" charset="2"/>
              <a:buChar char="q"/>
            </a:pPr>
            <a:r>
              <a:rPr lang="en-US" altLang="zh-CN" sz="2600" dirty="0">
                <a:solidFill>
                  <a:schemeClr val="tx1"/>
                </a:solidFill>
                <a:latin typeface="Garamond" panose="02020404030301010803" pitchFamily="18" charset="0"/>
                <a:ea typeface="SimSun" panose="02010600030101010101" pitchFamily="2" charset="-122"/>
              </a:rPr>
              <a:t>Their estimation in the laboratory therefore provides clinically useful information in only limited number of disease conditions.</a:t>
            </a:r>
          </a:p>
          <a:p>
            <a:pPr algn="just" eaLnBrk="1" hangingPunct="1">
              <a:lnSpc>
                <a:spcPct val="80000"/>
              </a:lnSpc>
              <a:buClrTx/>
              <a:buFont typeface="Wingdings" panose="05000000000000000000" pitchFamily="2" charset="2"/>
              <a:buChar char="q"/>
            </a:pPr>
            <a:r>
              <a:rPr lang="en-US" altLang="zh-CN" sz="2600" dirty="0">
                <a:solidFill>
                  <a:schemeClr val="tx1"/>
                </a:solidFill>
                <a:latin typeface="Garamond" panose="02020404030301010803" pitchFamily="18" charset="0"/>
                <a:ea typeface="SimSun" panose="02010600030101010101" pitchFamily="2" charset="-122"/>
              </a:rPr>
              <a:t>The measurement of total protein content of the plasma may be used to assess degree of hydration of the patient and is required if the calculation of the total globulin is to be made.</a:t>
            </a:r>
          </a:p>
          <a:p>
            <a:pPr lvl="1" algn="just" eaLnBrk="1" hangingPunct="1">
              <a:lnSpc>
                <a:spcPct val="80000"/>
              </a:lnSpc>
              <a:buClrTx/>
              <a:buFont typeface="Wingdings" panose="05000000000000000000" pitchFamily="2" charset="2"/>
              <a:buChar char="q"/>
            </a:pPr>
            <a:r>
              <a:rPr lang="en-US" altLang="zh-CN" sz="2600" dirty="0">
                <a:solidFill>
                  <a:schemeClr val="tx1"/>
                </a:solidFill>
                <a:latin typeface="Garamond" panose="02020404030301010803" pitchFamily="18" charset="0"/>
                <a:ea typeface="SimSun" panose="02010600030101010101" pitchFamily="2" charset="-122"/>
              </a:rPr>
              <a:t>Globulins (g/dl) = Total protein (g/dl) - Albumin (g/dl)</a:t>
            </a:r>
          </a:p>
          <a:p>
            <a:pPr algn="just" eaLnBrk="1" hangingPunct="1">
              <a:lnSpc>
                <a:spcPct val="80000"/>
              </a:lnSpc>
              <a:buClrTx/>
              <a:buFont typeface="Wingdings" panose="05000000000000000000" pitchFamily="2" charset="2"/>
              <a:buChar char="q"/>
            </a:pPr>
            <a:r>
              <a:rPr lang="en-US" altLang="zh-CN" sz="2600" dirty="0">
                <a:solidFill>
                  <a:schemeClr val="tx1"/>
                </a:solidFill>
                <a:latin typeface="Garamond" panose="02020404030301010803" pitchFamily="18" charset="0"/>
                <a:ea typeface="SimSun" panose="02010600030101010101" pitchFamily="2" charset="-122"/>
              </a:rPr>
              <a:t>Total protein content is most commonly measured by the biuret technique which depends on a colour reaction between an alkaline copper reagent and the CO-NH peptide linkages.</a:t>
            </a:r>
          </a:p>
          <a:p>
            <a:pPr algn="just" eaLnBrk="1" hangingPunct="1">
              <a:lnSpc>
                <a:spcPct val="80000"/>
              </a:lnSpc>
              <a:buClrTx/>
              <a:buFont typeface="Wingdings" panose="05000000000000000000" pitchFamily="2" charset="2"/>
              <a:buChar char="q"/>
            </a:pPr>
            <a:r>
              <a:rPr lang="en-US" altLang="zh-CN" sz="2600" dirty="0">
                <a:solidFill>
                  <a:schemeClr val="tx1"/>
                </a:solidFill>
                <a:latin typeface="Garamond" panose="02020404030301010803" pitchFamily="18" charset="0"/>
                <a:ea typeface="SimSun" panose="02010600030101010101" pitchFamily="2" charset="-122"/>
              </a:rPr>
              <a:t>The reference range for total protein is 60 - 80g/l (6.0 - 8.0g/dl), estimated in serum; this excludes fibrinogen, which is included in plasma.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438912" y="109729"/>
            <a:ext cx="11753088" cy="719328"/>
          </a:xfrm>
        </p:spPr>
        <p:txBody>
          <a:bodyPr vert="horz" wrap="square" lIns="91440" tIns="45720" rIns="91440" bIns="45720" anchor="ctr" anchorCtr="0">
            <a:normAutofit fontScale="90000"/>
          </a:bodyPr>
          <a:lstStyle/>
          <a:p>
            <a:pPr eaLnBrk="1" hangingPunct="1"/>
            <a:r>
              <a:rPr lang="en-US" altLang="zh-CN" dirty="0">
                <a:ea typeface="SimSun" panose="02010600030101010101" pitchFamily="2" charset="-122"/>
              </a:rPr>
              <a:t>   </a:t>
            </a:r>
            <a:r>
              <a:rPr lang="en-US" altLang="zh-CN" sz="4000" dirty="0">
                <a:latin typeface="Garamond" panose="02020404030301010803" pitchFamily="18" charset="0"/>
                <a:ea typeface="SimSun" panose="02010600030101010101" pitchFamily="2" charset="-122"/>
              </a:rPr>
              <a:t>LABORATORY METHODS FOR TOTAL PROTEINS</a:t>
            </a:r>
          </a:p>
        </p:txBody>
      </p:sp>
      <p:sp>
        <p:nvSpPr>
          <p:cNvPr id="3" name="Content Placeholder 2"/>
          <p:cNvSpPr>
            <a:spLocks noGrp="1"/>
          </p:cNvSpPr>
          <p:nvPr>
            <p:ph idx="4294967295"/>
          </p:nvPr>
        </p:nvSpPr>
        <p:spPr>
          <a:xfrm>
            <a:off x="811403" y="1026700"/>
            <a:ext cx="10058400" cy="5044916"/>
          </a:xfrm>
        </p:spPr>
        <p:txBody>
          <a:bodyPr vert="horz" wrap="square" lIns="91440" tIns="45720" rIns="91440" bIns="45720" numCol="1" anchor="t" anchorCtr="0" compatLnSpc="1">
            <a:noAutofit/>
          </a:bodyPr>
          <a:lstStyle/>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1">
                <a:ln>
                  <a:noFill/>
                </a:ln>
                <a:solidFill>
                  <a:schemeClr val="tx1"/>
                </a:solidFill>
                <a:effectLst/>
                <a:uLnTx/>
                <a:uFillTx/>
                <a:latin typeface="Garamond" panose="02020404030301010803" pitchFamily="18" charset="0"/>
              </a:rPr>
              <a:t>Laboratory investigations for total proteins is based on any of the following principles:</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400" b="0" i="0" u="none" strike="noStrike" kern="1200" cap="none" spc="0" normalizeH="0" baseline="0" noProof="1">
                <a:ln>
                  <a:noFill/>
                </a:ln>
                <a:solidFill>
                  <a:schemeClr val="tx1"/>
                </a:solidFill>
                <a:effectLst/>
                <a:uLnTx/>
                <a:uFillTx/>
                <a:latin typeface="Garamond" panose="02020404030301010803" pitchFamily="18" charset="0"/>
              </a:rPr>
              <a:t>Nitrogen estimation - standard procedure based on Kjeldhal.</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400" b="0" i="0" u="none" strike="noStrike" kern="1200" cap="none" spc="0" normalizeH="0" baseline="0" noProof="1">
                <a:ln>
                  <a:noFill/>
                </a:ln>
                <a:solidFill>
                  <a:schemeClr val="tx1"/>
                </a:solidFill>
                <a:effectLst/>
                <a:uLnTx/>
                <a:uFillTx/>
                <a:latin typeface="Garamond" panose="02020404030301010803" pitchFamily="18" charset="0"/>
              </a:rPr>
              <a:t>Estimation of tyrosine in protein - as in lowery's method.</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400" b="0" i="0" u="none" strike="noStrike" kern="1200" cap="none" spc="0" normalizeH="0" baseline="0" noProof="1">
                <a:ln>
                  <a:noFill/>
                </a:ln>
                <a:solidFill>
                  <a:schemeClr val="tx1"/>
                </a:solidFill>
                <a:effectLst/>
                <a:uLnTx/>
                <a:uFillTx/>
                <a:latin typeface="Garamond" panose="02020404030301010803" pitchFamily="18" charset="0"/>
              </a:rPr>
              <a:t>Biuret method - most commonly used method in clinical practice and in autoanalyzer.</a:t>
            </a:r>
          </a:p>
          <a:p>
            <a:pPr marL="457200" marR="0" lvl="1" indent="0" algn="just" defTabSz="914400" rtl="0" eaLnBrk="1" fontAlgn="auto" latinLnBrk="0" hangingPunct="1">
              <a:lnSpc>
                <a:spcPct val="90000"/>
              </a:lnSpc>
              <a:spcBef>
                <a:spcPts val="500"/>
              </a:spcBef>
              <a:spcAft>
                <a:spcPct val="0"/>
              </a:spcAft>
              <a:buClrTx/>
              <a:buSzTx/>
              <a:buFont typeface="Arial" panose="020B0604020202020204" pitchFamily="34" charset="0"/>
              <a:buNone/>
              <a:defRPr/>
            </a:pPr>
            <a:endParaRPr kumimoji="0" lang="en-US" sz="2400" b="0" i="0" u="none" strike="noStrike" kern="1200" cap="none" spc="0" normalizeH="0" baseline="0" noProof="1">
              <a:ln>
                <a:noFill/>
              </a:ln>
              <a:solidFill>
                <a:schemeClr val="tx1"/>
              </a:solidFill>
              <a:effectLst/>
              <a:uLnTx/>
              <a:uFillTx/>
              <a:latin typeface="Garamond" panose="02020404030301010803" pitchFamily="18" charset="0"/>
            </a:endParaRPr>
          </a:p>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1">
                <a:ln>
                  <a:noFill/>
                </a:ln>
                <a:solidFill>
                  <a:schemeClr val="tx1"/>
                </a:solidFill>
                <a:effectLst/>
                <a:uLnTx/>
                <a:uFillTx/>
                <a:latin typeface="Garamond" panose="02020404030301010803" pitchFamily="18" charset="0"/>
              </a:rPr>
              <a:t>Biuret method principle: substances with two or more peptide links and those that contain two -CONH2 groups give a blue to purple coloured compound with alkaline copper solution.</a:t>
            </a:r>
          </a:p>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400" b="0" i="0" u="none" strike="noStrike" kern="1200" cap="none" spc="0" normalizeH="0" baseline="0" noProof="1">
                <a:ln>
                  <a:noFill/>
                </a:ln>
                <a:solidFill>
                  <a:schemeClr val="tx1"/>
                </a:solidFill>
                <a:effectLst/>
                <a:uLnTx/>
                <a:uFillTx/>
                <a:latin typeface="Garamond" panose="02020404030301010803" pitchFamily="18" charset="0"/>
              </a:rPr>
              <a:t>The measurement of TP is of limited value as:</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400" b="0" i="0" u="none" strike="noStrike" kern="1200" cap="none" spc="0" normalizeH="0" baseline="0" noProof="1">
                <a:ln>
                  <a:noFill/>
                </a:ln>
                <a:solidFill>
                  <a:schemeClr val="tx1"/>
                </a:solidFill>
                <a:effectLst/>
                <a:uLnTx/>
                <a:uFillTx/>
                <a:latin typeface="Garamond" panose="02020404030301010803" pitchFamily="18" charset="0"/>
              </a:rPr>
              <a:t>It may be altered by changes in plasma volume. An increase is caused by dehydration and a decrease by overloading with water.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277344" cy="5513388"/>
          </a:xfrm>
        </p:spPr>
        <p:txBody>
          <a:bodyPr vert="horz" wrap="square" lIns="91440" tIns="45720" rIns="91440" bIns="45720" numCol="1" anchor="t" anchorCtr="0" compatLnSpc="1">
            <a:noAutofit/>
          </a:bodyPr>
          <a:lstStyle/>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Conc of TP is higher when a person is standing than when recumbent.</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A short spell of vigorous exercise increases the TP conc by 5 to 10%.</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Excessive stasis while taking the blood specimen also increases  the value.</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Some anticoagulants withdraw water from rbc resulting in similar protein conc in both plasma and serum inspite of fibrinogen present in the former.</a:t>
            </a:r>
          </a:p>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Increase in TP is usually due to an increase in total globulins with the conc of Alb remaining normal or decreasing marginally.</a:t>
            </a:r>
          </a:p>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A decrease in TP conc is usually the result of a fall in albumin and sometimes gammaglobulins.</a:t>
            </a:r>
          </a:p>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In these A:G ratio change due to either reduction of albumin or elevation of globulins.</a:t>
            </a:r>
          </a:p>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Elevated levels of TP are associated with:</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dehydration due to vomiting and diarrheoea, MM, chronic liver dxs.</a:t>
            </a:r>
          </a:p>
          <a:p>
            <a:pPr marL="228600" marR="0" lvl="0" indent="-228600" algn="just"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Decreased levels are found in:</a:t>
            </a:r>
          </a:p>
          <a:p>
            <a:pPr marL="685800" marR="0" lvl="1" indent="-228600" algn="just"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sz="2800" b="0" i="0" u="none" strike="noStrike" kern="1200" cap="none" spc="0" normalizeH="0" baseline="0" noProof="1">
                <a:ln>
                  <a:noFill/>
                </a:ln>
                <a:solidFill>
                  <a:schemeClr val="tx1"/>
                </a:solidFill>
                <a:effectLst/>
                <a:uLnTx/>
                <a:uFillTx/>
                <a:latin typeface="Garamond" panose="02020404030301010803" pitchFamily="18" charset="0"/>
              </a:rPr>
              <a:t>renal dxs, malnutrition,albuminuria, terminal liver failure.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72440" y="0"/>
            <a:ext cx="10515600" cy="5513388"/>
          </a:xfrm>
        </p:spPr>
        <p:txBody>
          <a:bodyPr vert="horz" wrap="square" lIns="91440" tIns="45720" rIns="91440" bIns="45720" anchor="t" anchorCtr="0">
            <a:noAutofit/>
          </a:bodyPr>
          <a:lstStyle/>
          <a:p>
            <a:pPr algn="just"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BCG method is used for the quantitative estimation of Alb. Under acidic conditions, Alb present in serum samples binds to bromocresol green to form a green coloured albumin-BCG complex whose intensity is measured at 630nm photometrically.</a:t>
            </a:r>
          </a:p>
          <a:p>
            <a:pPr algn="just"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Determination of Albumin: Globulin Ratio:</a:t>
            </a:r>
          </a:p>
          <a:p>
            <a:pPr lvl="1" algn="just"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Globulins can be precipitated by using 28% sodium sulphite solution.</a:t>
            </a:r>
          </a:p>
          <a:p>
            <a:pPr lvl="1" algn="just"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The filtrate gotten after centrifugation contains Alb which is then treated with biuret reagent.</a:t>
            </a:r>
          </a:p>
          <a:p>
            <a:pPr lvl="1" algn="just"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The intensity of the blue co;our formed is then measured. The difference between total protein and Alb gives globulin content.</a:t>
            </a:r>
          </a:p>
          <a:p>
            <a:pPr lvl="1" algn="just"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To calculate the Alb/globulin ratio, divide the amount of albumin by that of globulin.</a:t>
            </a:r>
          </a:p>
          <a:p>
            <a:pPr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Total protein ranges from 6.0 -8.0g/dl</a:t>
            </a:r>
          </a:p>
          <a:p>
            <a:pPr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Albumin ranges from 3.5 - 5.0g/dl</a:t>
            </a:r>
          </a:p>
          <a:p>
            <a:pPr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Globulins ranges from 2.5 - 3.5g/l</a:t>
            </a:r>
          </a:p>
          <a:p>
            <a:pPr eaLnBrk="1" hangingPunct="1">
              <a:buClrTx/>
              <a:buFont typeface="Wingdings" panose="05000000000000000000" pitchFamily="2" charset="2"/>
              <a:buChar char="§"/>
            </a:pPr>
            <a:r>
              <a:rPr lang="en-US" altLang="zh-CN" sz="2400" dirty="0">
                <a:latin typeface="Garamond" panose="02020404030301010803" pitchFamily="18" charset="0"/>
                <a:ea typeface="SimSun" panose="02010600030101010101" pitchFamily="2" charset="-122"/>
              </a:rPr>
              <a:t>A:G ratio varies from 1.5:1 to 2.5:1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4530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2173224" y="1234440"/>
            <a:ext cx="7991856" cy="5614416"/>
          </a:xfrm>
          <a:prstGeom prst="rect">
            <a:avLst/>
          </a:prstGeom>
        </p:spPr>
      </p:pic>
      <p:sp>
        <p:nvSpPr>
          <p:cNvPr id="4" name="TextBox 3"/>
          <p:cNvSpPr txBox="1"/>
          <p:nvPr/>
        </p:nvSpPr>
        <p:spPr>
          <a:xfrm>
            <a:off x="2122933" y="469954"/>
            <a:ext cx="8019755" cy="677108"/>
          </a:xfrm>
          <a:prstGeom prst="rect">
            <a:avLst/>
          </a:prstGeom>
          <a:noFill/>
        </p:spPr>
        <p:txBody>
          <a:bodyPr vert="horz" lIns="0" tIns="0" rIns="0" bIns="0" rtlCol="0">
            <a:spAutoFit/>
          </a:bodyPr>
          <a:lstStyle/>
          <a:p>
            <a:r>
              <a:rPr lang="en-US" sz="4400">
                <a:solidFill>
                  <a:srgbClr val="000000"/>
                </a:solidFill>
                <a:latin typeface="Times New Roman" panose="02020603050405020304" pitchFamily="18" charset="0"/>
              </a:rPr>
              <a:t>The Composition of Whole Blood </a:t>
            </a:r>
          </a:p>
        </p:txBody>
      </p:sp>
      <p:sp>
        <p:nvSpPr>
          <p:cNvPr id="5" name="TextBox 4"/>
          <p:cNvSpPr txBox="1"/>
          <p:nvPr/>
        </p:nvSpPr>
        <p:spPr>
          <a:xfrm>
            <a:off x="9570466" y="6567678"/>
            <a:ext cx="1158088" cy="184666"/>
          </a:xfrm>
          <a:prstGeom prst="rect">
            <a:avLst/>
          </a:prstGeom>
          <a:noFill/>
        </p:spPr>
        <p:txBody>
          <a:bodyPr vert="horz" lIns="0" tIns="0" rIns="0" bIns="0" rtlCol="0">
            <a:spAutoFit/>
          </a:bodyPr>
          <a:lstStyle/>
          <a:p>
            <a:r>
              <a:rPr lang="en-US" sz="1200">
                <a:solidFill>
                  <a:srgbClr val="000000"/>
                </a:solidFill>
                <a:latin typeface="Times New Roman" panose="02020603050405020304" pitchFamily="18" charset="0"/>
              </a:rPr>
              <a:t>Figure 19.1b </a:t>
            </a:r>
          </a:p>
        </p:txBody>
      </p:sp>
    </p:spTree>
  </p:cSld>
  <p:clrMapOvr>
    <a:masterClrMapping/>
  </p:clrMapOvr>
  <mc:AlternateContent xmlns:mc="http://schemas.openxmlformats.org/markup-compatibility/2006" xmlns:p14="http://schemas.microsoft.com/office/powerpoint/2010/main">
    <mc:Choice Requires="p14">
      <p:transition spd="slow" p14:dur="2000" advTm="105901"/>
    </mc:Choice>
    <mc:Fallback xmlns="">
      <p:transition spd="slow" advTm="10590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2520696" y="502920"/>
            <a:ext cx="7141464" cy="1133856"/>
          </a:xfrm>
          <a:prstGeom prst="rect">
            <a:avLst/>
          </a:prstGeom>
        </p:spPr>
      </p:pic>
      <p:sp>
        <p:nvSpPr>
          <p:cNvPr id="6" name="TextBox 5"/>
          <p:cNvSpPr txBox="1"/>
          <p:nvPr/>
        </p:nvSpPr>
        <p:spPr>
          <a:xfrm>
            <a:off x="2989453" y="723266"/>
            <a:ext cx="6592976" cy="830997"/>
          </a:xfrm>
          <a:prstGeom prst="rect">
            <a:avLst/>
          </a:prstGeom>
          <a:noFill/>
        </p:spPr>
        <p:txBody>
          <a:bodyPr vert="horz" lIns="0" tIns="0" rIns="0" bIns="0" rtlCol="0">
            <a:spAutoFit/>
          </a:bodyPr>
          <a:lstStyle/>
          <a:p>
            <a:r>
              <a:rPr lang="en-US" sz="5400" b="1">
                <a:solidFill>
                  <a:srgbClr val="980032"/>
                </a:solidFill>
                <a:latin typeface="Verdana" panose="020B0604030504040204" pitchFamily="34" charset="0"/>
              </a:rPr>
              <a:t>Plasma proteins </a:t>
            </a:r>
          </a:p>
        </p:txBody>
      </p:sp>
      <p:sp>
        <p:nvSpPr>
          <p:cNvPr id="7" name="TextBox 6"/>
          <p:cNvSpPr txBox="1"/>
          <p:nvPr/>
        </p:nvSpPr>
        <p:spPr>
          <a:xfrm>
            <a:off x="2072641" y="1642875"/>
            <a:ext cx="7602115" cy="415498"/>
          </a:xfrm>
          <a:prstGeom prst="rect">
            <a:avLst/>
          </a:prstGeom>
          <a:noFill/>
        </p:spPr>
        <p:txBody>
          <a:bodyPr vert="horz" lIns="0" tIns="0" rIns="0" bIns="0" rtlCol="0">
            <a:spAutoFit/>
          </a:bodyPr>
          <a:lstStyle/>
          <a:p>
            <a:r>
              <a:rPr lang="en-US" sz="2700">
                <a:solidFill>
                  <a:srgbClr val="980032"/>
                </a:solidFill>
                <a:latin typeface="Verdana" panose="020B0604030504040204" pitchFamily="34" charset="0"/>
              </a:rPr>
              <a:t> include proteins of blood plasma and </a:t>
            </a:r>
          </a:p>
        </p:txBody>
      </p:sp>
      <p:sp>
        <p:nvSpPr>
          <p:cNvPr id="8" name="TextBox 7"/>
          <p:cNvSpPr txBox="1"/>
          <p:nvPr/>
        </p:nvSpPr>
        <p:spPr>
          <a:xfrm>
            <a:off x="2415540" y="2069669"/>
            <a:ext cx="5781254" cy="415498"/>
          </a:xfrm>
          <a:prstGeom prst="rect">
            <a:avLst/>
          </a:prstGeom>
          <a:noFill/>
        </p:spPr>
        <p:txBody>
          <a:bodyPr vert="horz" lIns="0" tIns="0" rIns="0" bIns="0" rtlCol="0">
            <a:spAutoFit/>
          </a:bodyPr>
          <a:lstStyle/>
          <a:p>
            <a:r>
              <a:rPr lang="en-US" sz="2700" b="1">
                <a:solidFill>
                  <a:srgbClr val="0000FF"/>
                </a:solidFill>
                <a:latin typeface="Verdana" panose="020B0604030504040204" pitchFamily="34" charset="0"/>
              </a:rPr>
              <a:t>proteins of interstitial fluid </a:t>
            </a:r>
          </a:p>
        </p:txBody>
      </p:sp>
      <p:sp>
        <p:nvSpPr>
          <p:cNvPr id="9" name="TextBox 8"/>
          <p:cNvSpPr txBox="1"/>
          <p:nvPr/>
        </p:nvSpPr>
        <p:spPr>
          <a:xfrm>
            <a:off x="2072641" y="3008760"/>
            <a:ext cx="5988777" cy="415498"/>
          </a:xfrm>
          <a:prstGeom prst="rect">
            <a:avLst/>
          </a:prstGeom>
          <a:noFill/>
        </p:spPr>
        <p:txBody>
          <a:bodyPr vert="horz" lIns="0" tIns="0" rIns="0" bIns="0" rtlCol="0">
            <a:spAutoFit/>
          </a:bodyPr>
          <a:lstStyle/>
          <a:p>
            <a:r>
              <a:rPr lang="en-US" sz="2700" b="1">
                <a:solidFill>
                  <a:srgbClr val="0000FF"/>
                </a:solidFill>
                <a:latin typeface="Verdana" panose="020B0604030504040204" pitchFamily="34" charset="0"/>
              </a:rPr>
              <a:t> almost all are glycoproteins </a:t>
            </a:r>
          </a:p>
        </p:txBody>
      </p:sp>
      <p:sp>
        <p:nvSpPr>
          <p:cNvPr id="10" name="TextBox 9"/>
          <p:cNvSpPr txBox="1"/>
          <p:nvPr/>
        </p:nvSpPr>
        <p:spPr>
          <a:xfrm>
            <a:off x="2072641" y="3947797"/>
            <a:ext cx="7516099" cy="415498"/>
          </a:xfrm>
          <a:prstGeom prst="rect">
            <a:avLst/>
          </a:prstGeom>
          <a:noFill/>
        </p:spPr>
        <p:txBody>
          <a:bodyPr vert="horz" lIns="0" tIns="0" rIns="0" bIns="0" rtlCol="0">
            <a:spAutoFit/>
          </a:bodyPr>
          <a:lstStyle/>
          <a:p>
            <a:r>
              <a:rPr lang="en-US" sz="2700">
                <a:solidFill>
                  <a:srgbClr val="980032"/>
                </a:solidFill>
                <a:latin typeface="Verdana" panose="020B0604030504040204" pitchFamily="34" charset="0"/>
              </a:rPr>
              <a:t> some groups of proteins are classified </a:t>
            </a:r>
          </a:p>
        </p:txBody>
      </p:sp>
      <p:sp>
        <p:nvSpPr>
          <p:cNvPr id="11" name="TextBox 10"/>
          <p:cNvSpPr txBox="1"/>
          <p:nvPr/>
        </p:nvSpPr>
        <p:spPr>
          <a:xfrm>
            <a:off x="2415540" y="4374517"/>
            <a:ext cx="7536784" cy="415498"/>
          </a:xfrm>
          <a:prstGeom prst="rect">
            <a:avLst/>
          </a:prstGeom>
          <a:noFill/>
        </p:spPr>
        <p:txBody>
          <a:bodyPr vert="horz" lIns="0" tIns="0" rIns="0" bIns="0" rtlCol="0">
            <a:spAutoFit/>
          </a:bodyPr>
          <a:lstStyle/>
          <a:p>
            <a:r>
              <a:rPr lang="en-US" sz="2700" i="1">
                <a:solidFill>
                  <a:srgbClr val="980032"/>
                </a:solidFill>
                <a:latin typeface="Verdana" panose="020B0604030504040204" pitchFamily="34" charset="0"/>
              </a:rPr>
              <a:t>separatelly (enzymes, proteohormones) </a:t>
            </a:r>
          </a:p>
        </p:txBody>
      </p:sp>
      <p:sp>
        <p:nvSpPr>
          <p:cNvPr id="12" name="TextBox 11"/>
          <p:cNvSpPr txBox="1"/>
          <p:nvPr/>
        </p:nvSpPr>
        <p:spPr>
          <a:xfrm>
            <a:off x="2072641" y="5398669"/>
            <a:ext cx="8440771" cy="415498"/>
          </a:xfrm>
          <a:prstGeom prst="rect">
            <a:avLst/>
          </a:prstGeom>
          <a:noFill/>
        </p:spPr>
        <p:txBody>
          <a:bodyPr vert="horz" lIns="0" tIns="0" rIns="0" bIns="0" rtlCol="0">
            <a:spAutoFit/>
          </a:bodyPr>
          <a:lstStyle/>
          <a:p>
            <a:r>
              <a:rPr lang="en-US" sz="2700">
                <a:solidFill>
                  <a:srgbClr val="980032"/>
                </a:solidFill>
                <a:latin typeface="Verdana" panose="020B0604030504040204" pitchFamily="34" charset="0"/>
              </a:rPr>
              <a:t> " total protein " ~ more than 300 proteins </a:t>
            </a:r>
          </a:p>
        </p:txBody>
      </p:sp>
    </p:spTree>
  </p:cSld>
  <p:clrMapOvr>
    <a:masterClrMapping/>
  </p:clrMapOvr>
  <mc:AlternateContent xmlns:mc="http://schemas.openxmlformats.org/markup-compatibility/2006" xmlns:p14="http://schemas.microsoft.com/office/powerpoint/2010/main">
    <mc:Choice Requires="p14">
      <p:transition spd="slow" p14:dur="2000" advTm="18388"/>
    </mc:Choice>
    <mc:Fallback xmlns="">
      <p:transition spd="slow" advTm="183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85572" y="-2281428"/>
            <a:ext cx="11420856" cy="11420856"/>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2410968" y="73152"/>
            <a:ext cx="7287768" cy="758952"/>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2346960" y="1051560"/>
            <a:ext cx="7552944" cy="5458968"/>
          </a:xfrm>
          <a:prstGeom prst="rect">
            <a:avLst/>
          </a:prstGeom>
        </p:spPr>
      </p:pic>
      <p:pic>
        <p:nvPicPr>
          <p:cNvPr id="7" name="Picture 6"/>
          <p:cNvPicPr/>
          <p:nvPr/>
        </p:nvPicPr>
        <p:blipFill>
          <a:blip r:embed="rId7"/>
          <a:stretch>
            <a:fillRect/>
          </a:stretch>
        </p:blipFill>
        <p:spPr>
          <a:xfrm>
            <a:off x="3670300" y="6781800"/>
            <a:ext cx="5321300" cy="12700"/>
          </a:xfrm>
          <a:prstGeom prst="rect">
            <a:avLst/>
          </a:prstGeom>
        </p:spPr>
      </p:pic>
      <p:sp>
        <p:nvSpPr>
          <p:cNvPr id="8" name="TextBox 7"/>
          <p:cNvSpPr txBox="1"/>
          <p:nvPr/>
        </p:nvSpPr>
        <p:spPr>
          <a:xfrm>
            <a:off x="2699309" y="295392"/>
            <a:ext cx="7101232" cy="492443"/>
          </a:xfrm>
          <a:prstGeom prst="rect">
            <a:avLst/>
          </a:prstGeom>
          <a:noFill/>
        </p:spPr>
        <p:txBody>
          <a:bodyPr vert="horz" lIns="0" tIns="0" rIns="0" bIns="0" rtlCol="0">
            <a:spAutoFit/>
          </a:bodyPr>
          <a:lstStyle/>
          <a:p>
            <a:r>
              <a:rPr lang="en-US" sz="3200" b="1">
                <a:solidFill>
                  <a:srgbClr val="980032"/>
                </a:solidFill>
                <a:latin typeface="Times New Roman" panose="02020603050405020304" pitchFamily="18" charset="0"/>
              </a:rPr>
              <a:t>Individual proteins of blood plasma </a:t>
            </a:r>
          </a:p>
        </p:txBody>
      </p:sp>
      <p:sp>
        <p:nvSpPr>
          <p:cNvPr id="9" name="TextBox 8"/>
          <p:cNvSpPr txBox="1"/>
          <p:nvPr/>
        </p:nvSpPr>
        <p:spPr>
          <a:xfrm>
            <a:off x="2504847" y="6660490"/>
            <a:ext cx="7564933" cy="184666"/>
          </a:xfrm>
          <a:prstGeom prst="rect">
            <a:avLst/>
          </a:prstGeom>
          <a:noFill/>
        </p:spPr>
        <p:txBody>
          <a:bodyPr vert="horz" lIns="0" tIns="0" rIns="0" bIns="0" rtlCol="0">
            <a:spAutoFit/>
          </a:bodyPr>
          <a:lstStyle/>
          <a:p>
            <a:r>
              <a:rPr lang="en-US" sz="1200" i="1">
                <a:solidFill>
                  <a:srgbClr val="000000"/>
                </a:solidFill>
                <a:latin typeface="Times New Roman" panose="02020603050405020304" pitchFamily="18" charset="0"/>
                <a:hlinkClick r:id="rId8"/>
              </a:rPr>
              <a:t>The figure is from http://www.beckmancoulter.com/products/instrument/protein/proteomelab_igy_dcr.asp </a:t>
            </a:r>
            <a:r>
              <a:rPr lang="en-US" sz="1200" i="1">
                <a:solidFill>
                  <a:srgbClr val="000000"/>
                </a:solidFill>
                <a:latin typeface="Times New Roman" panose="02020603050405020304" pitchFamily="18" charset="0"/>
              </a:rPr>
              <a:t>(Feb 2007) </a:t>
            </a:r>
          </a:p>
        </p:txBody>
      </p:sp>
    </p:spTree>
  </p:cSld>
  <p:clrMapOvr>
    <a:masterClrMapping/>
  </p:clrMapOvr>
  <mc:AlternateContent xmlns:mc="http://schemas.openxmlformats.org/markup-compatibility/2006" xmlns:p14="http://schemas.microsoft.com/office/powerpoint/2010/main">
    <mc:Choice Requires="p14">
      <p:transition spd="slow" p14:dur="2000" advTm="26311"/>
    </mc:Choice>
    <mc:Fallback xmlns="">
      <p:transition spd="slow" advTm="2631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2090928" y="210312"/>
            <a:ext cx="8001000" cy="777240"/>
          </a:xfrm>
          <a:prstGeom prst="rect">
            <a:avLst/>
          </a:prstGeom>
        </p:spPr>
      </p:pic>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6096000" y="1344168"/>
            <a:ext cx="4361688" cy="4882896"/>
          </a:xfrm>
          <a:prstGeom prst="rect">
            <a:avLst/>
          </a:prstGeom>
        </p:spPr>
      </p:pic>
      <p:pic>
        <p:nvPicPr>
          <p:cNvPr id="7" name="Picture 6"/>
          <p:cNvPicPr/>
          <p:nvPr/>
        </p:nvPicPr>
        <p:blipFill>
          <a:blip r:embed="rId7">
            <a:extLst>
              <a:ext uri="{28A0092B-C50C-407E-A947-70E740481C1C}">
                <a14:useLocalDpi xmlns:a14="http://schemas.microsoft.com/office/drawing/2010/main" val="0"/>
              </a:ext>
            </a:extLst>
          </a:blip>
          <a:stretch>
            <a:fillRect/>
          </a:stretch>
        </p:blipFill>
        <p:spPr>
          <a:xfrm>
            <a:off x="9334500" y="3632200"/>
            <a:ext cx="1079500" cy="520700"/>
          </a:xfrm>
          <a:prstGeom prst="rect">
            <a:avLst/>
          </a:prstGeom>
        </p:spPr>
      </p:pic>
      <p:sp>
        <p:nvSpPr>
          <p:cNvPr id="8" name="TextBox 7"/>
          <p:cNvSpPr txBox="1"/>
          <p:nvPr/>
        </p:nvSpPr>
        <p:spPr>
          <a:xfrm>
            <a:off x="2375306" y="343279"/>
            <a:ext cx="7827010" cy="492443"/>
          </a:xfrm>
          <a:prstGeom prst="rect">
            <a:avLst/>
          </a:prstGeom>
          <a:noFill/>
        </p:spPr>
        <p:txBody>
          <a:bodyPr vert="horz" lIns="0" tIns="0" rIns="0" bIns="0" rtlCol="0">
            <a:spAutoFit/>
          </a:bodyPr>
          <a:lstStyle/>
          <a:p>
            <a:r>
              <a:rPr lang="en-US" sz="3200" b="1">
                <a:solidFill>
                  <a:srgbClr val="980032"/>
                </a:solidFill>
                <a:latin typeface="Verdana" panose="020B0604030504040204" pitchFamily="34" charset="0"/>
              </a:rPr>
              <a:t>Classification of plasma proteins </a:t>
            </a:r>
          </a:p>
        </p:txBody>
      </p:sp>
      <p:sp>
        <p:nvSpPr>
          <p:cNvPr id="9" name="TextBox 8"/>
          <p:cNvSpPr txBox="1"/>
          <p:nvPr/>
        </p:nvSpPr>
        <p:spPr>
          <a:xfrm>
            <a:off x="1866291" y="1671576"/>
            <a:ext cx="1153561" cy="415498"/>
          </a:xfrm>
          <a:prstGeom prst="rect">
            <a:avLst/>
          </a:prstGeom>
          <a:noFill/>
        </p:spPr>
        <p:txBody>
          <a:bodyPr vert="horz" lIns="0" tIns="0" rIns="0" bIns="0" rtlCol="0">
            <a:spAutoFit/>
          </a:bodyPr>
          <a:lstStyle/>
          <a:p>
            <a:r>
              <a:rPr lang="en-US" sz="2700">
                <a:solidFill>
                  <a:srgbClr val="0000FF"/>
                </a:solidFill>
                <a:latin typeface="Verdana" panose="020B0604030504040204" pitchFamily="34" charset="0"/>
              </a:rPr>
              <a:t> by </a:t>
            </a:r>
          </a:p>
        </p:txBody>
      </p:sp>
      <p:sp>
        <p:nvSpPr>
          <p:cNvPr id="10" name="TextBox 9"/>
          <p:cNvSpPr txBox="1"/>
          <p:nvPr/>
        </p:nvSpPr>
        <p:spPr>
          <a:xfrm>
            <a:off x="2209190" y="2098297"/>
            <a:ext cx="3415616" cy="415498"/>
          </a:xfrm>
          <a:prstGeom prst="rect">
            <a:avLst/>
          </a:prstGeom>
          <a:noFill/>
        </p:spPr>
        <p:txBody>
          <a:bodyPr vert="horz" lIns="0" tIns="0" rIns="0" bIns="0" rtlCol="0">
            <a:spAutoFit/>
          </a:bodyPr>
          <a:lstStyle/>
          <a:p>
            <a:r>
              <a:rPr lang="en-US" sz="2700" b="1">
                <a:solidFill>
                  <a:srgbClr val="0000FF"/>
                </a:solidFill>
                <a:latin typeface="Verdana" panose="020B0604030504040204" pitchFamily="34" charset="0"/>
              </a:rPr>
              <a:t>electrophoretic </a:t>
            </a:r>
          </a:p>
        </p:txBody>
      </p:sp>
      <p:sp>
        <p:nvSpPr>
          <p:cNvPr id="11" name="TextBox 10"/>
          <p:cNvSpPr txBox="1"/>
          <p:nvPr/>
        </p:nvSpPr>
        <p:spPr>
          <a:xfrm>
            <a:off x="2209190" y="2524964"/>
            <a:ext cx="2008362" cy="415498"/>
          </a:xfrm>
          <a:prstGeom prst="rect">
            <a:avLst/>
          </a:prstGeom>
          <a:noFill/>
        </p:spPr>
        <p:txBody>
          <a:bodyPr vert="horz" lIns="0" tIns="0" rIns="0" bIns="0" rtlCol="0">
            <a:spAutoFit/>
          </a:bodyPr>
          <a:lstStyle/>
          <a:p>
            <a:r>
              <a:rPr lang="en-US" sz="2700" b="1">
                <a:solidFill>
                  <a:srgbClr val="0000FF"/>
                </a:solidFill>
                <a:latin typeface="Verdana" panose="020B0604030504040204" pitchFamily="34" charset="0"/>
              </a:rPr>
              <a:t>mobility </a:t>
            </a:r>
          </a:p>
        </p:txBody>
      </p:sp>
      <p:sp>
        <p:nvSpPr>
          <p:cNvPr id="12" name="TextBox 11"/>
          <p:cNvSpPr txBox="1"/>
          <p:nvPr/>
        </p:nvSpPr>
        <p:spPr>
          <a:xfrm>
            <a:off x="2323490" y="3452114"/>
            <a:ext cx="2638654"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a:t>
            </a:r>
            <a:r>
              <a:rPr lang="en-US" sz="2400" dirty="0" err="1">
                <a:solidFill>
                  <a:srgbClr val="980032"/>
                </a:solidFill>
                <a:latin typeface="Verdana" panose="020B0604030504040204" pitchFamily="34" charset="0"/>
              </a:rPr>
              <a:t>prealbumins</a:t>
            </a:r>
            <a:r>
              <a:rPr lang="en-US" sz="2400" dirty="0">
                <a:solidFill>
                  <a:srgbClr val="980032"/>
                </a:solidFill>
                <a:latin typeface="Verdana" panose="020B0604030504040204" pitchFamily="34" charset="0"/>
              </a:rPr>
              <a:t> </a:t>
            </a:r>
          </a:p>
        </p:txBody>
      </p:sp>
      <p:sp>
        <p:nvSpPr>
          <p:cNvPr id="13" name="TextBox 12"/>
          <p:cNvSpPr txBox="1"/>
          <p:nvPr/>
        </p:nvSpPr>
        <p:spPr>
          <a:xfrm>
            <a:off x="2323491" y="3891026"/>
            <a:ext cx="1998269"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albumin </a:t>
            </a:r>
          </a:p>
        </p:txBody>
      </p:sp>
      <p:sp>
        <p:nvSpPr>
          <p:cNvPr id="14" name="TextBox 13"/>
          <p:cNvSpPr txBox="1"/>
          <p:nvPr/>
        </p:nvSpPr>
        <p:spPr>
          <a:xfrm>
            <a:off x="2323491" y="4330319"/>
            <a:ext cx="3174187"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alpha, beta and </a:t>
            </a:r>
          </a:p>
        </p:txBody>
      </p:sp>
      <p:sp>
        <p:nvSpPr>
          <p:cNvPr id="15" name="TextBox 14"/>
          <p:cNvSpPr txBox="1"/>
          <p:nvPr/>
        </p:nvSpPr>
        <p:spPr>
          <a:xfrm>
            <a:off x="2716683" y="4696079"/>
            <a:ext cx="3032201" cy="369332"/>
          </a:xfrm>
          <a:prstGeom prst="rect">
            <a:avLst/>
          </a:prstGeom>
          <a:noFill/>
        </p:spPr>
        <p:txBody>
          <a:bodyPr vert="horz" lIns="0" tIns="0" rIns="0" bIns="0" rtlCol="0">
            <a:spAutoFit/>
          </a:bodyPr>
          <a:lstStyle/>
          <a:p>
            <a:r>
              <a:rPr lang="en-US" sz="2400">
                <a:solidFill>
                  <a:srgbClr val="980032"/>
                </a:solidFill>
                <a:latin typeface="Verdana" panose="020B0604030504040204" pitchFamily="34" charset="0"/>
              </a:rPr>
              <a:t>gamma-globulins </a:t>
            </a:r>
          </a:p>
        </p:txBody>
      </p:sp>
      <p:sp>
        <p:nvSpPr>
          <p:cNvPr id="16" name="TextBox 15"/>
          <p:cNvSpPr txBox="1"/>
          <p:nvPr/>
        </p:nvSpPr>
        <p:spPr>
          <a:xfrm>
            <a:off x="2323490" y="5134991"/>
            <a:ext cx="2310994"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fibrinogen </a:t>
            </a:r>
          </a:p>
        </p:txBody>
      </p:sp>
      <p:sp>
        <p:nvSpPr>
          <p:cNvPr id="17" name="TextBox 16"/>
          <p:cNvSpPr txBox="1"/>
          <p:nvPr/>
        </p:nvSpPr>
        <p:spPr>
          <a:xfrm>
            <a:off x="2024482" y="6422984"/>
            <a:ext cx="8298588" cy="215444"/>
          </a:xfrm>
          <a:prstGeom prst="rect">
            <a:avLst/>
          </a:prstGeom>
          <a:noFill/>
        </p:spPr>
        <p:txBody>
          <a:bodyPr vert="horz" lIns="0" tIns="0" rIns="0" bIns="0" rtlCol="0">
            <a:spAutoFit/>
          </a:bodyPr>
          <a:lstStyle/>
          <a:p>
            <a:r>
              <a:rPr lang="en-US" sz="1400" i="1">
                <a:solidFill>
                  <a:srgbClr val="0000FF"/>
                </a:solidFill>
                <a:latin typeface="Times New Roman" panose="02020603050405020304" pitchFamily="18" charset="0"/>
              </a:rPr>
              <a:t>The figure is from textbook: Devlin, T. M. (editor): Textbook of Biochemistry with Clinical Correlations, 4th ed. </a:t>
            </a:r>
          </a:p>
        </p:txBody>
      </p:sp>
      <p:sp>
        <p:nvSpPr>
          <p:cNvPr id="18" name="TextBox 17"/>
          <p:cNvSpPr txBox="1"/>
          <p:nvPr/>
        </p:nvSpPr>
        <p:spPr>
          <a:xfrm>
            <a:off x="3998342" y="6636343"/>
            <a:ext cx="4361561" cy="215444"/>
          </a:xfrm>
          <a:prstGeom prst="rect">
            <a:avLst/>
          </a:prstGeom>
          <a:noFill/>
        </p:spPr>
        <p:txBody>
          <a:bodyPr vert="horz" lIns="0" tIns="0" rIns="0" bIns="0" rtlCol="0">
            <a:spAutoFit/>
          </a:bodyPr>
          <a:lstStyle/>
          <a:p>
            <a:r>
              <a:rPr lang="en-US" sz="1400" i="1">
                <a:solidFill>
                  <a:srgbClr val="0000FF"/>
                </a:solidFill>
                <a:latin typeface="Times New Roman" panose="02020603050405020304" pitchFamily="18" charset="0"/>
              </a:rPr>
              <a:t>Wiley-Liss, Inc., New York, 1997. ISBN 0-471-15451-2 </a:t>
            </a:r>
          </a:p>
        </p:txBody>
      </p:sp>
    </p:spTree>
  </p:cSld>
  <p:clrMapOvr>
    <a:masterClrMapping/>
  </p:clrMapOvr>
  <mc:AlternateContent xmlns:mc="http://schemas.openxmlformats.org/markup-compatibility/2006" xmlns:p14="http://schemas.microsoft.com/office/powerpoint/2010/main">
    <mc:Choice Requires="p14">
      <p:transition spd="slow" p14:dur="2000" advTm="28400"/>
    </mc:Choice>
    <mc:Fallback xmlns="">
      <p:transition spd="slow" advTm="284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81000" y="-2286000"/>
            <a:ext cx="11420856" cy="11420856"/>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982200" y="6502400"/>
            <a:ext cx="88900" cy="762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95500" y="6502400"/>
            <a:ext cx="76200" cy="76200"/>
          </a:xfrm>
          <a:prstGeom prst="rect">
            <a:avLst/>
          </a:prstGeom>
        </p:spPr>
      </p:pic>
      <p:sp>
        <p:nvSpPr>
          <p:cNvPr id="5" name="TextBox 4"/>
          <p:cNvSpPr txBox="1"/>
          <p:nvPr/>
        </p:nvSpPr>
        <p:spPr>
          <a:xfrm>
            <a:off x="2072640" y="375923"/>
            <a:ext cx="4558268" cy="415498"/>
          </a:xfrm>
          <a:prstGeom prst="rect">
            <a:avLst/>
          </a:prstGeom>
          <a:noFill/>
        </p:spPr>
        <p:txBody>
          <a:bodyPr vert="horz" lIns="0" tIns="0" rIns="0" bIns="0" rtlCol="0">
            <a:spAutoFit/>
          </a:bodyPr>
          <a:lstStyle/>
          <a:p>
            <a:r>
              <a:rPr lang="en-US" sz="2700" b="1">
                <a:solidFill>
                  <a:srgbClr val="0000FF"/>
                </a:solidFill>
                <a:latin typeface="Verdana" panose="020B0604030504040204" pitchFamily="34" charset="0"/>
              </a:rPr>
              <a:t> by specific function </a:t>
            </a:r>
          </a:p>
        </p:txBody>
      </p:sp>
      <p:sp>
        <p:nvSpPr>
          <p:cNvPr id="6" name="TextBox 5"/>
          <p:cNvSpPr txBox="1"/>
          <p:nvPr/>
        </p:nvSpPr>
        <p:spPr>
          <a:xfrm>
            <a:off x="2529841" y="1303020"/>
            <a:ext cx="3531057"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transport proteins </a:t>
            </a:r>
          </a:p>
        </p:txBody>
      </p:sp>
      <p:sp>
        <p:nvSpPr>
          <p:cNvPr id="7" name="TextBox 6"/>
          <p:cNvSpPr txBox="1"/>
          <p:nvPr/>
        </p:nvSpPr>
        <p:spPr>
          <a:xfrm>
            <a:off x="2529840" y="2107692"/>
            <a:ext cx="4976114"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proteins of immune system </a:t>
            </a:r>
          </a:p>
        </p:txBody>
      </p:sp>
      <p:sp>
        <p:nvSpPr>
          <p:cNvPr id="8" name="TextBox 7"/>
          <p:cNvSpPr txBox="1"/>
          <p:nvPr/>
        </p:nvSpPr>
        <p:spPr>
          <a:xfrm>
            <a:off x="2529840" y="2912618"/>
            <a:ext cx="6719874"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system of proteases and </a:t>
            </a:r>
            <a:r>
              <a:rPr lang="en-US" sz="2400" dirty="0" err="1">
                <a:solidFill>
                  <a:srgbClr val="980032"/>
                </a:solidFill>
                <a:latin typeface="Verdana" panose="020B0604030504040204" pitchFamily="34" charset="0"/>
              </a:rPr>
              <a:t>antiproteases</a:t>
            </a:r>
            <a:r>
              <a:rPr lang="en-US" sz="2400" dirty="0">
                <a:solidFill>
                  <a:srgbClr val="980032"/>
                </a:solidFill>
                <a:latin typeface="Verdana" panose="020B0604030504040204" pitchFamily="34" charset="0"/>
              </a:rPr>
              <a:t> </a:t>
            </a:r>
          </a:p>
        </p:txBody>
      </p:sp>
      <p:sp>
        <p:nvSpPr>
          <p:cNvPr id="9" name="TextBox 8"/>
          <p:cNvSpPr txBox="1"/>
          <p:nvPr/>
        </p:nvSpPr>
        <p:spPr>
          <a:xfrm>
            <a:off x="2529840" y="3717290"/>
            <a:ext cx="6349238"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proteins of </a:t>
            </a:r>
            <a:r>
              <a:rPr lang="en-US" sz="2400" dirty="0" err="1">
                <a:solidFill>
                  <a:srgbClr val="980032"/>
                </a:solidFill>
                <a:latin typeface="Verdana" panose="020B0604030504040204" pitchFamily="34" charset="0"/>
              </a:rPr>
              <a:t>hemocoagulation</a:t>
            </a:r>
            <a:r>
              <a:rPr lang="en-US" sz="2400" dirty="0">
                <a:solidFill>
                  <a:srgbClr val="980032"/>
                </a:solidFill>
                <a:latin typeface="Verdana" panose="020B0604030504040204" pitchFamily="34" charset="0"/>
              </a:rPr>
              <a:t> system </a:t>
            </a:r>
          </a:p>
        </p:txBody>
      </p:sp>
      <p:sp>
        <p:nvSpPr>
          <p:cNvPr id="10" name="TextBox 9"/>
          <p:cNvSpPr txBox="1"/>
          <p:nvPr/>
        </p:nvSpPr>
        <p:spPr>
          <a:xfrm>
            <a:off x="2529840" y="4522343"/>
            <a:ext cx="3017164"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signal proteins </a:t>
            </a:r>
          </a:p>
        </p:txBody>
      </p:sp>
      <p:sp>
        <p:nvSpPr>
          <p:cNvPr id="11" name="TextBox 10"/>
          <p:cNvSpPr txBox="1"/>
          <p:nvPr/>
        </p:nvSpPr>
        <p:spPr>
          <a:xfrm>
            <a:off x="2529841" y="5326990"/>
            <a:ext cx="2126539"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enzymes </a:t>
            </a:r>
          </a:p>
        </p:txBody>
      </p:sp>
      <p:sp>
        <p:nvSpPr>
          <p:cNvPr id="12" name="TextBox 11"/>
          <p:cNvSpPr txBox="1"/>
          <p:nvPr/>
        </p:nvSpPr>
        <p:spPr>
          <a:xfrm>
            <a:off x="2529840" y="6131966"/>
            <a:ext cx="3221380" cy="369332"/>
          </a:xfrm>
          <a:prstGeom prst="rect">
            <a:avLst/>
          </a:prstGeom>
          <a:noFill/>
        </p:spPr>
        <p:txBody>
          <a:bodyPr vert="horz" lIns="0" tIns="0" rIns="0" bIns="0" rtlCol="0">
            <a:spAutoFit/>
          </a:bodyPr>
          <a:lstStyle/>
          <a:p>
            <a:r>
              <a:rPr lang="en-US" sz="2400" dirty="0">
                <a:solidFill>
                  <a:srgbClr val="980032"/>
                </a:solidFill>
                <a:latin typeface="Verdana" panose="020B0604030504040204" pitchFamily="34" charset="0"/>
              </a:rPr>
              <a:t> cellular proteins </a:t>
            </a:r>
          </a:p>
        </p:txBody>
      </p:sp>
    </p:spTree>
  </p:cSld>
  <p:clrMapOvr>
    <a:masterClrMapping/>
  </p:clrMapOvr>
  <mc:AlternateContent xmlns:mc="http://schemas.openxmlformats.org/markup-compatibility/2006" xmlns:p14="http://schemas.microsoft.com/office/powerpoint/2010/main">
    <mc:Choice Requires="p14">
      <p:transition spd="slow" p14:dur="2000" advTm="27161"/>
    </mc:Choice>
    <mc:Fallback xmlns="">
      <p:transition spd="slow" advTm="2716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199</TotalTime>
  <Words>3370</Words>
  <Application>Microsoft Office PowerPoint</Application>
  <PresentationFormat>Widescreen</PresentationFormat>
  <Paragraphs>469</Paragraphs>
  <Slides>46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Calibri</vt:lpstr>
      <vt:lpstr>Calibri Light</vt:lpstr>
      <vt:lpstr>Garamond</vt:lpstr>
      <vt:lpstr>Times New Roman</vt:lpstr>
      <vt:lpstr>Verdana</vt:lpstr>
      <vt:lpstr>Wingdings</vt:lpstr>
      <vt:lpstr>Office Theme</vt:lpstr>
      <vt:lpstr>Retrospect</vt:lpstr>
      <vt:lpstr>PLASMA PROTEINS</vt:lpstr>
      <vt:lpstr>INTRODUCTION</vt:lpstr>
      <vt:lpstr>PHYSIOLOGIC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METABOLISM OF PLASMA PROTEINS</vt:lpstr>
      <vt:lpstr>PowerPoint Presentation</vt:lpstr>
      <vt:lpstr>   FACTORS AFFECTING SYNTHESIS AND CATABOLISM</vt:lpstr>
      <vt:lpstr>TOTAL PLASMA PROTEINS</vt:lpstr>
      <vt:lpstr>   LABORATORY METHODS FOR TOTAL PROTEINS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PLASMA PROTEINS</dc:title>
  <dc:creator>Popoola, Olayiwola A</dc:creator>
  <cp:lastModifiedBy>Olayiwola Popoola</cp:lastModifiedBy>
  <cp:revision>43</cp:revision>
  <dcterms:created xsi:type="dcterms:W3CDTF">2022-10-26T07:21:00Z</dcterms:created>
  <dcterms:modified xsi:type="dcterms:W3CDTF">2023-12-11T13:09:32Z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0BAB9265AF184227AE1FD85F03EB253C</vt:lpwstr>
  </property>
  <property fmtid="{D5CDD505-2E9C-101B-9397-08002B2CF9AE}" pid="3" name="KSOProductBuildVer">
    <vt:lpwstr>1033-12.2.0.13306</vt:lpwstr>
  </property>
</Properties>
</file>