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6" r:id="rId3"/>
    <p:sldId id="299" r:id="rId4"/>
    <p:sldId id="257" r:id="rId5"/>
    <p:sldId id="300" r:id="rId6"/>
    <p:sldId id="302" r:id="rId7"/>
    <p:sldId id="301" r:id="rId8"/>
    <p:sldId id="304" r:id="rId9"/>
    <p:sldId id="303"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268" r:id="rId26"/>
    <p:sldId id="269" r:id="rId27"/>
    <p:sldId id="270" r:id="rId28"/>
    <p:sldId id="271" r:id="rId29"/>
    <p:sldId id="272"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86"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E02436A-A823-433F-B47F-C3F8F741756E}" type="datetimeFigureOut">
              <a:rPr lang="en-US" smtClean="0"/>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9D870D4-E7CC-45E1-9712-F2A7AFBCFCC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AE734C3-E688-4DAA-A268-B84B9C7E0385}" type="datetimeFigureOut">
              <a:rPr lang="en-US" smtClean="0"/>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9682F76-4901-43B2-8A07-884A5876182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206864-0413-4E02-B3F7-A64FC3E221D7}" type="datetime1">
              <a:rPr lang="en-US" smtClean="0"/>
            </a:fld>
            <a:endParaRPr lang="en-US"/>
          </a:p>
        </p:txBody>
      </p:sp>
      <p:sp>
        <p:nvSpPr>
          <p:cNvPr id="5" name="Footer Placeholder 4"/>
          <p:cNvSpPr>
            <a:spLocks noGrp="1"/>
          </p:cNvSpPr>
          <p:nvPr>
            <p:ph type="ftr" sz="quarter" idx="11"/>
          </p:nvPr>
        </p:nvSpPr>
        <p:spPr/>
        <p:txBody>
          <a:bodyPr/>
          <a:lstStyle/>
          <a:p>
            <a:r>
              <a:rPr lang="en-US" smtClean="0"/>
              <a:t>mls 301 renal plasma flow and clearance</a:t>
            </a:r>
            <a:endParaRPr lang="en-US"/>
          </a:p>
        </p:txBody>
      </p:sp>
      <p:sp>
        <p:nvSpPr>
          <p:cNvPr id="6" name="Slide Number Placeholder 5"/>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13431A7-44EA-49C8-9B4A-89199F425860}" type="datetime1">
              <a:rPr lang="en-US" smtClean="0"/>
            </a:fld>
            <a:endParaRPr lang="en-US"/>
          </a:p>
        </p:txBody>
      </p:sp>
      <p:sp>
        <p:nvSpPr>
          <p:cNvPr id="5" name="Footer Placeholder 4"/>
          <p:cNvSpPr>
            <a:spLocks noGrp="1"/>
          </p:cNvSpPr>
          <p:nvPr>
            <p:ph type="ftr" sz="quarter" idx="11"/>
          </p:nvPr>
        </p:nvSpPr>
        <p:spPr/>
        <p:txBody>
          <a:bodyPr/>
          <a:lstStyle/>
          <a:p>
            <a:r>
              <a:rPr lang="en-US" smtClean="0"/>
              <a:t>mls 301 renal plasma flow and clearance</a:t>
            </a:r>
            <a:endParaRPr lang="en-US"/>
          </a:p>
        </p:txBody>
      </p:sp>
      <p:sp>
        <p:nvSpPr>
          <p:cNvPr id="6" name="Slide Number Placeholder 5"/>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257D4C7-F45A-4EE8-AFBD-0F722D3B2F3C}" type="datetime1">
              <a:rPr lang="en-US" smtClean="0"/>
            </a:fld>
            <a:endParaRPr lang="en-US"/>
          </a:p>
        </p:txBody>
      </p:sp>
      <p:sp>
        <p:nvSpPr>
          <p:cNvPr id="5" name="Footer Placeholder 4"/>
          <p:cNvSpPr>
            <a:spLocks noGrp="1"/>
          </p:cNvSpPr>
          <p:nvPr>
            <p:ph type="ftr" sz="quarter" idx="11"/>
          </p:nvPr>
        </p:nvSpPr>
        <p:spPr/>
        <p:txBody>
          <a:bodyPr/>
          <a:lstStyle/>
          <a:p>
            <a:r>
              <a:rPr lang="en-US" smtClean="0"/>
              <a:t>mls 301 renal plasma flow and clearance</a:t>
            </a:r>
            <a:endParaRPr lang="en-US"/>
          </a:p>
        </p:txBody>
      </p:sp>
      <p:sp>
        <p:nvSpPr>
          <p:cNvPr id="6" name="Slide Number Placeholder 5"/>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9D54F1-0F97-4BD6-88E6-6E3F8519B723}" type="datetime1">
              <a:rPr lang="en-US" smtClean="0"/>
            </a:fld>
            <a:endParaRPr lang="en-US"/>
          </a:p>
        </p:txBody>
      </p:sp>
      <p:sp>
        <p:nvSpPr>
          <p:cNvPr id="5" name="Footer Placeholder 4"/>
          <p:cNvSpPr>
            <a:spLocks noGrp="1"/>
          </p:cNvSpPr>
          <p:nvPr>
            <p:ph type="ftr" sz="quarter" idx="11"/>
          </p:nvPr>
        </p:nvSpPr>
        <p:spPr/>
        <p:txBody>
          <a:bodyPr/>
          <a:lstStyle/>
          <a:p>
            <a:r>
              <a:rPr lang="en-US" smtClean="0"/>
              <a:t>mls 301 renal plasma flow and clearance</a:t>
            </a:r>
            <a:endParaRPr lang="en-US"/>
          </a:p>
        </p:txBody>
      </p:sp>
      <p:sp>
        <p:nvSpPr>
          <p:cNvPr id="6" name="Slide Number Placeholder 5"/>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44B3A9C-059B-4AA4-B11A-6077D3FE11AC}" type="datetime1">
              <a:rPr lang="en-US" smtClean="0"/>
            </a:fld>
            <a:endParaRPr lang="en-US"/>
          </a:p>
        </p:txBody>
      </p:sp>
      <p:sp>
        <p:nvSpPr>
          <p:cNvPr id="5" name="Footer Placeholder 4"/>
          <p:cNvSpPr>
            <a:spLocks noGrp="1"/>
          </p:cNvSpPr>
          <p:nvPr>
            <p:ph type="ftr" sz="quarter" idx="11"/>
          </p:nvPr>
        </p:nvSpPr>
        <p:spPr/>
        <p:txBody>
          <a:bodyPr/>
          <a:lstStyle/>
          <a:p>
            <a:r>
              <a:rPr lang="en-US" smtClean="0"/>
              <a:t>mls 301 renal plasma flow and clearance</a:t>
            </a:r>
            <a:endParaRPr lang="en-US"/>
          </a:p>
        </p:txBody>
      </p:sp>
      <p:sp>
        <p:nvSpPr>
          <p:cNvPr id="6" name="Slide Number Placeholder 5"/>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8C24EC-1D25-43A2-AB6A-B93A048D8B81}" type="datetime1">
              <a:rPr lang="en-US" smtClean="0"/>
            </a:fld>
            <a:endParaRPr lang="en-US"/>
          </a:p>
        </p:txBody>
      </p:sp>
      <p:sp>
        <p:nvSpPr>
          <p:cNvPr id="6" name="Footer Placeholder 5"/>
          <p:cNvSpPr>
            <a:spLocks noGrp="1"/>
          </p:cNvSpPr>
          <p:nvPr>
            <p:ph type="ftr" sz="quarter" idx="11"/>
          </p:nvPr>
        </p:nvSpPr>
        <p:spPr/>
        <p:txBody>
          <a:bodyPr/>
          <a:lstStyle/>
          <a:p>
            <a:r>
              <a:rPr lang="en-US" smtClean="0"/>
              <a:t>mls 301 renal plasma flow and clearance</a:t>
            </a:r>
            <a:endParaRPr lang="en-US"/>
          </a:p>
        </p:txBody>
      </p:sp>
      <p:sp>
        <p:nvSpPr>
          <p:cNvPr id="7" name="Slide Number Placeholder 6"/>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033497E-2C23-41E8-BCE8-C3BAC518A6BB}" type="datetime1">
              <a:rPr lang="en-US" smtClean="0"/>
            </a:fld>
            <a:endParaRPr lang="en-US"/>
          </a:p>
        </p:txBody>
      </p:sp>
      <p:sp>
        <p:nvSpPr>
          <p:cNvPr id="8" name="Footer Placeholder 7"/>
          <p:cNvSpPr>
            <a:spLocks noGrp="1"/>
          </p:cNvSpPr>
          <p:nvPr>
            <p:ph type="ftr" sz="quarter" idx="11"/>
          </p:nvPr>
        </p:nvSpPr>
        <p:spPr/>
        <p:txBody>
          <a:bodyPr/>
          <a:lstStyle/>
          <a:p>
            <a:r>
              <a:rPr lang="en-US" smtClean="0"/>
              <a:t>mls 301 renal plasma flow and clearance</a:t>
            </a:r>
            <a:endParaRPr lang="en-US"/>
          </a:p>
        </p:txBody>
      </p:sp>
      <p:sp>
        <p:nvSpPr>
          <p:cNvPr id="9" name="Slide Number Placeholder 8"/>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BEE436-449B-44D2-ACDA-F25D90EF72B7}" type="datetime1">
              <a:rPr lang="en-US" smtClean="0"/>
            </a:fld>
            <a:endParaRPr lang="en-US"/>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3A4E9-6D0A-4D67-93DE-93590AC45636}" type="datetime1">
              <a:rPr lang="en-US" smtClean="0"/>
            </a:fld>
            <a:endParaRPr lang="en-US"/>
          </a:p>
        </p:txBody>
      </p:sp>
      <p:sp>
        <p:nvSpPr>
          <p:cNvPr id="3" name="Footer Placeholder 2"/>
          <p:cNvSpPr>
            <a:spLocks noGrp="1"/>
          </p:cNvSpPr>
          <p:nvPr>
            <p:ph type="ftr" sz="quarter" idx="11"/>
          </p:nvPr>
        </p:nvSpPr>
        <p:spPr/>
        <p:txBody>
          <a:bodyPr/>
          <a:lstStyle/>
          <a:p>
            <a:r>
              <a:rPr lang="en-US" smtClean="0"/>
              <a:t>mls 301 renal plasma flow and clearance</a:t>
            </a:r>
            <a:endParaRPr lang="en-US"/>
          </a:p>
        </p:txBody>
      </p:sp>
      <p:sp>
        <p:nvSpPr>
          <p:cNvPr id="4" name="Slide Number Placeholder 3"/>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3F0EAFF-ED3A-46A9-9F35-D6A2A4D2E814}" type="datetime1">
              <a:rPr lang="en-US" smtClean="0"/>
            </a:fld>
            <a:endParaRPr lang="en-US"/>
          </a:p>
        </p:txBody>
      </p:sp>
      <p:sp>
        <p:nvSpPr>
          <p:cNvPr id="6" name="Footer Placeholder 5"/>
          <p:cNvSpPr>
            <a:spLocks noGrp="1"/>
          </p:cNvSpPr>
          <p:nvPr>
            <p:ph type="ftr" sz="quarter" idx="11"/>
          </p:nvPr>
        </p:nvSpPr>
        <p:spPr/>
        <p:txBody>
          <a:bodyPr/>
          <a:lstStyle/>
          <a:p>
            <a:r>
              <a:rPr lang="en-US" smtClean="0"/>
              <a:t>mls 301 renal plasma flow and clearance</a:t>
            </a:r>
            <a:endParaRPr lang="en-US"/>
          </a:p>
        </p:txBody>
      </p:sp>
      <p:sp>
        <p:nvSpPr>
          <p:cNvPr id="7" name="Slide Number Placeholder 6"/>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91D7E3E-27FE-40A6-A389-26A284C01A4B}" type="datetime1">
              <a:rPr lang="en-US" smtClean="0"/>
            </a:fld>
            <a:endParaRPr lang="en-US"/>
          </a:p>
        </p:txBody>
      </p:sp>
      <p:sp>
        <p:nvSpPr>
          <p:cNvPr id="6" name="Footer Placeholder 5"/>
          <p:cNvSpPr>
            <a:spLocks noGrp="1"/>
          </p:cNvSpPr>
          <p:nvPr>
            <p:ph type="ftr" sz="quarter" idx="11"/>
          </p:nvPr>
        </p:nvSpPr>
        <p:spPr/>
        <p:txBody>
          <a:bodyPr/>
          <a:lstStyle/>
          <a:p>
            <a:r>
              <a:rPr lang="en-US" smtClean="0"/>
              <a:t>mls 301 renal plasma flow and clearance</a:t>
            </a:r>
            <a:endParaRPr lang="en-US"/>
          </a:p>
        </p:txBody>
      </p:sp>
      <p:sp>
        <p:nvSpPr>
          <p:cNvPr id="7" name="Slide Number Placeholder 6"/>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DBD7A-F006-496E-8E80-1CE62B9AB99D}"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mls 301 renal plasma flow and clearance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9D21E-2CE7-47D3-9EDF-A17FCCD9DE7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153400" cy="6172200"/>
          </a:xfrm>
        </p:spPr>
        <p:txBody>
          <a:bodyPr>
            <a:normAutofit/>
          </a:bodyPr>
          <a:lstStyle/>
          <a:p>
            <a:r>
              <a:rPr lang="en-US" i="1" dirty="0" smtClean="0">
                <a:solidFill>
                  <a:srgbClr val="FF0000"/>
                </a:solidFill>
              </a:rPr>
              <a:t>MLS 301</a:t>
            </a:r>
            <a:endParaRPr lang="en-US" i="1" dirty="0" smtClean="0">
              <a:solidFill>
                <a:srgbClr val="FF0000"/>
              </a:solidFill>
            </a:endParaRPr>
          </a:p>
          <a:p>
            <a:r>
              <a:rPr lang="en-US" i="1" dirty="0" smtClean="0">
                <a:solidFill>
                  <a:srgbClr val="00B050"/>
                </a:solidFill>
              </a:rPr>
              <a:t>MEASUREMENT OF RENAL PLASMA FLOW;</a:t>
            </a:r>
            <a:endParaRPr lang="en-US" i="1" dirty="0" smtClean="0">
              <a:solidFill>
                <a:srgbClr val="00B050"/>
              </a:solidFill>
            </a:endParaRPr>
          </a:p>
          <a:p>
            <a:r>
              <a:rPr lang="en-US" i="1" dirty="0" smtClean="0">
                <a:solidFill>
                  <a:srgbClr val="00B050"/>
                </a:solidFill>
              </a:rPr>
              <a:t>CONCENTRATION &amp; DILUTION </a:t>
            </a:r>
            <a:r>
              <a:rPr lang="en-US" i="1" dirty="0">
                <a:solidFill>
                  <a:srgbClr val="00B050"/>
                </a:solidFill>
              </a:rPr>
              <a:t>TEST &amp; DYE EXCRETION </a:t>
            </a:r>
            <a:r>
              <a:rPr lang="en-US" i="1" dirty="0" smtClean="0">
                <a:solidFill>
                  <a:srgbClr val="00B050"/>
                </a:solidFill>
              </a:rPr>
              <a:t>TEST</a:t>
            </a:r>
            <a:r>
              <a:rPr lang="en-US" i="1" dirty="0">
                <a:solidFill>
                  <a:srgbClr val="00B050"/>
                </a:solidFill>
              </a:rPr>
              <a:t>.</a:t>
            </a:r>
            <a:endParaRPr lang="en-US" i="1" dirty="0" smtClean="0">
              <a:solidFill>
                <a:srgbClr val="00B050"/>
              </a:solidFill>
            </a:endParaRPr>
          </a:p>
          <a:p>
            <a:r>
              <a:rPr lang="en-US" i="1" dirty="0" smtClean="0"/>
              <a:t>BY </a:t>
            </a:r>
            <a:endParaRPr lang="en-US" i="1" dirty="0" smtClean="0"/>
          </a:p>
          <a:p>
            <a:r>
              <a:rPr lang="en-US" i="1" dirty="0" smtClean="0">
                <a:solidFill>
                  <a:schemeClr val="tx2">
                    <a:lumMod val="50000"/>
                  </a:schemeClr>
                </a:solidFill>
              </a:rPr>
              <a:t>EKUN.O.A</a:t>
            </a:r>
            <a:endParaRPr lang="en-US" i="1" dirty="0" smtClean="0">
              <a:solidFill>
                <a:schemeClr val="tx2">
                  <a:lumMod val="50000"/>
                </a:schemeClr>
              </a:solidFill>
            </a:endParaRPr>
          </a:p>
          <a:p>
            <a:r>
              <a:rPr lang="en-US" i="1" dirty="0" smtClean="0">
                <a:solidFill>
                  <a:schemeClr val="tx2"/>
                </a:solidFill>
              </a:rPr>
              <a:t>MEDICAL LABORATORY SCIENCE</a:t>
            </a:r>
            <a:endParaRPr lang="en-US" i="1" dirty="0" smtClean="0">
              <a:solidFill>
                <a:schemeClr val="tx2"/>
              </a:solidFill>
            </a:endParaRPr>
          </a:p>
          <a:p>
            <a:r>
              <a:rPr lang="en-US" i="1" dirty="0" smtClean="0">
                <a:solidFill>
                  <a:srgbClr val="00B0F0"/>
                </a:solidFill>
              </a:rPr>
              <a:t>COLLEGE OF MEDICINE OF THE UNIVERSITY OF LAGOS</a:t>
            </a:r>
            <a:endParaRPr lang="en-US" i="1" dirty="0" smtClean="0">
              <a:solidFill>
                <a:srgbClr val="00B0F0"/>
              </a:solidFill>
            </a:endParaRPr>
          </a:p>
          <a:p>
            <a:r>
              <a:rPr lang="en-US" i="1" dirty="0" smtClean="0">
                <a:solidFill>
                  <a:srgbClr val="7030A0"/>
                </a:solidFill>
              </a:rPr>
              <a:t>2015</a:t>
            </a:r>
            <a:endParaRPr lang="en-US" i="1" dirty="0">
              <a:solidFill>
                <a:srgbClr val="7030A0"/>
              </a:solidFill>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rgbClr val="00B050"/>
                </a:solidFill>
                <a:latin typeface="Times New Roman" panose="02020603050405020304" pitchFamily="18" charset="0"/>
                <a:cs typeface="Times New Roman" panose="02020603050405020304" pitchFamily="18" charset="0"/>
              </a:rPr>
              <a:t>Concept of measurement of renal plasma flow</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filtrate enters the proximal tubule and begins its flow through the rest of the tubule.</a:t>
            </a:r>
            <a:endParaRPr lang="en-US" i="1" dirty="0">
              <a:latin typeface="Times New Roman" panose="02020603050405020304" pitchFamily="18" charset="0"/>
              <a:cs typeface="Times New Roman" panose="02020603050405020304" pitchFamily="18" charset="0"/>
            </a:endParaRPr>
          </a:p>
          <a:p>
            <a:pPr marL="0" indent="0">
              <a:buNone/>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Simultaneously</a:t>
            </a:r>
            <a:r>
              <a:rPr lang="en-US" i="1" dirty="0">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the remaining 80% of the plasma, containing substance X leaves the glomerular capillaries </a:t>
            </a:r>
            <a:r>
              <a:rPr lang="en-US" i="1" dirty="0">
                <a:latin typeface="Times New Roman" panose="02020603050405020304" pitchFamily="18" charset="0"/>
                <a:cs typeface="Times New Roman" panose="02020603050405020304" pitchFamily="18" charset="0"/>
              </a:rPr>
              <a:t>via the </a:t>
            </a:r>
            <a:r>
              <a:rPr lang="en-US" i="1" dirty="0">
                <a:solidFill>
                  <a:srgbClr val="00B050"/>
                </a:solidFill>
                <a:latin typeface="Times New Roman" panose="02020603050405020304" pitchFamily="18" charset="0"/>
                <a:cs typeface="Times New Roman" panose="02020603050405020304" pitchFamily="18" charset="0"/>
              </a:rPr>
              <a:t>efferent arteriole </a:t>
            </a:r>
            <a:r>
              <a:rPr lang="en-US" i="1" dirty="0">
                <a:latin typeface="Times New Roman" panose="02020603050405020304" pitchFamily="18" charset="0"/>
                <a:cs typeface="Times New Roman" panose="02020603050405020304" pitchFamily="18" charset="0"/>
              </a:rPr>
              <a:t>and </a:t>
            </a:r>
            <a:r>
              <a:rPr lang="en-US" i="1" dirty="0">
                <a:solidFill>
                  <a:srgbClr val="FF0000"/>
                </a:solidFill>
                <a:latin typeface="Times New Roman" panose="02020603050405020304" pitchFamily="18" charset="0"/>
                <a:cs typeface="Times New Roman" panose="02020603050405020304" pitchFamily="18" charset="0"/>
              </a:rPr>
              <a:t>enters</a:t>
            </a:r>
            <a:r>
              <a:rPr lang="en-US" i="1" dirty="0">
                <a:latin typeface="Times New Roman" panose="02020603050405020304" pitchFamily="18" charset="0"/>
                <a:cs typeface="Times New Roman" panose="02020603050405020304" pitchFamily="18" charset="0"/>
              </a:rPr>
              <a:t> the </a:t>
            </a:r>
            <a:r>
              <a:rPr lang="en-US" i="1" dirty="0">
                <a:solidFill>
                  <a:srgbClr val="002060"/>
                </a:solidFill>
                <a:latin typeface="Times New Roman" panose="02020603050405020304" pitchFamily="18" charset="0"/>
                <a:cs typeface="Times New Roman" panose="02020603050405020304" pitchFamily="18" charset="0"/>
              </a:rPr>
              <a:t>peritubular capillaries</a:t>
            </a:r>
            <a:r>
              <a:rPr lang="en-US"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rgbClr val="00B050"/>
                </a:solidFill>
                <a:latin typeface="Times New Roman" panose="02020603050405020304" pitchFamily="18" charset="0"/>
                <a:cs typeface="Times New Roman" panose="02020603050405020304" pitchFamily="18" charset="0"/>
              </a:rPr>
              <a:t>Concept of measurement of renal plasma flow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i="1" dirty="0">
                <a:solidFill>
                  <a:srgbClr val="00B050"/>
                </a:solidFill>
                <a:latin typeface="Times New Roman" panose="02020603050405020304" pitchFamily="18" charset="0"/>
                <a:cs typeface="Times New Roman" panose="02020603050405020304" pitchFamily="18" charset="0"/>
              </a:rPr>
              <a:t>Let us assume </a:t>
            </a:r>
            <a:r>
              <a:rPr lang="en-US" i="1" dirty="0">
                <a:latin typeface="Times New Roman" panose="02020603050405020304" pitchFamily="18" charset="0"/>
                <a:cs typeface="Times New Roman" panose="02020603050405020304" pitchFamily="18" charset="0"/>
              </a:rPr>
              <a:t>that the </a:t>
            </a:r>
            <a:r>
              <a:rPr lang="en-US" i="1" dirty="0">
                <a:solidFill>
                  <a:srgbClr val="0070C0"/>
                </a:solidFill>
                <a:latin typeface="Times New Roman" panose="02020603050405020304" pitchFamily="18" charset="0"/>
                <a:cs typeface="Times New Roman" panose="02020603050405020304" pitchFamily="18" charset="0"/>
              </a:rPr>
              <a:t>tubule can secret 100% of the peritubular capillary of substance </a:t>
            </a:r>
            <a:r>
              <a:rPr lang="en-US" i="1" dirty="0" smtClean="0">
                <a:solidFill>
                  <a:srgbClr val="0070C0"/>
                </a:solidFill>
                <a:latin typeface="Times New Roman" panose="02020603050405020304" pitchFamily="18" charset="0"/>
                <a:cs typeface="Times New Roman" panose="02020603050405020304" pitchFamily="18" charset="0"/>
              </a:rPr>
              <a:t>‘X into </a:t>
            </a:r>
            <a:r>
              <a:rPr lang="en-US" i="1" dirty="0">
                <a:solidFill>
                  <a:srgbClr val="0070C0"/>
                </a:solidFill>
                <a:latin typeface="Times New Roman" panose="02020603050405020304" pitchFamily="18" charset="0"/>
                <a:cs typeface="Times New Roman" panose="02020603050405020304" pitchFamily="18" charset="0"/>
              </a:rPr>
              <a:t>the tubular lumen</a:t>
            </a:r>
            <a:r>
              <a:rPr lang="en-US" i="1" dirty="0">
                <a:latin typeface="Times New Roman" panose="02020603050405020304" pitchFamily="18" charset="0"/>
                <a:cs typeface="Times New Roman" panose="02020603050405020304" pitchFamily="18" charset="0"/>
              </a:rPr>
              <a:t> </a:t>
            </a:r>
            <a:r>
              <a:rPr lang="en-US" i="1" dirty="0" smtClean="0">
                <a:solidFill>
                  <a:srgbClr val="FF0000"/>
                </a:solidFill>
                <a:latin typeface="Times New Roman" panose="02020603050405020304" pitchFamily="18" charset="0"/>
                <a:cs typeface="Times New Roman" panose="02020603050405020304" pitchFamily="18" charset="0"/>
              </a:rPr>
              <a:t>but can not reabsorb this same substance ‘x’;</a:t>
            </a:r>
            <a:endParaRPr lang="en-US" i="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rgbClr val="00B050"/>
                </a:solidFill>
                <a:latin typeface="Times New Roman" panose="02020603050405020304" pitchFamily="18" charset="0"/>
                <a:cs typeface="Times New Roman" panose="02020603050405020304" pitchFamily="18" charset="0"/>
              </a:rPr>
              <a:t>Concept of measurement of renal plasma flow</a:t>
            </a:r>
            <a:endParaRPr lang="en-US" dirty="0"/>
          </a:p>
        </p:txBody>
      </p:sp>
      <p:sp>
        <p:nvSpPr>
          <p:cNvPr id="3" name="Content Placeholder 2"/>
          <p:cNvSpPr>
            <a:spLocks noGrp="1"/>
          </p:cNvSpPr>
          <p:nvPr>
            <p:ph idx="1"/>
          </p:nvPr>
        </p:nvSpPr>
        <p:spPr/>
        <p:txBody>
          <a:bodyPr>
            <a:normAutofit lnSpcReduction="10000"/>
          </a:bodyPr>
          <a:lstStyle/>
          <a:p>
            <a:r>
              <a:rPr lang="en-US" i="1" dirty="0">
                <a:latin typeface="Times New Roman" panose="02020603050405020304" pitchFamily="18" charset="0"/>
                <a:cs typeface="Times New Roman" panose="02020603050405020304" pitchFamily="18" charset="0"/>
              </a:rPr>
              <a:t>Then the </a:t>
            </a:r>
            <a:r>
              <a:rPr lang="en-US" i="1" dirty="0">
                <a:solidFill>
                  <a:srgbClr val="92D050"/>
                </a:solidFill>
                <a:latin typeface="Times New Roman" panose="02020603050405020304" pitchFamily="18" charset="0"/>
                <a:cs typeface="Times New Roman" panose="02020603050405020304" pitchFamily="18" charset="0"/>
              </a:rPr>
              <a:t>combination of glomerular filtration </a:t>
            </a:r>
            <a:r>
              <a:rPr lang="en-US" i="1" dirty="0">
                <a:latin typeface="Times New Roman" panose="02020603050405020304" pitchFamily="18" charset="0"/>
                <a:cs typeface="Times New Roman" panose="02020603050405020304" pitchFamily="18" charset="0"/>
              </a:rPr>
              <a:t>and </a:t>
            </a:r>
            <a:r>
              <a:rPr lang="en-US" i="1" dirty="0">
                <a:solidFill>
                  <a:srgbClr val="00B0F0"/>
                </a:solidFill>
                <a:latin typeface="Times New Roman" panose="02020603050405020304" pitchFamily="18" charset="0"/>
                <a:cs typeface="Times New Roman" panose="02020603050405020304" pitchFamily="18" charset="0"/>
              </a:rPr>
              <a:t>tubular secretion </a:t>
            </a:r>
            <a:r>
              <a:rPr lang="en-US" i="1" dirty="0" smtClean="0">
                <a:latin typeface="Times New Roman" panose="02020603050405020304" pitchFamily="18" charset="0"/>
                <a:cs typeface="Times New Roman" panose="02020603050405020304" pitchFamily="18" charset="0"/>
              </a:rPr>
              <a:t>will </a:t>
            </a:r>
            <a:r>
              <a:rPr lang="en-US" i="1" dirty="0" smtClean="0">
                <a:solidFill>
                  <a:srgbClr val="002060"/>
                </a:solidFill>
                <a:latin typeface="Times New Roman" panose="02020603050405020304" pitchFamily="18" charset="0"/>
                <a:cs typeface="Times New Roman" panose="02020603050405020304" pitchFamily="18" charset="0"/>
              </a:rPr>
              <a:t>be equal to the total plasma concentration of substance x that originally entered the renal artery. </a:t>
            </a:r>
            <a:endParaRPr lang="en-US" i="1"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i="1" dirty="0">
              <a:solidFill>
                <a:srgbClr val="002060"/>
              </a:solidFill>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This</a:t>
            </a:r>
            <a:r>
              <a:rPr lang="en-US" i="1" dirty="0" smtClean="0">
                <a:solidFill>
                  <a:srgbClr val="00B050"/>
                </a:solidFill>
                <a:latin typeface="Times New Roman" panose="02020603050405020304" pitchFamily="18" charset="0"/>
                <a:cs typeface="Times New Roman" panose="02020603050405020304" pitchFamily="18" charset="0"/>
              </a:rPr>
              <a:t> </a:t>
            </a:r>
            <a:r>
              <a:rPr lang="en-US" i="1" dirty="0">
                <a:solidFill>
                  <a:srgbClr val="00B050"/>
                </a:solidFill>
                <a:latin typeface="Times New Roman" panose="02020603050405020304" pitchFamily="18" charset="0"/>
                <a:cs typeface="Times New Roman" panose="02020603050405020304" pitchFamily="18" charset="0"/>
              </a:rPr>
              <a:t>means </a:t>
            </a:r>
            <a:r>
              <a:rPr lang="en-US" i="1" dirty="0">
                <a:latin typeface="Times New Roman" panose="02020603050405020304" pitchFamily="18" charset="0"/>
                <a:cs typeface="Times New Roman" panose="02020603050405020304" pitchFamily="18" charset="0"/>
              </a:rPr>
              <a:t>that </a:t>
            </a:r>
            <a:r>
              <a:rPr lang="en-US" i="1" dirty="0">
                <a:solidFill>
                  <a:srgbClr val="FF0000"/>
                </a:solidFill>
                <a:latin typeface="Times New Roman" panose="02020603050405020304" pitchFamily="18" charset="0"/>
                <a:cs typeface="Times New Roman" panose="02020603050405020304" pitchFamily="18" charset="0"/>
              </a:rPr>
              <a:t>all the plasma that originally entered the renal artery is CLEARED of ALL OF ITS SUBSTANCE X,</a:t>
            </a:r>
            <a:r>
              <a:rPr lang="en-US" i="1" dirty="0">
                <a:latin typeface="Times New Roman" panose="02020603050405020304" pitchFamily="18" charset="0"/>
                <a:cs typeface="Times New Roman" panose="02020603050405020304" pitchFamily="18" charset="0"/>
              </a:rPr>
              <a:t> which </a:t>
            </a:r>
            <a:r>
              <a:rPr lang="en-US" i="1" dirty="0">
                <a:solidFill>
                  <a:srgbClr val="00B050"/>
                </a:solidFill>
                <a:latin typeface="Times New Roman" panose="02020603050405020304" pitchFamily="18" charset="0"/>
                <a:cs typeface="Times New Roman" panose="02020603050405020304" pitchFamily="18" charset="0"/>
              </a:rPr>
              <a:t>leave the body via urine. </a:t>
            </a:r>
            <a:endParaRPr lang="en-US" i="1" dirty="0">
              <a:solidFill>
                <a:srgbClr val="00B050"/>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rgbClr val="00B050"/>
                </a:solidFill>
                <a:latin typeface="Times New Roman" panose="02020603050405020304" pitchFamily="18" charset="0"/>
                <a:cs typeface="Times New Roman" panose="02020603050405020304" pitchFamily="18" charset="0"/>
              </a:rPr>
              <a:t>Concept of measurement of renal plasma flow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From this assumption, we note the following;</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(1) </a:t>
            </a:r>
            <a:r>
              <a:rPr lang="en-US" i="1" dirty="0">
                <a:solidFill>
                  <a:srgbClr val="00B050"/>
                </a:solidFill>
                <a:latin typeface="Times New Roman" panose="02020603050405020304" pitchFamily="18" charset="0"/>
                <a:cs typeface="Times New Roman" panose="02020603050405020304" pitchFamily="18" charset="0"/>
              </a:rPr>
              <a:t>Substance X is filtered.</a:t>
            </a:r>
            <a:endParaRPr lang="en-US" i="1" dirty="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solidFill>
                  <a:srgbClr val="00B050"/>
                </a:solidFill>
                <a:latin typeface="Times New Roman" panose="02020603050405020304" pitchFamily="18" charset="0"/>
                <a:cs typeface="Times New Roman" panose="02020603050405020304" pitchFamily="18" charset="0"/>
              </a:rPr>
              <a:t>(2) All substance X that escaped filtration is secreted.</a:t>
            </a:r>
            <a:endParaRPr lang="en-US" i="1" dirty="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solidFill>
                  <a:srgbClr val="00B050"/>
                </a:solidFill>
                <a:latin typeface="Times New Roman" panose="02020603050405020304" pitchFamily="18" charset="0"/>
                <a:cs typeface="Times New Roman" panose="02020603050405020304" pitchFamily="18" charset="0"/>
              </a:rPr>
              <a:t>(3) No substance X is reabsorbed</a:t>
            </a:r>
            <a:r>
              <a:rPr lang="en-US"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solidFill>
                  <a:srgbClr val="FF0000"/>
                </a:solidFill>
                <a:latin typeface="Times New Roman" panose="02020603050405020304" pitchFamily="18" charset="0"/>
                <a:cs typeface="Times New Roman" panose="02020603050405020304" pitchFamily="18" charset="0"/>
              </a:rPr>
              <a:t>Thus all the plasma that enters the kidney PER UNIT TIME IS CLEARED OF ITS SUBSTANCE X.</a:t>
            </a:r>
            <a:endParaRPr lang="en-US"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solidFill>
                  <a:srgbClr val="00B050"/>
                </a:solidFill>
                <a:latin typeface="Times New Roman" panose="02020603050405020304" pitchFamily="18" charset="0"/>
                <a:cs typeface="Times New Roman" panose="02020603050405020304" pitchFamily="18" charset="0"/>
              </a:rPr>
              <a:t>Concept of measurement of renal plasma flow</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ü"/>
            </a:pP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rgbClr val="00B050"/>
                </a:solidFill>
                <a:latin typeface="Times New Roman" panose="02020603050405020304" pitchFamily="18" charset="0"/>
                <a:cs typeface="Times New Roman" panose="02020603050405020304" pitchFamily="18" charset="0"/>
              </a:rPr>
              <a:t>Hence</a:t>
            </a:r>
            <a:r>
              <a:rPr lang="en-US" i="1" dirty="0">
                <a:solidFill>
                  <a:srgbClr val="00B050"/>
                </a:solidFill>
                <a:latin typeface="Times New Roman" panose="02020603050405020304" pitchFamily="18" charset="0"/>
                <a:cs typeface="Times New Roman" panose="02020603050405020304" pitchFamily="18" charset="0"/>
              </a:rPr>
              <a:t>, CLEARANCE OF SUBSTANCE X IS A MEASURE OF RENAL PLASMA FLOW</a:t>
            </a:r>
            <a:r>
              <a:rPr lang="en-US" i="1" dirty="0" smtClean="0">
                <a:solidFill>
                  <a:srgbClr val="00B050"/>
                </a:solidFill>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An </a:t>
            </a:r>
            <a:r>
              <a:rPr lang="en-US" i="1" dirty="0">
                <a:latin typeface="Times New Roman" panose="02020603050405020304" pitchFamily="18" charset="0"/>
                <a:cs typeface="Times New Roman" panose="02020603050405020304" pitchFamily="18" charset="0"/>
              </a:rPr>
              <a:t>organic anion known as </a:t>
            </a:r>
            <a:r>
              <a:rPr lang="en-US" i="1" dirty="0" err="1">
                <a:latin typeface="Times New Roman" panose="02020603050405020304" pitchFamily="18" charset="0"/>
                <a:cs typeface="Times New Roman" panose="02020603050405020304" pitchFamily="18" charset="0"/>
              </a:rPr>
              <a:t>para</a:t>
            </a:r>
            <a:r>
              <a:rPr lang="en-US" i="1" dirty="0">
                <a:latin typeface="Times New Roman" panose="02020603050405020304" pitchFamily="18" charset="0"/>
                <a:cs typeface="Times New Roman" panose="02020603050405020304" pitchFamily="18" charset="0"/>
              </a:rPr>
              <a:t>-amino- hippurate (PAH) is handled like substance X above. Hence PAH is use for this purpose</a:t>
            </a: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Other </a:t>
            </a:r>
            <a:r>
              <a:rPr lang="en-US" i="1" dirty="0">
                <a:latin typeface="Times New Roman" panose="02020603050405020304" pitchFamily="18" charset="0"/>
                <a:cs typeface="Times New Roman" panose="02020603050405020304" pitchFamily="18" charset="0"/>
              </a:rPr>
              <a:t>substance that behave in a similar way is Inulin, it can be administered intravenously.</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i="1" dirty="0" smtClean="0">
              <a:solidFill>
                <a:srgbClr val="00B050"/>
              </a:solidFill>
              <a:latin typeface="Times New Roman" panose="02020603050405020304" pitchFamily="18" charset="0"/>
              <a:cs typeface="Times New Roman" panose="02020603050405020304" pitchFamily="18" charset="0"/>
            </a:endParaRPr>
          </a:p>
          <a:p>
            <a:endParaRPr lang="en-US" i="1" dirty="0">
              <a:solidFill>
                <a:srgbClr val="00B050"/>
              </a:solidFill>
              <a:latin typeface="Times New Roman" panose="02020603050405020304" pitchFamily="18" charset="0"/>
              <a:cs typeface="Times New Roman" panose="02020603050405020304" pitchFamily="18" charset="0"/>
            </a:endParaRPr>
          </a:p>
          <a:p>
            <a:r>
              <a:rPr lang="en-US" i="1" dirty="0" smtClean="0">
                <a:solidFill>
                  <a:srgbClr val="00B050"/>
                </a:solidFill>
                <a:latin typeface="Times New Roman" panose="02020603050405020304" pitchFamily="18" charset="0"/>
                <a:cs typeface="Times New Roman" panose="02020603050405020304" pitchFamily="18" charset="0"/>
              </a:rPr>
              <a:t>Theoretically</a:t>
            </a:r>
            <a:r>
              <a:rPr lang="en-US" i="1" dirty="0">
                <a:latin typeface="Times New Roman" panose="02020603050405020304" pitchFamily="18" charset="0"/>
                <a:cs typeface="Times New Roman" panose="02020603050405020304" pitchFamily="18" charset="0"/>
              </a:rPr>
              <a:t>, if a </a:t>
            </a:r>
            <a:r>
              <a:rPr lang="en-US" i="1" dirty="0">
                <a:solidFill>
                  <a:schemeClr val="tx2">
                    <a:lumMod val="75000"/>
                  </a:schemeClr>
                </a:solidFill>
                <a:latin typeface="Times New Roman" panose="02020603050405020304" pitchFamily="18" charset="0"/>
                <a:cs typeface="Times New Roman" panose="02020603050405020304" pitchFamily="18" charset="0"/>
              </a:rPr>
              <a:t>substance is completely cleared from the plasma,</a:t>
            </a:r>
            <a:r>
              <a:rPr lang="en-US" i="1" dirty="0">
                <a:latin typeface="Times New Roman" panose="02020603050405020304" pitchFamily="18" charset="0"/>
                <a:cs typeface="Times New Roman" panose="02020603050405020304" pitchFamily="18" charset="0"/>
              </a:rPr>
              <a:t> </a:t>
            </a:r>
            <a:r>
              <a:rPr lang="en-US" i="1" dirty="0">
                <a:solidFill>
                  <a:schemeClr val="accent3">
                    <a:lumMod val="50000"/>
                  </a:schemeClr>
                </a:solidFill>
                <a:latin typeface="Times New Roman" panose="02020603050405020304" pitchFamily="18" charset="0"/>
                <a:cs typeface="Times New Roman" panose="02020603050405020304" pitchFamily="18" charset="0"/>
              </a:rPr>
              <a:t>the clearance rate of that substance is equal to the total renal plasma flow.</a:t>
            </a:r>
            <a:endParaRPr lang="en-US" i="1" dirty="0">
              <a:solidFill>
                <a:schemeClr val="accent3">
                  <a:lumMod val="50000"/>
                </a:schemeClr>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OF RENAL PLASMA FLOW.</a:t>
            </a:r>
            <a:br>
              <a:rPr lang="en-US" i="1" dirty="0" smtClean="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i="1" dirty="0" smtClean="0">
              <a:solidFill>
                <a:srgbClr val="7030A0"/>
              </a:solidFill>
              <a:latin typeface="Times New Roman" panose="02020603050405020304" pitchFamily="18" charset="0"/>
              <a:cs typeface="Times New Roman" panose="02020603050405020304" pitchFamily="18" charset="0"/>
            </a:endParaRPr>
          </a:p>
          <a:p>
            <a:r>
              <a:rPr lang="en-US" i="1" dirty="0" smtClean="0">
                <a:solidFill>
                  <a:srgbClr val="7030A0"/>
                </a:solidFill>
                <a:latin typeface="Times New Roman" panose="02020603050405020304" pitchFamily="18" charset="0"/>
                <a:cs typeface="Times New Roman" panose="02020603050405020304" pitchFamily="18" charset="0"/>
              </a:rPr>
              <a:t>This </a:t>
            </a:r>
            <a:r>
              <a:rPr lang="en-US" i="1" dirty="0">
                <a:solidFill>
                  <a:srgbClr val="7030A0"/>
                </a:solidFill>
                <a:latin typeface="Times New Roman" panose="02020603050405020304" pitchFamily="18" charset="0"/>
                <a:cs typeface="Times New Roman" panose="02020603050405020304" pitchFamily="18" charset="0"/>
              </a:rPr>
              <a:t>therefore means that the amount of the substance delivered to the kidneys in the blood ( renal plasma flow x plasma concentration of that substance) would be equal to the amount excreted in the urine (urine concentration of that substance x the urine volume).</a:t>
            </a:r>
            <a:endParaRPr lang="en-US" i="1"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Then renal plasma flow (RPF) can be calculated as:</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solidFill>
                  <a:srgbClr val="7030A0"/>
                </a:solidFill>
                <a:latin typeface="Times New Roman" panose="02020603050405020304" pitchFamily="18" charset="0"/>
                <a:cs typeface="Times New Roman" panose="02020603050405020304" pitchFamily="18" charset="0"/>
              </a:rPr>
              <a:t>RPF = </a:t>
            </a:r>
            <a:r>
              <a:rPr lang="en-US" i="1" u="sng" dirty="0">
                <a:solidFill>
                  <a:srgbClr val="7030A0"/>
                </a:solidFill>
                <a:latin typeface="Times New Roman" panose="02020603050405020304" pitchFamily="18" charset="0"/>
                <a:cs typeface="Times New Roman" panose="02020603050405020304" pitchFamily="18" charset="0"/>
              </a:rPr>
              <a:t>Us x V   </a:t>
            </a:r>
            <a:r>
              <a:rPr lang="en-US" i="1" dirty="0">
                <a:solidFill>
                  <a:srgbClr val="7030A0"/>
                </a:solidFill>
                <a:latin typeface="Times New Roman" panose="02020603050405020304" pitchFamily="18" charset="0"/>
                <a:cs typeface="Times New Roman" panose="02020603050405020304" pitchFamily="18" charset="0"/>
              </a:rPr>
              <a:t>     = Cs</a:t>
            </a:r>
            <a:endParaRPr lang="en-US" i="1" u="sng" dirty="0">
              <a:solidFill>
                <a:srgbClr val="7030A0"/>
              </a:solidFill>
              <a:latin typeface="Times New Roman" panose="02020603050405020304" pitchFamily="18" charset="0"/>
              <a:cs typeface="Times New Roman" panose="02020603050405020304" pitchFamily="18" charset="0"/>
            </a:endParaRPr>
          </a:p>
          <a:p>
            <a:pPr marL="0" indent="0">
              <a:buNone/>
            </a:pPr>
            <a:r>
              <a:rPr lang="en-US" i="1" dirty="0">
                <a:solidFill>
                  <a:srgbClr val="7030A0"/>
                </a:solidFill>
                <a:latin typeface="Times New Roman" panose="02020603050405020304" pitchFamily="18" charset="0"/>
                <a:cs typeface="Times New Roman" panose="02020603050405020304" pitchFamily="18" charset="0"/>
              </a:rPr>
              <a:t>                  Ps</a:t>
            </a:r>
            <a:endParaRPr lang="en-US" i="1" dirty="0">
              <a:solidFill>
                <a:srgbClr val="7030A0"/>
              </a:solidFill>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Where;</a:t>
            </a: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Us = urine concentration of the particular     substance</a:t>
            </a: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V = Urine volume</a:t>
            </a: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Ps = Plasma concentration of the particular substance</a:t>
            </a: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Cs = Clearance of the particular substance</a:t>
            </a:r>
            <a:endParaRPr lang="en-US" i="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Since </a:t>
            </a:r>
            <a:r>
              <a:rPr lang="en-US" i="1" dirty="0">
                <a:latin typeface="Times New Roman" panose="02020603050405020304" pitchFamily="18" charset="0"/>
                <a:cs typeface="Times New Roman" panose="02020603050405020304" pitchFamily="18" charset="0"/>
              </a:rPr>
              <a:t>GFR is 20% of total plasma flow, it </a:t>
            </a:r>
            <a:r>
              <a:rPr lang="en-US" i="1" dirty="0">
                <a:solidFill>
                  <a:schemeClr val="accent3">
                    <a:lumMod val="50000"/>
                  </a:schemeClr>
                </a:solidFill>
                <a:latin typeface="Times New Roman" panose="02020603050405020304" pitchFamily="18" charset="0"/>
                <a:cs typeface="Times New Roman" panose="02020603050405020304" pitchFamily="18" charset="0"/>
              </a:rPr>
              <a:t>therefore means that for a substance to be completely cleared from the plasma, such a substance must be excreted by;</a:t>
            </a:r>
            <a:endParaRPr lang="en-US" i="1" dirty="0">
              <a:solidFill>
                <a:schemeClr val="accent3">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rgbClr val="7030A0"/>
                </a:solidFill>
                <a:latin typeface="Times New Roman" panose="02020603050405020304" pitchFamily="18" charset="0"/>
                <a:cs typeface="Times New Roman" panose="02020603050405020304" pitchFamily="18" charset="0"/>
              </a:rPr>
              <a:t>(</a:t>
            </a:r>
            <a:r>
              <a:rPr lang="en-US" i="1" dirty="0">
                <a:solidFill>
                  <a:srgbClr val="7030A0"/>
                </a:solidFill>
                <a:latin typeface="Times New Roman" panose="02020603050405020304" pitchFamily="18" charset="0"/>
                <a:cs typeface="Times New Roman" panose="02020603050405020304" pitchFamily="18" charset="0"/>
              </a:rPr>
              <a:t>1)  glomerular filtration</a:t>
            </a:r>
            <a:endParaRPr lang="en-US" i="1" dirty="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solidFill>
                  <a:srgbClr val="7030A0"/>
                </a:solidFill>
                <a:latin typeface="Times New Roman" panose="02020603050405020304" pitchFamily="18" charset="0"/>
                <a:cs typeface="Times New Roman" panose="02020603050405020304" pitchFamily="18" charset="0"/>
              </a:rPr>
              <a:t>(2) tubular secretion</a:t>
            </a:r>
            <a:endParaRPr lang="en-US" i="1"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endParaRPr lang="en-US" i="1" dirty="0" smtClean="0">
              <a:solidFill>
                <a:schemeClr val="accent6">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chemeClr val="accent6">
                    <a:lumMod val="75000"/>
                  </a:schemeClr>
                </a:solidFill>
                <a:latin typeface="Times New Roman" panose="02020603050405020304" pitchFamily="18" charset="0"/>
                <a:cs typeface="Times New Roman" panose="02020603050405020304" pitchFamily="18" charset="0"/>
              </a:rPr>
              <a:t>in reality, there is </a:t>
            </a:r>
            <a:r>
              <a:rPr lang="en-US" i="1" dirty="0" smtClean="0">
                <a:solidFill>
                  <a:srgbClr val="00B050"/>
                </a:solidFill>
                <a:latin typeface="Times New Roman" panose="02020603050405020304" pitchFamily="18" charset="0"/>
                <a:cs typeface="Times New Roman" panose="02020603050405020304" pitchFamily="18" charset="0"/>
              </a:rPr>
              <a:t>no known substance </a:t>
            </a:r>
            <a:r>
              <a:rPr lang="en-US" i="1" dirty="0" smtClean="0">
                <a:solidFill>
                  <a:schemeClr val="accent6">
                    <a:lumMod val="75000"/>
                  </a:schemeClr>
                </a:solidFill>
                <a:latin typeface="Times New Roman" panose="02020603050405020304" pitchFamily="18" charset="0"/>
                <a:cs typeface="Times New Roman" panose="02020603050405020304" pitchFamily="18" charset="0"/>
              </a:rPr>
              <a:t>that is </a:t>
            </a:r>
            <a:r>
              <a:rPr lang="en-US" i="1" dirty="0" smtClean="0">
                <a:solidFill>
                  <a:srgbClr val="7030A0"/>
                </a:solidFill>
                <a:latin typeface="Times New Roman" panose="02020603050405020304" pitchFamily="18" charset="0"/>
                <a:cs typeface="Times New Roman" panose="02020603050405020304" pitchFamily="18" charset="0"/>
              </a:rPr>
              <a:t>completely cleared </a:t>
            </a:r>
            <a:r>
              <a:rPr lang="en-US" i="1" dirty="0" smtClean="0">
                <a:solidFill>
                  <a:schemeClr val="accent6">
                    <a:lumMod val="75000"/>
                  </a:schemeClr>
                </a:solidFill>
                <a:latin typeface="Times New Roman" panose="02020603050405020304" pitchFamily="18" charset="0"/>
                <a:cs typeface="Times New Roman" panose="02020603050405020304" pitchFamily="18" charset="0"/>
              </a:rPr>
              <a:t>by the KIDNEYS</a:t>
            </a:r>
            <a:r>
              <a:rPr lang="en-US" i="1" dirty="0">
                <a:solidFill>
                  <a:schemeClr val="accent6">
                    <a:lumMod val="75000"/>
                  </a:schemeClr>
                </a:solidFill>
                <a:latin typeface="Times New Roman" panose="02020603050405020304" pitchFamily="18" charset="0"/>
                <a:cs typeface="Times New Roman" panose="02020603050405020304" pitchFamily="18" charset="0"/>
              </a:rPr>
              <a:t>.</a:t>
            </a:r>
            <a:endParaRPr lang="en-US" i="1" dirty="0">
              <a:solidFill>
                <a:schemeClr val="accent6">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One </a:t>
            </a:r>
            <a:r>
              <a:rPr lang="en-US" i="1" dirty="0">
                <a:latin typeface="Times New Roman" panose="02020603050405020304" pitchFamily="18" charset="0"/>
                <a:cs typeface="Times New Roman" panose="02020603050405020304" pitchFamily="18" charset="0"/>
              </a:rPr>
              <a:t>of the organic anion that is close to achieving this is PAH.</a:t>
            </a:r>
            <a:endParaRPr lang="en-US" i="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solidFill>
                  <a:srgbClr val="002060"/>
                </a:solidFill>
                <a:latin typeface="Times New Roman" panose="02020603050405020304" pitchFamily="18" charset="0"/>
                <a:cs typeface="Times New Roman" panose="02020603050405020304" pitchFamily="18" charset="0"/>
              </a:rPr>
              <a:t>LECTURE’S OBJECTIVES</a:t>
            </a: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229600" cy="5287963"/>
          </a:xfrm>
        </p:spPr>
        <p:txBody>
          <a:bodyPr/>
          <a:lstStyle/>
          <a:p>
            <a:r>
              <a:rPr lang="en-US" i="1" dirty="0" smtClean="0">
                <a:latin typeface="Times New Roman" panose="02020603050405020304" pitchFamily="18" charset="0"/>
                <a:cs typeface="Times New Roman" panose="02020603050405020304" pitchFamily="18" charset="0"/>
              </a:rPr>
              <a:t>At the end of this lecture, students are expected to;</a:t>
            </a:r>
            <a:endParaRPr lang="en-US" i="1"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Measure renal plasma flow</a:t>
            </a:r>
            <a:endParaRPr lang="en-US" i="1"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Measure renal blood flow</a:t>
            </a:r>
            <a:endParaRPr lang="en-US" i="1"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Be able to carry out </a:t>
            </a:r>
            <a:r>
              <a:rPr lang="en-US" i="1" dirty="0" smtClean="0">
                <a:latin typeface="Times New Roman" panose="02020603050405020304" pitchFamily="18" charset="0"/>
                <a:cs typeface="Times New Roman" panose="02020603050405020304" pitchFamily="18" charset="0"/>
              </a:rPr>
              <a:t>urine specific gravity</a:t>
            </a:r>
            <a:r>
              <a:rPr lang="en-US"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and </a:t>
            </a:r>
            <a:r>
              <a:rPr lang="en-US" i="1" dirty="0" smtClean="0">
                <a:latin typeface="Times New Roman" panose="02020603050405020304" pitchFamily="18" charset="0"/>
                <a:cs typeface="Times New Roman" panose="02020603050405020304" pitchFamily="18" charset="0"/>
              </a:rPr>
              <a:t>osmolality</a:t>
            </a:r>
            <a:r>
              <a:rPr lang="en-US" i="1" dirty="0" smtClean="0">
                <a:latin typeface="Times New Roman" panose="02020603050405020304" pitchFamily="18" charset="0"/>
                <a:cs typeface="Times New Roman" panose="02020603050405020304" pitchFamily="18" charset="0"/>
              </a:rPr>
              <a:t> tests.</a:t>
            </a:r>
            <a:endParaRPr lang="en-US" i="1"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Have good understanding of dye excretion tests.</a:t>
            </a: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PAH </a:t>
            </a:r>
            <a:r>
              <a:rPr lang="en-US" i="1" dirty="0">
                <a:latin typeface="Times New Roman" panose="02020603050405020304" pitchFamily="18" charset="0"/>
                <a:cs typeface="Times New Roman" panose="02020603050405020304" pitchFamily="18" charset="0"/>
              </a:rPr>
              <a:t>when administered </a:t>
            </a:r>
            <a:r>
              <a:rPr lang="en-US" i="1" dirty="0">
                <a:solidFill>
                  <a:schemeClr val="tx2"/>
                </a:solidFill>
                <a:latin typeface="Times New Roman" panose="02020603050405020304" pitchFamily="18" charset="0"/>
                <a:cs typeface="Times New Roman" panose="02020603050405020304" pitchFamily="18" charset="0"/>
              </a:rPr>
              <a:t>is 90% cleared from the plasma.</a:t>
            </a:r>
            <a:endParaRPr lang="en-US" i="1"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Hence </a:t>
            </a:r>
            <a:r>
              <a:rPr lang="en-US" i="1" dirty="0">
                <a:latin typeface="Times New Roman" panose="02020603050405020304" pitchFamily="18" charset="0"/>
                <a:cs typeface="Times New Roman" panose="02020603050405020304" pitchFamily="18" charset="0"/>
              </a:rPr>
              <a:t>clearance of PAH can be used as an </a:t>
            </a:r>
            <a:r>
              <a:rPr lang="en-US" i="1" dirty="0">
                <a:solidFill>
                  <a:srgbClr val="FF0000"/>
                </a:solidFill>
                <a:latin typeface="Times New Roman" panose="02020603050405020304" pitchFamily="18" charset="0"/>
                <a:cs typeface="Times New Roman" panose="02020603050405020304" pitchFamily="18" charset="0"/>
              </a:rPr>
              <a:t>approximation</a:t>
            </a:r>
            <a:r>
              <a:rPr lang="en-US" i="1" dirty="0">
                <a:latin typeface="Times New Roman" panose="02020603050405020304" pitchFamily="18" charset="0"/>
                <a:cs typeface="Times New Roman" panose="02020603050405020304" pitchFamily="18" charset="0"/>
              </a:rPr>
              <a:t> of </a:t>
            </a:r>
            <a:r>
              <a:rPr lang="en-US" i="1" dirty="0">
                <a:solidFill>
                  <a:srgbClr val="00B050"/>
                </a:solidFill>
                <a:latin typeface="Times New Roman" panose="02020603050405020304" pitchFamily="18" charset="0"/>
                <a:cs typeface="Times New Roman" panose="02020603050405020304" pitchFamily="18" charset="0"/>
              </a:rPr>
              <a:t>renal plasma flow.</a:t>
            </a:r>
            <a:endParaRPr lang="en-US" i="1" dirty="0">
              <a:solidFill>
                <a:srgbClr val="00B050"/>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i="1" dirty="0">
                <a:solidFill>
                  <a:schemeClr val="accent4">
                    <a:lumMod val="75000"/>
                  </a:schemeClr>
                </a:solidFill>
                <a:latin typeface="Times New Roman" panose="02020603050405020304" pitchFamily="18" charset="0"/>
                <a:cs typeface="Times New Roman" panose="02020603050405020304" pitchFamily="18" charset="0"/>
              </a:rPr>
              <a:t>Peripheral venous </a:t>
            </a:r>
            <a:r>
              <a:rPr lang="en-US" i="1" dirty="0">
                <a:latin typeface="Times New Roman" panose="02020603050405020304" pitchFamily="18" charset="0"/>
                <a:cs typeface="Times New Roman" panose="02020603050405020304" pitchFamily="18" charset="0"/>
              </a:rPr>
              <a:t>plasma can be used because </a:t>
            </a:r>
            <a:r>
              <a:rPr lang="en-US" i="1" dirty="0">
                <a:solidFill>
                  <a:srgbClr val="00B050"/>
                </a:solidFill>
                <a:latin typeface="Times New Roman" panose="02020603050405020304" pitchFamily="18" charset="0"/>
                <a:cs typeface="Times New Roman" panose="02020603050405020304" pitchFamily="18" charset="0"/>
              </a:rPr>
              <a:t>its PAH concentration is essentially identical to that in the arterial plasma reaching the kidney.</a:t>
            </a:r>
            <a:endParaRPr lang="en-US" i="1" dirty="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The value obtained should be called the </a:t>
            </a:r>
            <a:r>
              <a:rPr lang="en-US" i="1" dirty="0">
                <a:solidFill>
                  <a:schemeClr val="tx2"/>
                </a:solidFill>
                <a:latin typeface="Times New Roman" panose="02020603050405020304" pitchFamily="18" charset="0"/>
                <a:cs typeface="Times New Roman" panose="02020603050405020304" pitchFamily="18" charset="0"/>
              </a:rPr>
              <a:t>EFFECTIVE RENAL PLASMA FLOW (ERPF) </a:t>
            </a:r>
            <a:r>
              <a:rPr lang="en-US" i="1" dirty="0">
                <a:latin typeface="Times New Roman" panose="02020603050405020304" pitchFamily="18" charset="0"/>
                <a:cs typeface="Times New Roman" panose="02020603050405020304" pitchFamily="18" charset="0"/>
              </a:rPr>
              <a:t>to </a:t>
            </a:r>
            <a:r>
              <a:rPr lang="en-US" i="1" dirty="0">
                <a:solidFill>
                  <a:schemeClr val="accent6">
                    <a:lumMod val="75000"/>
                  </a:schemeClr>
                </a:solidFill>
                <a:latin typeface="Times New Roman" panose="02020603050405020304" pitchFamily="18" charset="0"/>
                <a:cs typeface="Times New Roman" panose="02020603050405020304" pitchFamily="18" charset="0"/>
              </a:rPr>
              <a:t>indicate that the level in RENAL VENOUS PLASMA WAS NOT MEASURED</a:t>
            </a:r>
            <a:r>
              <a:rPr lang="en-US"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endParaRPr lang="en-US" i="1"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rgbClr val="7030A0"/>
                </a:solidFill>
                <a:latin typeface="Times New Roman" panose="02020603050405020304" pitchFamily="18" charset="0"/>
                <a:cs typeface="Times New Roman" panose="02020603050405020304" pitchFamily="18" charset="0"/>
              </a:rPr>
              <a:t>In </a:t>
            </a:r>
            <a:r>
              <a:rPr lang="en-US" i="1" dirty="0">
                <a:solidFill>
                  <a:srgbClr val="7030A0"/>
                </a:solidFill>
                <a:latin typeface="Times New Roman" panose="02020603050405020304" pitchFamily="18" charset="0"/>
                <a:cs typeface="Times New Roman" panose="02020603050405020304" pitchFamily="18" charset="0"/>
              </a:rPr>
              <a:t>human’s ERPF averages about 625ml/min.</a:t>
            </a:r>
            <a:endParaRPr lang="en-US" i="1" dirty="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Correction </a:t>
            </a:r>
            <a:r>
              <a:rPr lang="en-US" i="1" dirty="0">
                <a:latin typeface="Times New Roman" panose="02020603050405020304" pitchFamily="18" charset="0"/>
                <a:cs typeface="Times New Roman" panose="02020603050405020304" pitchFamily="18" charset="0"/>
              </a:rPr>
              <a:t>for </a:t>
            </a:r>
            <a:r>
              <a:rPr lang="en-US" i="1" dirty="0">
                <a:solidFill>
                  <a:schemeClr val="accent6"/>
                </a:solidFill>
                <a:latin typeface="Times New Roman" panose="02020603050405020304" pitchFamily="18" charset="0"/>
                <a:cs typeface="Times New Roman" panose="02020603050405020304" pitchFamily="18" charset="0"/>
              </a:rPr>
              <a:t>% of PAH that is still in the blood when it leaves kidney can be done</a:t>
            </a:r>
            <a:r>
              <a:rPr lang="en-US" i="1" dirty="0">
                <a:latin typeface="Times New Roman" panose="02020603050405020304" pitchFamily="18" charset="0"/>
                <a:cs typeface="Times New Roman" panose="02020603050405020304" pitchFamily="18" charset="0"/>
              </a:rPr>
              <a:t> by </a:t>
            </a:r>
            <a:r>
              <a:rPr lang="en-US" i="1" dirty="0">
                <a:solidFill>
                  <a:srgbClr val="FF0000"/>
                </a:solidFill>
                <a:latin typeface="Times New Roman" panose="02020603050405020304" pitchFamily="18" charset="0"/>
                <a:cs typeface="Times New Roman" panose="02020603050405020304" pitchFamily="18" charset="0"/>
              </a:rPr>
              <a:t>calculating the extraction ratio of PAH ( this is the % of PAH removed from the blood).</a:t>
            </a:r>
            <a:endParaRPr lang="en-US"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1143000"/>
          </a:xfrm>
        </p:spPr>
        <p:txBody>
          <a:bodyPr>
            <a:normAutofit fontScale="90000"/>
          </a:bodyPr>
          <a:lstStyle/>
          <a:p>
            <a:br>
              <a:rPr lang="en-US" i="1" dirty="0" smtClean="0">
                <a:solidFill>
                  <a:srgbClr val="FF0000"/>
                </a:solidFill>
                <a:latin typeface="Times New Roman" panose="02020603050405020304" pitchFamily="18" charset="0"/>
                <a:cs typeface="Times New Roman" panose="02020603050405020304" pitchFamily="18" charset="0"/>
              </a:rPr>
            </a:br>
            <a:r>
              <a:rPr lang="en-US" i="1" dirty="0" smtClean="0">
                <a:solidFill>
                  <a:srgbClr val="FF0000"/>
                </a:solidFill>
                <a:latin typeface="Times New Roman" panose="02020603050405020304" pitchFamily="18" charset="0"/>
                <a:cs typeface="Times New Roman" panose="02020603050405020304" pitchFamily="18" charset="0"/>
              </a:rPr>
              <a:t>MEASUREMENT </a:t>
            </a:r>
            <a:r>
              <a:rPr lang="en-US" i="1" dirty="0">
                <a:solidFill>
                  <a:srgbClr val="FF0000"/>
                </a:solidFill>
                <a:latin typeface="Times New Roman" panose="02020603050405020304" pitchFamily="18" charset="0"/>
                <a:cs typeface="Times New Roman" panose="02020603050405020304" pitchFamily="18" charset="0"/>
              </a:rPr>
              <a:t>OF RENAL PLASMA FLOW.</a:t>
            </a:r>
            <a:br>
              <a:rPr lang="en-US" i="1"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rgbClr val="00B050"/>
                </a:solidFill>
                <a:latin typeface="Times New Roman" panose="02020603050405020304" pitchFamily="18" charset="0"/>
                <a:cs typeface="Times New Roman" panose="02020603050405020304" pitchFamily="18" charset="0"/>
              </a:rPr>
              <a:t>If </a:t>
            </a:r>
            <a:r>
              <a:rPr lang="en-US" i="1" dirty="0">
                <a:solidFill>
                  <a:srgbClr val="00B050"/>
                </a:solidFill>
                <a:latin typeface="Times New Roman" panose="02020603050405020304" pitchFamily="18" charset="0"/>
                <a:cs typeface="Times New Roman" panose="02020603050405020304" pitchFamily="18" charset="0"/>
              </a:rPr>
              <a:t>90% of PAH is removed from the blood, then the extraction ratio of PAH is 90/100 =0.9</a:t>
            </a:r>
            <a:endParaRPr lang="en-US" i="1" dirty="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This </a:t>
            </a:r>
            <a:r>
              <a:rPr lang="en-US" i="1" dirty="0">
                <a:latin typeface="Times New Roman" panose="02020603050405020304" pitchFamily="18" charset="0"/>
                <a:cs typeface="Times New Roman" panose="02020603050405020304" pitchFamily="18" charset="0"/>
              </a:rPr>
              <a:t>can be used for further calculation, thus;</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rgbClr val="00B050"/>
                </a:solidFill>
                <a:latin typeface="Times New Roman" panose="02020603050405020304" pitchFamily="18" charset="0"/>
                <a:cs typeface="Times New Roman" panose="02020603050405020304" pitchFamily="18" charset="0"/>
              </a:rPr>
              <a:t>Total </a:t>
            </a:r>
            <a:r>
              <a:rPr lang="en-US" i="1" dirty="0">
                <a:solidFill>
                  <a:srgbClr val="00B050"/>
                </a:solidFill>
                <a:latin typeface="Times New Roman" panose="02020603050405020304" pitchFamily="18" charset="0"/>
                <a:cs typeface="Times New Roman" panose="02020603050405020304" pitchFamily="18" charset="0"/>
              </a:rPr>
              <a:t>renal plasma flow = </a:t>
            </a:r>
            <a:r>
              <a:rPr lang="en-US" i="1" u="sng" dirty="0">
                <a:solidFill>
                  <a:srgbClr val="00B050"/>
                </a:solidFill>
                <a:latin typeface="Times New Roman" panose="02020603050405020304" pitchFamily="18" charset="0"/>
                <a:cs typeface="Times New Roman" panose="02020603050405020304" pitchFamily="18" charset="0"/>
              </a:rPr>
              <a:t>clearance of PAH </a:t>
            </a:r>
            <a:endParaRPr lang="en-US" i="1" dirty="0">
              <a:solidFill>
                <a:srgbClr val="00B050"/>
              </a:solidFill>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extraction ratio of PAH</a:t>
            </a:r>
            <a:endParaRPr lang="en-US" i="1" dirty="0">
              <a:solidFill>
                <a:srgbClr val="00B05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Thus;</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 effective renal plasma flow-</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(ERPF) = </a:t>
            </a:r>
            <a:r>
              <a:rPr lang="en-US" i="1" u="sng" dirty="0" smtClean="0">
                <a:solidFill>
                  <a:srgbClr val="00B050"/>
                </a:solidFill>
                <a:latin typeface="Times New Roman" panose="02020603050405020304" pitchFamily="18" charset="0"/>
                <a:cs typeface="Times New Roman" panose="02020603050405020304" pitchFamily="18" charset="0"/>
              </a:rPr>
              <a:t>UPAH x V </a:t>
            </a:r>
            <a:r>
              <a:rPr lang="en-US" i="1" dirty="0" smtClean="0">
                <a:solidFill>
                  <a:srgbClr val="00B050"/>
                </a:solidFill>
                <a:latin typeface="Times New Roman" panose="02020603050405020304" pitchFamily="18" charset="0"/>
                <a:cs typeface="Times New Roman" panose="02020603050405020304" pitchFamily="18" charset="0"/>
              </a:rPr>
              <a:t>   = clearance of PAH (CPAH)</a:t>
            </a:r>
            <a:endParaRPr lang="en-US" i="1"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                      PPAH</a:t>
            </a:r>
            <a:endParaRPr lang="en-US" i="1"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Where;</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UPAH = urine concentration of PAH</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V = urine volume</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PPAH = plasma concentration of PAH</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CPAH = Clearance of PAH</a:t>
            </a: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Font typeface="Wingdings" panose="05000000000000000000" pitchFamily="2" charset="2"/>
              <a:buChar char="ü"/>
            </a:pPr>
            <a:r>
              <a:rPr lang="en-US" i="1" dirty="0" smtClean="0">
                <a:solidFill>
                  <a:srgbClr val="00B050"/>
                </a:solidFill>
                <a:latin typeface="Times New Roman" panose="02020603050405020304" pitchFamily="18" charset="0"/>
                <a:cs typeface="Times New Roman" panose="02020603050405020304" pitchFamily="18" charset="0"/>
              </a:rPr>
              <a:t>Relationship between ERPF &amp; ARPF.</a:t>
            </a: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chemeClr val="tx2">
                    <a:lumMod val="60000"/>
                    <a:lumOff val="40000"/>
                  </a:schemeClr>
                </a:solidFill>
                <a:latin typeface="Times New Roman" panose="02020603050405020304" pitchFamily="18" charset="0"/>
                <a:cs typeface="Times New Roman" panose="02020603050405020304" pitchFamily="18" charset="0"/>
              </a:rPr>
              <a:t>Actual renal plasma flow (ARPF) = </a:t>
            </a:r>
            <a:r>
              <a:rPr lang="en-US" i="1" u="sng" dirty="0" smtClean="0">
                <a:solidFill>
                  <a:schemeClr val="tx2">
                    <a:lumMod val="60000"/>
                    <a:lumOff val="40000"/>
                  </a:schemeClr>
                </a:solidFill>
                <a:latin typeface="Times New Roman" panose="02020603050405020304" pitchFamily="18" charset="0"/>
                <a:cs typeface="Times New Roman" panose="02020603050405020304" pitchFamily="18" charset="0"/>
              </a:rPr>
              <a:t>ERPF</a:t>
            </a:r>
            <a:endParaRPr lang="en-US" i="1" u="sng"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i="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i="1" dirty="0" smtClean="0">
                <a:solidFill>
                  <a:schemeClr val="tx2">
                    <a:lumMod val="60000"/>
                    <a:lumOff val="40000"/>
                  </a:schemeClr>
                </a:solidFill>
                <a:latin typeface="Times New Roman" panose="02020603050405020304" pitchFamily="18" charset="0"/>
                <a:cs typeface="Times New Roman" panose="02020603050405020304" pitchFamily="18" charset="0"/>
              </a:rPr>
              <a:t>                                                          extraction ratio</a:t>
            </a:r>
            <a:endParaRPr lang="en-US" i="1"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rgbClr val="FF0000"/>
                </a:solidFill>
                <a:latin typeface="Times New Roman" panose="02020603050405020304" pitchFamily="18" charset="0"/>
                <a:cs typeface="Times New Roman" panose="02020603050405020304" pitchFamily="18" charset="0"/>
              </a:rPr>
              <a:t>Measurement of renal blood flow:</a:t>
            </a:r>
            <a:endParaRPr lang="en-US" i="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To determine renal blood flow,  value of 2 factors are necessary, these are;</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 </a:t>
            </a:r>
            <a:r>
              <a:rPr lang="en-US" i="1" dirty="0" smtClean="0">
                <a:solidFill>
                  <a:srgbClr val="FF0000"/>
                </a:solidFill>
                <a:latin typeface="Times New Roman" panose="02020603050405020304" pitchFamily="18" charset="0"/>
                <a:cs typeface="Times New Roman" panose="02020603050405020304" pitchFamily="18" charset="0"/>
              </a:rPr>
              <a:t>renal plasma flow</a:t>
            </a:r>
            <a:endParaRPr lang="en-US" i="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rgbClr val="FF0000"/>
                </a:solidFill>
                <a:latin typeface="Times New Roman" panose="02020603050405020304" pitchFamily="18" charset="0"/>
                <a:cs typeface="Times New Roman" panose="02020603050405020304" pitchFamily="18" charset="0"/>
              </a:rPr>
              <a:t>- % of plasma volume in the blood.</a:t>
            </a:r>
            <a:endParaRPr lang="en-US" i="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rgbClr val="00B050"/>
                </a:solidFill>
                <a:latin typeface="Times New Roman" panose="02020603050405020304" pitchFamily="18" charset="0"/>
                <a:cs typeface="Times New Roman" panose="02020603050405020304" pitchFamily="18" charset="0"/>
              </a:rPr>
              <a:t>Renal plasma flow</a:t>
            </a:r>
            <a:r>
              <a:rPr lang="en-US" i="1" dirty="0" smtClean="0">
                <a:latin typeface="Times New Roman" panose="02020603050405020304" pitchFamily="18" charset="0"/>
                <a:cs typeface="Times New Roman" panose="02020603050405020304" pitchFamily="18" charset="0"/>
              </a:rPr>
              <a:t>: this is measured using PAH clearance.</a:t>
            </a: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Font typeface="Wingdings" panose="05000000000000000000" pitchFamily="2" charset="2"/>
              <a:buChar char="q"/>
            </a:pPr>
            <a:r>
              <a:rPr lang="en-US" i="1" dirty="0" smtClean="0"/>
              <a:t> </a:t>
            </a:r>
            <a:r>
              <a:rPr lang="en-US" i="1" dirty="0" smtClean="0">
                <a:solidFill>
                  <a:srgbClr val="00B0F0"/>
                </a:solidFill>
                <a:latin typeface="Times New Roman" panose="02020603050405020304" pitchFamily="18" charset="0"/>
                <a:cs typeface="Times New Roman" panose="02020603050405020304" pitchFamily="18" charset="0"/>
              </a:rPr>
              <a:t>% of plasma volume in the blood: this is determined indirectly by using (PCV). </a:t>
            </a:r>
            <a:endParaRPr lang="en-US" i="1" dirty="0" smtClean="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for example </a:t>
            </a:r>
            <a:r>
              <a:rPr lang="en-US" i="1" dirty="0" smtClean="0">
                <a:solidFill>
                  <a:srgbClr val="FF0000"/>
                </a:solidFill>
                <a:latin typeface="Times New Roman" panose="02020603050405020304" pitchFamily="18" charset="0"/>
                <a:cs typeface="Times New Roman" panose="02020603050405020304" pitchFamily="18" charset="0"/>
              </a:rPr>
              <a:t>if PCV is 45%, then the plasma volume of the blood is 100-45 = 55% </a:t>
            </a:r>
            <a:r>
              <a:rPr lang="en-US" i="1" dirty="0" err="1" smtClean="0">
                <a:solidFill>
                  <a:schemeClr val="accent2"/>
                </a:solidFill>
                <a:latin typeface="Times New Roman" panose="02020603050405020304" pitchFamily="18" charset="0"/>
                <a:cs typeface="Times New Roman" panose="02020603050405020304" pitchFamily="18" charset="0"/>
              </a:rPr>
              <a:t>i.e</a:t>
            </a:r>
            <a:r>
              <a:rPr lang="en-US" i="1" dirty="0" smtClean="0">
                <a:solidFill>
                  <a:schemeClr val="accent2"/>
                </a:solidFill>
                <a:latin typeface="Times New Roman" panose="02020603050405020304" pitchFamily="18" charset="0"/>
                <a:cs typeface="Times New Roman" panose="02020603050405020304" pitchFamily="18" charset="0"/>
              </a:rPr>
              <a:t> 55ml of plasma is present in every 100ml of blood</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Thus renal blood flow is calculated with the </a:t>
            </a:r>
            <a:r>
              <a:rPr lang="en-US" i="1" dirty="0" smtClean="0">
                <a:solidFill>
                  <a:schemeClr val="accent3">
                    <a:lumMod val="50000"/>
                  </a:schemeClr>
                </a:solidFill>
                <a:latin typeface="Times New Roman" panose="02020603050405020304" pitchFamily="18" charset="0"/>
                <a:cs typeface="Times New Roman" panose="02020603050405020304" pitchFamily="18" charset="0"/>
              </a:rPr>
              <a:t>values of renal plasma volume and % of plasma in blood</a:t>
            </a:r>
            <a:r>
              <a:rPr lang="en-US" i="1" dirty="0" smtClean="0">
                <a:latin typeface="Times New Roman" panose="02020603050405020304" pitchFamily="18" charset="0"/>
                <a:cs typeface="Times New Roman" panose="02020603050405020304" pitchFamily="18" charset="0"/>
              </a:rPr>
              <a:t> by using a formula;</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renal blood flow = </a:t>
            </a:r>
            <a:r>
              <a:rPr lang="en-US" i="1" u="sng" dirty="0" smtClean="0">
                <a:solidFill>
                  <a:srgbClr val="00B050"/>
                </a:solidFill>
                <a:latin typeface="Times New Roman" panose="02020603050405020304" pitchFamily="18" charset="0"/>
                <a:cs typeface="Times New Roman" panose="02020603050405020304" pitchFamily="18" charset="0"/>
              </a:rPr>
              <a:t>renal plasma flow</a:t>
            </a:r>
            <a:endParaRPr lang="en-US" i="1" u="sng"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                                % of plasma in blood</a:t>
            </a:r>
            <a:endParaRPr lang="en-US" i="1" dirty="0">
              <a:solidFill>
                <a:srgbClr val="00B05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Font typeface="Wingdings" panose="05000000000000000000" pitchFamily="2" charset="2"/>
              <a:buChar char="q"/>
            </a:pPr>
            <a:r>
              <a:rPr lang="en-US" i="1" dirty="0" smtClean="0"/>
              <a:t> </a:t>
            </a:r>
            <a:r>
              <a:rPr lang="en-US" i="1" dirty="0" smtClean="0">
                <a:latin typeface="Times New Roman" panose="02020603050405020304" pitchFamily="18" charset="0"/>
                <a:cs typeface="Times New Roman" panose="02020603050405020304" pitchFamily="18" charset="0"/>
              </a:rPr>
              <a:t>if renal plasma flow is 630ml/min, and the PCV is 45%, then the renal blood flow is;</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                 </a:t>
            </a:r>
            <a:r>
              <a:rPr lang="en-US" i="1" u="sng" dirty="0" smtClean="0">
                <a:solidFill>
                  <a:srgbClr val="00B050"/>
                </a:solidFill>
                <a:latin typeface="Times New Roman" panose="02020603050405020304" pitchFamily="18" charset="0"/>
                <a:cs typeface="Times New Roman" panose="02020603050405020304" pitchFamily="18" charset="0"/>
              </a:rPr>
              <a:t>630</a:t>
            </a:r>
            <a:endParaRPr lang="en-US" i="1" u="sng"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                  </a:t>
            </a:r>
            <a:r>
              <a:rPr lang="en-US" i="1" u="sng" dirty="0" smtClean="0">
                <a:solidFill>
                  <a:srgbClr val="00B050"/>
                </a:solidFill>
                <a:latin typeface="Times New Roman" panose="02020603050405020304" pitchFamily="18" charset="0"/>
                <a:cs typeface="Times New Roman" panose="02020603050405020304" pitchFamily="18" charset="0"/>
              </a:rPr>
              <a:t>55</a:t>
            </a:r>
            <a:endParaRPr lang="en-US" i="1" u="sng"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                 100 =   </a:t>
            </a:r>
            <a:r>
              <a:rPr lang="en-US" i="1" u="sng" dirty="0" smtClean="0">
                <a:solidFill>
                  <a:srgbClr val="00B050"/>
                </a:solidFill>
                <a:latin typeface="Times New Roman" panose="02020603050405020304" pitchFamily="18" charset="0"/>
                <a:cs typeface="Times New Roman" panose="02020603050405020304" pitchFamily="18" charset="0"/>
              </a:rPr>
              <a:t>630 x 100</a:t>
            </a:r>
            <a:r>
              <a:rPr lang="en-US" i="1" dirty="0" smtClean="0">
                <a:solidFill>
                  <a:srgbClr val="00B050"/>
                </a:solidFill>
                <a:latin typeface="Times New Roman" panose="02020603050405020304" pitchFamily="18" charset="0"/>
                <a:cs typeface="Times New Roman" panose="02020603050405020304" pitchFamily="18" charset="0"/>
              </a:rPr>
              <a:t>  = 1145.46ml/min</a:t>
            </a:r>
            <a:endParaRPr lang="en-US" i="1"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                                          55</a:t>
            </a:r>
            <a:endParaRPr lang="en-US" i="1"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Thus renal blood flow = </a:t>
            </a:r>
            <a:r>
              <a:rPr lang="en-US" i="1" dirty="0" smtClean="0">
                <a:solidFill>
                  <a:srgbClr val="00B050"/>
                </a:solidFill>
                <a:latin typeface="Times New Roman" panose="02020603050405020304" pitchFamily="18" charset="0"/>
                <a:cs typeface="Times New Roman" panose="02020603050405020304" pitchFamily="18" charset="0"/>
              </a:rPr>
              <a:t>RPF x   </a:t>
            </a:r>
            <a:r>
              <a:rPr lang="en-US" i="1" u="sng" dirty="0" smtClean="0">
                <a:solidFill>
                  <a:srgbClr val="00B050"/>
                </a:solidFill>
                <a:latin typeface="Times New Roman" panose="02020603050405020304" pitchFamily="18" charset="0"/>
                <a:cs typeface="Times New Roman" panose="02020603050405020304" pitchFamily="18" charset="0"/>
              </a:rPr>
              <a:t>1</a:t>
            </a:r>
            <a:endParaRPr lang="en-US" i="1" u="sng"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a:solidFill>
                  <a:srgbClr val="00B05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                                                   1-Hct</a:t>
            </a:r>
            <a:endParaRPr lang="en-US" i="1"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Where;</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RPF = Renal plasma flow</a:t>
            </a: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Font typeface="Wingdings" panose="05000000000000000000" pitchFamily="2" charset="2"/>
              <a:buChar char="q"/>
            </a:pPr>
            <a:r>
              <a:rPr lang="en-US" i="1" dirty="0" err="1" smtClean="0">
                <a:latin typeface="Times New Roman" panose="02020603050405020304" pitchFamily="18" charset="0"/>
                <a:cs typeface="Times New Roman" panose="02020603050405020304" pitchFamily="18" charset="0"/>
              </a:rPr>
              <a:t>Hct</a:t>
            </a:r>
            <a:r>
              <a:rPr lang="en-US" i="1" dirty="0" smtClean="0">
                <a:latin typeface="Times New Roman" panose="02020603050405020304" pitchFamily="18" charset="0"/>
                <a:cs typeface="Times New Roman" panose="02020603050405020304" pitchFamily="18" charset="0"/>
              </a:rPr>
              <a:t> = </a:t>
            </a:r>
            <a:r>
              <a:rPr lang="en-US" i="1" dirty="0" err="1" smtClean="0">
                <a:latin typeface="Times New Roman" panose="02020603050405020304" pitchFamily="18" charset="0"/>
                <a:cs typeface="Times New Roman" panose="02020603050405020304" pitchFamily="18" charset="0"/>
              </a:rPr>
              <a:t>Haematocrit</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if RPF =700ml/min &amp; </a:t>
            </a:r>
            <a:r>
              <a:rPr lang="en-US" i="1" dirty="0" err="1" smtClean="0">
                <a:latin typeface="Times New Roman" panose="02020603050405020304" pitchFamily="18" charset="0"/>
                <a:cs typeface="Times New Roman" panose="02020603050405020304" pitchFamily="18" charset="0"/>
              </a:rPr>
              <a:t>Haematocrit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Hct</a:t>
            </a:r>
            <a:r>
              <a:rPr lang="en-US" i="1" dirty="0" smtClean="0">
                <a:latin typeface="Times New Roman" panose="02020603050405020304" pitchFamily="18" charset="0"/>
                <a:cs typeface="Times New Roman" panose="02020603050405020304" pitchFamily="18" charset="0"/>
              </a:rPr>
              <a:t>) is 45%, then;</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Renal blood flow = 700 x   </a:t>
            </a:r>
            <a:r>
              <a:rPr lang="en-US" i="1" u="sng" dirty="0" smtClean="0">
                <a:latin typeface="Times New Roman" panose="02020603050405020304" pitchFamily="18" charset="0"/>
                <a:cs typeface="Times New Roman" panose="02020603050405020304" pitchFamily="18" charset="0"/>
              </a:rPr>
              <a:t>1 </a:t>
            </a:r>
            <a:r>
              <a:rPr lang="en-US" i="1" dirty="0" smtClean="0">
                <a:latin typeface="Times New Roman" panose="02020603050405020304" pitchFamily="18" charset="0"/>
                <a:cs typeface="Times New Roman" panose="02020603050405020304" pitchFamily="18" charset="0"/>
              </a:rPr>
              <a:t>     = 700 x </a:t>
            </a:r>
            <a:r>
              <a:rPr lang="en-US" i="1" u="sng" dirty="0" smtClean="0">
                <a:latin typeface="Times New Roman" panose="02020603050405020304" pitchFamily="18" charset="0"/>
                <a:cs typeface="Times New Roman" panose="02020603050405020304" pitchFamily="18" charset="0"/>
              </a:rPr>
              <a:t>1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1-0.45          0.55</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 1273 ml/min</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lgn="ctr">
              <a:buFont typeface="Wingdings" panose="05000000000000000000" pitchFamily="2" charset="2"/>
              <a:buChar char="q"/>
            </a:pPr>
            <a:r>
              <a:rPr lang="en-US" i="1" dirty="0" smtClean="0">
                <a:solidFill>
                  <a:srgbClr val="00B050"/>
                </a:solidFill>
              </a:rPr>
              <a:t>URINE SPECIFIC GRAVITY</a:t>
            </a:r>
            <a:endParaRPr lang="en-US" i="1" dirty="0" smtClean="0">
              <a:solidFill>
                <a:srgbClr val="00B050"/>
              </a:solidFill>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this is most often determine as a part of a routine analysis.</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Occasionally it is measured on timed specimens after restriction, in which case more exact information is derived.</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It is measured using either;</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 (1) </a:t>
            </a:r>
            <a:r>
              <a:rPr lang="en-US" i="1" dirty="0" err="1" smtClean="0">
                <a:solidFill>
                  <a:srgbClr val="00B050"/>
                </a:solidFill>
                <a:latin typeface="Times New Roman" panose="02020603050405020304" pitchFamily="18" charset="0"/>
                <a:cs typeface="Times New Roman" panose="02020603050405020304" pitchFamily="18" charset="0"/>
              </a:rPr>
              <a:t>urinometer</a:t>
            </a:r>
            <a:r>
              <a:rPr lang="en-US" i="1" dirty="0" smtClean="0">
                <a:solidFill>
                  <a:srgbClr val="00B050"/>
                </a:solidFill>
                <a:latin typeface="Times New Roman" panose="02020603050405020304" pitchFamily="18" charset="0"/>
                <a:cs typeface="Times New Roman" panose="02020603050405020304" pitchFamily="18" charset="0"/>
              </a:rPr>
              <a:t> or</a:t>
            </a: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rgbClr val="00B050"/>
                </a:solidFill>
                <a:latin typeface="Times New Roman" panose="02020603050405020304" pitchFamily="18" charset="0"/>
                <a:cs typeface="Times New Roman" panose="02020603050405020304" pitchFamily="18" charset="0"/>
              </a:rPr>
              <a:t> (2) </a:t>
            </a:r>
            <a:r>
              <a:rPr lang="en-US" i="1" dirty="0" err="1" smtClean="0">
                <a:solidFill>
                  <a:srgbClr val="00B050"/>
                </a:solidFill>
                <a:latin typeface="Times New Roman" panose="02020603050405020304" pitchFamily="18" charset="0"/>
                <a:cs typeface="Times New Roman" panose="02020603050405020304" pitchFamily="18" charset="0"/>
              </a:rPr>
              <a:t>Refractometer</a:t>
            </a: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The value observed in an apparently healthy individuals varies greatly with fluid intake and the state of hydration. </a:t>
            </a: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Font typeface="Wingdings" panose="05000000000000000000" pitchFamily="2" charset="2"/>
              <a:buChar char="ü"/>
            </a:pPr>
            <a:r>
              <a:rPr lang="en-US" dirty="0" smtClean="0">
                <a:solidFill>
                  <a:srgbClr val="7030A0"/>
                </a:solidFill>
              </a:rPr>
              <a:t>Ba</a:t>
            </a:r>
            <a:r>
              <a:rPr lang="en-US" i="1" dirty="0" smtClean="0">
                <a:solidFill>
                  <a:srgbClr val="7030A0"/>
                </a:solidFill>
              </a:rPr>
              <a:t>sic renal process:</a:t>
            </a:r>
            <a:endParaRPr lang="en-US" i="1" dirty="0" smtClean="0">
              <a:solidFill>
                <a:srgbClr val="7030A0"/>
              </a:solidFill>
            </a:endParaRPr>
          </a:p>
          <a:p>
            <a:pPr marL="0" indent="0">
              <a:buNone/>
            </a:pPr>
            <a:endParaRPr lang="en-US" i="1" dirty="0" smtClean="0">
              <a:solidFill>
                <a:srgbClr val="7030A0"/>
              </a:solidFill>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Urine formation begins with the filtration of plasma from the glomerular capillaries into bowman’s space.</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This process is termed glomerular filtration.</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The filtrate is known as glomerular filtrate.</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Hence the reference range  for a 24hr specimen is between 1.015-1.025.</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However after fluid restriction it is &gt; 1.025.</a:t>
            </a:r>
            <a:endParaRPr lang="en-US" i="1" dirty="0" smtClean="0">
              <a:latin typeface="Times New Roman" panose="02020603050405020304" pitchFamily="18" charset="0"/>
              <a:cs typeface="Times New Roman" panose="02020603050405020304" pitchFamily="18" charset="0"/>
            </a:endParaRPr>
          </a:p>
          <a:p>
            <a:pPr algn="ctr">
              <a:buFont typeface="Wingdings" panose="05000000000000000000" pitchFamily="2" charset="2"/>
              <a:buChar char="q"/>
            </a:pPr>
            <a:r>
              <a:rPr lang="en-US" i="1" dirty="0" smtClean="0">
                <a:solidFill>
                  <a:schemeClr val="tx2"/>
                </a:solidFill>
                <a:latin typeface="Times New Roman" panose="02020603050405020304" pitchFamily="18" charset="0"/>
                <a:cs typeface="Times New Roman" panose="02020603050405020304" pitchFamily="18" charset="0"/>
              </a:rPr>
              <a:t>Specific gravity using </a:t>
            </a:r>
            <a:r>
              <a:rPr lang="en-US" i="1" dirty="0" err="1" smtClean="0">
                <a:solidFill>
                  <a:schemeClr val="tx2"/>
                </a:solidFill>
                <a:latin typeface="Times New Roman" panose="02020603050405020304" pitchFamily="18" charset="0"/>
                <a:cs typeface="Times New Roman" panose="02020603050405020304" pitchFamily="18" charset="0"/>
              </a:rPr>
              <a:t>urinometer</a:t>
            </a:r>
            <a:endParaRPr lang="en-US" i="1" dirty="0" smtClean="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chemeClr val="tx2"/>
                </a:solidFill>
                <a:latin typeface="Times New Roman" panose="02020603050405020304" pitchFamily="18" charset="0"/>
                <a:cs typeface="Times New Roman" panose="02020603050405020304" pitchFamily="18" charset="0"/>
              </a:rPr>
              <a:t>Principle; the </a:t>
            </a:r>
            <a:r>
              <a:rPr lang="en-US" i="1" dirty="0" err="1" smtClean="0">
                <a:solidFill>
                  <a:schemeClr val="tx2"/>
                </a:solidFill>
                <a:latin typeface="Times New Roman" panose="02020603050405020304" pitchFamily="18" charset="0"/>
                <a:cs typeface="Times New Roman" panose="02020603050405020304" pitchFamily="18" charset="0"/>
              </a:rPr>
              <a:t>urinometer</a:t>
            </a:r>
            <a:r>
              <a:rPr lang="en-US" i="1" dirty="0" smtClean="0">
                <a:solidFill>
                  <a:schemeClr val="tx2"/>
                </a:solidFill>
                <a:latin typeface="Times New Roman" panose="02020603050405020304" pitchFamily="18" charset="0"/>
                <a:cs typeface="Times New Roman" panose="02020603050405020304" pitchFamily="18" charset="0"/>
              </a:rPr>
              <a:t> is a hydrometer designed for the measurement of urinary specific gravity when placed in the specimen contained in a cylinder, it sinks to the level characteristic of the specific gravity of the specimen. The value may then be read directly from the calibrations on the stem.</a:t>
            </a:r>
            <a:endParaRPr lang="en-US" i="1"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92500" lnSpcReduction="10000"/>
          </a:bodyPr>
          <a:lstStyle/>
          <a:p>
            <a:r>
              <a:rPr lang="en-US" i="1" dirty="0" smtClean="0">
                <a:solidFill>
                  <a:srgbClr val="FF0000"/>
                </a:solidFill>
                <a:latin typeface="Times New Roman" panose="02020603050405020304" pitchFamily="18" charset="0"/>
                <a:cs typeface="Times New Roman" panose="02020603050405020304" pitchFamily="18" charset="0"/>
              </a:rPr>
              <a:t>Specific gravity of urine using </a:t>
            </a:r>
            <a:r>
              <a:rPr lang="en-US" i="1" dirty="0" err="1" smtClean="0">
                <a:solidFill>
                  <a:srgbClr val="FF0000"/>
                </a:solidFill>
                <a:latin typeface="Times New Roman" panose="02020603050405020304" pitchFamily="18" charset="0"/>
                <a:cs typeface="Times New Roman" panose="02020603050405020304" pitchFamily="18" charset="0"/>
              </a:rPr>
              <a:t>refractometer</a:t>
            </a:r>
            <a:endParaRPr lang="en-US" i="1" dirty="0" smtClean="0">
              <a:solidFill>
                <a:srgbClr val="FF0000"/>
              </a:solidFill>
              <a:latin typeface="Times New Roman" panose="02020603050405020304" pitchFamily="18" charset="0"/>
              <a:cs typeface="Times New Roman" panose="02020603050405020304" pitchFamily="18" charset="0"/>
            </a:endParaRPr>
          </a:p>
          <a:p>
            <a:r>
              <a:rPr lang="en-US" i="1" dirty="0" smtClean="0">
                <a:solidFill>
                  <a:srgbClr val="FF0000"/>
                </a:solidFill>
                <a:latin typeface="Times New Roman" panose="02020603050405020304" pitchFamily="18" charset="0"/>
                <a:cs typeface="Times New Roman" panose="02020603050405020304" pitchFamily="18" charset="0"/>
              </a:rPr>
              <a:t>Principle: </a:t>
            </a:r>
            <a:r>
              <a:rPr lang="en-US" i="1" dirty="0" smtClean="0">
                <a:solidFill>
                  <a:schemeClr val="tx2"/>
                </a:solidFill>
                <a:latin typeface="Times New Roman" panose="02020603050405020304" pitchFamily="18" charset="0"/>
                <a:cs typeface="Times New Roman" panose="02020603050405020304" pitchFamily="18" charset="0"/>
              </a:rPr>
              <a:t>the</a:t>
            </a:r>
            <a:r>
              <a:rPr lang="en-US" i="1" dirty="0" smtClean="0">
                <a:solidFill>
                  <a:srgbClr val="FF0000"/>
                </a:solidFill>
                <a:latin typeface="Times New Roman" panose="02020603050405020304" pitchFamily="18" charset="0"/>
                <a:cs typeface="Times New Roman" panose="02020603050405020304" pitchFamily="18" charset="0"/>
              </a:rPr>
              <a:t> </a:t>
            </a:r>
            <a:r>
              <a:rPr lang="en-US" i="1" dirty="0" smtClean="0">
                <a:solidFill>
                  <a:schemeClr val="tx2"/>
                </a:solidFill>
                <a:latin typeface="Times New Roman" panose="02020603050405020304" pitchFamily="18" charset="0"/>
                <a:cs typeface="Times New Roman" panose="02020603050405020304" pitchFamily="18" charset="0"/>
              </a:rPr>
              <a:t>refractive index and the specific gravity of a urine specimen are both related functions of the quantity and type of dissolved substance in the specimen. Each substance contributes differently to the </a:t>
            </a:r>
            <a:r>
              <a:rPr lang="en-US" i="1" dirty="0" err="1" smtClean="0">
                <a:solidFill>
                  <a:schemeClr val="tx2"/>
                </a:solidFill>
                <a:latin typeface="Times New Roman" panose="02020603050405020304" pitchFamily="18" charset="0"/>
                <a:cs typeface="Times New Roman" panose="02020603050405020304" pitchFamily="18" charset="0"/>
              </a:rPr>
              <a:t>refractives</a:t>
            </a:r>
            <a:r>
              <a:rPr lang="en-US" i="1" dirty="0" smtClean="0">
                <a:solidFill>
                  <a:schemeClr val="tx2"/>
                </a:solidFill>
                <a:latin typeface="Times New Roman" panose="02020603050405020304" pitchFamily="18" charset="0"/>
                <a:cs typeface="Times New Roman" panose="02020603050405020304" pitchFamily="18" charset="0"/>
              </a:rPr>
              <a:t> index and also to the specific gravity; however because various urine specimens are likely to contain dissolved substance of similar types and proportions, the refractive index and the specific gravity may be correlated. Increased amounts of abnormal substances such as glucose and protein may partially invalidate the correlation and give specific values that are misleading.</a:t>
            </a:r>
            <a:endParaRPr lang="en-US" i="1"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Specific gravity of urine is a </a:t>
            </a:r>
            <a:r>
              <a:rPr lang="en-US" i="1" dirty="0" smtClean="0">
                <a:solidFill>
                  <a:schemeClr val="tx2"/>
                </a:solidFill>
                <a:latin typeface="Times New Roman" panose="02020603050405020304" pitchFamily="18" charset="0"/>
                <a:cs typeface="Times New Roman" panose="02020603050405020304" pitchFamily="18" charset="0"/>
              </a:rPr>
              <a:t>measure of the ability of the renal or kidney to concentrates urine or it ability to conserve water</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It is a measure of </a:t>
            </a:r>
            <a:r>
              <a:rPr lang="en-US" i="1" dirty="0" smtClean="0">
                <a:solidFill>
                  <a:srgbClr val="7030A0"/>
                </a:solidFill>
                <a:latin typeface="Times New Roman" panose="02020603050405020304" pitchFamily="18" charset="0"/>
                <a:cs typeface="Times New Roman" panose="02020603050405020304" pitchFamily="18" charset="0"/>
              </a:rPr>
              <a:t>solute concentration </a:t>
            </a:r>
            <a:r>
              <a:rPr lang="en-US" i="1" dirty="0" smtClean="0">
                <a:latin typeface="Times New Roman" panose="02020603050405020304" pitchFamily="18" charset="0"/>
                <a:cs typeface="Times New Roman" panose="02020603050405020304" pitchFamily="18" charset="0"/>
              </a:rPr>
              <a:t>in the urine. </a:t>
            </a:r>
            <a:r>
              <a:rPr lang="en-US" i="1" dirty="0" smtClean="0">
                <a:solidFill>
                  <a:srgbClr val="FF0000"/>
                </a:solidFill>
                <a:latin typeface="Times New Roman" panose="02020603050405020304" pitchFamily="18" charset="0"/>
                <a:cs typeface="Times New Roman" panose="02020603050405020304" pitchFamily="18" charset="0"/>
              </a:rPr>
              <a:t>Specific gravity </a:t>
            </a:r>
            <a:r>
              <a:rPr lang="en-US" i="1" dirty="0" smtClean="0">
                <a:latin typeface="Times New Roman" panose="02020603050405020304" pitchFamily="18" charset="0"/>
                <a:cs typeface="Times New Roman" panose="02020603050405020304" pitchFamily="18" charset="0"/>
              </a:rPr>
              <a:t>of urine. </a:t>
            </a:r>
            <a:r>
              <a:rPr lang="en-US" i="1" dirty="0" smtClean="0">
                <a:solidFill>
                  <a:srgbClr val="00B050"/>
                </a:solidFill>
                <a:latin typeface="Times New Roman" panose="02020603050405020304" pitchFamily="18" charset="0"/>
                <a:cs typeface="Times New Roman" panose="02020603050405020304" pitchFamily="18" charset="0"/>
              </a:rPr>
              <a:t>measures the </a:t>
            </a:r>
            <a:r>
              <a:rPr lang="en-US" i="1" dirty="0" smtClean="0">
                <a:solidFill>
                  <a:srgbClr val="00B0F0"/>
                </a:solidFill>
                <a:latin typeface="Times New Roman" panose="02020603050405020304" pitchFamily="18" charset="0"/>
                <a:cs typeface="Times New Roman" panose="02020603050405020304" pitchFamily="18" charset="0"/>
              </a:rPr>
              <a:t>density of urine</a:t>
            </a:r>
            <a:r>
              <a:rPr lang="en-US" i="1" dirty="0" smtClean="0">
                <a:solidFill>
                  <a:srgbClr val="FF0000"/>
                </a:solidFill>
                <a:latin typeface="Times New Roman" panose="02020603050405020304" pitchFamily="18" charset="0"/>
                <a:cs typeface="Times New Roman" panose="02020603050405020304" pitchFamily="18" charset="0"/>
              </a:rPr>
              <a:t> </a:t>
            </a:r>
            <a:r>
              <a:rPr lang="en-US" i="1" dirty="0" smtClean="0">
                <a:solidFill>
                  <a:srgbClr val="00B050"/>
                </a:solidFill>
                <a:latin typeface="Times New Roman" panose="02020603050405020304" pitchFamily="18" charset="0"/>
                <a:cs typeface="Times New Roman" panose="02020603050405020304" pitchFamily="18" charset="0"/>
              </a:rPr>
              <a:t>relative to </a:t>
            </a:r>
            <a:r>
              <a:rPr lang="en-US" i="1" dirty="0" smtClean="0">
                <a:solidFill>
                  <a:srgbClr val="00B0F0"/>
                </a:solidFill>
                <a:latin typeface="Times New Roman" panose="02020603050405020304" pitchFamily="18" charset="0"/>
                <a:cs typeface="Times New Roman" panose="02020603050405020304" pitchFamily="18" charset="0"/>
              </a:rPr>
              <a:t>the density of water</a:t>
            </a:r>
            <a:r>
              <a:rPr lang="en-US" i="1" dirty="0" smtClean="0">
                <a:solidFill>
                  <a:srgbClr val="FF0000"/>
                </a:solidFill>
                <a:latin typeface="Times New Roman" panose="02020603050405020304" pitchFamily="18" charset="0"/>
                <a:cs typeface="Times New Roman" panose="02020603050405020304" pitchFamily="18" charset="0"/>
              </a:rPr>
              <a:t>,</a:t>
            </a:r>
            <a:r>
              <a:rPr lang="en-US" i="1" dirty="0" smtClean="0">
                <a:solidFill>
                  <a:srgbClr val="00B050"/>
                </a:solidFill>
                <a:latin typeface="Times New Roman" panose="02020603050405020304" pitchFamily="18" charset="0"/>
                <a:cs typeface="Times New Roman" panose="02020603050405020304" pitchFamily="18" charset="0"/>
              </a:rPr>
              <a:t> and in most circumstances density bears a constant relationship to osmolality</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Occasionally there may be a remarkable </a:t>
            </a:r>
            <a:r>
              <a:rPr lang="en-US" i="1" dirty="0" smtClean="0">
                <a:solidFill>
                  <a:srgbClr val="0070C0"/>
                </a:solidFill>
                <a:latin typeface="Times New Roman" panose="02020603050405020304" pitchFamily="18" charset="0"/>
                <a:cs typeface="Times New Roman" panose="02020603050405020304" pitchFamily="18" charset="0"/>
              </a:rPr>
              <a:t>divergence between osmolality and specific gravity.</a:t>
            </a:r>
            <a:endParaRPr lang="en-US" i="1" dirty="0">
              <a:solidFill>
                <a:srgbClr val="0070C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buFont typeface="Wingdings" panose="05000000000000000000" pitchFamily="2" charset="2"/>
              <a:buChar char="q"/>
            </a:pPr>
            <a:r>
              <a:rPr lang="en-US" i="1" dirty="0" smtClean="0">
                <a:solidFill>
                  <a:srgbClr val="FF0000"/>
                </a:solidFill>
                <a:latin typeface="Times New Roman" panose="02020603050405020304" pitchFamily="18" charset="0"/>
                <a:cs typeface="Times New Roman" panose="02020603050405020304" pitchFamily="18" charset="0"/>
              </a:rPr>
              <a:t>The presence of heavy molecules such as protein, glucose, or iodine containing compound affects the specific gravity of urine substantially more than its osmolality.</a:t>
            </a:r>
            <a:endParaRPr lang="en-US" i="1" dirty="0" smtClean="0">
              <a:latin typeface="Times New Roman" panose="02020603050405020304" pitchFamily="18" charset="0"/>
              <a:cs typeface="Times New Roman" panose="02020603050405020304" pitchFamily="18" charset="0"/>
            </a:endParaRPr>
          </a:p>
          <a:p>
            <a:pPr algn="ctr">
              <a:buFont typeface="Wingdings" panose="05000000000000000000" pitchFamily="2" charset="2"/>
              <a:buChar char="q"/>
            </a:pPr>
            <a:r>
              <a:rPr lang="en-US" i="1" dirty="0" smtClean="0">
                <a:solidFill>
                  <a:srgbClr val="0070C0"/>
                </a:solidFill>
                <a:latin typeface="Times New Roman" panose="02020603050405020304" pitchFamily="18" charset="0"/>
                <a:cs typeface="Times New Roman" panose="02020603050405020304" pitchFamily="18" charset="0"/>
              </a:rPr>
              <a:t>Urine osmolality measurement;</a:t>
            </a:r>
            <a:endParaRPr lang="en-US" i="1"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 this is considered more valid In accessing the concentrating ability of the kidney than specific gravity measurement as this measures osmotic concentration of the urine.</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This is because, the water excretion is in part, determined by the osmolality of the fluid compartments of the body.</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Consequently, measurement of urine </a:t>
            </a:r>
            <a:r>
              <a:rPr lang="en-US" i="1" dirty="0" smtClean="0">
                <a:solidFill>
                  <a:srgbClr val="00B0F0"/>
                </a:solidFill>
                <a:latin typeface="Times New Roman" panose="02020603050405020304" pitchFamily="18" charset="0"/>
                <a:cs typeface="Times New Roman" panose="02020603050405020304" pitchFamily="18" charset="0"/>
              </a:rPr>
              <a:t>osmolality, especially as part of concentration test is preferred</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In  normal individual, </a:t>
            </a:r>
            <a:r>
              <a:rPr lang="en-US" i="1" dirty="0" smtClean="0">
                <a:solidFill>
                  <a:schemeClr val="accent2"/>
                </a:solidFill>
                <a:latin typeface="Times New Roman" panose="02020603050405020304" pitchFamily="18" charset="0"/>
                <a:cs typeface="Times New Roman" panose="02020603050405020304" pitchFamily="18" charset="0"/>
              </a:rPr>
              <a:t>osmolality varies </a:t>
            </a:r>
            <a:r>
              <a:rPr lang="en-US" i="1" dirty="0" smtClean="0">
                <a:latin typeface="Times New Roman" panose="02020603050405020304" pitchFamily="18" charset="0"/>
                <a:cs typeface="Times New Roman" panose="02020603050405020304" pitchFamily="18" charset="0"/>
              </a:rPr>
              <a:t>widely depending on the </a:t>
            </a:r>
            <a:r>
              <a:rPr lang="en-US" i="1" dirty="0" smtClean="0">
                <a:solidFill>
                  <a:schemeClr val="accent6">
                    <a:lumMod val="75000"/>
                  </a:schemeClr>
                </a:solidFill>
                <a:latin typeface="Times New Roman" panose="02020603050405020304" pitchFamily="18" charset="0"/>
                <a:cs typeface="Times New Roman" panose="02020603050405020304" pitchFamily="18" charset="0"/>
              </a:rPr>
              <a:t>state of hydration</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It falls after </a:t>
            </a:r>
            <a:r>
              <a:rPr lang="en-US" i="1" dirty="0" smtClean="0">
                <a:solidFill>
                  <a:srgbClr val="7030A0"/>
                </a:solidFill>
                <a:latin typeface="Times New Roman" panose="02020603050405020304" pitchFamily="18" charset="0"/>
                <a:cs typeface="Times New Roman" panose="02020603050405020304" pitchFamily="18" charset="0"/>
              </a:rPr>
              <a:t>excessive intake of fluid </a:t>
            </a:r>
            <a:r>
              <a:rPr lang="en-US" i="1" dirty="0" smtClean="0">
                <a:latin typeface="Times New Roman" panose="02020603050405020304" pitchFamily="18" charset="0"/>
                <a:cs typeface="Times New Roman" panose="02020603050405020304" pitchFamily="18" charset="0"/>
              </a:rPr>
              <a:t>to about </a:t>
            </a:r>
            <a:r>
              <a:rPr lang="en-US" i="1" dirty="0" smtClean="0">
                <a:solidFill>
                  <a:srgbClr val="00B050"/>
                </a:solidFill>
                <a:latin typeface="Times New Roman" panose="02020603050405020304" pitchFamily="18" charset="0"/>
                <a:cs typeface="Times New Roman" panose="02020603050405020304" pitchFamily="18" charset="0"/>
              </a:rPr>
              <a:t>50mOsm/kg</a:t>
            </a:r>
            <a:r>
              <a:rPr lang="en-US" i="1" dirty="0" smtClean="0">
                <a:latin typeface="Times New Roman" panose="02020603050405020304" pitchFamily="18" charset="0"/>
                <a:cs typeface="Times New Roman" panose="02020603050405020304" pitchFamily="18" charset="0"/>
              </a:rPr>
              <a:t> while in </a:t>
            </a:r>
            <a:r>
              <a:rPr lang="en-US" i="1" dirty="0" smtClean="0">
                <a:solidFill>
                  <a:schemeClr val="accent2">
                    <a:lumMod val="75000"/>
                  </a:schemeClr>
                </a:solidFill>
                <a:latin typeface="Times New Roman" panose="02020603050405020304" pitchFamily="18" charset="0"/>
                <a:cs typeface="Times New Roman" panose="02020603050405020304" pitchFamily="18" charset="0"/>
              </a:rPr>
              <a:t>severely restricted fluid intake, concentrations of up to 1200mOsm/kg can be observed.</a:t>
            </a:r>
            <a:endParaRPr lang="en-US" i="1" dirty="0" smtClean="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When on </a:t>
            </a:r>
            <a:r>
              <a:rPr lang="en-US" i="1" dirty="0" smtClean="0">
                <a:solidFill>
                  <a:srgbClr val="0070C0"/>
                </a:solidFill>
                <a:latin typeface="Times New Roman" panose="02020603050405020304" pitchFamily="18" charset="0"/>
                <a:cs typeface="Times New Roman" panose="02020603050405020304" pitchFamily="18" charset="0"/>
              </a:rPr>
              <a:t>average fluid intake, values of 300-900mOsm/kg are most frequently seen.</a:t>
            </a:r>
            <a:endParaRPr lang="en-US" i="1" dirty="0">
              <a:solidFill>
                <a:srgbClr val="0070C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A </a:t>
            </a:r>
            <a:r>
              <a:rPr lang="en-US" i="1" dirty="0" smtClean="0">
                <a:solidFill>
                  <a:srgbClr val="0070C0"/>
                </a:solidFill>
                <a:latin typeface="Times New Roman" panose="02020603050405020304" pitchFamily="18" charset="0"/>
                <a:cs typeface="Times New Roman" panose="02020603050405020304" pitchFamily="18" charset="0"/>
              </a:rPr>
              <a:t>random urine </a:t>
            </a:r>
            <a:r>
              <a:rPr lang="en-US" i="1" dirty="0" smtClean="0">
                <a:latin typeface="Times New Roman" panose="02020603050405020304" pitchFamily="18" charset="0"/>
                <a:cs typeface="Times New Roman" panose="02020603050405020304" pitchFamily="18" charset="0"/>
              </a:rPr>
              <a:t>specimen osmolality </a:t>
            </a:r>
            <a:r>
              <a:rPr lang="en-US" i="1" dirty="0">
                <a:latin typeface="Times New Roman" panose="02020603050405020304" pitchFamily="18" charset="0"/>
                <a:cs typeface="Times New Roman" panose="02020603050405020304" pitchFamily="18" charset="0"/>
              </a:rPr>
              <a:t>a</a:t>
            </a:r>
            <a:r>
              <a:rPr lang="en-US" i="1" dirty="0" smtClean="0">
                <a:latin typeface="Times New Roman" panose="02020603050405020304" pitchFamily="18" charset="0"/>
                <a:cs typeface="Times New Roman" panose="02020603050405020304" pitchFamily="18" charset="0"/>
              </a:rPr>
              <a:t>fter a 12-hr fluid restriction gives an osmolality of </a:t>
            </a:r>
            <a:r>
              <a:rPr lang="en-US" i="1" dirty="0" smtClean="0">
                <a:solidFill>
                  <a:srgbClr val="0070C0"/>
                </a:solidFill>
                <a:latin typeface="Times New Roman" panose="02020603050405020304" pitchFamily="18" charset="0"/>
                <a:cs typeface="Times New Roman" panose="02020603050405020304" pitchFamily="18" charset="0"/>
              </a:rPr>
              <a:t>850mOsm/kgH20.</a:t>
            </a:r>
            <a:r>
              <a:rPr lang="en-US" i="1" dirty="0" smtClean="0">
                <a:latin typeface="Times New Roman" panose="02020603050405020304" pitchFamily="18" charset="0"/>
                <a:cs typeface="Times New Roman" panose="02020603050405020304" pitchFamily="18" charset="0"/>
              </a:rPr>
              <a:t> this is considered normal.</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However in the </a:t>
            </a:r>
            <a:r>
              <a:rPr lang="en-US" i="1" dirty="0" smtClean="0">
                <a:solidFill>
                  <a:srgbClr val="0070C0"/>
                </a:solidFill>
                <a:latin typeface="Times New Roman" panose="02020603050405020304" pitchFamily="18" charset="0"/>
                <a:cs typeface="Times New Roman" panose="02020603050405020304" pitchFamily="18" charset="0"/>
              </a:rPr>
              <a:t>absence of fluid restriction</a:t>
            </a:r>
            <a:r>
              <a:rPr lang="en-US" i="1" dirty="0" smtClean="0">
                <a:latin typeface="Times New Roman" panose="02020603050405020304" pitchFamily="18" charset="0"/>
                <a:cs typeface="Times New Roman" panose="02020603050405020304" pitchFamily="18" charset="0"/>
              </a:rPr>
              <a:t>, an </a:t>
            </a:r>
            <a:r>
              <a:rPr lang="en-US" i="1" dirty="0" smtClean="0">
                <a:solidFill>
                  <a:srgbClr val="00B050"/>
                </a:solidFill>
                <a:latin typeface="Times New Roman" panose="02020603050405020304" pitchFamily="18" charset="0"/>
                <a:cs typeface="Times New Roman" panose="02020603050405020304" pitchFamily="18" charset="0"/>
              </a:rPr>
              <a:t>osmolality of 600mOsm/kg water or higher is assumed to be normal.</a:t>
            </a: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rgbClr val="FF0000"/>
                </a:solidFill>
                <a:latin typeface="Times New Roman" panose="02020603050405020304" pitchFamily="18" charset="0"/>
                <a:cs typeface="Times New Roman" panose="02020603050405020304" pitchFamily="18" charset="0"/>
              </a:rPr>
              <a:t>In chronic progressive renal failure</a:t>
            </a:r>
            <a:r>
              <a:rPr lang="en-US" i="1" dirty="0" smtClean="0">
                <a:latin typeface="Times New Roman" panose="02020603050405020304" pitchFamily="18" charset="0"/>
                <a:cs typeface="Times New Roman" panose="02020603050405020304" pitchFamily="18" charset="0"/>
              </a:rPr>
              <a:t>: in this condition</a:t>
            </a:r>
            <a:r>
              <a:rPr lang="en-US" i="1" dirty="0" smtClean="0">
                <a:solidFill>
                  <a:srgbClr val="7030A0"/>
                </a:solidFill>
                <a:latin typeface="Times New Roman" panose="02020603050405020304" pitchFamily="18" charset="0"/>
                <a:cs typeface="Times New Roman" panose="02020603050405020304" pitchFamily="18" charset="0"/>
              </a:rPr>
              <a:t>, the concentrating ability of the tubules is diminished.</a:t>
            </a:r>
            <a:endParaRPr lang="en-US" i="1"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rgbClr val="FF0000"/>
                </a:solidFill>
                <a:latin typeface="Times New Roman" panose="02020603050405020304" pitchFamily="18" charset="0"/>
                <a:cs typeface="Times New Roman" panose="02020603050405020304" pitchFamily="18" charset="0"/>
              </a:rPr>
              <a:t>In polyuria due to diabetes </a:t>
            </a:r>
            <a:r>
              <a:rPr lang="en-US" i="1" dirty="0" err="1" smtClean="0">
                <a:solidFill>
                  <a:srgbClr val="FF0000"/>
                </a:solidFill>
                <a:latin typeface="Times New Roman" panose="02020603050405020304" pitchFamily="18" charset="0"/>
                <a:cs typeface="Times New Roman" panose="02020603050405020304" pitchFamily="18" charset="0"/>
              </a:rPr>
              <a:t>insipidus</a:t>
            </a:r>
            <a:r>
              <a:rPr lang="en-US" i="1" dirty="0" smtClean="0">
                <a:latin typeface="Times New Roman" panose="02020603050405020304" pitchFamily="18" charset="0"/>
                <a:cs typeface="Times New Roman" panose="02020603050405020304" pitchFamily="18" charset="0"/>
              </a:rPr>
              <a:t>: the urine </a:t>
            </a:r>
            <a:r>
              <a:rPr lang="en-US" i="1" dirty="0" smtClean="0">
                <a:solidFill>
                  <a:srgbClr val="7030A0"/>
                </a:solidFill>
                <a:latin typeface="Times New Roman" panose="02020603050405020304" pitchFamily="18" charset="0"/>
                <a:cs typeface="Times New Roman" panose="02020603050405020304" pitchFamily="18" charset="0"/>
              </a:rPr>
              <a:t>osmolality is extremely low.</a:t>
            </a:r>
            <a:endParaRPr lang="en-US" i="1"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Font typeface="Wingdings" panose="05000000000000000000" pitchFamily="2" charset="2"/>
              <a:buChar char="q"/>
            </a:pPr>
            <a:r>
              <a:rPr lang="en-US" i="1" dirty="0" smtClean="0">
                <a:solidFill>
                  <a:srgbClr val="FF0000"/>
                </a:solidFill>
                <a:latin typeface="Times New Roman" panose="02020603050405020304" pitchFamily="18" charset="0"/>
                <a:cs typeface="Times New Roman" panose="02020603050405020304" pitchFamily="18" charset="0"/>
              </a:rPr>
              <a:t>Dye excretion test</a:t>
            </a:r>
            <a:endParaRPr lang="en-US" i="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These </a:t>
            </a:r>
            <a:r>
              <a:rPr lang="en-US" i="1" dirty="0" smtClean="0">
                <a:solidFill>
                  <a:srgbClr val="00B050"/>
                </a:solidFill>
                <a:latin typeface="Times New Roman" panose="02020603050405020304" pitchFamily="18" charset="0"/>
                <a:cs typeface="Times New Roman" panose="02020603050405020304" pitchFamily="18" charset="0"/>
              </a:rPr>
              <a:t>are </a:t>
            </a:r>
            <a:r>
              <a:rPr lang="en-US" i="1" dirty="0" err="1" smtClean="0">
                <a:solidFill>
                  <a:srgbClr val="00B050"/>
                </a:solidFill>
                <a:latin typeface="Times New Roman" panose="02020603050405020304" pitchFamily="18" charset="0"/>
                <a:cs typeface="Times New Roman" panose="02020603050405020304" pitchFamily="18" charset="0"/>
              </a:rPr>
              <a:t>lipohilic</a:t>
            </a:r>
            <a:r>
              <a:rPr lang="en-US" i="1" dirty="0" smtClean="0">
                <a:solidFill>
                  <a:srgbClr val="00B05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dyes.</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These dyes are </a:t>
            </a:r>
            <a:r>
              <a:rPr lang="en-US" i="1" dirty="0" smtClean="0">
                <a:solidFill>
                  <a:srgbClr val="0070C0"/>
                </a:solidFill>
                <a:latin typeface="Times New Roman" panose="02020603050405020304" pitchFamily="18" charset="0"/>
                <a:cs typeface="Times New Roman" panose="02020603050405020304" pitchFamily="18" charset="0"/>
              </a:rPr>
              <a:t>cleared in the liver &amp; are excreted into bile as;</a:t>
            </a:r>
            <a:endParaRPr lang="en-US" i="1" dirty="0" smtClean="0">
              <a:solidFill>
                <a:srgbClr val="0070C0"/>
              </a:solidFill>
              <a:latin typeface="Times New Roman" panose="02020603050405020304" pitchFamily="18" charset="0"/>
              <a:cs typeface="Times New Roman" panose="02020603050405020304" pitchFamily="18" charset="0"/>
            </a:endParaRPr>
          </a:p>
          <a:p>
            <a:pPr marL="514350" indent="-514350">
              <a:buAutoNum type="arabicParenBoth"/>
            </a:pPr>
            <a:r>
              <a:rPr lang="en-US" i="1" dirty="0" smtClean="0">
                <a:solidFill>
                  <a:srgbClr val="FF0000"/>
                </a:solidFill>
                <a:latin typeface="Times New Roman" panose="02020603050405020304" pitchFamily="18" charset="0"/>
                <a:cs typeface="Times New Roman" panose="02020603050405020304" pitchFamily="18" charset="0"/>
              </a:rPr>
              <a:t>Intact parent compound</a:t>
            </a:r>
            <a:endParaRPr lang="en-US" i="1" dirty="0" smtClean="0">
              <a:solidFill>
                <a:srgbClr val="FF0000"/>
              </a:solidFill>
              <a:latin typeface="Times New Roman" panose="02020603050405020304" pitchFamily="18" charset="0"/>
              <a:cs typeface="Times New Roman" panose="02020603050405020304" pitchFamily="18" charset="0"/>
            </a:endParaRPr>
          </a:p>
          <a:p>
            <a:pPr marL="514350" indent="-514350">
              <a:buAutoNum type="arabicParenBoth"/>
            </a:pPr>
            <a:r>
              <a:rPr lang="en-US" i="1" dirty="0" smtClean="0">
                <a:solidFill>
                  <a:srgbClr val="FF0000"/>
                </a:solidFill>
                <a:latin typeface="Times New Roman" panose="02020603050405020304" pitchFamily="18" charset="0"/>
                <a:cs typeface="Times New Roman" panose="02020603050405020304" pitchFamily="18" charset="0"/>
              </a:rPr>
              <a:t>Both parent compound and its conjugates.</a:t>
            </a:r>
            <a:endParaRPr lang="en-US" i="1" dirty="0" smtClean="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Among commonly used dyes are;</a:t>
            </a:r>
            <a:endParaRPr lang="en-US" i="1" dirty="0" smtClean="0">
              <a:latin typeface="Times New Roman" panose="02020603050405020304" pitchFamily="18" charset="0"/>
              <a:cs typeface="Times New Roman" panose="02020603050405020304" pitchFamily="18" charset="0"/>
            </a:endParaRPr>
          </a:p>
          <a:p>
            <a:pPr marL="514350" indent="-514350">
              <a:buAutoNum type="arabicParenBoth"/>
            </a:pPr>
            <a:r>
              <a:rPr lang="en-US" i="1" dirty="0" err="1" smtClean="0">
                <a:solidFill>
                  <a:srgbClr val="00B050"/>
                </a:solidFill>
                <a:latin typeface="Times New Roman" panose="02020603050405020304" pitchFamily="18" charset="0"/>
                <a:cs typeface="Times New Roman" panose="02020603050405020304" pitchFamily="18" charset="0"/>
              </a:rPr>
              <a:t>Bromosulfophthalein</a:t>
            </a:r>
            <a:endParaRPr lang="en-US" i="1" dirty="0" smtClean="0">
              <a:solidFill>
                <a:srgbClr val="00B050"/>
              </a:solidFill>
              <a:latin typeface="Times New Roman" panose="02020603050405020304" pitchFamily="18" charset="0"/>
              <a:cs typeface="Times New Roman" panose="02020603050405020304" pitchFamily="18" charset="0"/>
            </a:endParaRPr>
          </a:p>
          <a:p>
            <a:pPr marL="514350" indent="-514350">
              <a:buAutoNum type="arabicParenBoth"/>
            </a:pPr>
            <a:r>
              <a:rPr lang="en-US" i="1" dirty="0" err="1" smtClean="0">
                <a:solidFill>
                  <a:srgbClr val="00B050"/>
                </a:solidFill>
                <a:latin typeface="Times New Roman" panose="02020603050405020304" pitchFamily="18" charset="0"/>
                <a:cs typeface="Times New Roman" panose="02020603050405020304" pitchFamily="18" charset="0"/>
              </a:rPr>
              <a:t>Indocyanine</a:t>
            </a:r>
            <a:r>
              <a:rPr lang="en-US" i="1" dirty="0" smtClean="0">
                <a:solidFill>
                  <a:srgbClr val="00B050"/>
                </a:solidFill>
                <a:latin typeface="Times New Roman" panose="02020603050405020304" pitchFamily="18" charset="0"/>
                <a:cs typeface="Times New Roman" panose="02020603050405020304" pitchFamily="18" charset="0"/>
              </a:rPr>
              <a:t> green</a:t>
            </a:r>
            <a:endParaRPr lang="en-US" i="1" dirty="0" smtClean="0">
              <a:solidFill>
                <a:srgbClr val="00B050"/>
              </a:solidFill>
              <a:latin typeface="Times New Roman" panose="02020603050405020304" pitchFamily="18" charset="0"/>
              <a:cs typeface="Times New Roman" panose="02020603050405020304" pitchFamily="18" charset="0"/>
            </a:endParaRPr>
          </a:p>
          <a:p>
            <a:pPr marL="514350" indent="-514350">
              <a:buAutoNum type="arabicParenBoth"/>
            </a:pPr>
            <a:r>
              <a:rPr lang="en-US" i="1" dirty="0" smtClean="0">
                <a:solidFill>
                  <a:srgbClr val="00B050"/>
                </a:solidFill>
                <a:latin typeface="Times New Roman" panose="02020603050405020304" pitchFamily="18" charset="0"/>
                <a:cs typeface="Times New Roman" panose="02020603050405020304" pitchFamily="18" charset="0"/>
              </a:rPr>
              <a:t>Rose </a:t>
            </a:r>
            <a:r>
              <a:rPr lang="en-US" i="1" dirty="0" err="1" smtClean="0">
                <a:solidFill>
                  <a:srgbClr val="00B050"/>
                </a:solidFill>
                <a:latin typeface="Times New Roman" panose="02020603050405020304" pitchFamily="18" charset="0"/>
                <a:cs typeface="Times New Roman" panose="02020603050405020304" pitchFamily="18" charset="0"/>
              </a:rPr>
              <a:t>bengal</a:t>
            </a:r>
            <a:endParaRPr lang="en-US" i="1" dirty="0">
              <a:solidFill>
                <a:srgbClr val="00B05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
            <a:ext cx="8229600" cy="6126163"/>
          </a:xfrm>
        </p:spPr>
        <p:txBody>
          <a:bodyPr>
            <a:normAutofit lnSpcReduction="10000"/>
          </a:bodyPr>
          <a:lstStyle/>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The clearance of these </a:t>
            </a:r>
            <a:r>
              <a:rPr lang="en-US" i="1" dirty="0" smtClean="0">
                <a:solidFill>
                  <a:srgbClr val="FF0000"/>
                </a:solidFill>
                <a:latin typeface="Times New Roman" panose="02020603050405020304" pitchFamily="18" charset="0"/>
                <a:cs typeface="Times New Roman" panose="02020603050405020304" pitchFamily="18" charset="0"/>
              </a:rPr>
              <a:t>dyes by the liver </a:t>
            </a:r>
            <a:r>
              <a:rPr lang="en-US" i="1" dirty="0" smtClean="0">
                <a:latin typeface="Times New Roman" panose="02020603050405020304" pitchFamily="18" charset="0"/>
                <a:cs typeface="Times New Roman" panose="02020603050405020304" pitchFamily="18" charset="0"/>
              </a:rPr>
              <a:t>is </a:t>
            </a:r>
            <a:r>
              <a:rPr lang="en-US" i="1" dirty="0" smtClean="0">
                <a:solidFill>
                  <a:srgbClr val="00B050"/>
                </a:solidFill>
                <a:latin typeface="Times New Roman" panose="02020603050405020304" pitchFamily="18" charset="0"/>
                <a:cs typeface="Times New Roman" panose="02020603050405020304" pitchFamily="18" charset="0"/>
              </a:rPr>
              <a:t>very rapid.</a:t>
            </a: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 it is believed that uptake by hepatocytes is a carrier mediated active transport process.</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Thus the elimination of these dyes depend on;</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(1) </a:t>
            </a:r>
            <a:r>
              <a:rPr lang="en-US" i="1" dirty="0" smtClean="0">
                <a:solidFill>
                  <a:srgbClr val="00B050"/>
                </a:solidFill>
                <a:latin typeface="Times New Roman" panose="02020603050405020304" pitchFamily="18" charset="0"/>
                <a:cs typeface="Times New Roman" panose="02020603050405020304" pitchFamily="18" charset="0"/>
              </a:rPr>
              <a:t>the hepatic blood flow,</a:t>
            </a:r>
            <a:endParaRPr lang="en-US" i="1" dirty="0" smtClean="0">
              <a:solidFill>
                <a:srgbClr val="00B050"/>
              </a:solidFill>
              <a:latin typeface="Times New Roman" panose="02020603050405020304" pitchFamily="18" charset="0"/>
              <a:cs typeface="Times New Roman" panose="02020603050405020304" pitchFamily="18" charset="0"/>
            </a:endParaRPr>
          </a:p>
          <a:p>
            <a:pPr marL="514350" indent="-514350">
              <a:buAutoNum type="arabicParenBoth" startAt="2"/>
            </a:pPr>
            <a:r>
              <a:rPr lang="en-US" i="1" dirty="0" smtClean="0">
                <a:solidFill>
                  <a:srgbClr val="00B050"/>
                </a:solidFill>
                <a:latin typeface="Times New Roman" panose="02020603050405020304" pitchFamily="18" charset="0"/>
                <a:cs typeface="Times New Roman" panose="02020603050405020304" pitchFamily="18" charset="0"/>
              </a:rPr>
              <a:t>patency of the biliary tree,</a:t>
            </a:r>
            <a:endParaRPr lang="en-US" i="1" dirty="0" smtClean="0">
              <a:solidFill>
                <a:srgbClr val="00B050"/>
              </a:solidFill>
              <a:latin typeface="Times New Roman" panose="02020603050405020304" pitchFamily="18" charset="0"/>
              <a:cs typeface="Times New Roman" panose="02020603050405020304" pitchFamily="18" charset="0"/>
            </a:endParaRPr>
          </a:p>
          <a:p>
            <a:pPr marL="514350" indent="-514350">
              <a:buAutoNum type="arabicParenBoth" startAt="2"/>
            </a:pPr>
            <a:r>
              <a:rPr lang="en-US" i="1" dirty="0" smtClean="0">
                <a:solidFill>
                  <a:srgbClr val="00B050"/>
                </a:solidFill>
                <a:latin typeface="Times New Roman" panose="02020603050405020304" pitchFamily="18" charset="0"/>
                <a:cs typeface="Times New Roman" panose="02020603050405020304" pitchFamily="18" charset="0"/>
              </a:rPr>
              <a:t> and hepatic parenchymal function</a:t>
            </a:r>
            <a:endParaRPr lang="en-US" i="1" dirty="0" smtClean="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Excretion of these dyes is a sensitive indicators of the presence </a:t>
            </a:r>
            <a:r>
              <a:rPr lang="en-US" i="1" dirty="0" smtClean="0">
                <a:solidFill>
                  <a:srgbClr val="0070C0"/>
                </a:solidFill>
                <a:latin typeface="Times New Roman" panose="02020603050405020304" pitchFamily="18" charset="0"/>
                <a:cs typeface="Times New Roman" panose="02020603050405020304" pitchFamily="18" charset="0"/>
              </a:rPr>
              <a:t>of Liver disease.</a:t>
            </a:r>
            <a:endParaRPr lang="en-US" i="1"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This however does not differentiate between </a:t>
            </a:r>
            <a:r>
              <a:rPr lang="en-US" i="1" dirty="0" smtClean="0">
                <a:solidFill>
                  <a:srgbClr val="0070C0"/>
                </a:solidFill>
                <a:latin typeface="Times New Roman" panose="02020603050405020304" pitchFamily="18" charset="0"/>
                <a:cs typeface="Times New Roman" panose="02020603050405020304" pitchFamily="18" charset="0"/>
              </a:rPr>
              <a:t>intra &amp; extra hepatic cholestasis</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The dye excretion method is used to evaluate patients with </a:t>
            </a:r>
            <a:r>
              <a:rPr lang="en-US" i="1" dirty="0" smtClean="0">
                <a:solidFill>
                  <a:srgbClr val="0070C0"/>
                </a:solidFill>
                <a:latin typeface="Times New Roman" panose="02020603050405020304" pitchFamily="18" charset="0"/>
                <a:cs typeface="Times New Roman" panose="02020603050405020304" pitchFamily="18" charset="0"/>
              </a:rPr>
              <a:t>suspected liver disorder but without jaundice.</a:t>
            </a:r>
            <a:endParaRPr lang="en-US" i="1" dirty="0" smtClean="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err="1" smtClean="0">
                <a:latin typeface="Times New Roman" panose="02020603050405020304" pitchFamily="18" charset="0"/>
                <a:cs typeface="Times New Roman" panose="02020603050405020304" pitchFamily="18" charset="0"/>
              </a:rPr>
              <a:t>Bromosulfophthalein</a:t>
            </a:r>
            <a:r>
              <a:rPr lang="en-US" i="1" dirty="0" smtClean="0">
                <a:latin typeface="Times New Roman" panose="02020603050405020304" pitchFamily="18" charset="0"/>
                <a:cs typeface="Times New Roman" panose="02020603050405020304" pitchFamily="18" charset="0"/>
              </a:rPr>
              <a:t> (BSP) was the most popularly used dye, however it has the following demerits;</a:t>
            </a:r>
            <a:endParaRPr lang="en-US" i="1" dirty="0" smtClean="0">
              <a:latin typeface="Times New Roman" panose="02020603050405020304" pitchFamily="18" charset="0"/>
              <a:cs typeface="Times New Roman" panose="02020603050405020304" pitchFamily="18" charset="0"/>
            </a:endParaRPr>
          </a:p>
          <a:p>
            <a:pPr marL="514350" indent="-514350">
              <a:buAutoNum type="arabicParenBoth"/>
            </a:pPr>
            <a:r>
              <a:rPr lang="en-US" i="1" dirty="0" smtClean="0">
                <a:latin typeface="Times New Roman" panose="02020603050405020304" pitchFamily="18" charset="0"/>
                <a:cs typeface="Times New Roman" panose="02020603050405020304" pitchFamily="18" charset="0"/>
              </a:rPr>
              <a:t>Some develop fatal hypersensitivity reaction to BSP.</a:t>
            </a:r>
            <a:endParaRPr lang="en-US" i="1" dirty="0" smtClean="0">
              <a:latin typeface="Times New Roman" panose="02020603050405020304" pitchFamily="18" charset="0"/>
              <a:cs typeface="Times New Roman" panose="02020603050405020304" pitchFamily="18" charset="0"/>
            </a:endParaRPr>
          </a:p>
          <a:p>
            <a:pPr marL="514350" indent="-514350">
              <a:buAutoNum type="arabicParenBoth"/>
            </a:pPr>
            <a:r>
              <a:rPr lang="en-US" i="1" dirty="0" smtClean="0">
                <a:latin typeface="Times New Roman" panose="02020603050405020304" pitchFamily="18" charset="0"/>
                <a:cs typeface="Times New Roman" panose="02020603050405020304" pitchFamily="18" charset="0"/>
              </a:rPr>
              <a:t>Some develop nausea, syncope, headache, chills and thrombophlebitis at the site of injection.</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Because of these experiences, dye excretion test by (BSP) has been discontinued.</a:t>
            </a:r>
            <a:endParaRPr lang="en-US" i="1" dirty="0" smtClean="0">
              <a:latin typeface="Times New Roman" panose="02020603050405020304" pitchFamily="18" charset="0"/>
              <a:cs typeface="Times New Roman" panose="02020603050405020304" pitchFamily="18" charset="0"/>
            </a:endParaRPr>
          </a:p>
          <a:p>
            <a:pPr algn="ctr">
              <a:buFont typeface="Wingdings" panose="05000000000000000000" pitchFamily="2" charset="2"/>
              <a:buChar char="q"/>
            </a:pPr>
            <a:r>
              <a:rPr lang="en-US" i="1" dirty="0" err="1" smtClean="0">
                <a:solidFill>
                  <a:schemeClr val="tx2"/>
                </a:solidFill>
                <a:latin typeface="Times New Roman" panose="02020603050405020304" pitchFamily="18" charset="0"/>
                <a:cs typeface="Times New Roman" panose="02020603050405020304" pitchFamily="18" charset="0"/>
              </a:rPr>
              <a:t>Indocyanine</a:t>
            </a:r>
            <a:r>
              <a:rPr lang="en-US" i="1" dirty="0" smtClean="0">
                <a:solidFill>
                  <a:schemeClr val="tx2"/>
                </a:solidFill>
                <a:latin typeface="Times New Roman" panose="02020603050405020304" pitchFamily="18" charset="0"/>
                <a:cs typeface="Times New Roman" panose="02020603050405020304" pitchFamily="18" charset="0"/>
              </a:rPr>
              <a:t> green (ICG)</a:t>
            </a:r>
            <a:endParaRPr lang="en-US" i="1" dirty="0" smtClean="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chemeClr val="tx2"/>
                </a:solidFill>
                <a:latin typeface="Times New Roman" panose="02020603050405020304" pitchFamily="18" charset="0"/>
                <a:cs typeface="Times New Roman" panose="02020603050405020304" pitchFamily="18" charset="0"/>
              </a:rPr>
              <a:t>This can be used in place of BSP as this has some advantages over BSP which are;</a:t>
            </a:r>
            <a:endParaRPr lang="en-US" i="1" dirty="0" smtClean="0">
              <a:solidFill>
                <a:schemeClr val="tx2"/>
              </a:solidFill>
              <a:latin typeface="Times New Roman" panose="02020603050405020304" pitchFamily="18" charset="0"/>
              <a:cs typeface="Times New Roman" panose="02020603050405020304" pitchFamily="18" charset="0"/>
            </a:endParaRPr>
          </a:p>
          <a:p>
            <a:pPr marL="514350" indent="-514350">
              <a:buAutoNum type="arabicParenBoth"/>
            </a:pPr>
            <a:r>
              <a:rPr lang="en-US" i="1" dirty="0" smtClean="0">
                <a:solidFill>
                  <a:schemeClr val="tx2"/>
                </a:solidFill>
                <a:latin typeface="Times New Roman" panose="02020603050405020304" pitchFamily="18" charset="0"/>
                <a:cs typeface="Times New Roman" panose="02020603050405020304" pitchFamily="18" charset="0"/>
              </a:rPr>
              <a:t>Lower incidence of side effects.</a:t>
            </a:r>
            <a:endParaRPr lang="en-US" i="1" dirty="0" smtClean="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solidFill>
                  <a:schemeClr val="tx2"/>
                </a:solidFill>
                <a:latin typeface="Times New Roman" panose="02020603050405020304" pitchFamily="18" charset="0"/>
                <a:cs typeface="Times New Roman" panose="02020603050405020304" pitchFamily="18" charset="0"/>
              </a:rPr>
              <a:t>Currently, </a:t>
            </a:r>
            <a:r>
              <a:rPr lang="en-US" b="1" i="1" dirty="0" smtClean="0">
                <a:solidFill>
                  <a:srgbClr val="FF0000"/>
                </a:solidFill>
                <a:latin typeface="Times New Roman" panose="02020603050405020304" pitchFamily="18" charset="0"/>
                <a:cs typeface="Times New Roman" panose="02020603050405020304" pitchFamily="18" charset="0"/>
              </a:rPr>
              <a:t> the ICG excretion test</a:t>
            </a:r>
            <a:r>
              <a:rPr lang="en-US" i="1" dirty="0" smtClean="0">
                <a:solidFill>
                  <a:schemeClr val="tx2"/>
                </a:solidFill>
                <a:latin typeface="Times New Roman" panose="02020603050405020304" pitchFamily="18" charset="0"/>
                <a:cs typeface="Times New Roman" panose="02020603050405020304" pitchFamily="18" charset="0"/>
              </a:rPr>
              <a:t> is used for investigation of </a:t>
            </a:r>
            <a:r>
              <a:rPr lang="en-US" b="1" i="1" dirty="0" smtClean="0">
                <a:solidFill>
                  <a:srgbClr val="FF0000"/>
                </a:solidFill>
                <a:latin typeface="Times New Roman" panose="02020603050405020304" pitchFamily="18" charset="0"/>
                <a:cs typeface="Times New Roman" panose="02020603050405020304" pitchFamily="18" charset="0"/>
              </a:rPr>
              <a:t>hepatic blood flow and for </a:t>
            </a:r>
            <a:r>
              <a:rPr lang="en-US" b="1" i="1" dirty="0" err="1" smtClean="0">
                <a:solidFill>
                  <a:srgbClr val="FF0000"/>
                </a:solidFill>
                <a:latin typeface="Times New Roman" panose="02020603050405020304" pitchFamily="18" charset="0"/>
                <a:cs typeface="Times New Roman" panose="02020603050405020304" pitchFamily="18" charset="0"/>
              </a:rPr>
              <a:t>prediciting</a:t>
            </a:r>
            <a:r>
              <a:rPr lang="en-US" b="1" i="1" dirty="0" smtClean="0">
                <a:solidFill>
                  <a:srgbClr val="FF0000"/>
                </a:solidFill>
                <a:latin typeface="Times New Roman" panose="02020603050405020304" pitchFamily="18" charset="0"/>
                <a:cs typeface="Times New Roman" panose="02020603050405020304" pitchFamily="18" charset="0"/>
              </a:rPr>
              <a:t> clearance rates of drugs such as LIDOCANE t</a:t>
            </a:r>
            <a:r>
              <a:rPr lang="en-US" i="1" dirty="0" smtClean="0">
                <a:solidFill>
                  <a:schemeClr val="tx2"/>
                </a:solidFill>
                <a:latin typeface="Times New Roman" panose="02020603050405020304" pitchFamily="18" charset="0"/>
                <a:cs typeface="Times New Roman" panose="02020603050405020304" pitchFamily="18" charset="0"/>
              </a:rPr>
              <a:t>hat </a:t>
            </a:r>
            <a:r>
              <a:rPr lang="en-US" i="1" dirty="0" err="1" smtClean="0">
                <a:solidFill>
                  <a:schemeClr val="tx2"/>
                </a:solidFill>
                <a:latin typeface="Times New Roman" panose="02020603050405020304" pitchFamily="18" charset="0"/>
                <a:cs typeface="Times New Roman" panose="02020603050405020304" pitchFamily="18" charset="0"/>
              </a:rPr>
              <a:t>undego</a:t>
            </a:r>
            <a:r>
              <a:rPr lang="en-US" i="1" dirty="0" smtClean="0">
                <a:solidFill>
                  <a:schemeClr val="tx2"/>
                </a:solidFill>
                <a:latin typeface="Times New Roman" panose="02020603050405020304" pitchFamily="18" charset="0"/>
                <a:cs typeface="Times New Roman" panose="02020603050405020304" pitchFamily="18" charset="0"/>
              </a:rPr>
              <a:t> first-pass clearance by liver.</a:t>
            </a:r>
            <a:endParaRPr lang="en-US" i="1" dirty="0" smtClean="0">
              <a:solidFill>
                <a:schemeClr val="tx2"/>
              </a:solidFill>
              <a:latin typeface="Times New Roman" panose="02020603050405020304" pitchFamily="18" charset="0"/>
              <a:cs typeface="Times New Roman" panose="02020603050405020304" pitchFamily="18" charset="0"/>
            </a:endParaRPr>
          </a:p>
          <a:p>
            <a:pPr marL="0" indent="0">
              <a:buNone/>
            </a:pPr>
            <a:endParaRPr lang="en-US" i="1" dirty="0">
              <a:solidFill>
                <a:schemeClr val="tx2"/>
              </a:solidFill>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solidFill>
                  <a:srgbClr val="00B050"/>
                </a:solidFill>
                <a:latin typeface="Times New Roman" panose="02020603050405020304" pitchFamily="18" charset="0"/>
                <a:cs typeface="Times New Roman" panose="02020603050405020304" pitchFamily="18" charset="0"/>
              </a:rPr>
              <a:t>Basic renal process</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364163"/>
          </a:xfrm>
        </p:spPr>
        <p:txBody>
          <a:bodyPr/>
          <a:lstStyle/>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This filtrate is</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(1) cell-free (under normal condition</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(2) protein </a:t>
            </a:r>
            <a:r>
              <a:rPr lang="en-US" i="1" dirty="0" smtClean="0">
                <a:latin typeface="Times New Roman" panose="02020603050405020304" pitchFamily="18" charset="0"/>
                <a:cs typeface="Times New Roman" panose="02020603050405020304" pitchFamily="18" charset="0"/>
              </a:rPr>
              <a:t>free</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(3) contains all other substances in plasma (except protein) in virtually the same concentrations as in plasma</a:t>
            </a:r>
            <a:endParaRPr lang="en-US" i="1"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5973763"/>
          </a:xfrm>
        </p:spPr>
        <p:txBody>
          <a:bodyPr/>
          <a:lstStyle/>
          <a:p>
            <a:pPr>
              <a:buFont typeface="Wingdings" panose="05000000000000000000" pitchFamily="2" charset="2"/>
              <a:buChar char="q"/>
            </a:pPr>
            <a:endParaRPr lang="en-US" i="1" dirty="0" smtClean="0"/>
          </a:p>
          <a:p>
            <a:pPr>
              <a:buFont typeface="Wingdings" panose="05000000000000000000" pitchFamily="2" charset="2"/>
              <a:buChar char="q"/>
            </a:pPr>
            <a:endParaRPr lang="en-US" i="1" dirty="0"/>
          </a:p>
          <a:p>
            <a:pPr>
              <a:buFont typeface="Wingdings" panose="05000000000000000000" pitchFamily="2" charset="2"/>
              <a:buChar char="q"/>
            </a:pPr>
            <a:endParaRPr lang="en-US" i="1" dirty="0" smtClean="0"/>
          </a:p>
          <a:p>
            <a:pPr>
              <a:buFont typeface="Wingdings" panose="05000000000000000000" pitchFamily="2" charset="2"/>
              <a:buChar char="q"/>
            </a:pPr>
            <a:endParaRPr lang="en-US" i="1" dirty="0"/>
          </a:p>
          <a:p>
            <a:pPr>
              <a:buFont typeface="Wingdings" panose="05000000000000000000" pitchFamily="2" charset="2"/>
              <a:buChar char="q"/>
            </a:pPr>
            <a:r>
              <a:rPr lang="en-US" i="1" dirty="0" smtClean="0"/>
              <a:t> </a:t>
            </a:r>
            <a:r>
              <a:rPr lang="en-US" i="1" dirty="0" smtClean="0">
                <a:latin typeface="Times New Roman" panose="02020603050405020304" pitchFamily="18" charset="0"/>
                <a:cs typeface="Times New Roman" panose="02020603050405020304" pitchFamily="18" charset="0"/>
              </a:rPr>
              <a:t>in </a:t>
            </a:r>
            <a:r>
              <a:rPr lang="en-US" i="1" dirty="0" smtClean="0">
                <a:solidFill>
                  <a:srgbClr val="00B050"/>
                </a:solidFill>
                <a:latin typeface="Times New Roman" panose="02020603050405020304" pitchFamily="18" charset="0"/>
                <a:cs typeface="Times New Roman" panose="02020603050405020304" pitchFamily="18" charset="0"/>
              </a:rPr>
              <a:t>apparently healthy individual, ICG clearance value ranges from 6.5-14mL/min/kg.</a:t>
            </a:r>
            <a:endParaRPr lang="en-US" i="1" dirty="0">
              <a:solidFill>
                <a:srgbClr val="00B05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i="1" dirty="0" smtClean="0">
              <a:solidFill>
                <a:srgbClr val="00B050"/>
              </a:solidFill>
            </a:endParaRPr>
          </a:p>
          <a:p>
            <a:endParaRPr lang="en-US" i="1" dirty="0">
              <a:solidFill>
                <a:srgbClr val="00B050"/>
              </a:solidFill>
            </a:endParaRPr>
          </a:p>
          <a:p>
            <a:endParaRPr lang="en-US" i="1" dirty="0" smtClean="0">
              <a:solidFill>
                <a:srgbClr val="00B050"/>
              </a:solidFill>
            </a:endParaRPr>
          </a:p>
          <a:p>
            <a:endParaRPr lang="en-US" i="1" dirty="0">
              <a:solidFill>
                <a:srgbClr val="00B050"/>
              </a:solidFill>
            </a:endParaRPr>
          </a:p>
          <a:p>
            <a:pPr algn="ctr"/>
            <a:r>
              <a:rPr lang="en-US" i="1" dirty="0" smtClean="0">
                <a:solidFill>
                  <a:srgbClr val="00B050"/>
                </a:solidFill>
              </a:rPr>
              <a:t>Thank you for listening.</a:t>
            </a:r>
            <a:endParaRPr lang="en-US" i="1" dirty="0">
              <a:solidFill>
                <a:srgbClr val="00B050"/>
              </a:solidFill>
            </a:endParaRPr>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solidFill>
                  <a:srgbClr val="00B050"/>
                </a:solidFill>
                <a:latin typeface="Times New Roman" panose="02020603050405020304" pitchFamily="18" charset="0"/>
                <a:cs typeface="Times New Roman" panose="02020603050405020304" pitchFamily="18" charset="0"/>
              </a:rPr>
              <a:t>Basic renal process</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229600" cy="5287963"/>
          </a:xfrm>
        </p:spPr>
        <p:txBody>
          <a:bodyPr/>
          <a:lstStyle/>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This </a:t>
            </a:r>
            <a:r>
              <a:rPr lang="en-US" i="1" dirty="0">
                <a:latin typeface="Times New Roman" panose="02020603050405020304" pitchFamily="18" charset="0"/>
                <a:cs typeface="Times New Roman" panose="02020603050405020304" pitchFamily="18" charset="0"/>
              </a:rPr>
              <a:t>filtrate is called ultrafiltrate.</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As </a:t>
            </a:r>
            <a:r>
              <a:rPr lang="en-US" i="1" dirty="0">
                <a:latin typeface="Times New Roman" panose="02020603050405020304" pitchFamily="18" charset="0"/>
                <a:cs typeface="Times New Roman" panose="02020603050405020304" pitchFamily="18" charset="0"/>
              </a:rPr>
              <a:t>the ultrafiltrate  passes through the tubules, </a:t>
            </a:r>
            <a:r>
              <a:rPr lang="en-US" i="1" dirty="0">
                <a:solidFill>
                  <a:srgbClr val="FF0000"/>
                </a:solidFill>
                <a:latin typeface="Times New Roman" panose="02020603050405020304" pitchFamily="18" charset="0"/>
                <a:cs typeface="Times New Roman" panose="02020603050405020304" pitchFamily="18" charset="0"/>
              </a:rPr>
              <a:t>the filtrate’s composition is altered </a:t>
            </a:r>
            <a:r>
              <a:rPr lang="en-US" i="1" dirty="0">
                <a:latin typeface="Times New Roman" panose="02020603050405020304" pitchFamily="18" charset="0"/>
                <a:cs typeface="Times New Roman" panose="02020603050405020304" pitchFamily="18" charset="0"/>
              </a:rPr>
              <a:t>by movement of substances from the tubules to the peritubular capillaries and vice versa.</a:t>
            </a:r>
            <a:endParaRPr lang="en-US" i="1"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solidFill>
                  <a:srgbClr val="00B050"/>
                </a:solidFill>
                <a:latin typeface="Times New Roman" panose="02020603050405020304" pitchFamily="18" charset="0"/>
                <a:cs typeface="Times New Roman" panose="02020603050405020304" pitchFamily="18" charset="0"/>
              </a:rPr>
              <a:t>Basic renal process</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364163"/>
          </a:xfrm>
        </p:spPr>
        <p:txBody>
          <a:bodyPr/>
          <a:lstStyle/>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The </a:t>
            </a:r>
            <a:r>
              <a:rPr lang="en-US" i="1" dirty="0">
                <a:solidFill>
                  <a:srgbClr val="00B050"/>
                </a:solidFill>
                <a:latin typeface="Times New Roman" panose="02020603050405020304" pitchFamily="18" charset="0"/>
                <a:cs typeface="Times New Roman" panose="02020603050405020304" pitchFamily="18" charset="0"/>
              </a:rPr>
              <a:t>movement of substance </a:t>
            </a:r>
            <a:r>
              <a:rPr lang="en-US" i="1" dirty="0">
                <a:solidFill>
                  <a:srgbClr val="0070C0"/>
                </a:solidFill>
                <a:latin typeface="Times New Roman" panose="02020603050405020304" pitchFamily="18" charset="0"/>
                <a:cs typeface="Times New Roman" panose="02020603050405020304" pitchFamily="18" charset="0"/>
              </a:rPr>
              <a:t>from tubular lumen </a:t>
            </a:r>
            <a:r>
              <a:rPr lang="en-US" i="1" dirty="0">
                <a:solidFill>
                  <a:schemeClr val="accent2">
                    <a:lumMod val="50000"/>
                  </a:schemeClr>
                </a:solidFill>
                <a:latin typeface="Times New Roman" panose="02020603050405020304" pitchFamily="18" charset="0"/>
                <a:cs typeface="Times New Roman" panose="02020603050405020304" pitchFamily="18" charset="0"/>
              </a:rPr>
              <a:t>to peritubular capillary plasma </a:t>
            </a:r>
            <a:r>
              <a:rPr lang="en-US" i="1" dirty="0">
                <a:latin typeface="Times New Roman" panose="02020603050405020304" pitchFamily="18" charset="0"/>
                <a:cs typeface="Times New Roman" panose="02020603050405020304" pitchFamily="18" charset="0"/>
              </a:rPr>
              <a:t>is called </a:t>
            </a:r>
            <a:r>
              <a:rPr lang="en-US" i="1" dirty="0">
                <a:solidFill>
                  <a:srgbClr val="FF0000"/>
                </a:solidFill>
                <a:latin typeface="Times New Roman" panose="02020603050405020304" pitchFamily="18" charset="0"/>
                <a:cs typeface="Times New Roman" panose="02020603050405020304" pitchFamily="18" charset="0"/>
              </a:rPr>
              <a:t>TUBULAR REABSORPTION.</a:t>
            </a:r>
            <a:endParaRPr lang="en-US"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On </a:t>
            </a:r>
            <a:r>
              <a:rPr lang="en-US" i="1" dirty="0">
                <a:latin typeface="Times New Roman" panose="02020603050405020304" pitchFamily="18" charset="0"/>
                <a:cs typeface="Times New Roman" panose="02020603050405020304" pitchFamily="18" charset="0"/>
              </a:rPr>
              <a:t>the other hand the </a:t>
            </a:r>
            <a:r>
              <a:rPr lang="en-US" i="1" dirty="0">
                <a:solidFill>
                  <a:srgbClr val="00B050"/>
                </a:solidFill>
                <a:latin typeface="Times New Roman" panose="02020603050405020304" pitchFamily="18" charset="0"/>
                <a:cs typeface="Times New Roman" panose="02020603050405020304" pitchFamily="18" charset="0"/>
              </a:rPr>
              <a:t>movement of substance </a:t>
            </a:r>
            <a:r>
              <a:rPr lang="en-US" i="1" dirty="0">
                <a:solidFill>
                  <a:srgbClr val="0070C0"/>
                </a:solidFill>
                <a:latin typeface="Times New Roman" panose="02020603050405020304" pitchFamily="18" charset="0"/>
                <a:cs typeface="Times New Roman" panose="02020603050405020304" pitchFamily="18" charset="0"/>
              </a:rPr>
              <a:t>from the peritubular plasma capillary</a:t>
            </a:r>
            <a:r>
              <a:rPr lang="en-US" i="1" dirty="0">
                <a:latin typeface="Times New Roman" panose="02020603050405020304" pitchFamily="18" charset="0"/>
                <a:cs typeface="Times New Roman" panose="02020603050405020304" pitchFamily="18" charset="0"/>
              </a:rPr>
              <a:t> </a:t>
            </a:r>
            <a:r>
              <a:rPr lang="en-US" i="1" dirty="0">
                <a:solidFill>
                  <a:schemeClr val="accent2">
                    <a:lumMod val="75000"/>
                  </a:schemeClr>
                </a:solidFill>
                <a:latin typeface="Times New Roman" panose="02020603050405020304" pitchFamily="18" charset="0"/>
                <a:cs typeface="Times New Roman" panose="02020603050405020304" pitchFamily="18" charset="0"/>
              </a:rPr>
              <a:t>to tubular lumen </a:t>
            </a:r>
            <a:r>
              <a:rPr lang="en-US" i="1" dirty="0">
                <a:latin typeface="Times New Roman" panose="02020603050405020304" pitchFamily="18" charset="0"/>
                <a:cs typeface="Times New Roman" panose="02020603050405020304" pitchFamily="18" charset="0"/>
              </a:rPr>
              <a:t>is called </a:t>
            </a:r>
            <a:r>
              <a:rPr lang="en-US" i="1" dirty="0">
                <a:solidFill>
                  <a:srgbClr val="FF0000"/>
                </a:solidFill>
                <a:latin typeface="Times New Roman" panose="02020603050405020304" pitchFamily="18" charset="0"/>
                <a:cs typeface="Times New Roman" panose="02020603050405020304" pitchFamily="18" charset="0"/>
              </a:rPr>
              <a:t>TUBULAR SECRETION OR SECRETION</a:t>
            </a:r>
            <a:endParaRPr lang="en-US"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solidFill>
                  <a:srgbClr val="00B050"/>
                </a:solidFill>
                <a:latin typeface="Times New Roman" panose="02020603050405020304" pitchFamily="18" charset="0"/>
                <a:cs typeface="Times New Roman" panose="02020603050405020304" pitchFamily="18" charset="0"/>
              </a:rPr>
              <a:t>Tubular secretion</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229600" cy="5287963"/>
          </a:xfrm>
        </p:spPr>
        <p:txBody>
          <a:bodyPr/>
          <a:lstStyle/>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Thus </a:t>
            </a:r>
            <a:r>
              <a:rPr lang="en-US" i="1" dirty="0">
                <a:latin typeface="Times New Roman" panose="02020603050405020304" pitchFamily="18" charset="0"/>
                <a:cs typeface="Times New Roman" panose="02020603050405020304" pitchFamily="18" charset="0"/>
              </a:rPr>
              <a:t>tubular secretion is the </a:t>
            </a:r>
            <a:r>
              <a:rPr lang="en-US" i="1" dirty="0">
                <a:solidFill>
                  <a:srgbClr val="FF0000"/>
                </a:solidFill>
                <a:latin typeface="Times New Roman" panose="02020603050405020304" pitchFamily="18" charset="0"/>
                <a:cs typeface="Times New Roman" panose="02020603050405020304" pitchFamily="18" charset="0"/>
              </a:rPr>
              <a:t>movement of </a:t>
            </a:r>
            <a:r>
              <a:rPr lang="en-US" i="1" dirty="0">
                <a:latin typeface="Times New Roman" panose="02020603050405020304" pitchFamily="18" charset="0"/>
                <a:cs typeface="Times New Roman" panose="02020603050405020304" pitchFamily="18" charset="0"/>
              </a:rPr>
              <a:t>a solute  from the </a:t>
            </a:r>
            <a:r>
              <a:rPr lang="en-US" i="1" dirty="0">
                <a:solidFill>
                  <a:srgbClr val="FF0000"/>
                </a:solidFill>
                <a:latin typeface="Times New Roman" panose="02020603050405020304" pitchFamily="18" charset="0"/>
                <a:cs typeface="Times New Roman" panose="02020603050405020304" pitchFamily="18" charset="0"/>
              </a:rPr>
              <a:t>cell interior </a:t>
            </a:r>
            <a:r>
              <a:rPr lang="en-US" i="1" dirty="0">
                <a:latin typeface="Times New Roman" panose="02020603050405020304" pitchFamily="18" charset="0"/>
                <a:cs typeface="Times New Roman" panose="02020603050405020304" pitchFamily="18" charset="0"/>
              </a:rPr>
              <a:t>to </a:t>
            </a:r>
            <a:r>
              <a:rPr lang="en-US" i="1" dirty="0">
                <a:solidFill>
                  <a:srgbClr val="FF0000"/>
                </a:solidFill>
                <a:latin typeface="Times New Roman" panose="02020603050405020304" pitchFamily="18" charset="0"/>
                <a:cs typeface="Times New Roman" panose="02020603050405020304" pitchFamily="18" charset="0"/>
              </a:rPr>
              <a:t>the lumen.</a:t>
            </a:r>
            <a:endParaRPr lang="en-US" i="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Thus </a:t>
            </a:r>
            <a:r>
              <a:rPr lang="en-US" i="1" dirty="0">
                <a:latin typeface="Times New Roman" panose="02020603050405020304" pitchFamily="18" charset="0"/>
                <a:cs typeface="Times New Roman" panose="02020603050405020304" pitchFamily="18" charset="0"/>
              </a:rPr>
              <a:t>a substance can gain entrance into the tubule and be </a:t>
            </a:r>
            <a:r>
              <a:rPr lang="en-US" i="1" dirty="0">
                <a:solidFill>
                  <a:schemeClr val="tx2"/>
                </a:solidFill>
                <a:latin typeface="Times New Roman" panose="02020603050405020304" pitchFamily="18" charset="0"/>
                <a:cs typeface="Times New Roman" panose="02020603050405020304" pitchFamily="18" charset="0"/>
              </a:rPr>
              <a:t>excreted in the urine </a:t>
            </a:r>
            <a:r>
              <a:rPr lang="en-US" i="1" dirty="0">
                <a:latin typeface="Times New Roman" panose="02020603050405020304" pitchFamily="18" charset="0"/>
                <a:cs typeface="Times New Roman" panose="02020603050405020304" pitchFamily="18" charset="0"/>
              </a:rPr>
              <a:t>by </a:t>
            </a:r>
            <a:r>
              <a:rPr lang="en-US" i="1" dirty="0">
                <a:solidFill>
                  <a:schemeClr val="tx2"/>
                </a:solidFill>
                <a:latin typeface="Times New Roman" panose="02020603050405020304" pitchFamily="18" charset="0"/>
                <a:cs typeface="Times New Roman" panose="02020603050405020304" pitchFamily="18" charset="0"/>
              </a:rPr>
              <a:t>glomerular filtration </a:t>
            </a:r>
            <a:r>
              <a:rPr lang="en-US" i="1" dirty="0">
                <a:latin typeface="Times New Roman" panose="02020603050405020304" pitchFamily="18" charset="0"/>
                <a:cs typeface="Times New Roman" panose="02020603050405020304" pitchFamily="18" charset="0"/>
              </a:rPr>
              <a:t>or </a:t>
            </a:r>
            <a:r>
              <a:rPr lang="en-US" i="1" dirty="0">
                <a:solidFill>
                  <a:schemeClr val="accent2">
                    <a:lumMod val="50000"/>
                  </a:schemeClr>
                </a:solidFill>
                <a:latin typeface="Times New Roman" panose="02020603050405020304" pitchFamily="18" charset="0"/>
                <a:cs typeface="Times New Roman" panose="02020603050405020304" pitchFamily="18" charset="0"/>
              </a:rPr>
              <a:t>tubular secretion </a:t>
            </a:r>
            <a:r>
              <a:rPr lang="en-US" i="1" dirty="0">
                <a:latin typeface="Times New Roman" panose="02020603050405020304" pitchFamily="18" charset="0"/>
                <a:cs typeface="Times New Roman" panose="02020603050405020304" pitchFamily="18" charset="0"/>
              </a:rPr>
              <a:t>or </a:t>
            </a:r>
            <a:r>
              <a:rPr lang="en-US" i="1" dirty="0">
                <a:solidFill>
                  <a:schemeClr val="accent2">
                    <a:lumMod val="50000"/>
                  </a:schemeClr>
                </a:solidFill>
                <a:latin typeface="Times New Roman" panose="02020603050405020304" pitchFamily="18" charset="0"/>
                <a:cs typeface="Times New Roman" panose="02020603050405020304" pitchFamily="18" charset="0"/>
              </a:rPr>
              <a:t>both.</a:t>
            </a:r>
            <a:endParaRPr lang="en-US" i="1" dirty="0">
              <a:solidFill>
                <a:schemeClr val="accent2">
                  <a:lumMod val="50000"/>
                </a:schemeClr>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solidFill>
                  <a:srgbClr val="00B050"/>
                </a:solidFill>
                <a:latin typeface="Times New Roman" panose="02020603050405020304" pitchFamily="18" charset="0"/>
                <a:cs typeface="Times New Roman" panose="02020603050405020304" pitchFamily="18" charset="0"/>
              </a:rPr>
              <a:t>Tubular secretion</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364163"/>
          </a:xfrm>
        </p:spPr>
        <p:txBody>
          <a:bodyPr/>
          <a:lstStyle/>
          <a:p>
            <a:pPr>
              <a:buFont typeface="Wingdings" panose="05000000000000000000" pitchFamily="2" charset="2"/>
              <a:buChar char="ü"/>
            </a:pPr>
            <a:endParaRPr lang="en-US" i="1" dirty="0" smtClean="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solidFill>
                  <a:srgbClr val="7030A0"/>
                </a:solidFill>
                <a:latin typeface="Times New Roman" panose="02020603050405020304" pitchFamily="18" charset="0"/>
                <a:cs typeface="Times New Roman" panose="02020603050405020304" pitchFamily="18" charset="0"/>
              </a:rPr>
              <a:t>Thus </a:t>
            </a:r>
            <a:r>
              <a:rPr lang="en-US" i="1" dirty="0">
                <a:solidFill>
                  <a:srgbClr val="7030A0"/>
                </a:solidFill>
                <a:latin typeface="Times New Roman" panose="02020603050405020304" pitchFamily="18" charset="0"/>
                <a:cs typeface="Times New Roman" panose="02020603050405020304" pitchFamily="18" charset="0"/>
              </a:rPr>
              <a:t>amount of substance excreted = amount filtered + amount of the substance secreted- amount of the substance reabsorbed.</a:t>
            </a:r>
            <a:endParaRPr lang="en-US" i="1" dirty="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Hence </a:t>
            </a:r>
            <a:r>
              <a:rPr lang="en-US" i="1" dirty="0">
                <a:latin typeface="Times New Roman" panose="02020603050405020304" pitchFamily="18" charset="0"/>
                <a:cs typeface="Times New Roman" panose="02020603050405020304" pitchFamily="18" charset="0"/>
              </a:rPr>
              <a:t>the following are important;</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latin typeface="Times New Roman" panose="02020603050405020304" pitchFamily="18" charset="0"/>
                <a:cs typeface="Times New Roman" panose="02020603050405020304" pitchFamily="18" charset="0"/>
              </a:rPr>
              <a:t>(1) </a:t>
            </a:r>
            <a:r>
              <a:rPr lang="en-US" i="1" dirty="0">
                <a:solidFill>
                  <a:srgbClr val="00B050"/>
                </a:solidFill>
                <a:latin typeface="Times New Roman" panose="02020603050405020304" pitchFamily="18" charset="0"/>
                <a:cs typeface="Times New Roman" panose="02020603050405020304" pitchFamily="18" charset="0"/>
              </a:rPr>
              <a:t>glomerular filtration</a:t>
            </a:r>
            <a:endParaRPr lang="en-US" i="1" dirty="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solidFill>
                  <a:srgbClr val="00B050"/>
                </a:solidFill>
                <a:latin typeface="Times New Roman" panose="02020603050405020304" pitchFamily="18" charset="0"/>
                <a:cs typeface="Times New Roman" panose="02020603050405020304" pitchFamily="18" charset="0"/>
              </a:rPr>
              <a:t>(2) tubular secretion</a:t>
            </a:r>
            <a:endParaRPr lang="en-US" i="1" dirty="0">
              <a:solidFill>
                <a:srgbClr val="00B05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a:solidFill>
                  <a:srgbClr val="00B050"/>
                </a:solidFill>
                <a:latin typeface="Times New Roman" panose="02020603050405020304" pitchFamily="18" charset="0"/>
                <a:cs typeface="Times New Roman" panose="02020603050405020304" pitchFamily="18" charset="0"/>
              </a:rPr>
              <a:t>(3) tubular reabsorption</a:t>
            </a:r>
            <a:endParaRPr lang="en-US" i="1" dirty="0">
              <a:solidFill>
                <a:srgbClr val="00B050"/>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4000" i="1" dirty="0">
                <a:solidFill>
                  <a:srgbClr val="FF0000"/>
                </a:solidFill>
                <a:latin typeface="Times New Roman" panose="02020603050405020304" pitchFamily="18" charset="0"/>
                <a:cs typeface="Times New Roman" panose="02020603050405020304" pitchFamily="18" charset="0"/>
              </a:rPr>
              <a:t>Concept of measurement of renal plasma flow</a:t>
            </a:r>
            <a:br>
              <a:rPr lang="en-US" sz="4000" i="1" dirty="0">
                <a:solidFill>
                  <a:srgbClr val="FF0000"/>
                </a:solidFill>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364163"/>
          </a:xfrm>
        </p:spPr>
        <p:txBody>
          <a:bodyPr/>
          <a:lstStyle/>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About </a:t>
            </a:r>
            <a:r>
              <a:rPr lang="en-US" i="1" dirty="0">
                <a:solidFill>
                  <a:schemeClr val="tx2"/>
                </a:solidFill>
                <a:latin typeface="Times New Roman" panose="02020603050405020304" pitchFamily="18" charset="0"/>
                <a:cs typeface="Times New Roman" panose="02020603050405020304" pitchFamily="18" charset="0"/>
              </a:rPr>
              <a:t>20% of plasma that enters the glomerular capillaries are filtered into bowman’s space</a:t>
            </a:r>
            <a:r>
              <a:rPr lang="en-US"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1" dirty="0" smtClean="0">
                <a:latin typeface="Times New Roman" panose="02020603050405020304" pitchFamily="18" charset="0"/>
                <a:cs typeface="Times New Roman" panose="02020603050405020304" pitchFamily="18" charset="0"/>
              </a:rPr>
              <a:t>Assuming </a:t>
            </a:r>
            <a:r>
              <a:rPr lang="en-US" i="1" dirty="0">
                <a:latin typeface="Times New Roman" panose="02020603050405020304" pitchFamily="18" charset="0"/>
                <a:cs typeface="Times New Roman" panose="02020603050405020304" pitchFamily="18" charset="0"/>
              </a:rPr>
              <a:t>a </a:t>
            </a:r>
            <a:r>
              <a:rPr lang="en-US" i="1" dirty="0">
                <a:solidFill>
                  <a:srgbClr val="00B050"/>
                </a:solidFill>
                <a:latin typeface="Times New Roman" panose="02020603050405020304" pitchFamily="18" charset="0"/>
                <a:cs typeface="Times New Roman" panose="02020603050405020304" pitchFamily="18" charset="0"/>
              </a:rPr>
              <a:t>substance X is filtered into the bowman’s space,</a:t>
            </a:r>
            <a:r>
              <a:rPr lang="en-US" i="1" dirty="0">
                <a:latin typeface="Times New Roman" panose="02020603050405020304" pitchFamily="18" charset="0"/>
                <a:cs typeface="Times New Roman" panose="02020603050405020304" pitchFamily="18" charset="0"/>
              </a:rPr>
              <a:t> </a:t>
            </a:r>
            <a:r>
              <a:rPr lang="en-US" i="1" dirty="0">
                <a:solidFill>
                  <a:srgbClr val="002060"/>
                </a:solidFill>
                <a:latin typeface="Times New Roman" panose="02020603050405020304" pitchFamily="18" charset="0"/>
                <a:cs typeface="Times New Roman" panose="02020603050405020304" pitchFamily="18" charset="0"/>
              </a:rPr>
              <a:t>this filtrate has the same concentration of substance X</a:t>
            </a:r>
            <a:r>
              <a:rPr lang="en-US" i="1" dirty="0">
                <a:latin typeface="Times New Roman" panose="02020603050405020304" pitchFamily="18" charset="0"/>
                <a:cs typeface="Times New Roman" panose="02020603050405020304" pitchFamily="18" charset="0"/>
              </a:rPr>
              <a:t> as </a:t>
            </a:r>
            <a:r>
              <a:rPr lang="en-US" i="1" dirty="0">
                <a:solidFill>
                  <a:schemeClr val="accent2">
                    <a:lumMod val="50000"/>
                  </a:schemeClr>
                </a:solidFill>
                <a:latin typeface="Times New Roman" panose="02020603050405020304" pitchFamily="18" charset="0"/>
                <a:cs typeface="Times New Roman" panose="02020603050405020304" pitchFamily="18" charset="0"/>
              </a:rPr>
              <a:t>in the capillary plasma.</a:t>
            </a:r>
            <a:endParaRPr lang="en-US" i="1" dirty="0">
              <a:solidFill>
                <a:schemeClr val="accent2">
                  <a:lumMod val="50000"/>
                </a:schemeClr>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mls 301 renal plasma flow and clearance</a:t>
            </a:r>
            <a:endParaRPr lang="en-US"/>
          </a:p>
        </p:txBody>
      </p:sp>
      <p:sp>
        <p:nvSpPr>
          <p:cNvPr id="5" name="Slide Number Placeholder 4"/>
          <p:cNvSpPr>
            <a:spLocks noGrp="1"/>
          </p:cNvSpPr>
          <p:nvPr>
            <p:ph type="sldNum" sz="quarter" idx="12"/>
          </p:nvPr>
        </p:nvSpPr>
        <p:spPr/>
        <p:txBody>
          <a:bodyPr/>
          <a:lstStyle/>
          <a:p>
            <a:fld id="{3BC9D21E-2CE7-47D3-9EDF-A17FCCD9DE76}"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13830</Words>
  <Application>WPS Presentation</Application>
  <PresentationFormat>On-screen Show (4:3)</PresentationFormat>
  <Paragraphs>467</Paragraphs>
  <Slides>41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Arial</vt:lpstr>
      <vt:lpstr>SimSun</vt:lpstr>
      <vt:lpstr>Wingdings</vt:lpstr>
      <vt:lpstr>Times New Roman</vt:lpstr>
      <vt:lpstr>Calibri</vt:lpstr>
      <vt:lpstr>Microsoft YaHei</vt:lpstr>
      <vt:lpstr>Arial Unicode MS</vt:lpstr>
      <vt:lpstr>Office Theme</vt:lpstr>
      <vt:lpstr>PowerPoint 演示文稿</vt:lpstr>
      <vt:lpstr>LECTURE’S OBJECTIVES</vt:lpstr>
      <vt:lpstr>PowerPoint 演示文稿</vt:lpstr>
      <vt:lpstr>Basic renal process</vt:lpstr>
      <vt:lpstr>Basic renal process</vt:lpstr>
      <vt:lpstr>Basic renal process</vt:lpstr>
      <vt:lpstr>Tubular secretion</vt:lpstr>
      <vt:lpstr>Tubular secretion</vt:lpstr>
      <vt:lpstr>Concept of measurement of renal plasma flow </vt:lpstr>
      <vt:lpstr>Concept of measurement of renal plasma flow</vt:lpstr>
      <vt:lpstr>Concept of measurement of renal plasma flow</vt:lpstr>
      <vt:lpstr>Concept of measurement of renal plasma flow</vt:lpstr>
      <vt:lpstr>Concept of measurement of renal plasma flow</vt:lpstr>
      <vt:lpstr>Concept of measurement of renal plasma flow</vt:lpstr>
      <vt:lpstr> MEASUREMENT OF RENAL PLASMA FLOW. </vt:lpstr>
      <vt:lpstr> MEASUREMENT OF RENAL PLASMA FLOW. </vt:lpstr>
      <vt:lpstr> MEASUREMENT OF RENAL PLASMA FLOW. </vt:lpstr>
      <vt:lpstr> MEASUREMENT OF RENAL PLASMA FLOW. </vt:lpstr>
      <vt:lpstr> MEASUREMENT OF RENAL PLASMA FLOW. </vt:lpstr>
      <vt:lpstr> MEASUREMENT OF RENAL PLASMA FLOW. </vt:lpstr>
      <vt:lpstr> MEASUREMENT OF RENAL PLASMA FLOW. </vt:lpstr>
      <vt:lpstr> MEASUREMENT OF RENAL PLASMA FLOW. </vt:lpstr>
      <vt:lpstr> MEASUREMENT OF RENAL PLASMA FLOW.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EKUN</dc:creator>
  <cp:lastModifiedBy>AYO</cp:lastModifiedBy>
  <cp:revision>47</cp:revision>
  <cp:lastPrinted>2014-04-08T05:33:00Z</cp:lastPrinted>
  <dcterms:created xsi:type="dcterms:W3CDTF">2014-04-07T17:57:00Z</dcterms:created>
  <dcterms:modified xsi:type="dcterms:W3CDTF">2021-03-27T18:58:00Z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