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2"/>
  </p:notesMasterIdLst>
  <p:sldIdLst>
    <p:sldId id="256" r:id="rId2"/>
    <p:sldId id="585" r:id="rId3"/>
    <p:sldId id="587" r:id="rId4"/>
    <p:sldId id="701" r:id="rId5"/>
    <p:sldId id="705" r:id="rId6"/>
    <p:sldId id="589" r:id="rId7"/>
    <p:sldId id="706" r:id="rId8"/>
    <p:sldId id="590" r:id="rId9"/>
    <p:sldId id="707" r:id="rId10"/>
    <p:sldId id="592" r:id="rId11"/>
    <p:sldId id="594" r:id="rId12"/>
    <p:sldId id="708" r:id="rId13"/>
    <p:sldId id="709" r:id="rId14"/>
    <p:sldId id="711" r:id="rId15"/>
    <p:sldId id="712" r:id="rId16"/>
    <p:sldId id="710" r:id="rId17"/>
    <p:sldId id="593" r:id="rId18"/>
    <p:sldId id="610" r:id="rId19"/>
    <p:sldId id="728" r:id="rId20"/>
    <p:sldId id="72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0FF4C-8AC1-4613-A011-314CE41B25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F3AA4-B119-4205-9914-25840BB9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DA920551-21FD-8F1A-2E39-0B44E0616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09D6AD-85E2-4A19-8347-AF439D6035CE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26274322-5F49-3816-D158-63271269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5800"/>
            <a:ext cx="6094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544B8177-75EF-A1EA-97EC-6766EA4B8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Blood volume = RBC mass + plasma volume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An </a:t>
            </a:r>
            <a:r>
              <a:rPr lang="en-US" altLang="en-US" u="sng"/>
              <a:t>increase</a:t>
            </a:r>
            <a:r>
              <a:rPr lang="en-US" altLang="en-US"/>
              <a:t> in  plasma volume may cause a dilutional or </a:t>
            </a:r>
            <a:r>
              <a:rPr lang="en-US" altLang="en-US" b="1"/>
              <a:t>pseudo </a:t>
            </a:r>
            <a:r>
              <a:rPr lang="en-US" altLang="en-US"/>
              <a:t>anemia</a:t>
            </a:r>
            <a:r>
              <a:rPr lang="en-US" altLang="en-US" b="1"/>
              <a:t> </a:t>
            </a:r>
            <a:r>
              <a:rPr lang="en-US" altLang="en-US"/>
              <a:t>(with low Hgb &amp; HCT values) even though the RBC mass is </a:t>
            </a:r>
            <a:r>
              <a:rPr lang="en-US" altLang="en-US" u="sng"/>
              <a:t>normal</a:t>
            </a:r>
            <a:r>
              <a:rPr lang="en-US" altLang="en-US"/>
              <a:t> ....can occur during pregnancy or caused by volume overload (IVs), congestive heart failure.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IV=intravenous fluid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265CDE61-21FA-4165-97D4-6D6DA52C7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769642-B732-4666-99A4-EEA43F9C1A9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89650884-0CE4-0039-FBAF-D43E6BC48D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BBDC62DD-3D56-748B-08E3-23F24679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Anemia of chronic disease may be microcytic or normocytic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Reference: Dacie and Lewis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A00B4B39-DEC7-33C4-43E8-3011C7753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8099E9-74FD-4F7C-A495-5E97FBDE5013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9D864CF8-EB9B-CDD2-42D7-A81C9F9B3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5800"/>
            <a:ext cx="6094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2F8ECDEC-5D73-5139-3D60-1E6066231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>
            <a:extLst>
              <a:ext uri="{FF2B5EF4-FFF2-40B4-BE49-F238E27FC236}">
                <a16:creationId xmlns:a16="http://schemas.microsoft.com/office/drawing/2014/main" id="{E931D6C0-58FC-29D7-38A9-683DFEF6DE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>
            <a:extLst>
              <a:ext uri="{FF2B5EF4-FFF2-40B4-BE49-F238E27FC236}">
                <a16:creationId xmlns:a16="http://schemas.microsoft.com/office/drawing/2014/main" id="{2D6BDC03-40C1-C679-4192-FF7F847C34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Reference: Wintrobe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BAAE-2D50-2E2A-8CFB-0C677D619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CA7E7D-83D8-4D69-B0D6-183721F67340}" type="slidenum">
              <a:rPr lang="en-GB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>
            <a:extLst>
              <a:ext uri="{FF2B5EF4-FFF2-40B4-BE49-F238E27FC236}">
                <a16:creationId xmlns:a16="http://schemas.microsoft.com/office/drawing/2014/main" id="{469114C6-DB86-A91D-2D49-9244BD5E64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>
            <a:extLst>
              <a:ext uri="{FF2B5EF4-FFF2-40B4-BE49-F238E27FC236}">
                <a16:creationId xmlns:a16="http://schemas.microsoft.com/office/drawing/2014/main" id="{02EAD7B4-145E-446D-F82B-B6DDA82370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15D9-87AC-B4BA-96D2-59E08A1B1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C127E4-87D4-4B8D-905B-054F301749A1}" type="slidenum">
              <a:rPr lang="en-GB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>
            <a:extLst>
              <a:ext uri="{FF2B5EF4-FFF2-40B4-BE49-F238E27FC236}">
                <a16:creationId xmlns:a16="http://schemas.microsoft.com/office/drawing/2014/main" id="{67385151-3AF8-87B0-F19C-2B080F6D6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Notes Placeholder 2">
            <a:extLst>
              <a:ext uri="{FF2B5EF4-FFF2-40B4-BE49-F238E27FC236}">
                <a16:creationId xmlns:a16="http://schemas.microsoft.com/office/drawing/2014/main" id="{1FCA3EF4-BE34-FEF1-FE6B-A6935E4026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 Limitation: the morphologic classification does not tell the cause of anemia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FA8AC-6916-DB55-0435-A3912B12C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5106A3-E4FB-4FA0-A5DD-29801B1CACF0}" type="slidenum">
              <a:rPr lang="en-GB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>
            <a:extLst>
              <a:ext uri="{FF2B5EF4-FFF2-40B4-BE49-F238E27FC236}">
                <a16:creationId xmlns:a16="http://schemas.microsoft.com/office/drawing/2014/main" id="{60446B83-1B9D-8029-FFD7-28E053422C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>
            <a:extLst>
              <a:ext uri="{FF2B5EF4-FFF2-40B4-BE49-F238E27FC236}">
                <a16:creationId xmlns:a16="http://schemas.microsoft.com/office/drawing/2014/main" id="{F115968A-6CD8-B8F8-140E-3D9383B40F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Instructor note: tell students that several ways of classification exist and we will be following the morphologic  classification of anemias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75B3-BE9A-F031-232C-28F3F4AE1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8AA8C9-39A4-48FC-B1A7-C199B3D63294}" type="slidenum">
              <a:rPr lang="en-GB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991A8429-20D5-0647-3A67-93F5D4163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89F0C8-4969-434D-A14F-64742076F89A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1C8FFF5B-D813-3CA9-C16F-7145D865B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9C507FEC-9D72-1841-BCC2-0974CCA52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Instructor note: Identify and discuss the blood picture in each of the morphologic classifications of anemia.  Answers appears upon click if in Slide Show mode.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Reference: Dacie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r>
              <a:rPr lang="en-US" altLang="en-US"/>
              <a:t>The nucleus of a small lymphocyte,</a:t>
            </a:r>
          </a:p>
          <a:p>
            <a:r>
              <a:rPr lang="en-US" altLang="en-US"/>
              <a:t>which has a diameter of approximately 8.5 μm, is a</a:t>
            </a:r>
          </a:p>
          <a:p>
            <a:r>
              <a:rPr lang="en-US" altLang="en-US"/>
              <a:t>useful guide to the size of a red cell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70A863CD-F467-AC85-EE5C-7EB4E1FFC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AD7969-CD13-4315-986F-89E15783AD6A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09ECDCA5-668B-F01A-47C2-C52C15CDA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AC58168D-7722-5B2B-0C93-970B1574E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2126EA50-077D-871C-2A26-EEEC5DF9DE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DF067B-755A-4246-8CB4-F80B59B87770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2674B0B5-9B75-7B08-B8AB-CF396CFB9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5E1B14BE-F4C1-E8A9-C8B9-9FB9CE0D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Blocks in </a:t>
            </a:r>
            <a:r>
              <a:rPr lang="en-US" dirty="0" err="1"/>
              <a:t>Hgb</a:t>
            </a:r>
            <a:r>
              <a:rPr lang="en-US" dirty="0"/>
              <a:t> synthesis; </a:t>
            </a:r>
            <a:r>
              <a:rPr lang="en-US" dirty="0" err="1"/>
              <a:t>normoblastic</a:t>
            </a:r>
            <a:r>
              <a:rPr lang="en-US" dirty="0"/>
              <a:t> RBC maturation (all supplies available) results in </a:t>
            </a:r>
            <a:r>
              <a:rPr lang="en-US" dirty="0" err="1"/>
              <a:t>normocytic</a:t>
            </a:r>
            <a:r>
              <a:rPr lang="en-US" dirty="0"/>
              <a:t> </a:t>
            </a:r>
            <a:r>
              <a:rPr lang="en-US" dirty="0" err="1"/>
              <a:t>rbcs</a:t>
            </a:r>
            <a:r>
              <a:rPr lang="en-US" dirty="0"/>
              <a:t> versus lack of a </a:t>
            </a:r>
            <a:r>
              <a:rPr lang="en-US" dirty="0" err="1"/>
              <a:t>hgb</a:t>
            </a:r>
            <a:r>
              <a:rPr lang="en-US" dirty="0"/>
              <a:t> building block that results in </a:t>
            </a:r>
            <a:r>
              <a:rPr lang="en-US" dirty="0" err="1"/>
              <a:t>microcytic</a:t>
            </a:r>
            <a:r>
              <a:rPr lang="en-US" dirty="0"/>
              <a:t> </a:t>
            </a:r>
            <a:r>
              <a:rPr lang="en-US" dirty="0" err="1"/>
              <a:t>rbcs</a:t>
            </a:r>
            <a:r>
              <a:rPr lang="en-US" dirty="0"/>
              <a:t> </a:t>
            </a:r>
            <a:r>
              <a:rPr lang="en-US" sz="2400" dirty="0"/>
              <a:t>Decrease in </a:t>
            </a:r>
            <a:r>
              <a:rPr lang="en-US" sz="2400" dirty="0" err="1"/>
              <a:t>Hgb</a:t>
            </a:r>
            <a:r>
              <a:rPr lang="en-US" sz="2400" dirty="0"/>
              <a:t> synthesis</a:t>
            </a:r>
          </a:p>
          <a:p>
            <a:pPr>
              <a:defRPr/>
            </a:pPr>
            <a:r>
              <a:rPr lang="en-US" sz="2400" dirty="0"/>
              <a:t>Deficiency in </a:t>
            </a:r>
            <a:r>
              <a:rPr lang="en-US" sz="2400" dirty="0" err="1"/>
              <a:t>heme</a:t>
            </a:r>
            <a:r>
              <a:rPr lang="en-US" sz="2400" dirty="0"/>
              <a:t> synthesis</a:t>
            </a:r>
          </a:p>
          <a:p>
            <a:pPr lvl="1">
              <a:defRPr/>
            </a:pPr>
            <a:r>
              <a:rPr lang="en-US" dirty="0"/>
              <a:t>Iron deficiency (IDA)</a:t>
            </a:r>
          </a:p>
          <a:p>
            <a:pPr lvl="1">
              <a:defRPr/>
            </a:pPr>
            <a:r>
              <a:rPr lang="en-US" dirty="0"/>
              <a:t>Iron is trapped within macrophages and is unavailable for </a:t>
            </a:r>
            <a:r>
              <a:rPr lang="en-US" dirty="0" err="1"/>
              <a:t>heme</a:t>
            </a:r>
            <a:r>
              <a:rPr lang="en-US" dirty="0"/>
              <a:t> synthesis (ACD)  </a:t>
            </a:r>
          </a:p>
          <a:p>
            <a:pPr lvl="1">
              <a:defRPr/>
            </a:pPr>
            <a:r>
              <a:rPr lang="en-US" dirty="0"/>
              <a:t>Failure of </a:t>
            </a:r>
            <a:r>
              <a:rPr lang="en-US" dirty="0" err="1"/>
              <a:t>protoporpyirin</a:t>
            </a:r>
            <a:r>
              <a:rPr lang="en-US" dirty="0"/>
              <a:t> synthesis (</a:t>
            </a:r>
            <a:r>
              <a:rPr lang="en-US" dirty="0" err="1"/>
              <a:t>Sideroblastic</a:t>
            </a:r>
            <a:r>
              <a:rPr lang="en-US" dirty="0"/>
              <a:t> anemia)</a:t>
            </a:r>
          </a:p>
          <a:p>
            <a:pPr lvl="2">
              <a:defRPr/>
            </a:pPr>
            <a:r>
              <a:rPr lang="en-US" sz="2400" dirty="0"/>
              <a:t>abnormal metabolism within the RBC itself. In this case, iron is sequestered in the developing RBC mitochondria and is unavailable for </a:t>
            </a:r>
            <a:r>
              <a:rPr lang="en-US" sz="2400" dirty="0" err="1"/>
              <a:t>heme</a:t>
            </a:r>
            <a:r>
              <a:rPr lang="en-US" sz="2400" dirty="0"/>
              <a:t> synthesis (e.g. </a:t>
            </a:r>
            <a:r>
              <a:rPr lang="en-US" sz="2400" dirty="0" err="1"/>
              <a:t>sideroblastic</a:t>
            </a:r>
            <a:r>
              <a:rPr lang="en-US" sz="2400" dirty="0"/>
              <a:t> anemia)</a:t>
            </a:r>
          </a:p>
          <a:p>
            <a:pPr>
              <a:defRPr/>
            </a:pPr>
            <a:r>
              <a:rPr lang="en-US" sz="2400" dirty="0"/>
              <a:t> Deficiency in </a:t>
            </a:r>
            <a:r>
              <a:rPr lang="en-US" sz="2400" dirty="0" err="1"/>
              <a:t>globin</a:t>
            </a:r>
            <a:r>
              <a:rPr lang="en-US" sz="2400" dirty="0"/>
              <a:t> chain synthesis (</a:t>
            </a:r>
            <a:r>
              <a:rPr lang="en-US" sz="2400" dirty="0">
                <a:sym typeface="Symbol"/>
              </a:rPr>
              <a:t> or  </a:t>
            </a:r>
            <a:r>
              <a:rPr lang="en-US" sz="2400" dirty="0" err="1"/>
              <a:t>Thalassemias</a:t>
            </a:r>
            <a:r>
              <a:rPr lang="en-US" sz="2400" dirty="0"/>
              <a:t>)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/>
          </a:p>
          <a:p>
            <a:pPr eaLnBrk="1" hangingPunct="1">
              <a:spcBef>
                <a:spcPct val="0"/>
              </a:spcBef>
              <a:defRPr/>
            </a:pPr>
            <a:endParaRPr lang="en-US" dirty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/>
              <a:t>Reference: Williams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27356969-DE55-392E-5D27-B31864DC7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2D025D-5E89-47C9-9D09-9942793241CD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89572C7F-574E-AB16-7C3F-DD184EC78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4BE02F29-7B29-C758-AC50-EF48AFF43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Normal RBC maturation is shown for comparison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Reference: Williams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85CBD4AE-5938-7A60-AEA9-CB17FE613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6091A7-D04F-4732-99F0-D1EC0694083F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495DCDF0-307B-4606-8B03-797E8F577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184BDC42-BD0D-9FD9-E7C3-2DE293D40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Discuss relationship of RBC mass and plasma volume in differentiating true from pseudo anemia.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Reference: Wintrobe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>
            <a:extLst>
              <a:ext uri="{FF2B5EF4-FFF2-40B4-BE49-F238E27FC236}">
                <a16:creationId xmlns:a16="http://schemas.microsoft.com/office/drawing/2014/main" id="{3C0715FA-99AE-0057-1978-CC77379780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>
            <a:extLst>
              <a:ext uri="{FF2B5EF4-FFF2-40B4-BE49-F238E27FC236}">
                <a16:creationId xmlns:a16="http://schemas.microsoft.com/office/drawing/2014/main" id="{D8113C61-4660-AF77-3CAC-6A1334E83F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Instructor note: Explain why you are giving them 2 different definitions of anemia and the importance of both definitions</a:t>
            </a:r>
          </a:p>
          <a:p>
            <a:pPr marL="0" lvl="1"/>
            <a:r>
              <a:rPr lang="en-US" altLang="en-US">
                <a:sym typeface="Wingdings" panose="05000000000000000000" pitchFamily="2" charset="2"/>
              </a:rPr>
              <a:t>Functionally anemia is defined as tissue hypoxia (inability of the body to supply tissue with adequate oxygen for proper metabolic function)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10A5E-7027-0110-C2F2-15031191B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EF8144-FC06-469D-8B24-A55716AF3D61}" type="slidenum">
              <a:rPr lang="en-GB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>
            <a:extLst>
              <a:ext uri="{FF2B5EF4-FFF2-40B4-BE49-F238E27FC236}">
                <a16:creationId xmlns:a16="http://schemas.microsoft.com/office/drawing/2014/main" id="{5540F3F0-A011-D355-A3A6-945C31786B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>
            <a:extLst>
              <a:ext uri="{FF2B5EF4-FFF2-40B4-BE49-F238E27FC236}">
                <a16:creationId xmlns:a16="http://schemas.microsoft.com/office/drawing/2014/main" id="{72CD160E-74CF-915C-756D-21834BB8C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F190F-E181-6A18-6EFE-E805B8105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53237-7741-4762-9CC2-8C74FE490C41}" type="slidenum">
              <a:rPr lang="en-GB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0999A19D-1448-5B4F-2686-5FE90C8FA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083100-DD9E-42EF-BB08-BAD13E64A9B8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BEC1535E-D546-A7B8-50C0-BE3585C52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7547D614-5541-B269-FB5D-E93382FEC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Reference: Dacie and Lewis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>
            <a:extLst>
              <a:ext uri="{FF2B5EF4-FFF2-40B4-BE49-F238E27FC236}">
                <a16:creationId xmlns:a16="http://schemas.microsoft.com/office/drawing/2014/main" id="{A7493F45-E394-129B-DF6A-9E774937F5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>
            <a:extLst>
              <a:ext uri="{FF2B5EF4-FFF2-40B4-BE49-F238E27FC236}">
                <a16:creationId xmlns:a16="http://schemas.microsoft.com/office/drawing/2014/main" id="{007B6D47-A74A-B2C2-A5A2-5048C6EC55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Reference: Williams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D708-DBD0-6212-2F97-D6DDA275F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1EE805-F837-4363-9167-FB5D45EC9513}" type="slidenum">
              <a:rPr lang="en-GB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115E7211-D6AA-39C6-5532-87A9E2F0A2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197D74-80F2-4F1F-AC6F-4E99BD6189BA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8729DBA7-2314-3BD6-CF0D-E60837758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5800"/>
            <a:ext cx="6094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B33AB803-353E-8C52-5B2B-30EEA8296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Physiologic response to anemia:  the patient's ability to adapt to the hypoxia of anemia will depend on their age,cardio/pulmonary function, the </a:t>
            </a:r>
            <a:r>
              <a:rPr lang="en-US" altLang="en-US" u="sng"/>
              <a:t>rate</a:t>
            </a:r>
            <a:r>
              <a:rPr lang="en-US" altLang="en-US"/>
              <a:t> the anemia has developed (can compensate easier if slow onset), and underlying disease.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1.	Symptoms - decreased oxygen delivery to the tissues/organs causes fatigue, faintness, weakness, dizziness, headaches, dyspnea, poor exercise tolerance, leg cramps.  Physical findings - pallor, rapid pulse, neurologic problems…see table. 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>
            <a:extLst>
              <a:ext uri="{FF2B5EF4-FFF2-40B4-BE49-F238E27FC236}">
                <a16:creationId xmlns:a16="http://schemas.microsoft.com/office/drawing/2014/main" id="{16CED2B7-36A1-02CF-6D0C-60395C4AA8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>
            <a:extLst>
              <a:ext uri="{FF2B5EF4-FFF2-40B4-BE49-F238E27FC236}">
                <a16:creationId xmlns:a16="http://schemas.microsoft.com/office/drawing/2014/main" id="{2190E70E-25C8-F8D8-3A6E-2148F5DB29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Reference: Wintrobe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8F7A-1B84-8613-64AB-593F3F2BC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5DF959-45E6-4D8C-A799-A231F8A75A5B}" type="slidenum">
              <a:rPr lang="en-GB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48A1843E-22F5-BF8E-7270-B1A1E9E28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CC557F-F2CA-4E41-B05F-F997E6EC69D6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ACD5BFF0-0AFF-2EF4-B646-62AE5CA68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5800"/>
            <a:ext cx="6094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0589D078-6D50-9508-F32A-69FCC483D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/>
              <a:t>Anemia classification</a:t>
            </a:r>
            <a:r>
              <a:rPr lang="en-US" altLang="en-US"/>
              <a:t> - No "perfect" classification method so a combination is used.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A.</a:t>
            </a:r>
            <a:r>
              <a:rPr lang="en-US" altLang="en-US" b="1"/>
              <a:t>	Morphologic</a:t>
            </a:r>
            <a:r>
              <a:rPr lang="en-US" altLang="en-US"/>
              <a:t> ‑ anemias are divided into three groups on the basis of the </a:t>
            </a:r>
            <a:r>
              <a:rPr lang="en-US" altLang="en-US" u="sng"/>
              <a:t>MCV</a:t>
            </a:r>
            <a:r>
              <a:rPr lang="en-US" altLang="en-US"/>
              <a:t>....uses the RBC indices (RBC size &amp; haemoglobin content).	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B.</a:t>
            </a:r>
            <a:r>
              <a:rPr lang="en-US" altLang="en-US" b="1"/>
              <a:t>	Etiologic</a:t>
            </a:r>
            <a:r>
              <a:rPr lang="en-US" altLang="en-US"/>
              <a:t> ‑ anemias are divided using two main </a:t>
            </a:r>
            <a:r>
              <a:rPr lang="en-US" altLang="en-US" u="sng"/>
              <a:t>causes</a:t>
            </a:r>
            <a:r>
              <a:rPr lang="en-US" altLang="en-US"/>
              <a:t>/mechanisms.	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	Two general mechanisms are involved in anemia states: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1.	</a:t>
            </a:r>
            <a:r>
              <a:rPr lang="en-US" altLang="en-US" b="1"/>
              <a:t>Decreased delivery of red cells to the circulation</a:t>
            </a:r>
            <a:r>
              <a:rPr lang="en-US" altLang="en-US"/>
              <a:t>:</a:t>
            </a:r>
            <a:endParaRPr lang="en-US" altLang="en-US" b="1"/>
          </a:p>
          <a:p>
            <a:pPr eaLnBrk="1" hangingPunct="1">
              <a:spcBef>
                <a:spcPct val="0"/>
              </a:spcBef>
            </a:pPr>
            <a:r>
              <a:rPr lang="en-US" altLang="en-US" b="1"/>
              <a:t>■</a:t>
            </a:r>
            <a:r>
              <a:rPr lang="en-US" altLang="en-US"/>
              <a:t>Anemias due to </a:t>
            </a:r>
            <a:r>
              <a:rPr lang="en-US" altLang="en-US" u="sng"/>
              <a:t>defective maturation</a:t>
            </a:r>
            <a:r>
              <a:rPr lang="en-US" altLang="en-US"/>
              <a:t> or </a:t>
            </a:r>
            <a:r>
              <a:rPr lang="en-US" altLang="en-US" u="sng"/>
              <a:t>decreased production</a:t>
            </a:r>
            <a:r>
              <a:rPr lang="en-US" altLang="en-US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This group of anemias generally have inappropriately </a:t>
            </a:r>
            <a:r>
              <a:rPr lang="en-US" altLang="en-US" u="sng"/>
              <a:t>low</a:t>
            </a:r>
            <a:r>
              <a:rPr lang="en-US" altLang="en-US"/>
              <a:t> retic counts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the bone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marrow fails to respond appropriately due to injury, replacement, or lack of essential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haematopoietic factors (such as iron or folic acid).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2.	</a:t>
            </a:r>
            <a:r>
              <a:rPr lang="en-US" altLang="en-US" b="1"/>
              <a:t>Increased loss of red cells from the circulation</a:t>
            </a:r>
            <a:r>
              <a:rPr lang="en-US" altLang="en-US"/>
              <a:t>:</a:t>
            </a:r>
            <a:endParaRPr lang="en-US" altLang="en-US" b="1"/>
          </a:p>
          <a:p>
            <a:pPr eaLnBrk="1" hangingPunct="1">
              <a:spcBef>
                <a:spcPct val="0"/>
              </a:spcBef>
            </a:pPr>
            <a:r>
              <a:rPr lang="en-US" altLang="en-US" b="1"/>
              <a:t>■</a:t>
            </a:r>
            <a:r>
              <a:rPr lang="en-US" altLang="en-US"/>
              <a:t>Anemias due to </a:t>
            </a:r>
            <a:r>
              <a:rPr lang="en-US" altLang="en-US" u="sng"/>
              <a:t>acute bleeding</a:t>
            </a:r>
            <a:r>
              <a:rPr lang="en-US" altLang="en-US"/>
              <a:t> or </a:t>
            </a:r>
            <a:r>
              <a:rPr lang="en-US" altLang="en-US" u="sng"/>
              <a:t>accelerated destruction</a:t>
            </a:r>
            <a:r>
              <a:rPr lang="en-US" altLang="en-US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This group of anemias usually have </a:t>
            </a:r>
            <a:r>
              <a:rPr lang="en-US" altLang="en-US" u="sng"/>
              <a:t>high</a:t>
            </a:r>
            <a:r>
              <a:rPr lang="en-US" altLang="en-US"/>
              <a:t> retic counts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the bone marrow can respond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and haematopoietic factors are sufficient.  Anemia in this group results when red cell loss exceeds the bone marrow's capacity to increase its activity.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Note:  If bone marrow compensation is adequate, anemia does not develop.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FB2-C322-443B-A0A7-AA58F25D1C57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0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4E35-648B-493C-9B2C-2E0BBC0D8429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EE-5004-4BF8-9E35-D8DC3FA73047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0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3312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C81E25-A72F-EC2C-673F-19B4424BCD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ANAEMIA MLS 332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810DAB-CC71-9E58-D115-335A0E5FD9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BF6B0B-CA01-4BB3-9DEF-3BFB28B3D2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7005360D-D5BB-33DA-5AE0-A87ED891C1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96BAE-F849-4EF9-BF47-730311FF9792}" type="datetime1">
              <a:rPr lang="en-US" smtClean="0"/>
              <a:t>1/14/2024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71D-3BAD-4D7F-81BF-1B4F7E6218D4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9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917F-FD65-4157-9B31-66AC2148C4AB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6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98AE-4223-4F37-8CED-13F7D41E5696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C6D8-66D5-44FA-984D-9D06811CF5C1}" type="datetime1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3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28F6-9A70-468B-BD80-4B1C72ADEB8B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0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C9A-671F-4E45-91F4-7BA56BFFFF64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FA0-C9A0-4699-94C6-FCCF5E853EFB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21D0B3-EFFA-4BE9-AD48-07E95163E62D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1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3781-19CF-4CCB-97D1-528E61F71CB2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ANAEMIA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0606EF-C667-4089-A117-1D2F2BD2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6F13-C831-6903-0472-96180B67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1" y="661187"/>
            <a:ext cx="9843714" cy="20502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INTRODUCTION TO ANAEMIAS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C4465-6F56-D484-E966-25DBE36C3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MLS 332</a:t>
            </a:r>
          </a:p>
        </p:txBody>
      </p:sp>
    </p:spTree>
    <p:extLst>
      <p:ext uri="{BB962C8B-B14F-4D97-AF65-F5344CB8AC3E}">
        <p14:creationId xmlns:p14="http://schemas.microsoft.com/office/powerpoint/2010/main" val="43884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BF3F23F-76AE-B8CF-C280-7B219561E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8274"/>
            <a:ext cx="8229600" cy="50357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Methods of </a:t>
            </a:r>
            <a:r>
              <a:rPr lang="en-US" altLang="en-US" dirty="0" err="1">
                <a:solidFill>
                  <a:srgbClr val="002060"/>
                </a:solidFill>
              </a:rPr>
              <a:t>Anaemia</a:t>
            </a:r>
            <a:r>
              <a:rPr lang="en-US" altLang="en-US" dirty="0">
                <a:solidFill>
                  <a:srgbClr val="002060"/>
                </a:solidFill>
              </a:rPr>
              <a:t> Classification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3F18FC1-736B-80DC-D17E-12C7728D1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1966" y="1390238"/>
            <a:ext cx="9875519" cy="485948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	</a:t>
            </a:r>
            <a:r>
              <a:rPr lang="en-US" altLang="en-US" dirty="0">
                <a:sym typeface="Wingdings" panose="05000000000000000000" pitchFamily="2" charset="2"/>
              </a:rPr>
              <a:t>Different schemes of classifying anemias exist: 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Morphologic 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ym typeface="Wingdings" panose="05000000000000000000" pitchFamily="2" charset="2"/>
              </a:rPr>
              <a:t>Based on RBC morphology and RBC indices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>
                <a:sym typeface="Wingdings" panose="05000000000000000000" pitchFamily="2" charset="2"/>
              </a:rPr>
              <a:t>Anaemia</a:t>
            </a:r>
            <a:r>
              <a:rPr lang="en-US" altLang="en-US" dirty="0">
                <a:sym typeface="Wingdings" panose="05000000000000000000" pitchFamily="2" charset="2"/>
              </a:rPr>
              <a:t> is divided into three groups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Pathophysiologic 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>
                <a:sym typeface="Wingdings" panose="05000000000000000000" pitchFamily="2" charset="2"/>
              </a:rPr>
              <a:t>Anaemia</a:t>
            </a:r>
            <a:r>
              <a:rPr lang="en-US" altLang="en-US" dirty="0">
                <a:sym typeface="Wingdings" panose="05000000000000000000" pitchFamily="2" charset="2"/>
              </a:rPr>
              <a:t> is based on causes/mechanisms </a:t>
            </a:r>
          </a:p>
          <a:p>
            <a:pPr marL="1428750" lvl="2" indent="-514350">
              <a:spcBef>
                <a:spcPts val="600"/>
              </a:spcBef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Impaired erythrocyte formation (aplastic anemia, IDA, sideroblastic anemia, anemia of chronic diseases, megaloblastic anemia)</a:t>
            </a:r>
          </a:p>
          <a:p>
            <a:pPr lvl="3">
              <a:spcBef>
                <a:spcPts val="600"/>
              </a:spcBef>
            </a:pPr>
            <a:r>
              <a:rPr lang="en-US" altLang="en-US" sz="2400" dirty="0">
                <a:sym typeface="Wingdings" panose="05000000000000000000" pitchFamily="2" charset="2"/>
              </a:rPr>
              <a:t>RBC loss (GI bleed) and destruction (hemolysis)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80EDD-1272-D3D1-E033-766C9009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C39-AFD9-4DC6-A615-2B4D3231D039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F000E-9342-BBC3-B118-C186BFB7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FCD57-6DCE-6C42-2F13-B38D7394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F5027943-CC1E-0475-7FD2-788E2DE03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2301" y="349858"/>
            <a:ext cx="6654579" cy="5963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Classification of </a:t>
            </a:r>
            <a:r>
              <a:rPr lang="en-US" altLang="en-US" dirty="0" err="1">
                <a:solidFill>
                  <a:srgbClr val="002060"/>
                </a:solidFill>
              </a:rPr>
              <a:t>Anaemia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1747" name="Picture 7" descr="ANEMIA chart">
            <a:extLst>
              <a:ext uri="{FF2B5EF4-FFF2-40B4-BE49-F238E27FC236}">
                <a16:creationId xmlns:a16="http://schemas.microsoft.com/office/drawing/2014/main" id="{5126C312-4399-DB89-26BE-766BC0A784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6995" y="1118484"/>
            <a:ext cx="8404528" cy="5234608"/>
          </a:xfrm>
          <a:ln>
            <a:solidFill>
              <a:srgbClr val="4D4D4D"/>
            </a:solidFill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499CC-4C01-2E06-4576-9ECF02C9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60C7-D62D-409C-9E23-3F96E22EC3EB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5F23-D0B6-64F1-83E9-53852F81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1540D-DFF1-AE10-8808-FF7369FC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A9A5C5A-F34E-E28A-3FF9-E94DE0AE2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87022"/>
            <a:ext cx="8229600" cy="50357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Methods of Classification cont’d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A70ED89-4DD4-C8F6-ED59-9B6DB69EE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5501" y="857250"/>
            <a:ext cx="8143875" cy="5786438"/>
          </a:xfrm>
        </p:spPr>
        <p:txBody>
          <a:bodyPr/>
          <a:lstStyle/>
          <a:p>
            <a:pPr marL="628650" indent="-514350">
              <a:spcBef>
                <a:spcPts val="600"/>
              </a:spcBef>
              <a:defRPr/>
            </a:pPr>
            <a:r>
              <a:rPr lang="en-US" sz="2400" dirty="0">
                <a:sym typeface="Wingdings" pitchFamily="2" charset="2"/>
              </a:rPr>
              <a:t>Increased blood loss (Acute, Chronic)</a:t>
            </a:r>
          </a:p>
          <a:p>
            <a:pPr marL="1028700" lvl="1" indent="-514350">
              <a:spcBef>
                <a:spcPts val="600"/>
              </a:spcBef>
              <a:defRPr/>
            </a:pPr>
            <a:r>
              <a:rPr lang="en-US" dirty="0" err="1">
                <a:sym typeface="Wingdings" pitchFamily="2" charset="2"/>
              </a:rPr>
              <a:t>Retic</a:t>
            </a:r>
            <a:r>
              <a:rPr lang="en-US" dirty="0">
                <a:sym typeface="Wingdings" pitchFamily="2" charset="2"/>
              </a:rPr>
              <a:t> count is typically high</a:t>
            </a:r>
          </a:p>
          <a:p>
            <a:pPr marL="1028700" lvl="1" indent="-514350">
              <a:spcBef>
                <a:spcPts val="600"/>
              </a:spcBef>
              <a:defRPr/>
            </a:pPr>
            <a:r>
              <a:rPr lang="en-US" dirty="0">
                <a:sym typeface="Wingdings" pitchFamily="2" charset="2"/>
              </a:rPr>
              <a:t>Anemia results when red cell loss exceeds the bone marrow’s capacity to increase its activity</a:t>
            </a:r>
          </a:p>
          <a:p>
            <a:pPr marL="628650" indent="-514350">
              <a:spcBef>
                <a:spcPts val="600"/>
              </a:spcBef>
              <a:defRPr/>
            </a:pPr>
            <a:endParaRPr lang="en-US" sz="2400" dirty="0">
              <a:sym typeface="Wingdings" pitchFamily="2" charset="2"/>
            </a:endParaRPr>
          </a:p>
          <a:p>
            <a:pPr marL="628650" indent="-514350">
              <a:spcBef>
                <a:spcPts val="600"/>
              </a:spcBef>
              <a:defRPr/>
            </a:pPr>
            <a:r>
              <a:rPr lang="en-US" sz="2400" dirty="0">
                <a:sym typeface="Wingdings" pitchFamily="2" charset="2"/>
              </a:rPr>
              <a:t>Increased destruction of RBCs (hemolytic </a:t>
            </a:r>
            <a:r>
              <a:rPr lang="en-US" sz="2400" dirty="0" err="1">
                <a:sym typeface="Wingdings" pitchFamily="2" charset="2"/>
              </a:rPr>
              <a:t>anemias</a:t>
            </a:r>
            <a:r>
              <a:rPr lang="en-US" sz="2400" dirty="0">
                <a:sym typeface="Wingdings" pitchFamily="2" charset="2"/>
              </a:rPr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 err="1">
                <a:sym typeface="Wingdings" pitchFamily="2" charset="2"/>
              </a:rPr>
              <a:t>Retic</a:t>
            </a:r>
            <a:r>
              <a:rPr lang="en-US" dirty="0">
                <a:sym typeface="Wingdings" pitchFamily="2" charset="2"/>
              </a:rPr>
              <a:t> count is typically high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ym typeface="Wingdings" pitchFamily="2" charset="2"/>
              </a:rPr>
              <a:t>Anemia results when red cell destruction exceeds the bone marrow’s capacity to increase its activity</a:t>
            </a:r>
          </a:p>
          <a:p>
            <a:pPr marL="1028700" lvl="1" indent="-514350">
              <a:spcBef>
                <a:spcPts val="600"/>
              </a:spcBef>
              <a:buFont typeface="+mj-lt"/>
              <a:buAutoNum type="romanUcPeriod" startAt="3"/>
              <a:defRPr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D923A-05A7-039B-E035-12BCE83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1B3F-C1CC-4177-A2D8-0B2FA096B04B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6CE74-F811-8315-3808-77D4F7BD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34BAF-7E2F-7722-0A25-155BBB42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B10FD22-1BD4-9A95-7FF0-7F56CCA8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457200"/>
            <a:ext cx="8329613" cy="757238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Morphologic Categories of </a:t>
            </a:r>
            <a:r>
              <a:rPr lang="en-US" altLang="en-US" dirty="0" err="1">
                <a:solidFill>
                  <a:srgbClr val="002060"/>
                </a:solidFill>
              </a:rPr>
              <a:t>Anaemia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AD7-DC61-954D-F49B-854E5B3C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014" y="1383527"/>
            <a:ext cx="8654416" cy="4114676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400" dirty="0"/>
              <a:t>Originally proposed by Dr. </a:t>
            </a:r>
            <a:r>
              <a:rPr lang="en-US" sz="2400" dirty="0" err="1"/>
              <a:t>Wintrobe</a:t>
            </a:r>
            <a:r>
              <a:rPr lang="en-US" sz="2400" dirty="0"/>
              <a:t>, a morphologic classification is based on how the cells appear on a stained smear and should correspond with the red cell indices. 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ea typeface="+mn-ea"/>
                <a:cs typeface="+mn-cs"/>
              </a:rPr>
              <a:t>Normocytic Normochromic (NCNC): </a:t>
            </a:r>
            <a:r>
              <a:rPr lang="en-US" dirty="0" err="1">
                <a:ea typeface="+mn-ea"/>
                <a:cs typeface="+mn-cs"/>
              </a:rPr>
              <a:t>anaemia</a:t>
            </a:r>
            <a:r>
              <a:rPr lang="en-US" dirty="0">
                <a:ea typeface="+mn-ea"/>
                <a:cs typeface="+mn-cs"/>
              </a:rPr>
              <a:t> due to decrease in the number of erythrocytes </a:t>
            </a:r>
          </a:p>
          <a:p>
            <a:pPr lvl="2">
              <a:spcBef>
                <a:spcPts val="600"/>
              </a:spcBef>
              <a:buNone/>
              <a:defRPr/>
            </a:pPr>
            <a:r>
              <a:rPr lang="en-US" sz="2400" dirty="0"/>
              <a:t>(e.g. </a:t>
            </a:r>
            <a:r>
              <a:rPr lang="en-US" sz="2400" dirty="0" err="1"/>
              <a:t>aplastic</a:t>
            </a:r>
            <a:r>
              <a:rPr lang="en-US" sz="2400" dirty="0"/>
              <a:t> anemia, or acute blood loss)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 err="1">
                <a:ea typeface="+mn-ea"/>
                <a:cs typeface="+mn-cs"/>
              </a:rPr>
              <a:t>Microcytic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hypochromic</a:t>
            </a:r>
            <a:endParaRPr lang="en-US" dirty="0">
              <a:ea typeface="+mn-ea"/>
              <a:cs typeface="+mn-cs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ea typeface="+mn-ea"/>
                <a:cs typeface="+mn-cs"/>
              </a:rPr>
              <a:t>Macrocytic Normochromic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4FC9-9C93-3C31-9FAA-673D44C6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7D0-D402-4103-895E-045265306780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801F0-1E81-7571-1C81-F856018B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C4EE3-C512-22B0-6B87-05FF4E80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AF4AD00-ED33-7E1B-0E13-B8541569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457200"/>
            <a:ext cx="8920037" cy="75723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2060"/>
                </a:solidFill>
              </a:rPr>
              <a:t>Morphologic Categories of </a:t>
            </a:r>
            <a:r>
              <a:rPr lang="en-US" altLang="en-US" dirty="0" err="1">
                <a:solidFill>
                  <a:srgbClr val="002060"/>
                </a:solidFill>
              </a:rPr>
              <a:t>Anaemia</a:t>
            </a:r>
            <a:r>
              <a:rPr lang="en-US" altLang="en-US" dirty="0">
                <a:solidFill>
                  <a:srgbClr val="002060"/>
                </a:solidFill>
              </a:rPr>
              <a:t> cont’d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9BDC2B3A-1BF4-98D5-9ADD-E72DDEE8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5" y="1214439"/>
            <a:ext cx="8229600" cy="4302125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endParaRPr lang="en-US" sz="24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1" dirty="0"/>
              <a:t>Microcytic Hypochromic, </a:t>
            </a:r>
            <a:r>
              <a:rPr lang="en-US" b="1" dirty="0" err="1"/>
              <a:t>anaemia</a:t>
            </a:r>
            <a:endParaRPr lang="en-US" b="1" dirty="0"/>
          </a:p>
          <a:p>
            <a:pPr lvl="1">
              <a:spcBef>
                <a:spcPts val="600"/>
              </a:spcBef>
              <a:defRPr/>
            </a:pPr>
            <a:r>
              <a:rPr lang="en-US" dirty="0"/>
              <a:t>low MCHC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/>
              <a:t>low MCV</a:t>
            </a:r>
          </a:p>
          <a:p>
            <a:pPr marL="342900" lvl="1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2800" b="1" dirty="0"/>
              <a:t>Examples: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/>
              <a:t>iron deficiency </a:t>
            </a:r>
            <a:r>
              <a:rPr lang="en-US" dirty="0" err="1"/>
              <a:t>anaemia</a:t>
            </a:r>
            <a:endParaRPr lang="en-US" dirty="0"/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/>
              <a:t>sideroblastic </a:t>
            </a:r>
            <a:r>
              <a:rPr lang="en-US" dirty="0" err="1"/>
              <a:t>anaemia</a:t>
            </a:r>
            <a:endParaRPr lang="en-US" dirty="0"/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 err="1"/>
              <a:t>Thalassemias</a:t>
            </a:r>
            <a:endParaRPr lang="en-US" dirty="0"/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/>
              <a:t>anemia of chronic disease (rare cases)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3D528-DBD8-CFF0-C3AF-54936C32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B92-DD0C-44F7-8670-3773908DD71C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D357E-22B5-23F6-FE3E-E9B30543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DD1AB-DFEF-030C-EB74-81D7EDD1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C37C6C9-84D8-D22F-A4CA-8BFE66F1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457200"/>
            <a:ext cx="8959794" cy="75723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2060"/>
                </a:solidFill>
              </a:rPr>
              <a:t>Morphologic Categories of </a:t>
            </a:r>
            <a:r>
              <a:rPr lang="en-US" altLang="en-US" dirty="0" err="1">
                <a:solidFill>
                  <a:srgbClr val="002060"/>
                </a:solidFill>
              </a:rPr>
              <a:t>Anaemia</a:t>
            </a:r>
            <a:r>
              <a:rPr lang="en-US" altLang="en-US" dirty="0">
                <a:solidFill>
                  <a:srgbClr val="002060"/>
                </a:solidFill>
              </a:rPr>
              <a:t> cont’d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5FD50F01-8E2D-69B3-3036-3691BCD1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5" y="1214438"/>
            <a:ext cx="8229600" cy="38862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endParaRPr lang="en-US" sz="2400" dirty="0"/>
          </a:p>
          <a:p>
            <a:pPr marL="514350" indent="-514350">
              <a:spcBef>
                <a:spcPts val="600"/>
              </a:spcBef>
              <a:buFont typeface="+mj-lt"/>
              <a:buAutoNum type="arabicPeriod" startAt="2"/>
              <a:defRPr/>
            </a:pPr>
            <a:r>
              <a:rPr lang="en-US" b="1" dirty="0"/>
              <a:t>Macrocytic Normochromic </a:t>
            </a:r>
            <a:r>
              <a:rPr lang="en-US" b="1" dirty="0" err="1"/>
              <a:t>anaemia</a:t>
            </a:r>
            <a:endParaRPr lang="en-US" b="1" dirty="0"/>
          </a:p>
          <a:p>
            <a:pPr lvl="1">
              <a:spcBef>
                <a:spcPts val="600"/>
              </a:spcBef>
              <a:defRPr/>
            </a:pPr>
            <a:r>
              <a:rPr lang="en-US" dirty="0"/>
              <a:t>normal MCHC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/>
              <a:t>high MCV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 Examples: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/>
              <a:t>Vitamin B12 deficiency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/>
              <a:t>Folic Acid deficiency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/>
              <a:t>Liver disease</a:t>
            </a:r>
          </a:p>
          <a:p>
            <a:pPr marL="914400" lvl="1" indent="-457200">
              <a:spcBef>
                <a:spcPts val="600"/>
              </a:spcBef>
              <a:buNone/>
              <a:defRPr/>
            </a:pPr>
            <a:endParaRPr lang="en-US" dirty="0"/>
          </a:p>
          <a:p>
            <a:pPr>
              <a:spcBef>
                <a:spcPts val="600"/>
              </a:spcBef>
              <a:defRPr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A8271-39EF-F019-507D-0D944C4C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04A-FF96-4AA6-96A3-1144C4ABAF4F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04094-C44B-CCDD-D951-0A0F2E63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A7A60-5823-7A7F-58A8-DA4EB9E0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EA204D5-0EF6-55FD-7A75-80C1CEF8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3" y="638508"/>
            <a:ext cx="9253291" cy="54735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2060"/>
                </a:solidFill>
              </a:rPr>
              <a:t>Morphologic Categories of </a:t>
            </a:r>
            <a:r>
              <a:rPr lang="en-US" altLang="en-US" dirty="0" err="1">
                <a:solidFill>
                  <a:srgbClr val="002060"/>
                </a:solidFill>
              </a:rPr>
              <a:t>Anaemia</a:t>
            </a:r>
            <a:r>
              <a:rPr lang="en-US" altLang="en-US" dirty="0">
                <a:solidFill>
                  <a:srgbClr val="002060"/>
                </a:solidFill>
              </a:rPr>
              <a:t> cont’d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AC185CC6-8835-59F5-09BC-DF4B2CE9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5" y="1214439"/>
            <a:ext cx="8286750" cy="5214937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endParaRPr lang="en-US" sz="2400" dirty="0"/>
          </a:p>
          <a:p>
            <a:pPr marL="514350" indent="-51435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1" dirty="0"/>
              <a:t>Normocytic Normochromic (NCNC) </a:t>
            </a:r>
            <a:r>
              <a:rPr lang="en-US" b="1" dirty="0" err="1"/>
              <a:t>anaemia</a:t>
            </a:r>
            <a:endParaRPr lang="en-US" b="1" dirty="0"/>
          </a:p>
          <a:p>
            <a:pPr lvl="1">
              <a:spcBef>
                <a:spcPts val="600"/>
              </a:spcBef>
              <a:defRPr/>
            </a:pPr>
            <a:r>
              <a:rPr lang="en-US" dirty="0"/>
              <a:t>normal MCV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/>
              <a:t>normal MCHC</a:t>
            </a:r>
          </a:p>
          <a:p>
            <a:pPr lvl="1">
              <a:spcBef>
                <a:spcPts val="600"/>
              </a:spcBef>
              <a:defRPr/>
            </a:pPr>
            <a:endParaRPr lang="en-US" dirty="0"/>
          </a:p>
          <a:p>
            <a:pPr>
              <a:spcBef>
                <a:spcPts val="600"/>
              </a:spcBef>
              <a:defRPr/>
            </a:pPr>
            <a:r>
              <a:rPr lang="en-US" dirty="0"/>
              <a:t>Examples: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 err="1"/>
              <a:t>anaemia</a:t>
            </a:r>
            <a:r>
              <a:rPr lang="en-US" dirty="0"/>
              <a:t> of acute </a:t>
            </a:r>
            <a:r>
              <a:rPr lang="en-US" dirty="0" err="1"/>
              <a:t>haemorrhage</a:t>
            </a:r>
            <a:endParaRPr lang="en-US" dirty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/>
              <a:t>aplastic </a:t>
            </a:r>
            <a:r>
              <a:rPr lang="en-US" dirty="0" err="1"/>
              <a:t>anaemias</a:t>
            </a:r>
            <a:r>
              <a:rPr lang="en-US" dirty="0"/>
              <a:t> (those characterized by disappearance of RBC precursors from the marrow)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 err="1"/>
              <a:t>anaemias</a:t>
            </a:r>
            <a:r>
              <a:rPr lang="en-US" dirty="0"/>
              <a:t> of chronic disease (ACD)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 err="1"/>
              <a:t>haemolytic</a:t>
            </a:r>
            <a:r>
              <a:rPr lang="en-US" dirty="0"/>
              <a:t> </a:t>
            </a:r>
            <a:r>
              <a:rPr lang="en-US" dirty="0" err="1"/>
              <a:t>anaemias</a:t>
            </a:r>
            <a:r>
              <a:rPr lang="en-US" dirty="0"/>
              <a:t> (those characterized by accelerated destruction of RBC’s)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596B5-B532-A90B-53B3-BE06A488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C1E3-5CE0-41F5-BFF0-B7A8F7BE109D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FFDBA-DDB6-29E2-0218-B54E641A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5A096-CCDE-A857-A36D-BD35B939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6" name="Text Box 14">
            <a:extLst>
              <a:ext uri="{FF2B5EF4-FFF2-40B4-BE49-F238E27FC236}">
                <a16:creationId xmlns:a16="http://schemas.microsoft.com/office/drawing/2014/main" id="{64C536F6-AC2D-D69C-CE8B-CCE19688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4325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alibri" panose="020F0502020204030204" pitchFamily="34" charset="0"/>
              </a:rPr>
              <a:t>1 </a:t>
            </a:r>
            <a:r>
              <a:rPr lang="en-US" altLang="en-US" sz="2400">
                <a:latin typeface="Calibri" panose="020F0502020204030204" pitchFamily="34" charset="0"/>
              </a:rPr>
              <a:t>Microcytic/hypochromic</a:t>
            </a:r>
          </a:p>
        </p:txBody>
      </p:sp>
      <p:grpSp>
        <p:nvGrpSpPr>
          <p:cNvPr id="37891" name="Group 19">
            <a:extLst>
              <a:ext uri="{FF2B5EF4-FFF2-40B4-BE49-F238E27FC236}">
                <a16:creationId xmlns:a16="http://schemas.microsoft.com/office/drawing/2014/main" id="{FEA58BF0-4DA0-CEC3-76C5-CF87A09E789C}"/>
              </a:ext>
            </a:extLst>
          </p:cNvPr>
          <p:cNvGrpSpPr>
            <a:grpSpLocks/>
          </p:cNvGrpSpPr>
          <p:nvPr/>
        </p:nvGrpSpPr>
        <p:grpSpPr bwMode="auto">
          <a:xfrm>
            <a:off x="2024063" y="3786190"/>
            <a:ext cx="3357562" cy="2475819"/>
            <a:chOff x="4953000" y="3962400"/>
            <a:chExt cx="3427413" cy="2733110"/>
          </a:xfrm>
        </p:grpSpPr>
        <p:pic>
          <p:nvPicPr>
            <p:cNvPr id="37906" name="Picture 6" descr="normal78 lymphn">
              <a:extLst>
                <a:ext uri="{FF2B5EF4-FFF2-40B4-BE49-F238E27FC236}">
                  <a16:creationId xmlns:a16="http://schemas.microsoft.com/office/drawing/2014/main" id="{9EB9366E-E373-98CD-4D14-5DBB94BE7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3962400"/>
              <a:ext cx="3351213" cy="2681288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07" name="Line 7">
              <a:extLst>
                <a:ext uri="{FF2B5EF4-FFF2-40B4-BE49-F238E27FC236}">
                  <a16:creationId xmlns:a16="http://schemas.microsoft.com/office/drawing/2014/main" id="{B658DB29-CBA2-0C13-B372-3464DE4CCD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951407" flipH="1">
              <a:off x="5221288" y="5634038"/>
              <a:ext cx="228600" cy="4381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Text Box 10">
              <a:extLst>
                <a:ext uri="{FF2B5EF4-FFF2-40B4-BE49-F238E27FC236}">
                  <a16:creationId xmlns:a16="http://schemas.microsoft.com/office/drawing/2014/main" id="{FFFAE2C2-1E65-8910-D106-2D9B144A2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3213" y="6049964"/>
              <a:ext cx="457200" cy="645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37909" name="Line 18">
              <a:extLst>
                <a:ext uri="{FF2B5EF4-FFF2-40B4-BE49-F238E27FC236}">
                  <a16:creationId xmlns:a16="http://schemas.microsoft.com/office/drawing/2014/main" id="{349D5E2F-10BB-6C95-4765-B161DA6283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986277" flipH="1">
              <a:off x="5743575" y="4695825"/>
              <a:ext cx="228600" cy="4381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2" name="Group 17">
            <a:extLst>
              <a:ext uri="{FF2B5EF4-FFF2-40B4-BE49-F238E27FC236}">
                <a16:creationId xmlns:a16="http://schemas.microsoft.com/office/drawing/2014/main" id="{1EE8C0D8-467D-4BA4-A05C-8E28BDD30B88}"/>
              </a:ext>
            </a:extLst>
          </p:cNvPr>
          <p:cNvGrpSpPr>
            <a:grpSpLocks/>
          </p:cNvGrpSpPr>
          <p:nvPr/>
        </p:nvGrpSpPr>
        <p:grpSpPr bwMode="auto">
          <a:xfrm>
            <a:off x="2092291" y="853938"/>
            <a:ext cx="3214687" cy="2452477"/>
            <a:chOff x="685800" y="1752600"/>
            <a:chExt cx="3427413" cy="2901685"/>
          </a:xfrm>
        </p:grpSpPr>
        <p:pic>
          <p:nvPicPr>
            <p:cNvPr id="37902" name="Picture 5" descr="H lymphN22">
              <a:extLst>
                <a:ext uri="{FF2B5EF4-FFF2-40B4-BE49-F238E27FC236}">
                  <a16:creationId xmlns:a16="http://schemas.microsoft.com/office/drawing/2014/main" id="{BABF3634-7B57-1768-B3E7-A03731523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752600"/>
              <a:ext cx="3427413" cy="27416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03" name="Text Box 9">
              <a:extLst>
                <a:ext uri="{FF2B5EF4-FFF2-40B4-BE49-F238E27FC236}">
                  <a16:creationId xmlns:a16="http://schemas.microsoft.com/office/drawing/2014/main" id="{7FD4AADD-93D5-919E-28D0-0411C48E5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088" y="3962400"/>
              <a:ext cx="457200" cy="691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7904" name="Line 12">
              <a:extLst>
                <a:ext uri="{FF2B5EF4-FFF2-40B4-BE49-F238E27FC236}">
                  <a16:creationId xmlns:a16="http://schemas.microsoft.com/office/drawing/2014/main" id="{450C27B4-3597-D9D6-8740-8AFAE5037B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572917" flipH="1">
              <a:off x="1912938" y="2290763"/>
              <a:ext cx="228600" cy="4381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9">
              <a:extLst>
                <a:ext uri="{FF2B5EF4-FFF2-40B4-BE49-F238E27FC236}">
                  <a16:creationId xmlns:a16="http://schemas.microsoft.com/office/drawing/2014/main" id="{161C785F-1313-D095-C0A6-23095E195E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23864" flipH="1">
              <a:off x="2786063" y="2057400"/>
              <a:ext cx="228600" cy="4381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3" name="Group 18">
            <a:extLst>
              <a:ext uri="{FF2B5EF4-FFF2-40B4-BE49-F238E27FC236}">
                <a16:creationId xmlns:a16="http://schemas.microsoft.com/office/drawing/2014/main" id="{BDC93611-F5B8-6540-8E26-C20D259074D8}"/>
              </a:ext>
            </a:extLst>
          </p:cNvPr>
          <p:cNvGrpSpPr>
            <a:grpSpLocks/>
          </p:cNvGrpSpPr>
          <p:nvPr/>
        </p:nvGrpSpPr>
        <p:grpSpPr bwMode="auto">
          <a:xfrm>
            <a:off x="7066353" y="1099946"/>
            <a:ext cx="3825265" cy="2773108"/>
            <a:chOff x="4404335" y="1082929"/>
            <a:chExt cx="3825265" cy="2773109"/>
          </a:xfrm>
        </p:grpSpPr>
        <p:pic>
          <p:nvPicPr>
            <p:cNvPr id="37898" name="Picture 4" descr="tyrell MCV 145 lymph3">
              <a:extLst>
                <a:ext uri="{FF2B5EF4-FFF2-40B4-BE49-F238E27FC236}">
                  <a16:creationId xmlns:a16="http://schemas.microsoft.com/office/drawing/2014/main" id="{DC5C5DA1-4DE7-2B0A-FD03-0EC44F6C0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335" y="1082929"/>
              <a:ext cx="3200400" cy="2560638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99" name="Text Box 8">
              <a:extLst>
                <a:ext uri="{FF2B5EF4-FFF2-40B4-BE49-F238E27FC236}">
                  <a16:creationId xmlns:a16="http://schemas.microsoft.com/office/drawing/2014/main" id="{70A384AC-8310-94AC-EAC4-1E6CDDDF0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276600"/>
              <a:ext cx="4572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37900" name="Line 11">
              <a:extLst>
                <a:ext uri="{FF2B5EF4-FFF2-40B4-BE49-F238E27FC236}">
                  <a16:creationId xmlns:a16="http://schemas.microsoft.com/office/drawing/2014/main" id="{BB536E94-E073-4356-7349-97F332CD7D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34637" flipH="1">
              <a:off x="5635625" y="1971675"/>
              <a:ext cx="228600" cy="4381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20">
              <a:extLst>
                <a:ext uri="{FF2B5EF4-FFF2-40B4-BE49-F238E27FC236}">
                  <a16:creationId xmlns:a16="http://schemas.microsoft.com/office/drawing/2014/main" id="{F11631C7-5AB3-99B4-AE5C-795CAC47A3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76940" flipH="1">
              <a:off x="6548438" y="1698625"/>
              <a:ext cx="228600" cy="4381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13" name="Text Box 21">
            <a:extLst>
              <a:ext uri="{FF2B5EF4-FFF2-40B4-BE49-F238E27FC236}">
                <a16:creationId xmlns:a16="http://schemas.microsoft.com/office/drawing/2014/main" id="{67514F17-DF7D-6A90-4EAE-3F9F99E15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353" y="3718836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</a:rPr>
              <a:t>2 </a:t>
            </a:r>
            <a:r>
              <a:rPr lang="en-US" altLang="en-US" sz="2400" dirty="0">
                <a:latin typeface="Calibri" panose="020F0502020204030204" pitchFamily="34" charset="0"/>
              </a:rPr>
              <a:t>Macrocytic/normochromic</a:t>
            </a:r>
          </a:p>
        </p:txBody>
      </p:sp>
      <p:sp>
        <p:nvSpPr>
          <p:cNvPr id="289814" name="Text Box 22">
            <a:extLst>
              <a:ext uri="{FF2B5EF4-FFF2-40B4-BE49-F238E27FC236}">
                <a16:creationId xmlns:a16="http://schemas.microsoft.com/office/drawing/2014/main" id="{60DA94C8-9779-96D6-93EC-5151298B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57925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alibri" panose="020F0502020204030204" pitchFamily="34" charset="0"/>
              </a:rPr>
              <a:t>3 </a:t>
            </a:r>
            <a:r>
              <a:rPr lang="en-US" altLang="en-US" sz="2400">
                <a:latin typeface="Calibri" panose="020F0502020204030204" pitchFamily="34" charset="0"/>
              </a:rPr>
              <a:t>Normocytic/normochromic</a:t>
            </a:r>
          </a:p>
        </p:txBody>
      </p:sp>
      <p:sp>
        <p:nvSpPr>
          <p:cNvPr id="37896" name="Rectangle 20">
            <a:extLst>
              <a:ext uri="{FF2B5EF4-FFF2-40B4-BE49-F238E27FC236}">
                <a16:creationId xmlns:a16="http://schemas.microsoft.com/office/drawing/2014/main" id="{AFBA2FE2-E3E9-25E3-1562-975364840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9" y="186569"/>
            <a:ext cx="8435975" cy="756406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Morphologic Categories of </a:t>
            </a:r>
            <a:r>
              <a:rPr lang="en-US" altLang="en-US" dirty="0" err="1">
                <a:solidFill>
                  <a:srgbClr val="002060"/>
                </a:solidFill>
              </a:rPr>
              <a:t>Anaemia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8FAE9-E21F-5B4A-48EC-7FA6425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CAD-B4A5-4ECD-A31A-E5818FFAF778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0E59D-DC5E-A51A-76EF-C9AC90A6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88245-A115-D438-44B9-392D7638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17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025BF-87FF-0FED-1D66-F9A194FF5E4B}"/>
              </a:ext>
            </a:extLst>
          </p:cNvPr>
          <p:cNvSpPr/>
          <p:nvPr/>
        </p:nvSpPr>
        <p:spPr>
          <a:xfrm>
            <a:off x="6096000" y="4572000"/>
            <a:ext cx="45720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N.B. The nucleus of a small lymphocyte (shown by the arrow) is used as a reference to a normal red cell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6" grpId="0"/>
      <p:bldP spid="289813" grpId="0"/>
      <p:bldP spid="2898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CC8BE6E-BFF1-5884-05A1-F3EC5B692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2736"/>
            <a:ext cx="8229600" cy="6168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Microcytic Hypochromic </a:t>
            </a:r>
            <a:r>
              <a:rPr lang="en-US" altLang="en-US" dirty="0" err="1">
                <a:solidFill>
                  <a:srgbClr val="002060"/>
                </a:solidFill>
              </a:rPr>
              <a:t>Anaemias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855249A-2F07-C0CF-986D-5ABA3765B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5818" y="1534602"/>
            <a:ext cx="9660835" cy="3554233"/>
          </a:xfrm>
        </p:spPr>
        <p:txBody>
          <a:bodyPr/>
          <a:lstStyle/>
          <a:p>
            <a:pPr marL="533400" indent="-533400"/>
            <a:r>
              <a:rPr lang="en-US" altLang="en-US" sz="2400" dirty="0"/>
              <a:t>Evaluate the laboratory findings associated with microcytic/hypochromic </a:t>
            </a:r>
            <a:r>
              <a:rPr lang="en-US" altLang="en-US" sz="2400" dirty="0" err="1"/>
              <a:t>anaemias</a:t>
            </a:r>
            <a:r>
              <a:rPr lang="en-US" altLang="en-US" sz="2400" dirty="0"/>
              <a:t> based on etiology, blood and  bone marrow findings, and tests used to aid in diagnosis</a:t>
            </a:r>
          </a:p>
          <a:p>
            <a:pPr marL="914400" lvl="1" indent="-457200"/>
            <a:r>
              <a:rPr lang="en-US" altLang="en-US" dirty="0"/>
              <a:t>Iron deficiency </a:t>
            </a:r>
            <a:r>
              <a:rPr lang="en-US" altLang="en-US" dirty="0" err="1"/>
              <a:t>anaemia</a:t>
            </a:r>
            <a:endParaRPr lang="en-US" altLang="en-US" dirty="0"/>
          </a:p>
          <a:p>
            <a:pPr marL="914400" lvl="1" indent="-457200"/>
            <a:r>
              <a:rPr lang="en-US" altLang="en-US" dirty="0"/>
              <a:t>Sideroblastic </a:t>
            </a:r>
            <a:r>
              <a:rPr lang="en-US" altLang="en-US" dirty="0" err="1"/>
              <a:t>anaemias</a:t>
            </a:r>
            <a:r>
              <a:rPr lang="en-US" altLang="en-US" dirty="0"/>
              <a:t> (primary and secondary types)</a:t>
            </a:r>
          </a:p>
          <a:p>
            <a:pPr marL="914400" lvl="1" indent="-457200"/>
            <a:r>
              <a:rPr lang="en-US" altLang="en-US" dirty="0" err="1"/>
              <a:t>Anaemia</a:t>
            </a:r>
            <a:r>
              <a:rPr lang="en-US" altLang="en-US" dirty="0"/>
              <a:t> of chronic disease</a:t>
            </a:r>
          </a:p>
          <a:p>
            <a:pPr marL="914400" lvl="1" indent="-457200"/>
            <a:r>
              <a:rPr lang="en-US" altLang="en-US" dirty="0"/>
              <a:t>Alpha and beta </a:t>
            </a:r>
            <a:r>
              <a:rPr lang="en-US" altLang="en-US" dirty="0" err="1"/>
              <a:t>thalassemias</a:t>
            </a:r>
            <a:r>
              <a:rPr lang="en-US" altLang="en-US" dirty="0"/>
              <a:t> (major and minor types)</a:t>
            </a:r>
          </a:p>
          <a:p>
            <a:pPr marL="533400" indent="-533400"/>
            <a:endParaRPr lang="en-US" alt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C6FA3-C211-5017-6B9B-450CAF8D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31B-9270-424E-AC2F-FAE559DFCA0C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CA5CD-C073-A59B-0D33-0382D9A5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BABD3-E836-56B7-D622-C662B46B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>
            <a:extLst>
              <a:ext uri="{FF2B5EF4-FFF2-40B4-BE49-F238E27FC236}">
                <a16:creationId xmlns:a16="http://schemas.microsoft.com/office/drawing/2014/main" id="{611DA799-9C1E-FC67-5CF2-6D185E0CE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711393"/>
            <a:ext cx="8229600" cy="6348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Microcytic/Hypochromic </a:t>
            </a:r>
            <a:r>
              <a:rPr lang="en-US" altLang="en-US" dirty="0" err="1">
                <a:solidFill>
                  <a:srgbClr val="002060"/>
                </a:solidFill>
              </a:rPr>
              <a:t>Anaemias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39939" name="Rectangle 14">
            <a:extLst>
              <a:ext uri="{FF2B5EF4-FFF2-40B4-BE49-F238E27FC236}">
                <a16:creationId xmlns:a16="http://schemas.microsoft.com/office/drawing/2014/main" id="{9694668A-F275-DADE-F6C3-7722C4BC2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9750" y="1500188"/>
            <a:ext cx="8229600" cy="53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i="1" dirty="0">
                <a:solidFill>
                  <a:srgbClr val="0070C0"/>
                </a:solidFill>
                <a:latin typeface="Mongolian Baiti" panose="03000500000000000000" pitchFamily="66" charset="0"/>
                <a:cs typeface="Mongolian Baiti" panose="03000500000000000000" pitchFamily="66" charset="0"/>
                <a:sym typeface="Wingdings" panose="05000000000000000000" pitchFamily="2" charset="2"/>
              </a:rPr>
              <a:t>Characterized by impaired </a:t>
            </a:r>
            <a:r>
              <a:rPr lang="en-US" altLang="en-US" i="1" dirty="0" err="1">
                <a:solidFill>
                  <a:srgbClr val="0070C0"/>
                </a:solidFill>
                <a:latin typeface="Mongolian Baiti" panose="03000500000000000000" pitchFamily="66" charset="0"/>
                <a:cs typeface="Mongolian Baiti" panose="03000500000000000000" pitchFamily="66" charset="0"/>
                <a:sym typeface="Wingdings" panose="05000000000000000000" pitchFamily="2" charset="2"/>
              </a:rPr>
              <a:t>haemoglobin</a:t>
            </a:r>
            <a:r>
              <a:rPr lang="en-US" altLang="en-US" i="1" dirty="0">
                <a:solidFill>
                  <a:srgbClr val="0070C0"/>
                </a:solidFill>
                <a:latin typeface="Mongolian Baiti" panose="03000500000000000000" pitchFamily="66" charset="0"/>
                <a:cs typeface="Mongolian Baiti" panose="03000500000000000000" pitchFamily="66" charset="0"/>
                <a:sym typeface="Wingdings" panose="05000000000000000000" pitchFamily="2" charset="2"/>
              </a:rPr>
              <a:t> synthesis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74C60-544A-BBB4-F27D-EEDFA8E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F0E1-A713-454D-88D6-3BA2E10078A1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E7D96-0798-5E9E-9BB8-35BB6C2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89C1A-85EC-9266-DA2E-DB7ED6D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19</a:t>
            </a:fld>
            <a:endParaRPr lang="en-US"/>
          </a:p>
        </p:txBody>
      </p:sp>
      <p:grpSp>
        <p:nvGrpSpPr>
          <p:cNvPr id="39940" name="Group 14">
            <a:extLst>
              <a:ext uri="{FF2B5EF4-FFF2-40B4-BE49-F238E27FC236}">
                <a16:creationId xmlns:a16="http://schemas.microsoft.com/office/drawing/2014/main" id="{1B894979-E82D-00BC-C9BC-650BA853756C}"/>
              </a:ext>
            </a:extLst>
          </p:cNvPr>
          <p:cNvGrpSpPr>
            <a:grpSpLocks/>
          </p:cNvGrpSpPr>
          <p:nvPr/>
        </p:nvGrpSpPr>
        <p:grpSpPr bwMode="auto">
          <a:xfrm>
            <a:off x="1801800" y="2722576"/>
            <a:ext cx="8386763" cy="3500438"/>
            <a:chOff x="349207" y="2722571"/>
            <a:chExt cx="8386940" cy="3500462"/>
          </a:xfrm>
        </p:grpSpPr>
        <p:pic>
          <p:nvPicPr>
            <p:cNvPr id="39941" name="Picture 24" descr="HgbBldgBlks">
              <a:extLst>
                <a:ext uri="{FF2B5EF4-FFF2-40B4-BE49-F238E27FC236}">
                  <a16:creationId xmlns:a16="http://schemas.microsoft.com/office/drawing/2014/main" id="{DCCAD91A-94AE-1B42-DC24-52E6B5D65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07" y="2722571"/>
              <a:ext cx="8386940" cy="3500462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42" name="Text Box 30">
              <a:extLst>
                <a:ext uri="{FF2B5EF4-FFF2-40B4-BE49-F238E27FC236}">
                  <a16:creationId xmlns:a16="http://schemas.microsoft.com/office/drawing/2014/main" id="{560CE9DF-CA3B-E363-34DB-B09CFC425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4953000"/>
              <a:ext cx="11430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>
                  <a:latin typeface="Calibri" panose="020F0502020204030204" pitchFamily="34" charset="0"/>
                </a:rPr>
                <a:t>Abbott Manual</a:t>
              </a:r>
            </a:p>
          </p:txBody>
        </p:sp>
        <p:sp>
          <p:nvSpPr>
            <p:cNvPr id="39943" name="Rectangle 9">
              <a:extLst>
                <a:ext uri="{FF2B5EF4-FFF2-40B4-BE49-F238E27FC236}">
                  <a16:creationId xmlns:a16="http://schemas.microsoft.com/office/drawing/2014/main" id="{27C09AD8-1D38-DB59-3A16-FB29F6D0B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02" y="3432512"/>
              <a:ext cx="785818" cy="707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IDA</a:t>
              </a:r>
            </a:p>
            <a:p>
              <a:pPr eaLnBrk="1" hangingPunct="1"/>
              <a:r>
                <a:rPr lang="en-US" altLang="en-US" sz="2000"/>
                <a:t>ACD</a:t>
              </a:r>
            </a:p>
          </p:txBody>
        </p:sp>
        <p:cxnSp>
          <p:nvCxnSpPr>
            <p:cNvPr id="39944" name="Straight Arrow Connector 11">
              <a:extLst>
                <a:ext uri="{FF2B5EF4-FFF2-40B4-BE49-F238E27FC236}">
                  <a16:creationId xmlns:a16="http://schemas.microsoft.com/office/drawing/2014/main" id="{E6BEFCD6-A2AE-5771-AECF-F663E8B3DB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571736" y="3571876"/>
              <a:ext cx="714380" cy="28575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45" name="Rectangle 12">
              <a:extLst>
                <a:ext uri="{FF2B5EF4-FFF2-40B4-BE49-F238E27FC236}">
                  <a16:creationId xmlns:a16="http://schemas.microsoft.com/office/drawing/2014/main" id="{1E8F2E63-BDC7-09D5-CB1A-A732FF67F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90" y="3503950"/>
              <a:ext cx="1714480" cy="707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Sideroblastic </a:t>
              </a:r>
              <a:r>
                <a:rPr lang="en-US" altLang="en-US" sz="2000" dirty="0" err="1"/>
                <a:t>anaemia</a:t>
              </a:r>
              <a:endParaRPr lang="en-US" altLang="en-US" sz="2000" dirty="0"/>
            </a:p>
          </p:txBody>
        </p:sp>
        <p:sp>
          <p:nvSpPr>
            <p:cNvPr id="39946" name="Rectangle 13">
              <a:extLst>
                <a:ext uri="{FF2B5EF4-FFF2-40B4-BE49-F238E27FC236}">
                  <a16:creationId xmlns:a16="http://schemas.microsoft.com/office/drawing/2014/main" id="{51D697E0-AB8E-2AC7-5FB0-34173FB48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013" y="4643446"/>
              <a:ext cx="2624491" cy="4001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/>
                <a:t>Thalassaemia</a:t>
              </a:r>
              <a:r>
                <a:rPr lang="en-US" altLang="en-US" sz="2000" dirty="0"/>
                <a:t> (</a:t>
              </a:r>
              <a:r>
                <a:rPr lang="en-US" altLang="en-US" sz="2000" dirty="0">
                  <a:sym typeface="Symbol" panose="05050102010706020507" pitchFamily="18" charset="2"/>
                </a:rPr>
                <a:t> or)</a:t>
              </a:r>
              <a:endParaRPr lang="en-US" altLang="en-US" sz="2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4900365-B8B5-20F3-1BF2-CC5E1B4D7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4663" y="177332"/>
            <a:ext cx="3607779" cy="4611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Introduction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69D9F44-0079-9B8E-0F67-E4D272A93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4484" y="593725"/>
            <a:ext cx="8786315" cy="567055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Definition of </a:t>
            </a:r>
            <a:r>
              <a:rPr lang="en-US" altLang="en-US" b="1" dirty="0" err="1">
                <a:solidFill>
                  <a:srgbClr val="002060"/>
                </a:solidFill>
              </a:rPr>
              <a:t>Anaemia</a:t>
            </a:r>
            <a:endParaRPr lang="en-US" altLang="en-U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en-US" sz="2400" dirty="0" err="1">
                <a:sym typeface="Wingdings" panose="05000000000000000000" pitchFamily="2" charset="2"/>
              </a:rPr>
              <a:t>Anaemia</a:t>
            </a:r>
            <a:r>
              <a:rPr lang="en-US" altLang="en-US" sz="2400" dirty="0">
                <a:sym typeface="Wingdings" panose="05000000000000000000" pitchFamily="2" charset="2"/>
              </a:rPr>
              <a:t> is a decrease in the RBC count, Hgb and/or HCT values as compared to normal reference range for age, altitude and gender</a:t>
            </a:r>
          </a:p>
          <a:p>
            <a:pPr>
              <a:spcBef>
                <a:spcPts val="600"/>
              </a:spcBef>
            </a:pPr>
            <a:r>
              <a:rPr lang="en-US" altLang="en-US" sz="2400" b="1" i="1" dirty="0">
                <a:solidFill>
                  <a:srgbClr val="FF0000"/>
                </a:solidFill>
                <a:sym typeface="Wingdings" panose="05000000000000000000" pitchFamily="2" charset="2"/>
              </a:rPr>
              <a:t>When the amount of Hb in an individual cannot sustain the physiological activities in their system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>
                <a:sym typeface="Wingdings" panose="05000000000000000000" pitchFamily="2" charset="2"/>
              </a:rPr>
              <a:t>True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anaemia</a:t>
            </a:r>
            <a:r>
              <a:rPr lang="en-US" altLang="en-US" dirty="0">
                <a:sym typeface="Wingdings" panose="05000000000000000000" pitchFamily="2" charset="2"/>
              </a:rPr>
              <a:t>: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ym typeface="Wingdings" panose="05000000000000000000" pitchFamily="2" charset="2"/>
              </a:rPr>
              <a:t>decreased RBC mass and normal plasma volume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/>
              <a:t>Pseudo</a:t>
            </a:r>
            <a:r>
              <a:rPr lang="en-US" altLang="en-US" dirty="0"/>
              <a:t> or dilutional </a:t>
            </a:r>
            <a:r>
              <a:rPr lang="en-US" altLang="en-US" dirty="0" err="1"/>
              <a:t>anaemia</a:t>
            </a:r>
            <a:r>
              <a:rPr lang="en-US" altLang="en-US" dirty="0"/>
              <a:t>: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/>
              <a:t>normal RBC mass and increased plasma volume</a:t>
            </a:r>
          </a:p>
          <a:p>
            <a:pPr lvl="3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/>
              <a:t>An increase in plasma volume can occur in Pregnancy, fluid volume overload (IVs) congestive heart failure</a:t>
            </a:r>
          </a:p>
          <a:p>
            <a:pPr lvl="3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/>
              <a:t>Low Hgb and HCT values</a:t>
            </a:r>
          </a:p>
          <a:p>
            <a:pPr>
              <a:spcBef>
                <a:spcPts val="600"/>
              </a:spcBef>
            </a:pPr>
            <a:endParaRPr lang="en-US" alt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545B9-A4FC-8D30-3E9A-54C05995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C470-D3D6-4E5C-A7AA-3509060F5CE4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DF567-BFB9-F11E-8DB4-85D09EE0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7C281-ABE0-3220-5EE2-95B81ED7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9">
            <a:extLst>
              <a:ext uri="{FF2B5EF4-FFF2-40B4-BE49-F238E27FC236}">
                <a16:creationId xmlns:a16="http://schemas.microsoft.com/office/drawing/2014/main" id="{B778AE91-F73E-DDCA-4E32-3CFF896A9814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1857375"/>
            <a:ext cx="7786688" cy="4357688"/>
            <a:chOff x="338" y="2062"/>
            <a:chExt cx="5040" cy="2194"/>
          </a:xfrm>
        </p:grpSpPr>
        <p:pic>
          <p:nvPicPr>
            <p:cNvPr id="40965" name="Picture 28" descr="normoblastic">
              <a:extLst>
                <a:ext uri="{FF2B5EF4-FFF2-40B4-BE49-F238E27FC236}">
                  <a16:creationId xmlns:a16="http://schemas.microsoft.com/office/drawing/2014/main" id="{03572A2E-01AD-1533-D98B-DF5FCCF5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" y="2062"/>
              <a:ext cx="5040" cy="2194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6" name="Text Box 7">
              <a:extLst>
                <a:ext uri="{FF2B5EF4-FFF2-40B4-BE49-F238E27FC236}">
                  <a16:creationId xmlns:a16="http://schemas.microsoft.com/office/drawing/2014/main" id="{BE32F7DF-6A80-58E5-04D6-30116DEA2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351"/>
              <a:ext cx="3432" cy="232"/>
            </a:xfrm>
            <a:prstGeom prst="rect">
              <a:avLst/>
            </a:prstGeom>
            <a:noFill/>
            <a:ln w="38100">
              <a:solidFill>
                <a:srgbClr val="4D4D4D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latin typeface="Calibri" panose="020F0502020204030204" pitchFamily="34" charset="0"/>
                </a:rPr>
                <a:t>RBC maturation in microcytic anemias</a:t>
              </a:r>
            </a:p>
          </p:txBody>
        </p:sp>
        <p:sp>
          <p:nvSpPr>
            <p:cNvPr id="40967" name="Text Box 6">
              <a:extLst>
                <a:ext uri="{FF2B5EF4-FFF2-40B4-BE49-F238E27FC236}">
                  <a16:creationId xmlns:a16="http://schemas.microsoft.com/office/drawing/2014/main" id="{B309F5BB-FB10-EEFE-4ADD-1CE94182A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2117"/>
              <a:ext cx="4767" cy="232"/>
            </a:xfrm>
            <a:prstGeom prst="rect">
              <a:avLst/>
            </a:prstGeom>
            <a:noFill/>
            <a:ln w="38100">
              <a:solidFill>
                <a:srgbClr val="4D4D4D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 dirty="0">
                  <a:solidFill>
                    <a:srgbClr val="00B050"/>
                  </a:solidFill>
                  <a:latin typeface="Calibri" panose="020F0502020204030204" pitchFamily="34" charset="0"/>
                </a:rPr>
                <a:t>Normo</a:t>
              </a:r>
              <a:r>
                <a:rPr lang="en-US" altLang="en-US" sz="2400" b="1" dirty="0">
                  <a:latin typeface="Calibri" panose="020F0502020204030204" pitchFamily="34" charset="0"/>
                </a:rPr>
                <a:t>blastic RBC maturation </a:t>
              </a:r>
              <a:r>
                <a:rPr lang="en-US" altLang="en-US" sz="2400" b="1" dirty="0">
                  <a:latin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en-US" sz="2400" b="1" dirty="0">
                  <a:latin typeface="Calibri" panose="020F0502020204030204" pitchFamily="34" charset="0"/>
                </a:rPr>
                <a:t> normocytic red cells</a:t>
              </a:r>
            </a:p>
          </p:txBody>
        </p:sp>
      </p:grpSp>
      <p:sp>
        <p:nvSpPr>
          <p:cNvPr id="40963" name="Text Box 30">
            <a:extLst>
              <a:ext uri="{FF2B5EF4-FFF2-40B4-BE49-F238E27FC236}">
                <a16:creationId xmlns:a16="http://schemas.microsoft.com/office/drawing/2014/main" id="{F6075463-C309-DF1C-FCF7-7B22049A8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953001"/>
            <a:ext cx="1143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latin typeface="Calibri" panose="020F0502020204030204" pitchFamily="34" charset="0"/>
              </a:rPr>
              <a:t>Abbott Manual</a:t>
            </a:r>
          </a:p>
        </p:txBody>
      </p:sp>
      <p:sp>
        <p:nvSpPr>
          <p:cNvPr id="40964" name="Rectangle 13">
            <a:extLst>
              <a:ext uri="{FF2B5EF4-FFF2-40B4-BE49-F238E27FC236}">
                <a16:creationId xmlns:a16="http://schemas.microsoft.com/office/drawing/2014/main" id="{898140F4-1C03-8EDD-0667-2B4779EAE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6965" y="620663"/>
            <a:ext cx="8590805" cy="8175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Microcytic/Hypochromic </a:t>
            </a:r>
            <a:r>
              <a:rPr lang="en-US" altLang="en-US" dirty="0" err="1">
                <a:solidFill>
                  <a:srgbClr val="002060"/>
                </a:solidFill>
              </a:rPr>
              <a:t>Anaemias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92786-64D4-301F-4075-5824A81B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CF11-115E-45C3-8D42-9E714312C7E9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79DAA-8902-83A3-9C54-9997933C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B8967-99C7-1F29-EA44-CE2A7C26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8C6E5F38-8241-9DD2-6FD4-A89C8E5A2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5878" y="453224"/>
            <a:ext cx="7593495" cy="5035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Definition of </a:t>
            </a:r>
            <a:r>
              <a:rPr lang="en-US" altLang="en-US" dirty="0" err="1"/>
              <a:t>Anaemia</a:t>
            </a:r>
            <a:r>
              <a:rPr lang="en-US" altLang="en-US" dirty="0"/>
              <a:t> cont’d</a:t>
            </a:r>
          </a:p>
        </p:txBody>
      </p:sp>
      <p:pic>
        <p:nvPicPr>
          <p:cNvPr id="23555" name="Picture 3" descr="anemia graphs">
            <a:extLst>
              <a:ext uri="{FF2B5EF4-FFF2-40B4-BE49-F238E27FC236}">
                <a16:creationId xmlns:a16="http://schemas.microsoft.com/office/drawing/2014/main" id="{0B07A88C-CE61-D21C-5E59-040ED73173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4988" y="1216551"/>
            <a:ext cx="8648700" cy="5066776"/>
          </a:xfrm>
          <a:ln>
            <a:solidFill>
              <a:srgbClr val="5F5F5F"/>
            </a:solidFill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B34D9-FEB8-5AC7-69C3-A4355CA4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A8CB-1C81-496E-B122-D1436EAE619E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F071C-14E4-1284-70A1-3E4A83B9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C4F01-068D-332D-3771-46D0E289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E46E40A-2E80-4075-FDA2-DABA4FD5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26" y="325884"/>
            <a:ext cx="6248400" cy="503578"/>
          </a:xfrm>
        </p:spPr>
        <p:txBody>
          <a:bodyPr>
            <a:normAutofit fontScale="90000"/>
          </a:bodyPr>
          <a:lstStyle/>
          <a:p>
            <a:r>
              <a:rPr lang="en-US" altLang="en-US" dirty="0" err="1">
                <a:solidFill>
                  <a:srgbClr val="002060"/>
                </a:solidFill>
              </a:rPr>
              <a:t>Anaemia</a:t>
            </a:r>
            <a:r>
              <a:rPr lang="en-US" altLang="en-US" dirty="0">
                <a:solidFill>
                  <a:srgbClr val="002060"/>
                </a:solidFill>
              </a:rPr>
              <a:t> definition cont’d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23468CE-A826-E63B-A13B-8119AE2D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12" y="1192695"/>
            <a:ext cx="10296939" cy="5231959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Clinical diagnosis of </a:t>
            </a:r>
            <a:r>
              <a:rPr lang="en-US" altLang="en-US" sz="2400" dirty="0" err="1"/>
              <a:t>anaemia</a:t>
            </a:r>
            <a:r>
              <a:rPr lang="en-US" altLang="en-US" sz="2400" dirty="0"/>
              <a:t> is made by: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/>
              <a:t>patient history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/>
              <a:t>physical exam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/>
              <a:t>signs and symptoms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/>
              <a:t>laboratory findings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This definition emphasizes the differences one should expect when evaluating probable </a:t>
            </a:r>
            <a:r>
              <a:rPr lang="en-US" altLang="en-US" sz="2400" dirty="0" err="1"/>
              <a:t>anaemia</a:t>
            </a:r>
            <a:r>
              <a:rPr lang="en-US" altLang="en-US" sz="2400" dirty="0"/>
              <a:t> in the different age groups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/>
              <a:t>Anaemia</a:t>
            </a:r>
            <a:r>
              <a:rPr lang="en-US" altLang="en-US" sz="2400" dirty="0"/>
              <a:t> must also relate to the level of </a:t>
            </a:r>
            <a:r>
              <a:rPr lang="en-US" altLang="en-US" sz="2400" dirty="0" err="1"/>
              <a:t>haemoglobin</a:t>
            </a:r>
            <a:r>
              <a:rPr lang="en-US" altLang="en-US" sz="2400" dirty="0"/>
              <a:t> the individual normally possesses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/>
              <a:t>If an adult male usually maintains a </a:t>
            </a:r>
            <a:r>
              <a:rPr lang="en-US" altLang="en-US" dirty="0" err="1"/>
              <a:t>haemoglobin</a:t>
            </a:r>
            <a:r>
              <a:rPr lang="en-US" altLang="en-US" dirty="0"/>
              <a:t> level of 16g/dl, and over a period of days is noted to have decreased to 14g/dl, this must be considered significant even though both values are within the normal range for an adult male.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50DE6-42DC-4D0A-2744-F75CFBC0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F2F-BFE5-4F9E-95BF-8EB2981E4567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E9494-4A2E-9F59-9CC2-BA3D519D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164" y="171284"/>
            <a:ext cx="5938836" cy="309201"/>
          </a:xfrm>
        </p:spPr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5950E-E4FC-36DB-CDFD-3A46238E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E3B10EF-08BF-0C40-B2A7-D96C78C2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19" y="329307"/>
            <a:ext cx="8348869" cy="807057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002060"/>
                </a:solidFill>
              </a:rPr>
              <a:t>Signs of Accelerated Bone Marrow Erythropoiesis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37E6648-0C17-B093-6F47-8C9EAE5D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98" y="1494845"/>
            <a:ext cx="9287124" cy="437321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Due to hypoxia, the kidney will produce erythropoietin,  which plays a major role in stimulating RBC production in the bone marrow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The marrow becomes hypercellular due to a marked increase in RBC precursors (called erythroid hyperplasia) and the M:E ratio falls.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Nucleated RBCs may be released into the blood circulation along with the outpouring of reticulocytes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err="1">
                <a:sym typeface="Wingdings" panose="05000000000000000000" pitchFamily="2" charset="2"/>
              </a:rPr>
              <a:t>nRBC</a:t>
            </a:r>
            <a:r>
              <a:rPr lang="en-US" altLang="en-US" sz="2000" dirty="0">
                <a:sym typeface="Wingdings" panose="05000000000000000000" pitchFamily="2" charset="2"/>
              </a:rPr>
              <a:t> number tends to correlate with the severity of </a:t>
            </a:r>
            <a:r>
              <a:rPr lang="en-US" altLang="en-US" sz="2000" dirty="0" err="1">
                <a:sym typeface="Wingdings" panose="05000000000000000000" pitchFamily="2" charset="2"/>
              </a:rPr>
              <a:t>anaemia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en-US" altLang="en-US" sz="2000" dirty="0">
                <a:sym typeface="Wingdings" panose="05000000000000000000" pitchFamily="2" charset="2"/>
              </a:rPr>
              <a:t>I</a:t>
            </a:r>
            <a:r>
              <a:rPr lang="en-US" altLang="en-US" sz="2000" dirty="0"/>
              <a:t>ncreased polychromasia on the Wright's- stained blood smear is seen due to increased number of circulating reticulocytes</a:t>
            </a:r>
          </a:p>
          <a:p>
            <a:pPr lvl="1">
              <a:spcBef>
                <a:spcPts val="600"/>
              </a:spcBef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5DE3F-3857-1D52-0BBF-1185240D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BC7-59FA-46B4-81B6-28FCDB16A6AA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DDD6E-EBE8-A7B4-BB6A-FBA2B803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8B3B6-52BE-E06D-49A7-BF1DCAD1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9">
            <a:extLst>
              <a:ext uri="{FF2B5EF4-FFF2-40B4-BE49-F238E27FC236}">
                <a16:creationId xmlns:a16="http://schemas.microsoft.com/office/drawing/2014/main" id="{4B8DA48B-154C-5399-F5D4-45FEBAA28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5572126"/>
            <a:ext cx="507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Calibri" panose="020F0502020204030204" pitchFamily="34" charset="0"/>
              </a:rPr>
              <a:t>Wright’s stained blood smear</a:t>
            </a:r>
          </a:p>
        </p:txBody>
      </p:sp>
      <p:sp>
        <p:nvSpPr>
          <p:cNvPr id="26627" name="Rectangle 12">
            <a:extLst>
              <a:ext uri="{FF2B5EF4-FFF2-40B4-BE49-F238E27FC236}">
                <a16:creationId xmlns:a16="http://schemas.microsoft.com/office/drawing/2014/main" id="{B35A51DD-8867-E6F1-549A-B6EF74487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8598" y="615950"/>
            <a:ext cx="10567284" cy="7556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solidFill>
                  <a:srgbClr val="002060"/>
                </a:solidFill>
              </a:rPr>
              <a:t>Signs of Accelerated Bone Marrow Erythropoiesis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D2FD4-3415-1B5F-2429-00BAE40F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739-D9B0-43BC-BB98-219652C46EAF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64D35-C111-9848-15F0-6DFB77D2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4BE95-9F6F-CCA8-15BA-CF5D8D9F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6</a:t>
            </a:fld>
            <a:endParaRPr lang="en-US"/>
          </a:p>
        </p:txBody>
      </p: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393C80DD-ADB3-EE76-BC45-485ED5F9E5E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43063"/>
            <a:ext cx="4343400" cy="3478212"/>
            <a:chOff x="1371600" y="1643063"/>
            <a:chExt cx="4343400" cy="3478212"/>
          </a:xfrm>
        </p:grpSpPr>
        <p:pic>
          <p:nvPicPr>
            <p:cNvPr id="26631" name="Picture 21" descr="poly nuc27">
              <a:extLst>
                <a:ext uri="{FF2B5EF4-FFF2-40B4-BE49-F238E27FC236}">
                  <a16:creationId xmlns:a16="http://schemas.microsoft.com/office/drawing/2014/main" id="{1310D3EE-580D-6ADF-3894-9F1C0126A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643063"/>
              <a:ext cx="4343400" cy="3478212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32" name="Line 7">
              <a:extLst>
                <a:ext uri="{FF2B5EF4-FFF2-40B4-BE49-F238E27FC236}">
                  <a16:creationId xmlns:a16="http://schemas.microsoft.com/office/drawing/2014/main" id="{8167C207-229A-F19B-3EF0-7DA5B2F25E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1735273" flipH="1">
              <a:off x="4754524" y="2741573"/>
              <a:ext cx="3048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22">
              <a:extLst>
                <a:ext uri="{FF2B5EF4-FFF2-40B4-BE49-F238E27FC236}">
                  <a16:creationId xmlns:a16="http://schemas.microsoft.com/office/drawing/2014/main" id="{171B8E63-7D0C-60F8-D31A-03A3BC0B50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694067" flipH="1">
              <a:off x="2453348" y="3711213"/>
              <a:ext cx="3048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7">
              <a:extLst>
                <a:ext uri="{FF2B5EF4-FFF2-40B4-BE49-F238E27FC236}">
                  <a16:creationId xmlns:a16="http://schemas.microsoft.com/office/drawing/2014/main" id="{32FEFDAF-2B3B-A9A5-5A3A-66570686B3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9864727" flipH="1" flipV="1">
              <a:off x="3275169" y="1906791"/>
              <a:ext cx="386276" cy="135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643" name="Text Box 11">
            <a:extLst>
              <a:ext uri="{FF2B5EF4-FFF2-40B4-BE49-F238E27FC236}">
                <a16:creationId xmlns:a16="http://schemas.microsoft.com/office/drawing/2014/main" id="{486EFA21-55CC-CE81-C222-276C043EC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500438"/>
            <a:ext cx="1828800" cy="3794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Polychromasia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97640" name="Text Box 8">
            <a:extLst>
              <a:ext uri="{FF2B5EF4-FFF2-40B4-BE49-F238E27FC236}">
                <a16:creationId xmlns:a16="http://schemas.microsoft.com/office/drawing/2014/main" id="{B043064A-07EC-B784-9253-7C0CC7F8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1643063"/>
            <a:ext cx="1047750" cy="3540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NRBC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76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build="allAtOnce" animBg="1"/>
      <p:bldP spid="197640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254889C-BA1D-776F-DA38-92225C8B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2" y="579566"/>
            <a:ext cx="9939130" cy="43881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2060"/>
                </a:solidFill>
              </a:rPr>
              <a:t>Medullary and Extra Medullary </a:t>
            </a:r>
            <a:r>
              <a:rPr lang="en-US" altLang="en-US" dirty="0" err="1">
                <a:solidFill>
                  <a:srgbClr val="002060"/>
                </a:solidFill>
              </a:rPr>
              <a:t>Hematopoeisis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5EA5E66-27F9-6EE2-CDB2-6F44C6F0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687" y="1046161"/>
            <a:ext cx="7786688" cy="5597525"/>
          </a:xfrm>
        </p:spPr>
        <p:txBody>
          <a:bodyPr/>
          <a:lstStyle/>
          <a:p>
            <a:r>
              <a:rPr lang="en-US" altLang="en-US" sz="2400" dirty="0"/>
              <a:t>If demand exceeds maximal bone marrow activity, RBC production may occur in extramedullary sites, liver, spleen (hepatosplenomegaly).</a:t>
            </a:r>
          </a:p>
          <a:p>
            <a:endParaRPr lang="en-US" alt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573B6-2A12-CD0A-00DA-5675D289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FE1-4788-481D-99AD-2B2DB371CDDC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02843-C401-0C21-DD71-B129D124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299D2-F231-B7F4-F359-4F149796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7</a:t>
            </a:fld>
            <a:endParaRPr lang="en-US"/>
          </a:p>
        </p:txBody>
      </p:sp>
      <p:pic>
        <p:nvPicPr>
          <p:cNvPr id="27652" name="Picture 19" descr="new skeleton with extra">
            <a:extLst>
              <a:ext uri="{FF2B5EF4-FFF2-40B4-BE49-F238E27FC236}">
                <a16:creationId xmlns:a16="http://schemas.microsoft.com/office/drawing/2014/main" id="{88D5AE40-629D-72CC-6B6E-CF5421ACD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57439"/>
            <a:ext cx="4857750" cy="4160837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12C0905-8120-CBE1-D1FE-44E649A86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69127"/>
            <a:ext cx="7900988" cy="6241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Physiologic Response to </a:t>
            </a:r>
            <a:r>
              <a:rPr lang="en-US" altLang="en-US" dirty="0" err="1">
                <a:solidFill>
                  <a:srgbClr val="002060"/>
                </a:solidFill>
              </a:rPr>
              <a:t>Anaemia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6EB971C-1F7D-98A9-81B7-1BBC82CEB7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40403" y="1137037"/>
            <a:ext cx="9366637" cy="46276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>
                <a:sym typeface="Wingdings" panose="05000000000000000000" pitchFamily="2" charset="2"/>
              </a:rPr>
              <a:t>Ability to adapt to </a:t>
            </a:r>
            <a:r>
              <a:rPr lang="en-US" altLang="en-US" sz="2400" dirty="0" err="1">
                <a:sym typeface="Wingdings" panose="05000000000000000000" pitchFamily="2" charset="2"/>
              </a:rPr>
              <a:t>anaemia</a:t>
            </a:r>
            <a:r>
              <a:rPr lang="en-US" altLang="en-US" sz="2400" dirty="0">
                <a:sym typeface="Wingdings" panose="05000000000000000000" pitchFamily="2" charset="2"/>
              </a:rPr>
              <a:t> depends on: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ym typeface="Wingdings" panose="05000000000000000000" pitchFamily="2" charset="2"/>
              </a:rPr>
              <a:t>Age and cardio/pulmonary function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ym typeface="Wingdings" panose="05000000000000000000" pitchFamily="2" charset="2"/>
              </a:rPr>
              <a:t>Rate at which </a:t>
            </a:r>
            <a:r>
              <a:rPr lang="en-US" altLang="en-US" dirty="0" err="1">
                <a:sym typeface="Wingdings" panose="05000000000000000000" pitchFamily="2" charset="2"/>
              </a:rPr>
              <a:t>anaemia</a:t>
            </a:r>
            <a:r>
              <a:rPr lang="en-US" altLang="en-US" dirty="0">
                <a:sym typeface="Wingdings" panose="05000000000000000000" pitchFamily="2" charset="2"/>
              </a:rPr>
              <a:t> develops </a:t>
            </a:r>
            <a:r>
              <a:rPr lang="en-US" altLang="en-US" dirty="0"/>
              <a:t>(BM can compensate easier if the onset of anemia is slow), 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en-US" altLang="en-US" dirty="0">
                <a:sym typeface="Wingdings" panose="05000000000000000000" pitchFamily="2" charset="2"/>
              </a:rPr>
              <a:t>Underlying disease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sym typeface="Wingdings" panose="05000000000000000000" pitchFamily="2" charset="2"/>
              </a:rPr>
              <a:t>Symptoms of hypoxia: </a:t>
            </a:r>
            <a:r>
              <a:rPr lang="en-US" altLang="en-US" sz="2400" dirty="0"/>
              <a:t>decreased oxygen delivery to the tissues/organs causes: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fatigue, faintness, weakness, dizziness, headaches, dyspnea, poor exercise tolerance, leg cramps.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0C53B-DCD9-9613-BA67-1668C308E5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A82E-AF9F-72AD-628F-A79FB7332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BF6B0B-CA01-4BB3-9DEF-3BFB28B3D21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F8A4-FC94-0FBC-357C-CD7965DEDFB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8CE5B8F-8DA5-43D8-A1E6-FA23086534EE}" type="datetime1">
              <a:rPr lang="en-US" smtClean="0"/>
              <a:t>1/14/2024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4B1940E-2B40-BDD0-2DB2-BAA5B5F1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0"/>
            <a:ext cx="10515600" cy="833438"/>
          </a:xfrm>
        </p:spPr>
        <p:txBody>
          <a:bodyPr/>
          <a:lstStyle/>
          <a:p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Symptoms cont’d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AE03CDF-AF3B-C1A3-5542-766BFE02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4471988" cy="401955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General physical findings: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ym typeface="Wingdings" panose="05000000000000000000" pitchFamily="2" charset="2"/>
              </a:rPr>
              <a:t>Pallor, rapid pulse, neurologic problems 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DC215-DA56-BE32-3D61-15065B4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5C22-76E8-4DA4-A7C5-8B545DBB5383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8FD5E-C8D2-7043-B6F7-88A71E3B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ANAEMIA MLS 332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475A7-EAEB-756B-89FB-3129CF1D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6EF-C667-4089-A117-1D2F2BD26725}" type="slidenum">
              <a:rPr lang="en-US" smtClean="0"/>
              <a:t>9</a:t>
            </a:fld>
            <a:endParaRPr lang="en-US"/>
          </a:p>
        </p:txBody>
      </p:sp>
      <p:pic>
        <p:nvPicPr>
          <p:cNvPr id="29700" name="Picture 4" descr="eyes">
            <a:extLst>
              <a:ext uri="{FF2B5EF4-FFF2-40B4-BE49-F238E27FC236}">
                <a16:creationId xmlns:a16="http://schemas.microsoft.com/office/drawing/2014/main" id="{A6B30F58-43B9-3CF2-24DB-61BB3F20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1111250"/>
            <a:ext cx="2562225" cy="1866900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Text Box 6">
            <a:extLst>
              <a:ext uri="{FF2B5EF4-FFF2-40B4-BE49-F238E27FC236}">
                <a16:creationId xmlns:a16="http://schemas.microsoft.com/office/drawing/2014/main" id="{0294ED17-BC64-ECAD-F401-165567E7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6" y="704850"/>
            <a:ext cx="881063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alibri" panose="020F0502020204030204" pitchFamily="34" charset="0"/>
              </a:rPr>
              <a:t>Pallor</a:t>
            </a:r>
          </a:p>
        </p:txBody>
      </p:sp>
      <p:pic>
        <p:nvPicPr>
          <p:cNvPr id="29702" name="Picture 5" descr="palms">
            <a:extLst>
              <a:ext uri="{FF2B5EF4-FFF2-40B4-BE49-F238E27FC236}">
                <a16:creationId xmlns:a16="http://schemas.microsoft.com/office/drawing/2014/main" id="{6FC073B1-7A41-30FC-B8AD-221ED25A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70" y="3618714"/>
            <a:ext cx="2703512" cy="1866900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109</TotalTime>
  <Words>1631</Words>
  <Application>Microsoft Office PowerPoint</Application>
  <PresentationFormat>Widescreen</PresentationFormat>
  <Paragraphs>251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Mongolian Baiti</vt:lpstr>
      <vt:lpstr>Wingdings</vt:lpstr>
      <vt:lpstr>Gallery</vt:lpstr>
      <vt:lpstr>INTRODUCTION TO ANAEMIAS</vt:lpstr>
      <vt:lpstr>Introduction </vt:lpstr>
      <vt:lpstr>Definition of Anaemia cont’d</vt:lpstr>
      <vt:lpstr>Anaemia definition cont’d</vt:lpstr>
      <vt:lpstr>Signs of Accelerated Bone Marrow Erythropoiesis</vt:lpstr>
      <vt:lpstr>Signs of Accelerated Bone Marrow Erythropoiesis</vt:lpstr>
      <vt:lpstr>Medullary and Extra Medullary Hematopoeisis</vt:lpstr>
      <vt:lpstr>Physiologic Response to Anaemia</vt:lpstr>
      <vt:lpstr> Symptoms cont’d</vt:lpstr>
      <vt:lpstr>Methods of Anaemia Classification</vt:lpstr>
      <vt:lpstr>Classification of Anaemia</vt:lpstr>
      <vt:lpstr>Methods of Classification cont’d</vt:lpstr>
      <vt:lpstr>Morphologic Categories of Anaemia</vt:lpstr>
      <vt:lpstr>Morphologic Categories of Anaemia cont’d</vt:lpstr>
      <vt:lpstr>Morphologic Categories of Anaemia cont’d</vt:lpstr>
      <vt:lpstr>Morphologic Categories of Anaemia cont’d</vt:lpstr>
      <vt:lpstr>Morphologic Categories of Anaemia</vt:lpstr>
      <vt:lpstr>Microcytic Hypochromic Anaemias</vt:lpstr>
      <vt:lpstr>Microcytic/Hypochromic Anaemias</vt:lpstr>
      <vt:lpstr>Microcytic/Hypochromic Anaemias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ANAEMIAS</dc:title>
  <dc:creator>Bassey Ibiang</dc:creator>
  <cp:lastModifiedBy>Bassey Ibiang</cp:lastModifiedBy>
  <cp:revision>17</cp:revision>
  <dcterms:created xsi:type="dcterms:W3CDTF">2024-01-14T20:40:54Z</dcterms:created>
  <dcterms:modified xsi:type="dcterms:W3CDTF">2024-01-14T22:30:38Z</dcterms:modified>
</cp:coreProperties>
</file>