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  <p:sldMasterId id="2147483675" r:id="rId4"/>
    <p:sldMasterId id="2147483687" r:id="rId5"/>
    <p:sldMasterId id="2147483701" r:id="rId6"/>
    <p:sldMasterId id="2147483713" r:id="rId7"/>
  </p:sldMasterIdLst>
  <p:notesMasterIdLst>
    <p:notesMasterId r:id="rId29"/>
  </p:notesMasterIdLst>
  <p:sldIdLst>
    <p:sldId id="256" r:id="rId8"/>
    <p:sldId id="257" r:id="rId9"/>
    <p:sldId id="291" r:id="rId10"/>
    <p:sldId id="292" r:id="rId11"/>
    <p:sldId id="293" r:id="rId12"/>
    <p:sldId id="294" r:id="rId13"/>
    <p:sldId id="295" r:id="rId14"/>
    <p:sldId id="29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7" r:id="rId28"/>
    <p:sldId id="263" r:id="rId30"/>
    <p:sldId id="264" r:id="rId31"/>
    <p:sldId id="265" r:id="rId32"/>
    <p:sldId id="297" r:id="rId33"/>
    <p:sldId id="298" r:id="rId34"/>
    <p:sldId id="299" r:id="rId35"/>
    <p:sldId id="281" r:id="rId36"/>
    <p:sldId id="282" r:id="rId37"/>
    <p:sldId id="283" r:id="rId38"/>
    <p:sldId id="284" r:id="rId39"/>
    <p:sldId id="285" r:id="rId40"/>
    <p:sldId id="286" r:id="rId41"/>
    <p:sldId id="288" r:id="rId42"/>
    <p:sldId id="289" r:id="rId43"/>
    <p:sldId id="290" r:id="rId44"/>
    <p:sldId id="26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D7D1-B283-4DE0-85E5-EC90F2897FB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2D7E9-6379-46E5-B67F-153B1484D9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ar-EG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A0D156-BA17-4471-B11C-227C80BA9178}" type="slidenum">
              <a:rPr lang="en-US" smtClean="0">
                <a:solidFill>
                  <a:prstClr val="black"/>
                </a:solidFill>
              </a:rPr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0CA75B-22EF-447D-A9B7-3073A8C7B774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B406D-0862-4D7B-BA6A-B53B338678A3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574AD-977D-43FB-BF9B-A1D5385AF9F0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6E2FC-C09C-4BBC-9974-0481ABCB3727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36169-73C0-4EEB-A488-0C627ED5C0F5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99318-86D9-44D4-9CC7-FE12DCB0FEAA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00837F-C9DB-4B3B-8DB2-17CFBFBDDBA0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F0EEFE-9746-4674-AB88-7AB062947B1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B95460-2CCC-4B0E-AFA0-96E620FDA29D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C65688-E748-452C-AD5C-7C517B8D472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E9DE48-A1BF-4110-B5EA-4A088F9FDB6A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473520-6882-4F53-BBAB-B9D47468A1A8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gradFill rotWithShape="0">
          <a:gsLst>
            <a:gs pos="0">
              <a:schemeClr val="bg1"/>
            </a:gs>
            <a:gs pos="50000">
              <a:srgbClr val="6666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ChangeArrowheads="1"/>
          </p:cNvSpPr>
          <p:nvPr userDrawn="1"/>
        </p:nvSpPr>
        <p:spPr bwMode="auto">
          <a:xfrm>
            <a:off x="0" y="0"/>
            <a:ext cx="533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7178" name="AutoShape 10"/>
          <p:cNvSpPr>
            <a:spLocks noChangeArrowheads="1"/>
          </p:cNvSpPr>
          <p:nvPr userDrawn="1"/>
        </p:nvSpPr>
        <p:spPr bwMode="auto">
          <a:xfrm>
            <a:off x="5334000" y="0"/>
            <a:ext cx="3043238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43600" y="1905000"/>
            <a:ext cx="2895600" cy="1143000"/>
          </a:xfrm>
        </p:spPr>
        <p:txBody>
          <a:bodyPr anchor="ctr"/>
          <a:lstStyle>
            <a:lvl1pPr algn="r">
              <a:defRPr sz="12000" b="0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5715000" cy="2286000"/>
          </a:xfrm>
        </p:spPr>
        <p:txBody>
          <a:bodyPr anchor="t"/>
          <a:lstStyle>
            <a:lvl1pPr marL="0" indent="0" algn="r">
              <a:buFont typeface="Wingdings" panose="05000000000000000000" pitchFamily="2" charset="2"/>
              <a:buNone/>
              <a:defRPr sz="33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BAA1E28-058F-46D5-904B-7EBEAD9C3C81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E65A212-E2FE-4F08-8BA9-E80ED65E8898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 userDrawn="1"/>
        </p:nvSpPr>
        <p:spPr bwMode="auto">
          <a:xfrm>
            <a:off x="228600" y="6537325"/>
            <a:ext cx="4203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993333"/>
                </a:solidFill>
              </a:rPr>
              <a:t>Copyright © 2004 Pearson Education, Inc., publishing as Benjamin Cummings</a:t>
            </a:r>
            <a:endParaRPr lang="en-US" altLang="en-US" sz="1000" smtClean="0">
              <a:solidFill>
                <a:srgbClr val="993333"/>
              </a:solidFill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 userDrawn="1"/>
        </p:nvSpPr>
        <p:spPr bwMode="auto">
          <a:xfrm>
            <a:off x="228600" y="5486400"/>
            <a:ext cx="63722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b="1" smtClean="0">
                <a:solidFill>
                  <a:srgbClr val="0000CC"/>
                </a:solidFill>
                <a:latin typeface="Arial" panose="020B0604020202020204" pitchFamily="34" charset="0"/>
              </a:rPr>
              <a:t>Human Anatomy &amp; Physiology, </a:t>
            </a:r>
            <a:r>
              <a:rPr lang="en-US" altLang="en-US" sz="2300" b="1" i="1" smtClean="0">
                <a:solidFill>
                  <a:srgbClr val="0000CC"/>
                </a:solidFill>
                <a:latin typeface="Arial" panose="020B0604020202020204" pitchFamily="34" charset="0"/>
              </a:rPr>
              <a:t>Sixth Edition</a:t>
            </a:r>
            <a:endParaRPr lang="en-US" altLang="en-US" sz="2300" b="1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 userDrawn="1"/>
        </p:nvSpPr>
        <p:spPr bwMode="auto">
          <a:xfrm>
            <a:off x="228600" y="5908675"/>
            <a:ext cx="2116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00000"/>
                </a:solidFill>
              </a:rPr>
              <a:t>Elaine N. Marieb</a:t>
            </a:r>
            <a:endParaRPr lang="en-US" altLang="en-US" sz="2200" smtClean="0">
              <a:solidFill>
                <a:srgbClr val="000000"/>
              </a:solidFill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 userDrawn="1"/>
        </p:nvSpPr>
        <p:spPr bwMode="auto">
          <a:xfrm>
            <a:off x="236538" y="192088"/>
            <a:ext cx="798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973A2B"/>
                </a:solidFill>
                <a:latin typeface="Arial" panose="020B0604020202020204" pitchFamily="34" charset="0"/>
              </a:rPr>
              <a:t>PowerPoint</a:t>
            </a:r>
            <a:r>
              <a:rPr lang="en-US" altLang="en-US" baseline="30000" smtClean="0">
                <a:solidFill>
                  <a:srgbClr val="973A2B"/>
                </a:solidFill>
                <a:latin typeface="Arial" panose="020B0604020202020204" pitchFamily="34" charset="0"/>
              </a:rPr>
              <a:t>®</a:t>
            </a:r>
            <a:r>
              <a:rPr lang="en-US" altLang="en-US" smtClean="0">
                <a:solidFill>
                  <a:srgbClr val="973A2B"/>
                </a:solidFill>
                <a:latin typeface="Arial" panose="020B0604020202020204" pitchFamily="34" charset="0"/>
              </a:rPr>
              <a:t> Lecture Slides prepared by Vince Austin, University of Kentucky</a:t>
            </a:r>
            <a:endParaRPr lang="en-US" altLang="en-US" smtClean="0">
              <a:solidFill>
                <a:srgbClr val="973A2B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dvAuto="0" autoUpdateAnimBg="0" build="p">
        <p:tmplLst>
          <p:tmpl lvl="1">
            <p:tnLst>
              <p:par>
                <p:cTn presetID="4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500"/>
                        <p:tgtEl>
                          <p:spTgt spid="71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A5CC0-C0F1-43A2-8CE5-9918E5EFE5BC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DB9B4-E610-4E91-AF7E-36427F9FA8C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37271F-A1E2-46F0-B0FD-7B1144E0747A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529C0-1BD8-4BED-8CE1-7041530F3986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2291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42291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3EC51-CDED-42CD-B7E7-5A9129485948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D92B5-81CF-4B45-ADD8-547D29AF344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B8F17-3579-4645-A2E8-20455533613B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36EE1-532C-4213-84DA-EAA8468C9A61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ED044-F529-4F3D-B76F-60A5F7E2616C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D1D31-BB4E-4854-BC10-7C2A26E9923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64B34-FF64-40DF-AA7A-BFDEEDE46009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2AEFC-4A9D-4D9E-85D7-68441FD612C3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4B0CF-870C-4385-A4F0-0B3B28187BAD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04101-9F75-4FA0-8665-F7A75D6733F9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D6CA2-3CD7-435A-A054-F3880006BEAA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EC511-BA64-4DA9-B4B6-EB034460EB73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45E94-CAD7-4303-A9E7-62A1A1C1A963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1B0F7-C548-4F4A-947D-3A30CB2FC707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9E972-6E27-40B9-AD82-E0D136DBA771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D71B4-C695-470A-8687-D4694D33B4C5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1526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055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C838-E509-4752-9E4F-F9653B19F82E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36BA8-1ED6-41AA-B101-DD2013AB02B9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18A55-02B9-4513-9AB9-17BD7EEABD06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35808-F1A8-47D7-A19A-C53968299510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A1588D-F92E-4269-80DC-CBD02FC02CED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16797-1E92-48CD-8F82-CD94ADAEB1A7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797AC7-7411-4E71-B7DE-B070E125514C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7B3D-2035-418E-809E-746CEBBF35B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40726D-C045-4234-881B-391D4A6B5CC4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FC6F-C9E0-4868-BC08-513569A5DAE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0EEB8-98A0-424A-B896-9BCBC13C2CB2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F22DE-D5A6-41AB-BFE0-E4E5EE539C19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1D6B68-32CF-420D-BC2D-A3D8CDB33854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B5BCC-BE3B-4784-88D3-D335585E475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82A224-106C-4E2D-AB87-C43DF48AA775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953FB-D80B-42CD-A0ED-5F5595AF5C50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277257-F0F5-4C6B-A32F-5B00B8A4C29D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6051-810F-4DA7-AF83-CD6C029AADC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3C9D2-E176-4CB5-A2BC-24C3EDA66D44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8D18D-7937-4346-B9BB-0A911D5631F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854E0-1F42-40DB-ABF4-A629A6BECED3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6CD24-8DDC-40D6-915C-CC5339284D2B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19784D-6F81-48BA-9AAB-715F24530C64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20C77-A67D-4BA5-9F62-DDD5AC0DF839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96A3B-5FFE-4AB8-95B2-38A30BAC27B2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3D9E-5E4B-41F0-B48E-21B79572E5A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1E0-0928-4F90-8B74-96C84C3E7F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EAB6-4C77-47E4-AD96-893AE84BBF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509-4909-4DA0-9351-9E786070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3B9FB-5C36-4ABB-8673-1019B3D0B6D3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1DBAE-045C-443A-BDA7-EB8704D830D6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33E6-3B76-4A00-8E66-07B25A8BA3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5E50-3420-4D1E-BDAE-AE5F4CC17D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646F-09C6-4866-993F-34AF36D957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8926-7940-44A8-9EED-DCC1D12255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A622-200F-490C-81B9-5FD03A4305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C33E-8866-42AD-B101-92D5A38E5F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552-C24A-4FB1-91D1-C6C10CEAD3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7DDE-C604-4148-AAA3-F00CA8D4EA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FD5FC-3C7A-4467-A6FB-17C374D4E1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4FB47-56F5-49E5-8C17-9CE4180F25C2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A7F6F-45ED-4501-BDE4-06EFABCB72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8696-D550-4F0B-9E36-F4415735CC8B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F144F-2B4F-4210-BBCF-CFF2C21178AB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9A961-C197-4258-B339-1533218C4D3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C8515-C76C-4901-BD4B-77F421C5D266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35808-F1A8-47D7-A19A-C53968299510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37B085-1B50-46C8-9D50-7E1A21CF2DDB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16797-1E92-48CD-8F82-CD94ADAEB1A7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73BDF-34AB-462B-ACCE-888967EFBA6B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7B3D-2035-418E-809E-746CEBBF35B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02BCCC-34E3-4191-9199-70F1273CB7E2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7FC6F-C9E0-4868-BC08-513569A5DAE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0BA97-0D0F-4AE8-8BEE-D8EF26AD32B2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B5BCC-BE3B-4784-88D3-D335585E475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112C92-3BC2-49BF-935A-B3925FB4D971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953FB-D80B-42CD-A0ED-5F5595AF5C50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316A42-78C2-4490-8B49-69ECA113B036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66051-810F-4DA7-AF83-CD6C029AADC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9FB75F-F53C-4DAF-8B52-3106DAC87DAB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8D18D-7937-4346-B9BB-0A911D5631F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069606-AF7D-4411-9096-5ECBB1931FF8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6CD24-8DDC-40D6-915C-CC5339284D2B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56C35-E15D-47DE-BAEC-EC966BEF585D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20C77-A67D-4BA5-9F62-DDD5AC0DF839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FB9EF-7FD7-4FD7-80F6-25E26CAC0965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CCDAA-A24B-4BE3-BBC8-D523CF66D984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719C-0E1A-4FC1-ACFE-C0F2630C659A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3D9E-5E4B-41F0-B48E-21B79572E5AD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FC14-FBAE-49D4-93FA-1BB14AE46A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E7B6-FEEA-44AC-AF79-86D9A23389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65D-0C1A-41AD-8C58-AB4759CC3B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6DA3-FC7F-40F2-9329-5FCA133EE2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811E-4B20-436D-B919-55E919752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8938-4D82-46B2-9661-A4FB4A26CF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A8E-59A0-46CC-B52C-518A525D01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19F0-750D-48B9-95D7-CFF8D48F2E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AB-5DEA-4EE3-8520-40A1D1E88C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5E04F-0272-4E97-B9D5-0CBEEBE58A49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6F601-C994-42F7-B0D8-1791EF1748AE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9EBE-5D2F-4D26-8F99-7CD170B7C2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CB86-704B-4684-9560-3CAD25D982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A9F039-F9CF-4910-884F-E979B9DD4B4E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DEDF4-10A1-46C3-89AD-8110BAA08B6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421BD5-F20C-4E7C-B6E3-420C0A0F2C08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F03AA-4B0F-4DCE-9658-8CE75EF1EA6E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5A704A2-1FB4-4257-9AAB-ADF76B7A04E3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A4BC4A6-8E39-4B39-90CC-6C185CD4DFEF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BBD34C-D145-42FF-89C1-D637B2EDDB34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25A62C4-BD29-4F41-AC90-14B735E1438C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152400" y="609600"/>
            <a:ext cx="8991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28600" y="6537325"/>
            <a:ext cx="4203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993333"/>
                </a:solidFill>
              </a:rPr>
              <a:t>Copyright © 2004 Pearson Education, Inc., publishing as Benjamin Cummings</a:t>
            </a:r>
            <a:endParaRPr lang="en-US" altLang="en-US" sz="1000" smtClean="0">
              <a:solidFill>
                <a:srgbClr val="99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advAuto="0" autoUpdateAnimBg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31" grpId="0" animBg="1"/>
    </p:bld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900" b="1">
          <a:solidFill>
            <a:srgbClr val="9933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5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§"/>
        <a:defRPr sz="2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B4DF2F-DE2E-40AB-8266-543A039D3CDA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221833-4B9A-4BC2-99F3-11E16A389730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963B-1EC8-45CE-BFE9-5C27F2FA54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CE7C7A-AE69-4A79-8A73-6418764F5DC4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221833-4B9A-4BC2-99F3-11E16A389730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A300-268B-4B89-87E3-1BE9571006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ERYTHROPOIESIS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2390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BASIC HAEMATOLOGY (MLS 332)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Physical Characteristics and Volume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2751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Blood is a sticky, opaque fluid with a metallic taste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Colour varies from scarlet (oxygen-rich) to dark red (oxygen-poor)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pH of blood is 7.35–7.45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Temperature is 38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en-US" dirty="0">
                <a:solidFill>
                  <a:srgbClr val="000000"/>
                </a:solidFill>
              </a:rPr>
              <a:t>C, slightly higher than “normal” body temperature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Blood accounts for approximately 8% of body weight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Average volume of blood is 5–6 L for males, and 4–5 L for females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D1F6-36E5-4BFB-ABAC-1EAFA04131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Functions of Blood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3457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000000"/>
                </a:solidFill>
              </a:rPr>
              <a:t>Blood performs a number of functions dealing with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Substance distribution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Regulation of blood levels of particular substances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/>
              <a:t>Body protection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4B2E-B16D-405C-A858-C61FCD7F70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92162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Distribution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3689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000000"/>
                </a:solidFill>
              </a:rPr>
              <a:t>Blood transports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Oxygen from the lungs and nutrients from the digestive tract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Metabolic wastes from cells to the lungs and kidneys for elimination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/>
              <a:t>Hormones from endocrine glands to target organs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C81-AA95-4F82-88E7-8FCE8598F0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Regulation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10600" cy="34893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000000"/>
                </a:solidFill>
              </a:rPr>
              <a:t>Blood maintains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Appropriate body temperature by absorbing and distributing heat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Normal pH in body tissues using buffer systems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sz="2800" dirty="0"/>
              <a:t>Adequate fluid volume in the circulatory system</a:t>
            </a: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E386-2765-409C-BDAB-E857E71210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Protection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5354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u="sng" dirty="0">
                <a:solidFill>
                  <a:srgbClr val="000000"/>
                </a:solidFill>
              </a:rPr>
              <a:t>Blood prevents blood loss by</a:t>
            </a:r>
            <a:r>
              <a:rPr lang="en-US" altLang="en-US" sz="2600" dirty="0">
                <a:solidFill>
                  <a:srgbClr val="000000"/>
                </a:solidFill>
              </a:rPr>
              <a:t>: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Activating plasma proteins and platelets 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Initiating clot formation when a vessel is broken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u="sng" dirty="0">
                <a:solidFill>
                  <a:srgbClr val="000000"/>
                </a:solidFill>
              </a:rPr>
              <a:t>Blood prevents infection by</a:t>
            </a:r>
            <a:r>
              <a:rPr lang="en-US" altLang="en-US" sz="2600" dirty="0">
                <a:solidFill>
                  <a:srgbClr val="000000"/>
                </a:solidFill>
              </a:rPr>
              <a:t>: 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Synthesizing and utilizing antibodies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Activating complement proteins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Activating WBCs to defend the body against foreign invaders </a:t>
            </a:r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FC15-EC7B-4902-93AF-F88CE1CB3D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Blood Plasma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230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u="sng" dirty="0">
                <a:solidFill>
                  <a:srgbClr val="000000"/>
                </a:solidFill>
              </a:rPr>
              <a:t>Blood plasma contains over 100 solutes</a:t>
            </a:r>
            <a:r>
              <a:rPr lang="en-US" altLang="en-US" sz="2600" dirty="0">
                <a:solidFill>
                  <a:srgbClr val="000000"/>
                </a:solidFill>
              </a:rPr>
              <a:t>: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>
                <a:solidFill>
                  <a:srgbClr val="008000"/>
                </a:solidFill>
              </a:rPr>
              <a:t>Proteins </a:t>
            </a:r>
            <a:r>
              <a:rPr lang="en-US" altLang="en-US" sz="2600" dirty="0">
                <a:solidFill>
                  <a:srgbClr val="000000"/>
                </a:solidFill>
              </a:rPr>
              <a:t>– albumin, globulins, clotting proteins, and others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 err="1">
                <a:solidFill>
                  <a:srgbClr val="000000"/>
                </a:solidFill>
              </a:rPr>
              <a:t>Nonprotein</a:t>
            </a:r>
            <a:r>
              <a:rPr lang="en-US" altLang="en-US" sz="2600" b="1" dirty="0">
                <a:solidFill>
                  <a:srgbClr val="000000"/>
                </a:solidFill>
              </a:rPr>
              <a:t> nitrogenous waste substances</a:t>
            </a:r>
            <a:r>
              <a:rPr lang="en-US" altLang="en-US" sz="2600" dirty="0">
                <a:solidFill>
                  <a:srgbClr val="000000"/>
                </a:solidFill>
              </a:rPr>
              <a:t> – lactic acid, urea, creatinine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>
                <a:solidFill>
                  <a:srgbClr val="000000"/>
                </a:solidFill>
              </a:rPr>
              <a:t>Organic nutrients</a:t>
            </a:r>
            <a:r>
              <a:rPr lang="en-US" altLang="en-US" sz="2600" dirty="0">
                <a:solidFill>
                  <a:srgbClr val="000000"/>
                </a:solidFill>
              </a:rPr>
              <a:t> – glucose, carbohydrates, amino acids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>
                <a:solidFill>
                  <a:srgbClr val="000000"/>
                </a:solidFill>
              </a:rPr>
              <a:t>Electrolytes</a:t>
            </a:r>
            <a:r>
              <a:rPr lang="en-US" altLang="en-US" sz="2600" dirty="0">
                <a:solidFill>
                  <a:srgbClr val="000000"/>
                </a:solidFill>
              </a:rPr>
              <a:t> – sodium, potassium, calcium, chloride, bicarbonate 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/>
              <a:t>Respiratory gases</a:t>
            </a:r>
            <a:r>
              <a:rPr lang="en-US" altLang="en-US" sz="2600" dirty="0"/>
              <a:t> – oxygen and carbon dioxide</a:t>
            </a:r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D35-FDB5-4C7D-90A2-8F0BA508D8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Formed Elements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903788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000000"/>
                </a:solidFill>
              </a:rPr>
              <a:t>Erythrocytes</a:t>
            </a:r>
            <a:r>
              <a:rPr lang="en-US" altLang="en-US" sz="2600" dirty="0">
                <a:solidFill>
                  <a:srgbClr val="000000"/>
                </a:solidFill>
              </a:rPr>
              <a:t>, </a:t>
            </a:r>
            <a:r>
              <a:rPr lang="en-US" altLang="en-US" sz="2600" b="1" dirty="0">
                <a:solidFill>
                  <a:srgbClr val="000000"/>
                </a:solidFill>
              </a:rPr>
              <a:t>leukocytes</a:t>
            </a:r>
            <a:r>
              <a:rPr lang="en-US" altLang="en-US" sz="2600" dirty="0">
                <a:solidFill>
                  <a:srgbClr val="000000"/>
                </a:solidFill>
              </a:rPr>
              <a:t>, and </a:t>
            </a:r>
            <a:r>
              <a:rPr lang="en-US" altLang="en-US" sz="2600" b="1" dirty="0">
                <a:solidFill>
                  <a:srgbClr val="000000"/>
                </a:solidFill>
              </a:rPr>
              <a:t>platelets</a:t>
            </a:r>
            <a:r>
              <a:rPr lang="en-US" altLang="en-US" sz="2600" dirty="0">
                <a:solidFill>
                  <a:srgbClr val="000000"/>
                </a:solidFill>
              </a:rPr>
              <a:t> make up the formed elements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2"/>
            <a:r>
              <a:rPr lang="en-US" altLang="en-US" sz="2600" dirty="0">
                <a:solidFill>
                  <a:srgbClr val="000000"/>
                </a:solidFill>
              </a:rPr>
              <a:t>Only WBCs are complete cells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2"/>
            <a:r>
              <a:rPr lang="en-US" altLang="en-US" sz="2600" dirty="0">
                <a:solidFill>
                  <a:srgbClr val="000000"/>
                </a:solidFill>
              </a:rPr>
              <a:t>RBCs have no nuclei or organelles, and platelets are just cell fragments</a:t>
            </a:r>
            <a:endParaRPr lang="en-US" altLang="en-US" sz="2600" dirty="0">
              <a:solidFill>
                <a:srgbClr val="000000"/>
              </a:solidFill>
            </a:endParaRPr>
          </a:p>
          <a:p>
            <a:r>
              <a:rPr lang="en-US" altLang="en-US" sz="2600" dirty="0">
                <a:solidFill>
                  <a:srgbClr val="000000"/>
                </a:solidFill>
              </a:rPr>
              <a:t>Most formed elements survive in the bloodstream for only a few days</a:t>
            </a:r>
            <a:endParaRPr lang="en-US" altLang="en-US" sz="2600" dirty="0">
              <a:solidFill>
                <a:srgbClr val="000000"/>
              </a:solidFill>
            </a:endParaRPr>
          </a:p>
          <a:p>
            <a:r>
              <a:rPr lang="en-US" altLang="en-US" sz="2600" dirty="0"/>
              <a:t>Most blood cells do not divide but are renewed by cells in bone marrow</a:t>
            </a:r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20A-6DDB-4B62-943E-B6962E92D2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Erythrocytes (RBCs)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4481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Biconcave discs, </a:t>
            </a:r>
            <a:r>
              <a:rPr lang="en-US" altLang="en-US" sz="2600" dirty="0" err="1">
                <a:solidFill>
                  <a:srgbClr val="000000"/>
                </a:solidFill>
              </a:rPr>
              <a:t>anucleate</a:t>
            </a:r>
            <a:r>
              <a:rPr lang="en-US" altLang="en-US" sz="2600" dirty="0">
                <a:solidFill>
                  <a:srgbClr val="000000"/>
                </a:solidFill>
              </a:rPr>
              <a:t>, essentially no organelles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Filled with </a:t>
            </a:r>
            <a:r>
              <a:rPr lang="en-US" altLang="en-US" sz="2600" b="1" dirty="0">
                <a:solidFill>
                  <a:srgbClr val="993333"/>
                </a:solidFill>
              </a:rPr>
              <a:t>hemoglobin (</a:t>
            </a:r>
            <a:r>
              <a:rPr lang="en-US" altLang="en-US" sz="2600" b="1" dirty="0" err="1">
                <a:solidFill>
                  <a:srgbClr val="993333"/>
                </a:solidFill>
              </a:rPr>
              <a:t>Hb</a:t>
            </a:r>
            <a:r>
              <a:rPr lang="en-US" altLang="en-US" sz="2600" b="1" dirty="0">
                <a:solidFill>
                  <a:srgbClr val="993333"/>
                </a:solidFill>
              </a:rPr>
              <a:t>),</a:t>
            </a:r>
            <a:r>
              <a:rPr lang="en-US" altLang="en-US" sz="2600" dirty="0">
                <a:solidFill>
                  <a:srgbClr val="000000"/>
                </a:solidFill>
              </a:rPr>
              <a:t> a protein that functions in gas transport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Contain the plasma membrane protein </a:t>
            </a:r>
            <a:r>
              <a:rPr lang="en-US" altLang="en-US" sz="2600" b="1" dirty="0" err="1">
                <a:solidFill>
                  <a:srgbClr val="008000"/>
                </a:solidFill>
              </a:rPr>
              <a:t>spectrin</a:t>
            </a:r>
            <a:r>
              <a:rPr lang="en-US" altLang="en-US" sz="2600" dirty="0">
                <a:solidFill>
                  <a:srgbClr val="000000"/>
                </a:solidFill>
              </a:rPr>
              <a:t> and other proteins that: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</a:rPr>
              <a:t>Give erythrocytes their flexibility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Allow them to change shape as necessary</a:t>
            </a:r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5372-8120-4CEE-B761-2046F32C48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Erythrocytes (RBCs)</a:t>
            </a:r>
            <a:endParaRPr lang="en-US" altLang="en-US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7315200" y="6324600"/>
            <a:ext cx="160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Figure 17.3</a:t>
            </a:r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7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919163"/>
            <a:ext cx="3762375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9399-4ACF-4951-8092-909E96D789D8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B9B4-E610-4E91-AF7E-36427F9FA8CB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Erythrocytes (RBCs)</a:t>
            </a:r>
            <a:endParaRPr lang="en-US" alt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4999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Erythrocytes are an example of the </a:t>
            </a:r>
            <a:r>
              <a:rPr lang="en-US" altLang="en-US" sz="2600" u="sng">
                <a:solidFill>
                  <a:srgbClr val="000000"/>
                </a:solidFill>
              </a:rPr>
              <a:t>complementarity of structure and function</a:t>
            </a:r>
            <a:endParaRPr lang="en-US" altLang="en-US" sz="2600" u="sng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Structural characteristics contribute to its gas transport function:</a:t>
            </a:r>
            <a:endParaRPr lang="en-US" altLang="en-US" sz="260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Biconcave shape that has a huge surface area relative to volume</a:t>
            </a:r>
            <a:endParaRPr lang="en-US" altLang="en-US" sz="260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Discounting water content, erythrocytes are more than 97% hemoglobin</a:t>
            </a:r>
            <a:endParaRPr lang="en-US" altLang="en-US" sz="260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600"/>
              <a:t>ATP is generated anaerobically, so the erythrocytes do not consume the oxygen</a:t>
            </a:r>
            <a:r>
              <a:rPr lang="en-US" altLang="en-US" sz="2600" baseline="-25000"/>
              <a:t> </a:t>
            </a:r>
            <a:r>
              <a:rPr lang="en-US" altLang="en-US" sz="2600"/>
              <a:t>they transport</a:t>
            </a:r>
            <a:endParaRPr lang="en-US" altLang="en-US" sz="2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CB44-8C9C-4C6B-923B-AA61E070F11A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B9B4-E610-4E91-AF7E-36427F9FA8CB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Outline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z="4000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Blood cell development</a:t>
            </a:r>
            <a:endParaRPr lang="en-US" sz="4000" dirty="0" smtClean="0">
              <a:solidFill>
                <a:srgbClr val="002060"/>
              </a:solidFill>
              <a:latin typeface="Bodoni MT" panose="02070603080606020203" pitchFamily="18" charset="0"/>
            </a:endParaRPr>
          </a:p>
          <a:p>
            <a:r>
              <a:rPr lang="en-US" sz="4000" dirty="0" err="1" smtClean="0">
                <a:solidFill>
                  <a:srgbClr val="002060"/>
                </a:solidFill>
                <a:latin typeface="Bodoni MT" panose="02070603080606020203" pitchFamily="18" charset="0"/>
              </a:rPr>
              <a:t>Haemopoietic</a:t>
            </a:r>
            <a:r>
              <a:rPr lang="en-US" sz="4000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 growth factors</a:t>
            </a:r>
            <a:endParaRPr lang="en-US" sz="4000" dirty="0" smtClean="0">
              <a:solidFill>
                <a:srgbClr val="002060"/>
              </a:solidFill>
              <a:latin typeface="Bodoni MT" panose="02070603080606020203" pitchFamily="18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Functions of blood</a:t>
            </a:r>
            <a:endParaRPr lang="en-US" sz="4000" dirty="0" smtClean="0">
              <a:solidFill>
                <a:srgbClr val="002060"/>
              </a:solidFill>
              <a:latin typeface="Bodoni MT" panose="02070603080606020203" pitchFamily="18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Bodoni MT" panose="02070603080606020203" pitchFamily="18" charset="0"/>
              </a:rPr>
              <a:t>Stages of red cell development</a:t>
            </a:r>
            <a:endParaRPr lang="en-US" sz="4000" dirty="0" smtClean="0">
              <a:solidFill>
                <a:srgbClr val="002060"/>
              </a:solidFill>
              <a:latin typeface="Bodoni MT" panose="02070603080606020203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C6C-6E60-466D-9BE3-90B22FF799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Erythrocyte Function</a:t>
            </a:r>
            <a:endParaRPr lang="en-US" alt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4740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Erythrocytes are dedicated to respiratory gas transport</a:t>
            </a:r>
            <a:endParaRPr lang="en-US" altLang="en-US" sz="2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600" b="1">
                <a:solidFill>
                  <a:srgbClr val="993333"/>
                </a:solidFill>
              </a:rPr>
              <a:t>Haemoglobin</a:t>
            </a:r>
            <a:r>
              <a:rPr lang="en-US" altLang="en-US" sz="2600">
                <a:solidFill>
                  <a:srgbClr val="000000"/>
                </a:solidFill>
              </a:rPr>
              <a:t> reversibly binds with oxygen and most oxygen in the blood is bound to hemoglobin</a:t>
            </a:r>
            <a:endParaRPr lang="en-US" altLang="en-US" sz="2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600" b="1">
                <a:solidFill>
                  <a:srgbClr val="993333"/>
                </a:solidFill>
              </a:rPr>
              <a:t>Haemoglobin</a:t>
            </a:r>
            <a:r>
              <a:rPr lang="en-US" altLang="en-US" sz="2600">
                <a:solidFill>
                  <a:srgbClr val="000000"/>
                </a:solidFill>
              </a:rPr>
              <a:t> is composed of the protein </a:t>
            </a:r>
            <a:r>
              <a:rPr lang="en-US" altLang="en-US" sz="2600" b="1">
                <a:solidFill>
                  <a:srgbClr val="000000"/>
                </a:solidFill>
              </a:rPr>
              <a:t>globin</a:t>
            </a:r>
            <a:r>
              <a:rPr lang="en-US" altLang="en-US" sz="2600">
                <a:solidFill>
                  <a:srgbClr val="000000"/>
                </a:solidFill>
              </a:rPr>
              <a:t>, made up of </a:t>
            </a:r>
            <a:r>
              <a:rPr lang="en-US" altLang="en-US" sz="2600" u="sng">
                <a:solidFill>
                  <a:srgbClr val="000000"/>
                </a:solidFill>
              </a:rPr>
              <a:t>two alpha and two beta chains</a:t>
            </a:r>
            <a:r>
              <a:rPr lang="en-US" altLang="en-US" sz="2600">
                <a:solidFill>
                  <a:srgbClr val="000000"/>
                </a:solidFill>
              </a:rPr>
              <a:t>, each bound to a </a:t>
            </a:r>
            <a:r>
              <a:rPr lang="en-US" altLang="en-US" sz="2600" b="1">
                <a:solidFill>
                  <a:srgbClr val="6666CC"/>
                </a:solidFill>
              </a:rPr>
              <a:t>heme group</a:t>
            </a:r>
            <a:endParaRPr lang="en-US" altLang="en-US" sz="2600" b="1">
              <a:solidFill>
                <a:srgbClr val="6666CC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Each haem group bears an atom of </a:t>
            </a:r>
            <a:r>
              <a:rPr lang="en-US" altLang="en-US" sz="2600" b="1">
                <a:solidFill>
                  <a:srgbClr val="FF9900"/>
                </a:solidFill>
              </a:rPr>
              <a:t>iron</a:t>
            </a:r>
            <a:r>
              <a:rPr lang="en-US" altLang="en-US" sz="2600">
                <a:solidFill>
                  <a:srgbClr val="000000"/>
                </a:solidFill>
              </a:rPr>
              <a:t>, which can bind to one oxygen</a:t>
            </a:r>
            <a:r>
              <a:rPr lang="en-US" altLang="en-US" sz="2600" baseline="-25000">
                <a:solidFill>
                  <a:srgbClr val="000000"/>
                </a:solidFill>
              </a:rPr>
              <a:t> </a:t>
            </a:r>
            <a:r>
              <a:rPr lang="en-US" altLang="en-US" sz="2600">
                <a:solidFill>
                  <a:srgbClr val="000000"/>
                </a:solidFill>
              </a:rPr>
              <a:t>molecule</a:t>
            </a:r>
            <a:endParaRPr lang="en-US" altLang="en-US" sz="2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600"/>
              <a:t>Each hemoglobin molecule can transport four molecules of oxygen</a:t>
            </a:r>
            <a:endParaRPr lang="en-US" altLang="en-US" sz="2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E807-A687-4959-AC6B-C564FF0C909E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B9B4-E610-4E91-AF7E-36427F9FA8CB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br>
              <a:rPr lang="en-US" altLang="en-US" b="1">
                <a:solidFill>
                  <a:prstClr val="black"/>
                </a:solidFill>
                <a:latin typeface="Calibri" panose="020F0502020204030204" pitchFamily="34" charset="0"/>
              </a:rPr>
            </a:br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54275" name="Picture 2" descr="C:\Users\Public\Pictures\hemchart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9932-46F4-4AEC-AF68-44271D9CBA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42672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FF9966"/>
                </a:solidFill>
              </a:rPr>
              <a:t>Erythropoiesis and erythrocytes</a:t>
            </a:r>
            <a:endParaRPr lang="en-US" altLang="en-US" sz="4000">
              <a:solidFill>
                <a:srgbClr val="FF9966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362200"/>
            <a:ext cx="38862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99FFCC"/>
                </a:solidFill>
              </a:rPr>
              <a:t>Lifespan – 120 days</a:t>
            </a:r>
            <a:endParaRPr lang="en-US" altLang="en-US" sz="2800">
              <a:solidFill>
                <a:srgbClr val="99FF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99FFCC"/>
                </a:solidFill>
              </a:rPr>
              <a:t>Non nucleated</a:t>
            </a:r>
            <a:endParaRPr lang="en-US" altLang="en-US" sz="2800">
              <a:solidFill>
                <a:srgbClr val="99FF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99FFCC"/>
                </a:solidFill>
              </a:rPr>
              <a:t>Biconcave disc</a:t>
            </a:r>
            <a:endParaRPr lang="en-US" altLang="en-US" sz="2800">
              <a:solidFill>
                <a:srgbClr val="99FF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99FFCC"/>
                </a:solidFill>
              </a:rPr>
              <a:t>Production regulated by Epo</a:t>
            </a:r>
            <a:endParaRPr lang="en-US" altLang="en-US" sz="2800">
              <a:solidFill>
                <a:srgbClr val="99FF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99FFCC"/>
                </a:solidFill>
              </a:rPr>
              <a:t>Needs Fe, B12, folate &amp; other elements for development</a:t>
            </a:r>
            <a:endParaRPr lang="en-US" altLang="en-US" sz="2800">
              <a:solidFill>
                <a:srgbClr val="99FFCC"/>
              </a:solidFill>
            </a:endParaRPr>
          </a:p>
        </p:txBody>
      </p:sp>
      <p:pic>
        <p:nvPicPr>
          <p:cNvPr id="67588" name="Picture 4" descr="Erythropoies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1524000"/>
            <a:ext cx="50292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6EDE-3E23-4ADF-B089-4EDC9DD3A727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EFE-9746-4674-AB88-7AB062947B1F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2819400" y="0"/>
            <a:ext cx="3505200" cy="5191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3333CC"/>
                </a:solidFill>
                <a:latin typeface="Arial" panose="020B0604020202020204" pitchFamily="34" charset="0"/>
              </a:rPr>
              <a:t>ERYTHROPOIESIS</a:t>
            </a:r>
            <a:endParaRPr lang="en-US" altLang="en-US" sz="2800" b="1" smtClean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68611" name="Group 3"/>
          <p:cNvGrpSpPr/>
          <p:nvPr/>
        </p:nvGrpSpPr>
        <p:grpSpPr bwMode="auto">
          <a:xfrm>
            <a:off x="79375" y="104775"/>
            <a:ext cx="911225" cy="889000"/>
            <a:chOff x="50" y="66"/>
            <a:chExt cx="574" cy="560"/>
          </a:xfrm>
        </p:grpSpPr>
        <p:sp>
          <p:nvSpPr>
            <p:cNvPr id="68612" name="Freeform 4"/>
            <p:cNvSpPr/>
            <p:nvPr/>
          </p:nvSpPr>
          <p:spPr bwMode="auto">
            <a:xfrm>
              <a:off x="50" y="66"/>
              <a:ext cx="574" cy="560"/>
            </a:xfrm>
            <a:custGeom>
              <a:avLst/>
              <a:gdLst>
                <a:gd name="T0" fmla="*/ 354 w 574"/>
                <a:gd name="T1" fmla="*/ 0 h 560"/>
                <a:gd name="T2" fmla="*/ 313 w 574"/>
                <a:gd name="T3" fmla="*/ 0 h 560"/>
                <a:gd name="T4" fmla="*/ 272 w 574"/>
                <a:gd name="T5" fmla="*/ 0 h 560"/>
                <a:gd name="T6" fmla="*/ 231 w 574"/>
                <a:gd name="T7" fmla="*/ 0 h 560"/>
                <a:gd name="T8" fmla="*/ 197 w 574"/>
                <a:gd name="T9" fmla="*/ 0 h 560"/>
                <a:gd name="T10" fmla="*/ 150 w 574"/>
                <a:gd name="T11" fmla="*/ 20 h 560"/>
                <a:gd name="T12" fmla="*/ 88 w 574"/>
                <a:gd name="T13" fmla="*/ 40 h 560"/>
                <a:gd name="T14" fmla="*/ 61 w 574"/>
                <a:gd name="T15" fmla="*/ 68 h 560"/>
                <a:gd name="T16" fmla="*/ 27 w 574"/>
                <a:gd name="T17" fmla="*/ 109 h 560"/>
                <a:gd name="T18" fmla="*/ 13 w 574"/>
                <a:gd name="T19" fmla="*/ 156 h 560"/>
                <a:gd name="T20" fmla="*/ 0 w 574"/>
                <a:gd name="T21" fmla="*/ 197 h 560"/>
                <a:gd name="T22" fmla="*/ 0 w 574"/>
                <a:gd name="T23" fmla="*/ 245 h 560"/>
                <a:gd name="T24" fmla="*/ 0 w 574"/>
                <a:gd name="T25" fmla="*/ 279 h 560"/>
                <a:gd name="T26" fmla="*/ 0 w 574"/>
                <a:gd name="T27" fmla="*/ 327 h 560"/>
                <a:gd name="T28" fmla="*/ 6 w 574"/>
                <a:gd name="T29" fmla="*/ 381 h 560"/>
                <a:gd name="T30" fmla="*/ 20 w 574"/>
                <a:gd name="T31" fmla="*/ 416 h 560"/>
                <a:gd name="T32" fmla="*/ 47 w 574"/>
                <a:gd name="T33" fmla="*/ 450 h 560"/>
                <a:gd name="T34" fmla="*/ 102 w 574"/>
                <a:gd name="T35" fmla="*/ 491 h 560"/>
                <a:gd name="T36" fmla="*/ 136 w 574"/>
                <a:gd name="T37" fmla="*/ 518 h 560"/>
                <a:gd name="T38" fmla="*/ 170 w 574"/>
                <a:gd name="T39" fmla="*/ 538 h 560"/>
                <a:gd name="T40" fmla="*/ 245 w 574"/>
                <a:gd name="T41" fmla="*/ 552 h 560"/>
                <a:gd name="T42" fmla="*/ 320 w 574"/>
                <a:gd name="T43" fmla="*/ 559 h 560"/>
                <a:gd name="T44" fmla="*/ 402 w 574"/>
                <a:gd name="T45" fmla="*/ 559 h 560"/>
                <a:gd name="T46" fmla="*/ 436 w 574"/>
                <a:gd name="T47" fmla="*/ 559 h 560"/>
                <a:gd name="T48" fmla="*/ 491 w 574"/>
                <a:gd name="T49" fmla="*/ 559 h 560"/>
                <a:gd name="T50" fmla="*/ 525 w 574"/>
                <a:gd name="T51" fmla="*/ 518 h 560"/>
                <a:gd name="T52" fmla="*/ 545 w 574"/>
                <a:gd name="T53" fmla="*/ 470 h 560"/>
                <a:gd name="T54" fmla="*/ 552 w 574"/>
                <a:gd name="T55" fmla="*/ 436 h 560"/>
                <a:gd name="T56" fmla="*/ 559 w 574"/>
                <a:gd name="T57" fmla="*/ 402 h 560"/>
                <a:gd name="T58" fmla="*/ 559 w 574"/>
                <a:gd name="T59" fmla="*/ 354 h 560"/>
                <a:gd name="T60" fmla="*/ 566 w 574"/>
                <a:gd name="T61" fmla="*/ 300 h 560"/>
                <a:gd name="T62" fmla="*/ 573 w 574"/>
                <a:gd name="T63" fmla="*/ 265 h 560"/>
                <a:gd name="T64" fmla="*/ 566 w 574"/>
                <a:gd name="T65" fmla="*/ 225 h 560"/>
                <a:gd name="T66" fmla="*/ 559 w 574"/>
                <a:gd name="T67" fmla="*/ 190 h 560"/>
                <a:gd name="T68" fmla="*/ 532 w 574"/>
                <a:gd name="T69" fmla="*/ 150 h 560"/>
                <a:gd name="T70" fmla="*/ 497 w 574"/>
                <a:gd name="T71" fmla="*/ 115 h 560"/>
                <a:gd name="T72" fmla="*/ 457 w 574"/>
                <a:gd name="T73" fmla="*/ 74 h 560"/>
                <a:gd name="T74" fmla="*/ 422 w 574"/>
                <a:gd name="T75" fmla="*/ 40 h 560"/>
                <a:gd name="T76" fmla="*/ 383 w 574"/>
                <a:gd name="T77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4" h="560">
                  <a:moveTo>
                    <a:pt x="383" y="5"/>
                  </a:moveTo>
                  <a:lnTo>
                    <a:pt x="354" y="0"/>
                  </a:lnTo>
                  <a:lnTo>
                    <a:pt x="334" y="0"/>
                  </a:lnTo>
                  <a:lnTo>
                    <a:pt x="313" y="0"/>
                  </a:lnTo>
                  <a:lnTo>
                    <a:pt x="293" y="0"/>
                  </a:lnTo>
                  <a:lnTo>
                    <a:pt x="272" y="0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11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0" y="20"/>
                  </a:lnTo>
                  <a:lnTo>
                    <a:pt x="109" y="27"/>
                  </a:lnTo>
                  <a:lnTo>
                    <a:pt x="88" y="40"/>
                  </a:lnTo>
                  <a:lnTo>
                    <a:pt x="81" y="54"/>
                  </a:lnTo>
                  <a:lnTo>
                    <a:pt x="61" y="68"/>
                  </a:lnTo>
                  <a:lnTo>
                    <a:pt x="47" y="88"/>
                  </a:lnTo>
                  <a:lnTo>
                    <a:pt x="27" y="109"/>
                  </a:lnTo>
                  <a:lnTo>
                    <a:pt x="20" y="136"/>
                  </a:lnTo>
                  <a:lnTo>
                    <a:pt x="13" y="156"/>
                  </a:lnTo>
                  <a:lnTo>
                    <a:pt x="6" y="177"/>
                  </a:lnTo>
                  <a:lnTo>
                    <a:pt x="0" y="197"/>
                  </a:lnTo>
                  <a:lnTo>
                    <a:pt x="0" y="225"/>
                  </a:lnTo>
                  <a:lnTo>
                    <a:pt x="0" y="245"/>
                  </a:lnTo>
                  <a:lnTo>
                    <a:pt x="0" y="265"/>
                  </a:lnTo>
                  <a:lnTo>
                    <a:pt x="0" y="279"/>
                  </a:lnTo>
                  <a:lnTo>
                    <a:pt x="0" y="300"/>
                  </a:lnTo>
                  <a:lnTo>
                    <a:pt x="0" y="327"/>
                  </a:lnTo>
                  <a:lnTo>
                    <a:pt x="0" y="354"/>
                  </a:lnTo>
                  <a:lnTo>
                    <a:pt x="6" y="381"/>
                  </a:lnTo>
                  <a:lnTo>
                    <a:pt x="13" y="395"/>
                  </a:lnTo>
                  <a:lnTo>
                    <a:pt x="20" y="416"/>
                  </a:lnTo>
                  <a:lnTo>
                    <a:pt x="34" y="436"/>
                  </a:lnTo>
                  <a:lnTo>
                    <a:pt x="47" y="450"/>
                  </a:lnTo>
                  <a:lnTo>
                    <a:pt x="88" y="470"/>
                  </a:lnTo>
                  <a:lnTo>
                    <a:pt x="102" y="491"/>
                  </a:lnTo>
                  <a:lnTo>
                    <a:pt x="116" y="504"/>
                  </a:lnTo>
                  <a:lnTo>
                    <a:pt x="136" y="518"/>
                  </a:lnTo>
                  <a:lnTo>
                    <a:pt x="156" y="531"/>
                  </a:lnTo>
                  <a:lnTo>
                    <a:pt x="170" y="538"/>
                  </a:lnTo>
                  <a:lnTo>
                    <a:pt x="191" y="545"/>
                  </a:lnTo>
                  <a:lnTo>
                    <a:pt x="245" y="552"/>
                  </a:lnTo>
                  <a:lnTo>
                    <a:pt x="300" y="559"/>
                  </a:lnTo>
                  <a:lnTo>
                    <a:pt x="320" y="559"/>
                  </a:lnTo>
                  <a:lnTo>
                    <a:pt x="361" y="559"/>
                  </a:lnTo>
                  <a:lnTo>
                    <a:pt x="402" y="559"/>
                  </a:lnTo>
                  <a:lnTo>
                    <a:pt x="416" y="559"/>
                  </a:lnTo>
                  <a:lnTo>
                    <a:pt x="436" y="559"/>
                  </a:lnTo>
                  <a:lnTo>
                    <a:pt x="477" y="559"/>
                  </a:lnTo>
                  <a:lnTo>
                    <a:pt x="491" y="559"/>
                  </a:lnTo>
                  <a:lnTo>
                    <a:pt x="518" y="538"/>
                  </a:lnTo>
                  <a:lnTo>
                    <a:pt x="525" y="518"/>
                  </a:lnTo>
                  <a:lnTo>
                    <a:pt x="532" y="497"/>
                  </a:lnTo>
                  <a:lnTo>
                    <a:pt x="545" y="470"/>
                  </a:lnTo>
                  <a:lnTo>
                    <a:pt x="552" y="456"/>
                  </a:lnTo>
                  <a:lnTo>
                    <a:pt x="552" y="436"/>
                  </a:lnTo>
                  <a:lnTo>
                    <a:pt x="559" y="416"/>
                  </a:lnTo>
                  <a:lnTo>
                    <a:pt x="559" y="402"/>
                  </a:lnTo>
                  <a:lnTo>
                    <a:pt x="559" y="375"/>
                  </a:lnTo>
                  <a:lnTo>
                    <a:pt x="559" y="354"/>
                  </a:lnTo>
                  <a:lnTo>
                    <a:pt x="566" y="340"/>
                  </a:lnTo>
                  <a:lnTo>
                    <a:pt x="566" y="300"/>
                  </a:lnTo>
                  <a:lnTo>
                    <a:pt x="566" y="286"/>
                  </a:lnTo>
                  <a:lnTo>
                    <a:pt x="573" y="265"/>
                  </a:lnTo>
                  <a:lnTo>
                    <a:pt x="573" y="245"/>
                  </a:lnTo>
                  <a:lnTo>
                    <a:pt x="566" y="225"/>
                  </a:lnTo>
                  <a:lnTo>
                    <a:pt x="566" y="211"/>
                  </a:lnTo>
                  <a:lnTo>
                    <a:pt x="559" y="190"/>
                  </a:lnTo>
                  <a:lnTo>
                    <a:pt x="545" y="170"/>
                  </a:lnTo>
                  <a:lnTo>
                    <a:pt x="532" y="150"/>
                  </a:lnTo>
                  <a:lnTo>
                    <a:pt x="518" y="136"/>
                  </a:lnTo>
                  <a:lnTo>
                    <a:pt x="497" y="115"/>
                  </a:lnTo>
                  <a:lnTo>
                    <a:pt x="477" y="95"/>
                  </a:lnTo>
                  <a:lnTo>
                    <a:pt x="457" y="74"/>
                  </a:lnTo>
                  <a:lnTo>
                    <a:pt x="443" y="61"/>
                  </a:lnTo>
                  <a:lnTo>
                    <a:pt x="422" y="40"/>
                  </a:lnTo>
                  <a:lnTo>
                    <a:pt x="383" y="5"/>
                  </a:lnTo>
                  <a:lnTo>
                    <a:pt x="383" y="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8613" name="Freeform 5"/>
            <p:cNvSpPr/>
            <p:nvPr/>
          </p:nvSpPr>
          <p:spPr bwMode="auto">
            <a:xfrm>
              <a:off x="159" y="223"/>
              <a:ext cx="363" cy="321"/>
            </a:xfrm>
            <a:custGeom>
              <a:avLst/>
              <a:gdLst>
                <a:gd name="T0" fmla="*/ 274 w 363"/>
                <a:gd name="T1" fmla="*/ 88 h 321"/>
                <a:gd name="T2" fmla="*/ 266 w 363"/>
                <a:gd name="T3" fmla="*/ 54 h 321"/>
                <a:gd name="T4" fmla="*/ 245 w 363"/>
                <a:gd name="T5" fmla="*/ 40 h 321"/>
                <a:gd name="T6" fmla="*/ 225 w 363"/>
                <a:gd name="T7" fmla="*/ 27 h 321"/>
                <a:gd name="T8" fmla="*/ 204 w 363"/>
                <a:gd name="T9" fmla="*/ 20 h 321"/>
                <a:gd name="T10" fmla="*/ 184 w 363"/>
                <a:gd name="T11" fmla="*/ 6 h 321"/>
                <a:gd name="T12" fmla="*/ 163 w 363"/>
                <a:gd name="T13" fmla="*/ 6 h 321"/>
                <a:gd name="T14" fmla="*/ 143 w 363"/>
                <a:gd name="T15" fmla="*/ 0 h 321"/>
                <a:gd name="T16" fmla="*/ 122 w 363"/>
                <a:gd name="T17" fmla="*/ 0 h 321"/>
                <a:gd name="T18" fmla="*/ 102 w 363"/>
                <a:gd name="T19" fmla="*/ 0 h 321"/>
                <a:gd name="T20" fmla="*/ 88 w 363"/>
                <a:gd name="T21" fmla="*/ 0 h 321"/>
                <a:gd name="T22" fmla="*/ 61 w 363"/>
                <a:gd name="T23" fmla="*/ 0 h 321"/>
                <a:gd name="T24" fmla="*/ 47 w 363"/>
                <a:gd name="T25" fmla="*/ 13 h 321"/>
                <a:gd name="T26" fmla="*/ 34 w 363"/>
                <a:gd name="T27" fmla="*/ 27 h 321"/>
                <a:gd name="T28" fmla="*/ 20 w 363"/>
                <a:gd name="T29" fmla="*/ 47 h 321"/>
                <a:gd name="T30" fmla="*/ 7 w 363"/>
                <a:gd name="T31" fmla="*/ 68 h 321"/>
                <a:gd name="T32" fmla="*/ 7 w 363"/>
                <a:gd name="T33" fmla="*/ 88 h 321"/>
                <a:gd name="T34" fmla="*/ 0 w 363"/>
                <a:gd name="T35" fmla="*/ 108 h 321"/>
                <a:gd name="T36" fmla="*/ 0 w 363"/>
                <a:gd name="T37" fmla="*/ 122 h 321"/>
                <a:gd name="T38" fmla="*/ 0 w 363"/>
                <a:gd name="T39" fmla="*/ 143 h 321"/>
                <a:gd name="T40" fmla="*/ 0 w 363"/>
                <a:gd name="T41" fmla="*/ 163 h 321"/>
                <a:gd name="T42" fmla="*/ 0 w 363"/>
                <a:gd name="T43" fmla="*/ 183 h 321"/>
                <a:gd name="T44" fmla="*/ 7 w 363"/>
                <a:gd name="T45" fmla="*/ 197 h 321"/>
                <a:gd name="T46" fmla="*/ 20 w 363"/>
                <a:gd name="T47" fmla="*/ 218 h 321"/>
                <a:gd name="T48" fmla="*/ 34 w 363"/>
                <a:gd name="T49" fmla="*/ 238 h 321"/>
                <a:gd name="T50" fmla="*/ 54 w 363"/>
                <a:gd name="T51" fmla="*/ 259 h 321"/>
                <a:gd name="T52" fmla="*/ 75 w 363"/>
                <a:gd name="T53" fmla="*/ 279 h 321"/>
                <a:gd name="T54" fmla="*/ 82 w 363"/>
                <a:gd name="T55" fmla="*/ 293 h 321"/>
                <a:gd name="T56" fmla="*/ 102 w 363"/>
                <a:gd name="T57" fmla="*/ 299 h 321"/>
                <a:gd name="T58" fmla="*/ 122 w 363"/>
                <a:gd name="T59" fmla="*/ 306 h 321"/>
                <a:gd name="T60" fmla="*/ 136 w 363"/>
                <a:gd name="T61" fmla="*/ 306 h 321"/>
                <a:gd name="T62" fmla="*/ 157 w 363"/>
                <a:gd name="T63" fmla="*/ 313 h 321"/>
                <a:gd name="T64" fmla="*/ 177 w 363"/>
                <a:gd name="T65" fmla="*/ 320 h 321"/>
                <a:gd name="T66" fmla="*/ 197 w 363"/>
                <a:gd name="T67" fmla="*/ 320 h 321"/>
                <a:gd name="T68" fmla="*/ 211 w 363"/>
                <a:gd name="T69" fmla="*/ 320 h 321"/>
                <a:gd name="T70" fmla="*/ 232 w 363"/>
                <a:gd name="T71" fmla="*/ 320 h 321"/>
                <a:gd name="T72" fmla="*/ 252 w 363"/>
                <a:gd name="T73" fmla="*/ 320 h 321"/>
                <a:gd name="T74" fmla="*/ 272 w 363"/>
                <a:gd name="T75" fmla="*/ 320 h 321"/>
                <a:gd name="T76" fmla="*/ 286 w 363"/>
                <a:gd name="T77" fmla="*/ 320 h 321"/>
                <a:gd name="T78" fmla="*/ 307 w 363"/>
                <a:gd name="T79" fmla="*/ 320 h 321"/>
                <a:gd name="T80" fmla="*/ 327 w 363"/>
                <a:gd name="T81" fmla="*/ 306 h 321"/>
                <a:gd name="T82" fmla="*/ 341 w 363"/>
                <a:gd name="T83" fmla="*/ 286 h 321"/>
                <a:gd name="T84" fmla="*/ 354 w 363"/>
                <a:gd name="T85" fmla="*/ 265 h 321"/>
                <a:gd name="T86" fmla="*/ 354 w 363"/>
                <a:gd name="T87" fmla="*/ 245 h 321"/>
                <a:gd name="T88" fmla="*/ 362 w 363"/>
                <a:gd name="T89" fmla="*/ 224 h 321"/>
                <a:gd name="T90" fmla="*/ 362 w 363"/>
                <a:gd name="T91" fmla="*/ 204 h 321"/>
                <a:gd name="T92" fmla="*/ 362 w 363"/>
                <a:gd name="T93" fmla="*/ 183 h 321"/>
                <a:gd name="T94" fmla="*/ 362 w 363"/>
                <a:gd name="T95" fmla="*/ 163 h 321"/>
                <a:gd name="T96" fmla="*/ 362 w 363"/>
                <a:gd name="T97" fmla="*/ 149 h 321"/>
                <a:gd name="T98" fmla="*/ 362 w 363"/>
                <a:gd name="T99" fmla="*/ 129 h 321"/>
                <a:gd name="T100" fmla="*/ 354 w 363"/>
                <a:gd name="T101" fmla="*/ 108 h 321"/>
                <a:gd name="T102" fmla="*/ 334 w 363"/>
                <a:gd name="T103" fmla="*/ 102 h 321"/>
                <a:gd name="T104" fmla="*/ 313 w 363"/>
                <a:gd name="T105" fmla="*/ 81 h 321"/>
                <a:gd name="T106" fmla="*/ 274 w 363"/>
                <a:gd name="T107" fmla="*/ 88 h 321"/>
                <a:gd name="T108" fmla="*/ 274 w 363"/>
                <a:gd name="T109" fmla="*/ 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3" h="321">
                  <a:moveTo>
                    <a:pt x="274" y="88"/>
                  </a:moveTo>
                  <a:lnTo>
                    <a:pt x="266" y="54"/>
                  </a:lnTo>
                  <a:lnTo>
                    <a:pt x="245" y="40"/>
                  </a:lnTo>
                  <a:lnTo>
                    <a:pt x="225" y="27"/>
                  </a:lnTo>
                  <a:lnTo>
                    <a:pt x="204" y="20"/>
                  </a:lnTo>
                  <a:lnTo>
                    <a:pt x="184" y="6"/>
                  </a:lnTo>
                  <a:lnTo>
                    <a:pt x="163" y="6"/>
                  </a:lnTo>
                  <a:lnTo>
                    <a:pt x="143" y="0"/>
                  </a:lnTo>
                  <a:lnTo>
                    <a:pt x="122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61" y="0"/>
                  </a:lnTo>
                  <a:lnTo>
                    <a:pt x="47" y="13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8"/>
                  </a:lnTo>
                  <a:lnTo>
                    <a:pt x="7" y="88"/>
                  </a:lnTo>
                  <a:lnTo>
                    <a:pt x="0" y="108"/>
                  </a:lnTo>
                  <a:lnTo>
                    <a:pt x="0" y="122"/>
                  </a:lnTo>
                  <a:lnTo>
                    <a:pt x="0" y="143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7" y="197"/>
                  </a:lnTo>
                  <a:lnTo>
                    <a:pt x="20" y="218"/>
                  </a:lnTo>
                  <a:lnTo>
                    <a:pt x="34" y="238"/>
                  </a:lnTo>
                  <a:lnTo>
                    <a:pt x="54" y="259"/>
                  </a:lnTo>
                  <a:lnTo>
                    <a:pt x="75" y="279"/>
                  </a:lnTo>
                  <a:lnTo>
                    <a:pt x="82" y="293"/>
                  </a:lnTo>
                  <a:lnTo>
                    <a:pt x="102" y="299"/>
                  </a:lnTo>
                  <a:lnTo>
                    <a:pt x="122" y="306"/>
                  </a:lnTo>
                  <a:lnTo>
                    <a:pt x="136" y="306"/>
                  </a:lnTo>
                  <a:lnTo>
                    <a:pt x="157" y="313"/>
                  </a:lnTo>
                  <a:lnTo>
                    <a:pt x="177" y="320"/>
                  </a:lnTo>
                  <a:lnTo>
                    <a:pt x="197" y="320"/>
                  </a:lnTo>
                  <a:lnTo>
                    <a:pt x="211" y="320"/>
                  </a:lnTo>
                  <a:lnTo>
                    <a:pt x="232" y="320"/>
                  </a:lnTo>
                  <a:lnTo>
                    <a:pt x="252" y="320"/>
                  </a:lnTo>
                  <a:lnTo>
                    <a:pt x="272" y="320"/>
                  </a:lnTo>
                  <a:lnTo>
                    <a:pt x="286" y="320"/>
                  </a:lnTo>
                  <a:lnTo>
                    <a:pt x="307" y="320"/>
                  </a:lnTo>
                  <a:lnTo>
                    <a:pt x="327" y="306"/>
                  </a:lnTo>
                  <a:lnTo>
                    <a:pt x="341" y="286"/>
                  </a:lnTo>
                  <a:lnTo>
                    <a:pt x="354" y="265"/>
                  </a:lnTo>
                  <a:lnTo>
                    <a:pt x="354" y="245"/>
                  </a:lnTo>
                  <a:lnTo>
                    <a:pt x="362" y="224"/>
                  </a:lnTo>
                  <a:lnTo>
                    <a:pt x="362" y="204"/>
                  </a:lnTo>
                  <a:lnTo>
                    <a:pt x="362" y="183"/>
                  </a:lnTo>
                  <a:lnTo>
                    <a:pt x="362" y="163"/>
                  </a:lnTo>
                  <a:lnTo>
                    <a:pt x="362" y="149"/>
                  </a:lnTo>
                  <a:lnTo>
                    <a:pt x="362" y="129"/>
                  </a:lnTo>
                  <a:lnTo>
                    <a:pt x="354" y="108"/>
                  </a:lnTo>
                  <a:lnTo>
                    <a:pt x="334" y="102"/>
                  </a:lnTo>
                  <a:lnTo>
                    <a:pt x="313" y="81"/>
                  </a:lnTo>
                  <a:lnTo>
                    <a:pt x="274" y="88"/>
                  </a:lnTo>
                  <a:lnTo>
                    <a:pt x="274" y="88"/>
                  </a:lnTo>
                </a:path>
              </a:pathLst>
            </a:cu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14" name="Freeform 6"/>
          <p:cNvSpPr/>
          <p:nvPr/>
        </p:nvSpPr>
        <p:spPr bwMode="auto">
          <a:xfrm>
            <a:off x="8580438" y="106363"/>
            <a:ext cx="446087" cy="457200"/>
          </a:xfrm>
          <a:custGeom>
            <a:avLst/>
            <a:gdLst>
              <a:gd name="T0" fmla="*/ 260 w 281"/>
              <a:gd name="T1" fmla="*/ 52 h 288"/>
              <a:gd name="T2" fmla="*/ 238 w 281"/>
              <a:gd name="T3" fmla="*/ 20 h 288"/>
              <a:gd name="T4" fmla="*/ 218 w 281"/>
              <a:gd name="T5" fmla="*/ 7 h 288"/>
              <a:gd name="T6" fmla="*/ 198 w 281"/>
              <a:gd name="T7" fmla="*/ 7 h 288"/>
              <a:gd name="T8" fmla="*/ 184 w 281"/>
              <a:gd name="T9" fmla="*/ 0 h 288"/>
              <a:gd name="T10" fmla="*/ 163 w 281"/>
              <a:gd name="T11" fmla="*/ 0 h 288"/>
              <a:gd name="T12" fmla="*/ 143 w 281"/>
              <a:gd name="T13" fmla="*/ 0 h 288"/>
              <a:gd name="T14" fmla="*/ 116 w 281"/>
              <a:gd name="T15" fmla="*/ 0 h 288"/>
              <a:gd name="T16" fmla="*/ 88 w 281"/>
              <a:gd name="T17" fmla="*/ 0 h 288"/>
              <a:gd name="T18" fmla="*/ 68 w 281"/>
              <a:gd name="T19" fmla="*/ 0 h 288"/>
              <a:gd name="T20" fmla="*/ 41 w 281"/>
              <a:gd name="T21" fmla="*/ 20 h 288"/>
              <a:gd name="T22" fmla="*/ 20 w 281"/>
              <a:gd name="T23" fmla="*/ 41 h 288"/>
              <a:gd name="T24" fmla="*/ 7 w 281"/>
              <a:gd name="T25" fmla="*/ 61 h 288"/>
              <a:gd name="T26" fmla="*/ 0 w 281"/>
              <a:gd name="T27" fmla="*/ 82 h 288"/>
              <a:gd name="T28" fmla="*/ 0 w 281"/>
              <a:gd name="T29" fmla="*/ 102 h 288"/>
              <a:gd name="T30" fmla="*/ 0 w 281"/>
              <a:gd name="T31" fmla="*/ 122 h 288"/>
              <a:gd name="T32" fmla="*/ 0 w 281"/>
              <a:gd name="T33" fmla="*/ 136 h 288"/>
              <a:gd name="T34" fmla="*/ 0 w 281"/>
              <a:gd name="T35" fmla="*/ 157 h 288"/>
              <a:gd name="T36" fmla="*/ 0 w 281"/>
              <a:gd name="T37" fmla="*/ 177 h 288"/>
              <a:gd name="T38" fmla="*/ 0 w 281"/>
              <a:gd name="T39" fmla="*/ 198 h 288"/>
              <a:gd name="T40" fmla="*/ 7 w 281"/>
              <a:gd name="T41" fmla="*/ 218 h 288"/>
              <a:gd name="T42" fmla="*/ 20 w 281"/>
              <a:gd name="T43" fmla="*/ 232 h 288"/>
              <a:gd name="T44" fmla="*/ 41 w 281"/>
              <a:gd name="T45" fmla="*/ 245 h 288"/>
              <a:gd name="T46" fmla="*/ 61 w 281"/>
              <a:gd name="T47" fmla="*/ 266 h 288"/>
              <a:gd name="T48" fmla="*/ 82 w 281"/>
              <a:gd name="T49" fmla="*/ 273 h 288"/>
              <a:gd name="T50" fmla="*/ 109 w 281"/>
              <a:gd name="T51" fmla="*/ 279 h 288"/>
              <a:gd name="T52" fmla="*/ 129 w 281"/>
              <a:gd name="T53" fmla="*/ 287 h 288"/>
              <a:gd name="T54" fmla="*/ 150 w 281"/>
              <a:gd name="T55" fmla="*/ 287 h 288"/>
              <a:gd name="T56" fmla="*/ 170 w 281"/>
              <a:gd name="T57" fmla="*/ 287 h 288"/>
              <a:gd name="T58" fmla="*/ 191 w 281"/>
              <a:gd name="T59" fmla="*/ 279 h 288"/>
              <a:gd name="T60" fmla="*/ 211 w 281"/>
              <a:gd name="T61" fmla="*/ 273 h 288"/>
              <a:gd name="T62" fmla="*/ 225 w 281"/>
              <a:gd name="T63" fmla="*/ 259 h 288"/>
              <a:gd name="T64" fmla="*/ 238 w 281"/>
              <a:gd name="T65" fmla="*/ 238 h 288"/>
              <a:gd name="T66" fmla="*/ 252 w 281"/>
              <a:gd name="T67" fmla="*/ 225 h 288"/>
              <a:gd name="T68" fmla="*/ 259 w 281"/>
              <a:gd name="T69" fmla="*/ 204 h 288"/>
              <a:gd name="T70" fmla="*/ 266 w 281"/>
              <a:gd name="T71" fmla="*/ 184 h 288"/>
              <a:gd name="T72" fmla="*/ 273 w 281"/>
              <a:gd name="T73" fmla="*/ 163 h 288"/>
              <a:gd name="T74" fmla="*/ 280 w 281"/>
              <a:gd name="T75" fmla="*/ 143 h 288"/>
              <a:gd name="T76" fmla="*/ 280 w 281"/>
              <a:gd name="T77" fmla="*/ 122 h 288"/>
              <a:gd name="T78" fmla="*/ 280 w 281"/>
              <a:gd name="T79" fmla="*/ 102 h 288"/>
              <a:gd name="T80" fmla="*/ 280 w 281"/>
              <a:gd name="T81" fmla="*/ 88 h 288"/>
              <a:gd name="T82" fmla="*/ 260 w 281"/>
              <a:gd name="T83" fmla="*/ 52 h 288"/>
              <a:gd name="T84" fmla="*/ 260 w 281"/>
              <a:gd name="T85" fmla="*/ 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1" h="288">
                <a:moveTo>
                  <a:pt x="260" y="52"/>
                </a:moveTo>
                <a:lnTo>
                  <a:pt x="238" y="20"/>
                </a:lnTo>
                <a:lnTo>
                  <a:pt x="218" y="7"/>
                </a:lnTo>
                <a:lnTo>
                  <a:pt x="198" y="7"/>
                </a:lnTo>
                <a:lnTo>
                  <a:pt x="184" y="0"/>
                </a:lnTo>
                <a:lnTo>
                  <a:pt x="163" y="0"/>
                </a:lnTo>
                <a:lnTo>
                  <a:pt x="143" y="0"/>
                </a:lnTo>
                <a:lnTo>
                  <a:pt x="116" y="0"/>
                </a:lnTo>
                <a:lnTo>
                  <a:pt x="88" y="0"/>
                </a:lnTo>
                <a:lnTo>
                  <a:pt x="68" y="0"/>
                </a:lnTo>
                <a:lnTo>
                  <a:pt x="41" y="20"/>
                </a:lnTo>
                <a:lnTo>
                  <a:pt x="20" y="41"/>
                </a:lnTo>
                <a:lnTo>
                  <a:pt x="7" y="61"/>
                </a:lnTo>
                <a:lnTo>
                  <a:pt x="0" y="82"/>
                </a:lnTo>
                <a:lnTo>
                  <a:pt x="0" y="102"/>
                </a:lnTo>
                <a:lnTo>
                  <a:pt x="0" y="122"/>
                </a:lnTo>
                <a:lnTo>
                  <a:pt x="0" y="136"/>
                </a:lnTo>
                <a:lnTo>
                  <a:pt x="0" y="157"/>
                </a:lnTo>
                <a:lnTo>
                  <a:pt x="0" y="177"/>
                </a:lnTo>
                <a:lnTo>
                  <a:pt x="0" y="198"/>
                </a:lnTo>
                <a:lnTo>
                  <a:pt x="7" y="218"/>
                </a:lnTo>
                <a:lnTo>
                  <a:pt x="20" y="232"/>
                </a:lnTo>
                <a:lnTo>
                  <a:pt x="41" y="245"/>
                </a:lnTo>
                <a:lnTo>
                  <a:pt x="61" y="266"/>
                </a:lnTo>
                <a:lnTo>
                  <a:pt x="82" y="273"/>
                </a:lnTo>
                <a:lnTo>
                  <a:pt x="109" y="279"/>
                </a:lnTo>
                <a:lnTo>
                  <a:pt x="129" y="287"/>
                </a:lnTo>
                <a:lnTo>
                  <a:pt x="150" y="287"/>
                </a:lnTo>
                <a:lnTo>
                  <a:pt x="170" y="287"/>
                </a:lnTo>
                <a:lnTo>
                  <a:pt x="191" y="279"/>
                </a:lnTo>
                <a:lnTo>
                  <a:pt x="211" y="273"/>
                </a:lnTo>
                <a:lnTo>
                  <a:pt x="225" y="259"/>
                </a:lnTo>
                <a:lnTo>
                  <a:pt x="238" y="238"/>
                </a:lnTo>
                <a:lnTo>
                  <a:pt x="252" y="225"/>
                </a:lnTo>
                <a:lnTo>
                  <a:pt x="259" y="204"/>
                </a:lnTo>
                <a:lnTo>
                  <a:pt x="266" y="184"/>
                </a:lnTo>
                <a:lnTo>
                  <a:pt x="273" y="163"/>
                </a:lnTo>
                <a:lnTo>
                  <a:pt x="280" y="143"/>
                </a:lnTo>
                <a:lnTo>
                  <a:pt x="280" y="122"/>
                </a:lnTo>
                <a:lnTo>
                  <a:pt x="280" y="102"/>
                </a:lnTo>
                <a:lnTo>
                  <a:pt x="280" y="88"/>
                </a:lnTo>
                <a:lnTo>
                  <a:pt x="260" y="52"/>
                </a:lnTo>
                <a:lnTo>
                  <a:pt x="260" y="52"/>
                </a:lnTo>
              </a:path>
            </a:pathLst>
          </a:cu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447800" y="609600"/>
            <a:ext cx="7086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FFFF"/>
                </a:solidFill>
                <a:latin typeface="Arial" panose="020B0604020202020204" pitchFamily="34" charset="0"/>
              </a:rPr>
              <a:t>In developing from the stem cell, the RBC has to undergo the most changes, which can be categorized into several morphological/stainable stages and into less easily detected early stages </a:t>
            </a:r>
            <a:r>
              <a:rPr lang="en-US" altLang="en-US" sz="2400" b="1" smtClean="0">
                <a:solidFill>
                  <a:srgbClr val="FFFF00"/>
                </a:solidFill>
                <a:latin typeface="Arial" panose="020B0604020202020204" pitchFamily="34" charset="0"/>
              </a:rPr>
              <a:t>*</a:t>
            </a:r>
            <a:endParaRPr lang="en-US" altLang="en-US" sz="2400" b="1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8616" name="Freeform 8"/>
          <p:cNvSpPr/>
          <p:nvPr/>
        </p:nvSpPr>
        <p:spPr bwMode="auto">
          <a:xfrm>
            <a:off x="7326313" y="2968625"/>
            <a:ext cx="434975" cy="523875"/>
          </a:xfrm>
          <a:custGeom>
            <a:avLst/>
            <a:gdLst>
              <a:gd name="T0" fmla="*/ 253 w 274"/>
              <a:gd name="T1" fmla="*/ 59 h 330"/>
              <a:gd name="T2" fmla="*/ 232 w 274"/>
              <a:gd name="T3" fmla="*/ 23 h 330"/>
              <a:gd name="T4" fmla="*/ 212 w 274"/>
              <a:gd name="T5" fmla="*/ 8 h 330"/>
              <a:gd name="T6" fmla="*/ 193 w 274"/>
              <a:gd name="T7" fmla="*/ 8 h 330"/>
              <a:gd name="T8" fmla="*/ 179 w 274"/>
              <a:gd name="T9" fmla="*/ 0 h 330"/>
              <a:gd name="T10" fmla="*/ 159 w 274"/>
              <a:gd name="T11" fmla="*/ 0 h 330"/>
              <a:gd name="T12" fmla="*/ 139 w 274"/>
              <a:gd name="T13" fmla="*/ 0 h 330"/>
              <a:gd name="T14" fmla="*/ 113 w 274"/>
              <a:gd name="T15" fmla="*/ 0 h 330"/>
              <a:gd name="T16" fmla="*/ 86 w 274"/>
              <a:gd name="T17" fmla="*/ 0 h 330"/>
              <a:gd name="T18" fmla="*/ 66 w 274"/>
              <a:gd name="T19" fmla="*/ 0 h 330"/>
              <a:gd name="T20" fmla="*/ 40 w 274"/>
              <a:gd name="T21" fmla="*/ 23 h 330"/>
              <a:gd name="T22" fmla="*/ 20 w 274"/>
              <a:gd name="T23" fmla="*/ 47 h 330"/>
              <a:gd name="T24" fmla="*/ 6 w 274"/>
              <a:gd name="T25" fmla="*/ 70 h 330"/>
              <a:gd name="T26" fmla="*/ 0 w 274"/>
              <a:gd name="T27" fmla="*/ 94 h 330"/>
              <a:gd name="T28" fmla="*/ 0 w 274"/>
              <a:gd name="T29" fmla="*/ 117 h 330"/>
              <a:gd name="T30" fmla="*/ 0 w 274"/>
              <a:gd name="T31" fmla="*/ 140 h 330"/>
              <a:gd name="T32" fmla="*/ 0 w 274"/>
              <a:gd name="T33" fmla="*/ 156 h 330"/>
              <a:gd name="T34" fmla="*/ 0 w 274"/>
              <a:gd name="T35" fmla="*/ 180 h 330"/>
              <a:gd name="T36" fmla="*/ 0 w 274"/>
              <a:gd name="T37" fmla="*/ 203 h 330"/>
              <a:gd name="T38" fmla="*/ 0 w 274"/>
              <a:gd name="T39" fmla="*/ 227 h 330"/>
              <a:gd name="T40" fmla="*/ 6 w 274"/>
              <a:gd name="T41" fmla="*/ 250 h 330"/>
              <a:gd name="T42" fmla="*/ 20 w 274"/>
              <a:gd name="T43" fmla="*/ 266 h 330"/>
              <a:gd name="T44" fmla="*/ 40 w 274"/>
              <a:gd name="T45" fmla="*/ 281 h 330"/>
              <a:gd name="T46" fmla="*/ 60 w 274"/>
              <a:gd name="T47" fmla="*/ 305 h 330"/>
              <a:gd name="T48" fmla="*/ 80 w 274"/>
              <a:gd name="T49" fmla="*/ 313 h 330"/>
              <a:gd name="T50" fmla="*/ 106 w 274"/>
              <a:gd name="T51" fmla="*/ 320 h 330"/>
              <a:gd name="T52" fmla="*/ 126 w 274"/>
              <a:gd name="T53" fmla="*/ 329 h 330"/>
              <a:gd name="T54" fmla="*/ 146 w 274"/>
              <a:gd name="T55" fmla="*/ 329 h 330"/>
              <a:gd name="T56" fmla="*/ 166 w 274"/>
              <a:gd name="T57" fmla="*/ 329 h 330"/>
              <a:gd name="T58" fmla="*/ 186 w 274"/>
              <a:gd name="T59" fmla="*/ 320 h 330"/>
              <a:gd name="T60" fmla="*/ 206 w 274"/>
              <a:gd name="T61" fmla="*/ 313 h 330"/>
              <a:gd name="T62" fmla="*/ 219 w 274"/>
              <a:gd name="T63" fmla="*/ 297 h 330"/>
              <a:gd name="T64" fmla="*/ 232 w 274"/>
              <a:gd name="T65" fmla="*/ 273 h 330"/>
              <a:gd name="T66" fmla="*/ 246 w 274"/>
              <a:gd name="T67" fmla="*/ 258 h 330"/>
              <a:gd name="T68" fmla="*/ 252 w 274"/>
              <a:gd name="T69" fmla="*/ 234 h 330"/>
              <a:gd name="T70" fmla="*/ 259 w 274"/>
              <a:gd name="T71" fmla="*/ 211 h 330"/>
              <a:gd name="T72" fmla="*/ 266 w 274"/>
              <a:gd name="T73" fmla="*/ 187 h 330"/>
              <a:gd name="T74" fmla="*/ 273 w 274"/>
              <a:gd name="T75" fmla="*/ 164 h 330"/>
              <a:gd name="T76" fmla="*/ 273 w 274"/>
              <a:gd name="T77" fmla="*/ 140 h 330"/>
              <a:gd name="T78" fmla="*/ 273 w 274"/>
              <a:gd name="T79" fmla="*/ 117 h 330"/>
              <a:gd name="T80" fmla="*/ 273 w 274"/>
              <a:gd name="T81" fmla="*/ 101 h 330"/>
              <a:gd name="T82" fmla="*/ 253 w 274"/>
              <a:gd name="T83" fmla="*/ 59 h 330"/>
              <a:gd name="T84" fmla="*/ 253 w 274"/>
              <a:gd name="T85" fmla="*/ 5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4" h="330">
                <a:moveTo>
                  <a:pt x="253" y="59"/>
                </a:moveTo>
                <a:lnTo>
                  <a:pt x="232" y="23"/>
                </a:lnTo>
                <a:lnTo>
                  <a:pt x="212" y="8"/>
                </a:lnTo>
                <a:lnTo>
                  <a:pt x="193" y="8"/>
                </a:lnTo>
                <a:lnTo>
                  <a:pt x="179" y="0"/>
                </a:lnTo>
                <a:lnTo>
                  <a:pt x="159" y="0"/>
                </a:lnTo>
                <a:lnTo>
                  <a:pt x="139" y="0"/>
                </a:lnTo>
                <a:lnTo>
                  <a:pt x="113" y="0"/>
                </a:lnTo>
                <a:lnTo>
                  <a:pt x="86" y="0"/>
                </a:lnTo>
                <a:lnTo>
                  <a:pt x="66" y="0"/>
                </a:lnTo>
                <a:lnTo>
                  <a:pt x="40" y="23"/>
                </a:lnTo>
                <a:lnTo>
                  <a:pt x="20" y="47"/>
                </a:lnTo>
                <a:lnTo>
                  <a:pt x="6" y="70"/>
                </a:lnTo>
                <a:lnTo>
                  <a:pt x="0" y="94"/>
                </a:lnTo>
                <a:lnTo>
                  <a:pt x="0" y="117"/>
                </a:lnTo>
                <a:lnTo>
                  <a:pt x="0" y="140"/>
                </a:lnTo>
                <a:lnTo>
                  <a:pt x="0" y="156"/>
                </a:lnTo>
                <a:lnTo>
                  <a:pt x="0" y="180"/>
                </a:lnTo>
                <a:lnTo>
                  <a:pt x="0" y="203"/>
                </a:lnTo>
                <a:lnTo>
                  <a:pt x="0" y="227"/>
                </a:lnTo>
                <a:lnTo>
                  <a:pt x="6" y="250"/>
                </a:lnTo>
                <a:lnTo>
                  <a:pt x="20" y="266"/>
                </a:lnTo>
                <a:lnTo>
                  <a:pt x="40" y="281"/>
                </a:lnTo>
                <a:lnTo>
                  <a:pt x="60" y="305"/>
                </a:lnTo>
                <a:lnTo>
                  <a:pt x="80" y="313"/>
                </a:lnTo>
                <a:lnTo>
                  <a:pt x="106" y="320"/>
                </a:lnTo>
                <a:lnTo>
                  <a:pt x="126" y="329"/>
                </a:lnTo>
                <a:lnTo>
                  <a:pt x="146" y="329"/>
                </a:lnTo>
                <a:lnTo>
                  <a:pt x="166" y="329"/>
                </a:lnTo>
                <a:lnTo>
                  <a:pt x="186" y="320"/>
                </a:lnTo>
                <a:lnTo>
                  <a:pt x="206" y="313"/>
                </a:lnTo>
                <a:lnTo>
                  <a:pt x="219" y="297"/>
                </a:lnTo>
                <a:lnTo>
                  <a:pt x="232" y="273"/>
                </a:lnTo>
                <a:lnTo>
                  <a:pt x="246" y="258"/>
                </a:lnTo>
                <a:lnTo>
                  <a:pt x="252" y="234"/>
                </a:lnTo>
                <a:lnTo>
                  <a:pt x="259" y="211"/>
                </a:lnTo>
                <a:lnTo>
                  <a:pt x="266" y="187"/>
                </a:lnTo>
                <a:lnTo>
                  <a:pt x="273" y="164"/>
                </a:lnTo>
                <a:lnTo>
                  <a:pt x="273" y="140"/>
                </a:lnTo>
                <a:lnTo>
                  <a:pt x="273" y="117"/>
                </a:lnTo>
                <a:lnTo>
                  <a:pt x="273" y="101"/>
                </a:lnTo>
                <a:lnTo>
                  <a:pt x="253" y="59"/>
                </a:lnTo>
                <a:lnTo>
                  <a:pt x="253" y="59"/>
                </a:lnTo>
              </a:path>
            </a:pathLst>
          </a:cu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68617" name="Group 9"/>
          <p:cNvGrpSpPr/>
          <p:nvPr/>
        </p:nvGrpSpPr>
        <p:grpSpPr bwMode="auto">
          <a:xfrm>
            <a:off x="0" y="2771775"/>
            <a:ext cx="911225" cy="889000"/>
            <a:chOff x="0" y="1746"/>
            <a:chExt cx="574" cy="560"/>
          </a:xfrm>
        </p:grpSpPr>
        <p:sp>
          <p:nvSpPr>
            <p:cNvPr id="68618" name="Freeform 10"/>
            <p:cNvSpPr/>
            <p:nvPr/>
          </p:nvSpPr>
          <p:spPr bwMode="auto">
            <a:xfrm>
              <a:off x="0" y="1746"/>
              <a:ext cx="574" cy="560"/>
            </a:xfrm>
            <a:custGeom>
              <a:avLst/>
              <a:gdLst>
                <a:gd name="T0" fmla="*/ 354 w 574"/>
                <a:gd name="T1" fmla="*/ 0 h 560"/>
                <a:gd name="T2" fmla="*/ 313 w 574"/>
                <a:gd name="T3" fmla="*/ 0 h 560"/>
                <a:gd name="T4" fmla="*/ 272 w 574"/>
                <a:gd name="T5" fmla="*/ 0 h 560"/>
                <a:gd name="T6" fmla="*/ 231 w 574"/>
                <a:gd name="T7" fmla="*/ 0 h 560"/>
                <a:gd name="T8" fmla="*/ 197 w 574"/>
                <a:gd name="T9" fmla="*/ 0 h 560"/>
                <a:gd name="T10" fmla="*/ 150 w 574"/>
                <a:gd name="T11" fmla="*/ 20 h 560"/>
                <a:gd name="T12" fmla="*/ 88 w 574"/>
                <a:gd name="T13" fmla="*/ 40 h 560"/>
                <a:gd name="T14" fmla="*/ 61 w 574"/>
                <a:gd name="T15" fmla="*/ 68 h 560"/>
                <a:gd name="T16" fmla="*/ 27 w 574"/>
                <a:gd name="T17" fmla="*/ 109 h 560"/>
                <a:gd name="T18" fmla="*/ 13 w 574"/>
                <a:gd name="T19" fmla="*/ 156 h 560"/>
                <a:gd name="T20" fmla="*/ 0 w 574"/>
                <a:gd name="T21" fmla="*/ 197 h 560"/>
                <a:gd name="T22" fmla="*/ 0 w 574"/>
                <a:gd name="T23" fmla="*/ 245 h 560"/>
                <a:gd name="T24" fmla="*/ 0 w 574"/>
                <a:gd name="T25" fmla="*/ 279 h 560"/>
                <a:gd name="T26" fmla="*/ 0 w 574"/>
                <a:gd name="T27" fmla="*/ 327 h 560"/>
                <a:gd name="T28" fmla="*/ 6 w 574"/>
                <a:gd name="T29" fmla="*/ 381 h 560"/>
                <a:gd name="T30" fmla="*/ 20 w 574"/>
                <a:gd name="T31" fmla="*/ 416 h 560"/>
                <a:gd name="T32" fmla="*/ 47 w 574"/>
                <a:gd name="T33" fmla="*/ 450 h 560"/>
                <a:gd name="T34" fmla="*/ 102 w 574"/>
                <a:gd name="T35" fmla="*/ 491 h 560"/>
                <a:gd name="T36" fmla="*/ 136 w 574"/>
                <a:gd name="T37" fmla="*/ 518 h 560"/>
                <a:gd name="T38" fmla="*/ 170 w 574"/>
                <a:gd name="T39" fmla="*/ 538 h 560"/>
                <a:gd name="T40" fmla="*/ 245 w 574"/>
                <a:gd name="T41" fmla="*/ 552 h 560"/>
                <a:gd name="T42" fmla="*/ 320 w 574"/>
                <a:gd name="T43" fmla="*/ 559 h 560"/>
                <a:gd name="T44" fmla="*/ 402 w 574"/>
                <a:gd name="T45" fmla="*/ 559 h 560"/>
                <a:gd name="T46" fmla="*/ 436 w 574"/>
                <a:gd name="T47" fmla="*/ 559 h 560"/>
                <a:gd name="T48" fmla="*/ 491 w 574"/>
                <a:gd name="T49" fmla="*/ 559 h 560"/>
                <a:gd name="T50" fmla="*/ 525 w 574"/>
                <a:gd name="T51" fmla="*/ 518 h 560"/>
                <a:gd name="T52" fmla="*/ 545 w 574"/>
                <a:gd name="T53" fmla="*/ 470 h 560"/>
                <a:gd name="T54" fmla="*/ 552 w 574"/>
                <a:gd name="T55" fmla="*/ 436 h 560"/>
                <a:gd name="T56" fmla="*/ 559 w 574"/>
                <a:gd name="T57" fmla="*/ 402 h 560"/>
                <a:gd name="T58" fmla="*/ 559 w 574"/>
                <a:gd name="T59" fmla="*/ 354 h 560"/>
                <a:gd name="T60" fmla="*/ 566 w 574"/>
                <a:gd name="T61" fmla="*/ 300 h 560"/>
                <a:gd name="T62" fmla="*/ 573 w 574"/>
                <a:gd name="T63" fmla="*/ 265 h 560"/>
                <a:gd name="T64" fmla="*/ 566 w 574"/>
                <a:gd name="T65" fmla="*/ 225 h 560"/>
                <a:gd name="T66" fmla="*/ 559 w 574"/>
                <a:gd name="T67" fmla="*/ 190 h 560"/>
                <a:gd name="T68" fmla="*/ 532 w 574"/>
                <a:gd name="T69" fmla="*/ 150 h 560"/>
                <a:gd name="T70" fmla="*/ 497 w 574"/>
                <a:gd name="T71" fmla="*/ 115 h 560"/>
                <a:gd name="T72" fmla="*/ 457 w 574"/>
                <a:gd name="T73" fmla="*/ 74 h 560"/>
                <a:gd name="T74" fmla="*/ 422 w 574"/>
                <a:gd name="T75" fmla="*/ 40 h 560"/>
                <a:gd name="T76" fmla="*/ 383 w 574"/>
                <a:gd name="T77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4" h="560">
                  <a:moveTo>
                    <a:pt x="383" y="5"/>
                  </a:moveTo>
                  <a:lnTo>
                    <a:pt x="354" y="0"/>
                  </a:lnTo>
                  <a:lnTo>
                    <a:pt x="334" y="0"/>
                  </a:lnTo>
                  <a:lnTo>
                    <a:pt x="313" y="0"/>
                  </a:lnTo>
                  <a:lnTo>
                    <a:pt x="293" y="0"/>
                  </a:lnTo>
                  <a:lnTo>
                    <a:pt x="272" y="0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11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0" y="20"/>
                  </a:lnTo>
                  <a:lnTo>
                    <a:pt x="109" y="27"/>
                  </a:lnTo>
                  <a:lnTo>
                    <a:pt x="88" y="40"/>
                  </a:lnTo>
                  <a:lnTo>
                    <a:pt x="81" y="54"/>
                  </a:lnTo>
                  <a:lnTo>
                    <a:pt x="61" y="68"/>
                  </a:lnTo>
                  <a:lnTo>
                    <a:pt x="47" y="88"/>
                  </a:lnTo>
                  <a:lnTo>
                    <a:pt x="27" y="109"/>
                  </a:lnTo>
                  <a:lnTo>
                    <a:pt x="20" y="136"/>
                  </a:lnTo>
                  <a:lnTo>
                    <a:pt x="13" y="156"/>
                  </a:lnTo>
                  <a:lnTo>
                    <a:pt x="6" y="177"/>
                  </a:lnTo>
                  <a:lnTo>
                    <a:pt x="0" y="197"/>
                  </a:lnTo>
                  <a:lnTo>
                    <a:pt x="0" y="225"/>
                  </a:lnTo>
                  <a:lnTo>
                    <a:pt x="0" y="245"/>
                  </a:lnTo>
                  <a:lnTo>
                    <a:pt x="0" y="265"/>
                  </a:lnTo>
                  <a:lnTo>
                    <a:pt x="0" y="279"/>
                  </a:lnTo>
                  <a:lnTo>
                    <a:pt x="0" y="300"/>
                  </a:lnTo>
                  <a:lnTo>
                    <a:pt x="0" y="327"/>
                  </a:lnTo>
                  <a:lnTo>
                    <a:pt x="0" y="354"/>
                  </a:lnTo>
                  <a:lnTo>
                    <a:pt x="6" y="381"/>
                  </a:lnTo>
                  <a:lnTo>
                    <a:pt x="13" y="395"/>
                  </a:lnTo>
                  <a:lnTo>
                    <a:pt x="20" y="416"/>
                  </a:lnTo>
                  <a:lnTo>
                    <a:pt x="34" y="436"/>
                  </a:lnTo>
                  <a:lnTo>
                    <a:pt x="47" y="450"/>
                  </a:lnTo>
                  <a:lnTo>
                    <a:pt x="88" y="470"/>
                  </a:lnTo>
                  <a:lnTo>
                    <a:pt x="102" y="491"/>
                  </a:lnTo>
                  <a:lnTo>
                    <a:pt x="116" y="504"/>
                  </a:lnTo>
                  <a:lnTo>
                    <a:pt x="136" y="518"/>
                  </a:lnTo>
                  <a:lnTo>
                    <a:pt x="156" y="531"/>
                  </a:lnTo>
                  <a:lnTo>
                    <a:pt x="170" y="538"/>
                  </a:lnTo>
                  <a:lnTo>
                    <a:pt x="191" y="545"/>
                  </a:lnTo>
                  <a:lnTo>
                    <a:pt x="245" y="552"/>
                  </a:lnTo>
                  <a:lnTo>
                    <a:pt x="300" y="559"/>
                  </a:lnTo>
                  <a:lnTo>
                    <a:pt x="320" y="559"/>
                  </a:lnTo>
                  <a:lnTo>
                    <a:pt x="361" y="559"/>
                  </a:lnTo>
                  <a:lnTo>
                    <a:pt x="402" y="559"/>
                  </a:lnTo>
                  <a:lnTo>
                    <a:pt x="416" y="559"/>
                  </a:lnTo>
                  <a:lnTo>
                    <a:pt x="436" y="559"/>
                  </a:lnTo>
                  <a:lnTo>
                    <a:pt x="477" y="559"/>
                  </a:lnTo>
                  <a:lnTo>
                    <a:pt x="491" y="559"/>
                  </a:lnTo>
                  <a:lnTo>
                    <a:pt x="518" y="538"/>
                  </a:lnTo>
                  <a:lnTo>
                    <a:pt x="525" y="518"/>
                  </a:lnTo>
                  <a:lnTo>
                    <a:pt x="532" y="497"/>
                  </a:lnTo>
                  <a:lnTo>
                    <a:pt x="545" y="470"/>
                  </a:lnTo>
                  <a:lnTo>
                    <a:pt x="552" y="456"/>
                  </a:lnTo>
                  <a:lnTo>
                    <a:pt x="552" y="436"/>
                  </a:lnTo>
                  <a:lnTo>
                    <a:pt x="559" y="416"/>
                  </a:lnTo>
                  <a:lnTo>
                    <a:pt x="559" y="402"/>
                  </a:lnTo>
                  <a:lnTo>
                    <a:pt x="559" y="375"/>
                  </a:lnTo>
                  <a:lnTo>
                    <a:pt x="559" y="354"/>
                  </a:lnTo>
                  <a:lnTo>
                    <a:pt x="566" y="340"/>
                  </a:lnTo>
                  <a:lnTo>
                    <a:pt x="566" y="300"/>
                  </a:lnTo>
                  <a:lnTo>
                    <a:pt x="566" y="286"/>
                  </a:lnTo>
                  <a:lnTo>
                    <a:pt x="573" y="265"/>
                  </a:lnTo>
                  <a:lnTo>
                    <a:pt x="573" y="245"/>
                  </a:lnTo>
                  <a:lnTo>
                    <a:pt x="566" y="225"/>
                  </a:lnTo>
                  <a:lnTo>
                    <a:pt x="566" y="211"/>
                  </a:lnTo>
                  <a:lnTo>
                    <a:pt x="559" y="190"/>
                  </a:lnTo>
                  <a:lnTo>
                    <a:pt x="545" y="170"/>
                  </a:lnTo>
                  <a:lnTo>
                    <a:pt x="532" y="150"/>
                  </a:lnTo>
                  <a:lnTo>
                    <a:pt x="518" y="136"/>
                  </a:lnTo>
                  <a:lnTo>
                    <a:pt x="497" y="115"/>
                  </a:lnTo>
                  <a:lnTo>
                    <a:pt x="477" y="95"/>
                  </a:lnTo>
                  <a:lnTo>
                    <a:pt x="457" y="74"/>
                  </a:lnTo>
                  <a:lnTo>
                    <a:pt x="443" y="61"/>
                  </a:lnTo>
                  <a:lnTo>
                    <a:pt x="422" y="40"/>
                  </a:lnTo>
                  <a:lnTo>
                    <a:pt x="383" y="5"/>
                  </a:lnTo>
                  <a:lnTo>
                    <a:pt x="383" y="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8619" name="Freeform 11"/>
            <p:cNvSpPr/>
            <p:nvPr/>
          </p:nvSpPr>
          <p:spPr bwMode="auto">
            <a:xfrm>
              <a:off x="109" y="1903"/>
              <a:ext cx="363" cy="321"/>
            </a:xfrm>
            <a:custGeom>
              <a:avLst/>
              <a:gdLst>
                <a:gd name="T0" fmla="*/ 274 w 363"/>
                <a:gd name="T1" fmla="*/ 88 h 321"/>
                <a:gd name="T2" fmla="*/ 266 w 363"/>
                <a:gd name="T3" fmla="*/ 54 h 321"/>
                <a:gd name="T4" fmla="*/ 245 w 363"/>
                <a:gd name="T5" fmla="*/ 40 h 321"/>
                <a:gd name="T6" fmla="*/ 225 w 363"/>
                <a:gd name="T7" fmla="*/ 27 h 321"/>
                <a:gd name="T8" fmla="*/ 204 w 363"/>
                <a:gd name="T9" fmla="*/ 20 h 321"/>
                <a:gd name="T10" fmla="*/ 184 w 363"/>
                <a:gd name="T11" fmla="*/ 6 h 321"/>
                <a:gd name="T12" fmla="*/ 163 w 363"/>
                <a:gd name="T13" fmla="*/ 6 h 321"/>
                <a:gd name="T14" fmla="*/ 143 w 363"/>
                <a:gd name="T15" fmla="*/ 0 h 321"/>
                <a:gd name="T16" fmla="*/ 122 w 363"/>
                <a:gd name="T17" fmla="*/ 0 h 321"/>
                <a:gd name="T18" fmla="*/ 102 w 363"/>
                <a:gd name="T19" fmla="*/ 0 h 321"/>
                <a:gd name="T20" fmla="*/ 88 w 363"/>
                <a:gd name="T21" fmla="*/ 0 h 321"/>
                <a:gd name="T22" fmla="*/ 61 w 363"/>
                <a:gd name="T23" fmla="*/ 0 h 321"/>
                <a:gd name="T24" fmla="*/ 47 w 363"/>
                <a:gd name="T25" fmla="*/ 13 h 321"/>
                <a:gd name="T26" fmla="*/ 34 w 363"/>
                <a:gd name="T27" fmla="*/ 27 h 321"/>
                <a:gd name="T28" fmla="*/ 20 w 363"/>
                <a:gd name="T29" fmla="*/ 47 h 321"/>
                <a:gd name="T30" fmla="*/ 7 w 363"/>
                <a:gd name="T31" fmla="*/ 68 h 321"/>
                <a:gd name="T32" fmla="*/ 7 w 363"/>
                <a:gd name="T33" fmla="*/ 88 h 321"/>
                <a:gd name="T34" fmla="*/ 0 w 363"/>
                <a:gd name="T35" fmla="*/ 108 h 321"/>
                <a:gd name="T36" fmla="*/ 0 w 363"/>
                <a:gd name="T37" fmla="*/ 122 h 321"/>
                <a:gd name="T38" fmla="*/ 0 w 363"/>
                <a:gd name="T39" fmla="*/ 143 h 321"/>
                <a:gd name="T40" fmla="*/ 0 w 363"/>
                <a:gd name="T41" fmla="*/ 163 h 321"/>
                <a:gd name="T42" fmla="*/ 0 w 363"/>
                <a:gd name="T43" fmla="*/ 183 h 321"/>
                <a:gd name="T44" fmla="*/ 7 w 363"/>
                <a:gd name="T45" fmla="*/ 197 h 321"/>
                <a:gd name="T46" fmla="*/ 20 w 363"/>
                <a:gd name="T47" fmla="*/ 218 h 321"/>
                <a:gd name="T48" fmla="*/ 34 w 363"/>
                <a:gd name="T49" fmla="*/ 238 h 321"/>
                <a:gd name="T50" fmla="*/ 54 w 363"/>
                <a:gd name="T51" fmla="*/ 259 h 321"/>
                <a:gd name="T52" fmla="*/ 75 w 363"/>
                <a:gd name="T53" fmla="*/ 279 h 321"/>
                <a:gd name="T54" fmla="*/ 82 w 363"/>
                <a:gd name="T55" fmla="*/ 293 h 321"/>
                <a:gd name="T56" fmla="*/ 102 w 363"/>
                <a:gd name="T57" fmla="*/ 299 h 321"/>
                <a:gd name="T58" fmla="*/ 122 w 363"/>
                <a:gd name="T59" fmla="*/ 306 h 321"/>
                <a:gd name="T60" fmla="*/ 136 w 363"/>
                <a:gd name="T61" fmla="*/ 306 h 321"/>
                <a:gd name="T62" fmla="*/ 157 w 363"/>
                <a:gd name="T63" fmla="*/ 313 h 321"/>
                <a:gd name="T64" fmla="*/ 177 w 363"/>
                <a:gd name="T65" fmla="*/ 320 h 321"/>
                <a:gd name="T66" fmla="*/ 197 w 363"/>
                <a:gd name="T67" fmla="*/ 320 h 321"/>
                <a:gd name="T68" fmla="*/ 211 w 363"/>
                <a:gd name="T69" fmla="*/ 320 h 321"/>
                <a:gd name="T70" fmla="*/ 232 w 363"/>
                <a:gd name="T71" fmla="*/ 320 h 321"/>
                <a:gd name="T72" fmla="*/ 252 w 363"/>
                <a:gd name="T73" fmla="*/ 320 h 321"/>
                <a:gd name="T74" fmla="*/ 272 w 363"/>
                <a:gd name="T75" fmla="*/ 320 h 321"/>
                <a:gd name="T76" fmla="*/ 286 w 363"/>
                <a:gd name="T77" fmla="*/ 320 h 321"/>
                <a:gd name="T78" fmla="*/ 307 w 363"/>
                <a:gd name="T79" fmla="*/ 320 h 321"/>
                <a:gd name="T80" fmla="*/ 327 w 363"/>
                <a:gd name="T81" fmla="*/ 306 h 321"/>
                <a:gd name="T82" fmla="*/ 341 w 363"/>
                <a:gd name="T83" fmla="*/ 286 h 321"/>
                <a:gd name="T84" fmla="*/ 354 w 363"/>
                <a:gd name="T85" fmla="*/ 265 h 321"/>
                <a:gd name="T86" fmla="*/ 354 w 363"/>
                <a:gd name="T87" fmla="*/ 245 h 321"/>
                <a:gd name="T88" fmla="*/ 362 w 363"/>
                <a:gd name="T89" fmla="*/ 224 h 321"/>
                <a:gd name="T90" fmla="*/ 362 w 363"/>
                <a:gd name="T91" fmla="*/ 204 h 321"/>
                <a:gd name="T92" fmla="*/ 362 w 363"/>
                <a:gd name="T93" fmla="*/ 183 h 321"/>
                <a:gd name="T94" fmla="*/ 362 w 363"/>
                <a:gd name="T95" fmla="*/ 163 h 321"/>
                <a:gd name="T96" fmla="*/ 362 w 363"/>
                <a:gd name="T97" fmla="*/ 149 h 321"/>
                <a:gd name="T98" fmla="*/ 362 w 363"/>
                <a:gd name="T99" fmla="*/ 129 h 321"/>
                <a:gd name="T100" fmla="*/ 354 w 363"/>
                <a:gd name="T101" fmla="*/ 108 h 321"/>
                <a:gd name="T102" fmla="*/ 334 w 363"/>
                <a:gd name="T103" fmla="*/ 102 h 321"/>
                <a:gd name="T104" fmla="*/ 313 w 363"/>
                <a:gd name="T105" fmla="*/ 81 h 321"/>
                <a:gd name="T106" fmla="*/ 274 w 363"/>
                <a:gd name="T107" fmla="*/ 88 h 321"/>
                <a:gd name="T108" fmla="*/ 274 w 363"/>
                <a:gd name="T109" fmla="*/ 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3" h="321">
                  <a:moveTo>
                    <a:pt x="274" y="88"/>
                  </a:moveTo>
                  <a:lnTo>
                    <a:pt x="266" y="54"/>
                  </a:lnTo>
                  <a:lnTo>
                    <a:pt x="245" y="40"/>
                  </a:lnTo>
                  <a:lnTo>
                    <a:pt x="225" y="27"/>
                  </a:lnTo>
                  <a:lnTo>
                    <a:pt x="204" y="20"/>
                  </a:lnTo>
                  <a:lnTo>
                    <a:pt x="184" y="6"/>
                  </a:lnTo>
                  <a:lnTo>
                    <a:pt x="163" y="6"/>
                  </a:lnTo>
                  <a:lnTo>
                    <a:pt x="143" y="0"/>
                  </a:lnTo>
                  <a:lnTo>
                    <a:pt x="122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61" y="0"/>
                  </a:lnTo>
                  <a:lnTo>
                    <a:pt x="47" y="13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8"/>
                  </a:lnTo>
                  <a:lnTo>
                    <a:pt x="7" y="88"/>
                  </a:lnTo>
                  <a:lnTo>
                    <a:pt x="0" y="108"/>
                  </a:lnTo>
                  <a:lnTo>
                    <a:pt x="0" y="122"/>
                  </a:lnTo>
                  <a:lnTo>
                    <a:pt x="0" y="143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7" y="197"/>
                  </a:lnTo>
                  <a:lnTo>
                    <a:pt x="20" y="218"/>
                  </a:lnTo>
                  <a:lnTo>
                    <a:pt x="34" y="238"/>
                  </a:lnTo>
                  <a:lnTo>
                    <a:pt x="54" y="259"/>
                  </a:lnTo>
                  <a:lnTo>
                    <a:pt x="75" y="279"/>
                  </a:lnTo>
                  <a:lnTo>
                    <a:pt x="82" y="293"/>
                  </a:lnTo>
                  <a:lnTo>
                    <a:pt x="102" y="299"/>
                  </a:lnTo>
                  <a:lnTo>
                    <a:pt x="122" y="306"/>
                  </a:lnTo>
                  <a:lnTo>
                    <a:pt x="136" y="306"/>
                  </a:lnTo>
                  <a:lnTo>
                    <a:pt x="157" y="313"/>
                  </a:lnTo>
                  <a:lnTo>
                    <a:pt x="177" y="320"/>
                  </a:lnTo>
                  <a:lnTo>
                    <a:pt x="197" y="320"/>
                  </a:lnTo>
                  <a:lnTo>
                    <a:pt x="211" y="320"/>
                  </a:lnTo>
                  <a:lnTo>
                    <a:pt x="232" y="320"/>
                  </a:lnTo>
                  <a:lnTo>
                    <a:pt x="252" y="320"/>
                  </a:lnTo>
                  <a:lnTo>
                    <a:pt x="272" y="320"/>
                  </a:lnTo>
                  <a:lnTo>
                    <a:pt x="286" y="320"/>
                  </a:lnTo>
                  <a:lnTo>
                    <a:pt x="307" y="320"/>
                  </a:lnTo>
                  <a:lnTo>
                    <a:pt x="327" y="306"/>
                  </a:lnTo>
                  <a:lnTo>
                    <a:pt x="341" y="286"/>
                  </a:lnTo>
                  <a:lnTo>
                    <a:pt x="354" y="265"/>
                  </a:lnTo>
                  <a:lnTo>
                    <a:pt x="354" y="245"/>
                  </a:lnTo>
                  <a:lnTo>
                    <a:pt x="362" y="224"/>
                  </a:lnTo>
                  <a:lnTo>
                    <a:pt x="362" y="204"/>
                  </a:lnTo>
                  <a:lnTo>
                    <a:pt x="362" y="183"/>
                  </a:lnTo>
                  <a:lnTo>
                    <a:pt x="362" y="163"/>
                  </a:lnTo>
                  <a:lnTo>
                    <a:pt x="362" y="149"/>
                  </a:lnTo>
                  <a:lnTo>
                    <a:pt x="362" y="129"/>
                  </a:lnTo>
                  <a:lnTo>
                    <a:pt x="354" y="108"/>
                  </a:lnTo>
                  <a:lnTo>
                    <a:pt x="334" y="102"/>
                  </a:lnTo>
                  <a:lnTo>
                    <a:pt x="313" y="81"/>
                  </a:lnTo>
                  <a:lnTo>
                    <a:pt x="274" y="88"/>
                  </a:lnTo>
                  <a:lnTo>
                    <a:pt x="274" y="88"/>
                  </a:lnTo>
                </a:path>
              </a:pathLst>
            </a:cu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20" name="Freeform 12"/>
          <p:cNvSpPr/>
          <p:nvPr/>
        </p:nvSpPr>
        <p:spPr bwMode="auto">
          <a:xfrm>
            <a:off x="8272463" y="3001963"/>
            <a:ext cx="446087" cy="457200"/>
          </a:xfrm>
          <a:custGeom>
            <a:avLst/>
            <a:gdLst>
              <a:gd name="T0" fmla="*/ 260 w 281"/>
              <a:gd name="T1" fmla="*/ 52 h 288"/>
              <a:gd name="T2" fmla="*/ 238 w 281"/>
              <a:gd name="T3" fmla="*/ 20 h 288"/>
              <a:gd name="T4" fmla="*/ 218 w 281"/>
              <a:gd name="T5" fmla="*/ 7 h 288"/>
              <a:gd name="T6" fmla="*/ 198 w 281"/>
              <a:gd name="T7" fmla="*/ 7 h 288"/>
              <a:gd name="T8" fmla="*/ 184 w 281"/>
              <a:gd name="T9" fmla="*/ 0 h 288"/>
              <a:gd name="T10" fmla="*/ 163 w 281"/>
              <a:gd name="T11" fmla="*/ 0 h 288"/>
              <a:gd name="T12" fmla="*/ 143 w 281"/>
              <a:gd name="T13" fmla="*/ 0 h 288"/>
              <a:gd name="T14" fmla="*/ 116 w 281"/>
              <a:gd name="T15" fmla="*/ 0 h 288"/>
              <a:gd name="T16" fmla="*/ 88 w 281"/>
              <a:gd name="T17" fmla="*/ 0 h 288"/>
              <a:gd name="T18" fmla="*/ 68 w 281"/>
              <a:gd name="T19" fmla="*/ 0 h 288"/>
              <a:gd name="T20" fmla="*/ 41 w 281"/>
              <a:gd name="T21" fmla="*/ 20 h 288"/>
              <a:gd name="T22" fmla="*/ 20 w 281"/>
              <a:gd name="T23" fmla="*/ 41 h 288"/>
              <a:gd name="T24" fmla="*/ 7 w 281"/>
              <a:gd name="T25" fmla="*/ 61 h 288"/>
              <a:gd name="T26" fmla="*/ 0 w 281"/>
              <a:gd name="T27" fmla="*/ 82 h 288"/>
              <a:gd name="T28" fmla="*/ 0 w 281"/>
              <a:gd name="T29" fmla="*/ 102 h 288"/>
              <a:gd name="T30" fmla="*/ 0 w 281"/>
              <a:gd name="T31" fmla="*/ 122 h 288"/>
              <a:gd name="T32" fmla="*/ 0 w 281"/>
              <a:gd name="T33" fmla="*/ 136 h 288"/>
              <a:gd name="T34" fmla="*/ 0 w 281"/>
              <a:gd name="T35" fmla="*/ 157 h 288"/>
              <a:gd name="T36" fmla="*/ 0 w 281"/>
              <a:gd name="T37" fmla="*/ 177 h 288"/>
              <a:gd name="T38" fmla="*/ 0 w 281"/>
              <a:gd name="T39" fmla="*/ 198 h 288"/>
              <a:gd name="T40" fmla="*/ 7 w 281"/>
              <a:gd name="T41" fmla="*/ 218 h 288"/>
              <a:gd name="T42" fmla="*/ 20 w 281"/>
              <a:gd name="T43" fmla="*/ 232 h 288"/>
              <a:gd name="T44" fmla="*/ 41 w 281"/>
              <a:gd name="T45" fmla="*/ 245 h 288"/>
              <a:gd name="T46" fmla="*/ 61 w 281"/>
              <a:gd name="T47" fmla="*/ 266 h 288"/>
              <a:gd name="T48" fmla="*/ 82 w 281"/>
              <a:gd name="T49" fmla="*/ 273 h 288"/>
              <a:gd name="T50" fmla="*/ 109 w 281"/>
              <a:gd name="T51" fmla="*/ 279 h 288"/>
              <a:gd name="T52" fmla="*/ 129 w 281"/>
              <a:gd name="T53" fmla="*/ 287 h 288"/>
              <a:gd name="T54" fmla="*/ 150 w 281"/>
              <a:gd name="T55" fmla="*/ 287 h 288"/>
              <a:gd name="T56" fmla="*/ 170 w 281"/>
              <a:gd name="T57" fmla="*/ 287 h 288"/>
              <a:gd name="T58" fmla="*/ 191 w 281"/>
              <a:gd name="T59" fmla="*/ 279 h 288"/>
              <a:gd name="T60" fmla="*/ 211 w 281"/>
              <a:gd name="T61" fmla="*/ 273 h 288"/>
              <a:gd name="T62" fmla="*/ 225 w 281"/>
              <a:gd name="T63" fmla="*/ 259 h 288"/>
              <a:gd name="T64" fmla="*/ 238 w 281"/>
              <a:gd name="T65" fmla="*/ 238 h 288"/>
              <a:gd name="T66" fmla="*/ 252 w 281"/>
              <a:gd name="T67" fmla="*/ 225 h 288"/>
              <a:gd name="T68" fmla="*/ 259 w 281"/>
              <a:gd name="T69" fmla="*/ 204 h 288"/>
              <a:gd name="T70" fmla="*/ 266 w 281"/>
              <a:gd name="T71" fmla="*/ 184 h 288"/>
              <a:gd name="T72" fmla="*/ 273 w 281"/>
              <a:gd name="T73" fmla="*/ 163 h 288"/>
              <a:gd name="T74" fmla="*/ 280 w 281"/>
              <a:gd name="T75" fmla="*/ 143 h 288"/>
              <a:gd name="T76" fmla="*/ 280 w 281"/>
              <a:gd name="T77" fmla="*/ 122 h 288"/>
              <a:gd name="T78" fmla="*/ 280 w 281"/>
              <a:gd name="T79" fmla="*/ 102 h 288"/>
              <a:gd name="T80" fmla="*/ 280 w 281"/>
              <a:gd name="T81" fmla="*/ 88 h 288"/>
              <a:gd name="T82" fmla="*/ 260 w 281"/>
              <a:gd name="T83" fmla="*/ 52 h 288"/>
              <a:gd name="T84" fmla="*/ 260 w 281"/>
              <a:gd name="T85" fmla="*/ 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1" h="288">
                <a:moveTo>
                  <a:pt x="260" y="52"/>
                </a:moveTo>
                <a:lnTo>
                  <a:pt x="238" y="20"/>
                </a:lnTo>
                <a:lnTo>
                  <a:pt x="218" y="7"/>
                </a:lnTo>
                <a:lnTo>
                  <a:pt x="198" y="7"/>
                </a:lnTo>
                <a:lnTo>
                  <a:pt x="184" y="0"/>
                </a:lnTo>
                <a:lnTo>
                  <a:pt x="163" y="0"/>
                </a:lnTo>
                <a:lnTo>
                  <a:pt x="143" y="0"/>
                </a:lnTo>
                <a:lnTo>
                  <a:pt x="116" y="0"/>
                </a:lnTo>
                <a:lnTo>
                  <a:pt x="88" y="0"/>
                </a:lnTo>
                <a:lnTo>
                  <a:pt x="68" y="0"/>
                </a:lnTo>
                <a:lnTo>
                  <a:pt x="41" y="20"/>
                </a:lnTo>
                <a:lnTo>
                  <a:pt x="20" y="41"/>
                </a:lnTo>
                <a:lnTo>
                  <a:pt x="7" y="61"/>
                </a:lnTo>
                <a:lnTo>
                  <a:pt x="0" y="82"/>
                </a:lnTo>
                <a:lnTo>
                  <a:pt x="0" y="102"/>
                </a:lnTo>
                <a:lnTo>
                  <a:pt x="0" y="122"/>
                </a:lnTo>
                <a:lnTo>
                  <a:pt x="0" y="136"/>
                </a:lnTo>
                <a:lnTo>
                  <a:pt x="0" y="157"/>
                </a:lnTo>
                <a:lnTo>
                  <a:pt x="0" y="177"/>
                </a:lnTo>
                <a:lnTo>
                  <a:pt x="0" y="198"/>
                </a:lnTo>
                <a:lnTo>
                  <a:pt x="7" y="218"/>
                </a:lnTo>
                <a:lnTo>
                  <a:pt x="20" y="232"/>
                </a:lnTo>
                <a:lnTo>
                  <a:pt x="41" y="245"/>
                </a:lnTo>
                <a:lnTo>
                  <a:pt x="61" y="266"/>
                </a:lnTo>
                <a:lnTo>
                  <a:pt x="82" y="273"/>
                </a:lnTo>
                <a:lnTo>
                  <a:pt x="109" y="279"/>
                </a:lnTo>
                <a:lnTo>
                  <a:pt x="129" y="287"/>
                </a:lnTo>
                <a:lnTo>
                  <a:pt x="150" y="287"/>
                </a:lnTo>
                <a:lnTo>
                  <a:pt x="170" y="287"/>
                </a:lnTo>
                <a:lnTo>
                  <a:pt x="191" y="279"/>
                </a:lnTo>
                <a:lnTo>
                  <a:pt x="211" y="273"/>
                </a:lnTo>
                <a:lnTo>
                  <a:pt x="225" y="259"/>
                </a:lnTo>
                <a:lnTo>
                  <a:pt x="238" y="238"/>
                </a:lnTo>
                <a:lnTo>
                  <a:pt x="252" y="225"/>
                </a:lnTo>
                <a:lnTo>
                  <a:pt x="259" y="204"/>
                </a:lnTo>
                <a:lnTo>
                  <a:pt x="266" y="184"/>
                </a:lnTo>
                <a:lnTo>
                  <a:pt x="273" y="163"/>
                </a:lnTo>
                <a:lnTo>
                  <a:pt x="280" y="143"/>
                </a:lnTo>
                <a:lnTo>
                  <a:pt x="280" y="122"/>
                </a:lnTo>
                <a:lnTo>
                  <a:pt x="280" y="102"/>
                </a:lnTo>
                <a:lnTo>
                  <a:pt x="280" y="88"/>
                </a:lnTo>
                <a:lnTo>
                  <a:pt x="260" y="52"/>
                </a:lnTo>
                <a:lnTo>
                  <a:pt x="260" y="52"/>
                </a:lnTo>
              </a:path>
            </a:pathLst>
          </a:cu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68621" name="Group 13"/>
          <p:cNvGrpSpPr/>
          <p:nvPr/>
        </p:nvGrpSpPr>
        <p:grpSpPr bwMode="auto">
          <a:xfrm>
            <a:off x="4576763" y="2944813"/>
            <a:ext cx="604837" cy="728662"/>
            <a:chOff x="2883" y="1855"/>
            <a:chExt cx="381" cy="459"/>
          </a:xfrm>
        </p:grpSpPr>
        <p:sp>
          <p:nvSpPr>
            <p:cNvPr id="68622" name="Freeform 14"/>
            <p:cNvSpPr/>
            <p:nvPr/>
          </p:nvSpPr>
          <p:spPr bwMode="auto">
            <a:xfrm>
              <a:off x="2883" y="1855"/>
              <a:ext cx="381" cy="459"/>
            </a:xfrm>
            <a:custGeom>
              <a:avLst/>
              <a:gdLst>
                <a:gd name="T0" fmla="*/ 353 w 381"/>
                <a:gd name="T1" fmla="*/ 83 h 459"/>
                <a:gd name="T2" fmla="*/ 324 w 381"/>
                <a:gd name="T3" fmla="*/ 32 h 459"/>
                <a:gd name="T4" fmla="*/ 296 w 381"/>
                <a:gd name="T5" fmla="*/ 11 h 459"/>
                <a:gd name="T6" fmla="*/ 269 w 381"/>
                <a:gd name="T7" fmla="*/ 11 h 459"/>
                <a:gd name="T8" fmla="*/ 250 w 381"/>
                <a:gd name="T9" fmla="*/ 0 h 459"/>
                <a:gd name="T10" fmla="*/ 222 w 381"/>
                <a:gd name="T11" fmla="*/ 0 h 459"/>
                <a:gd name="T12" fmla="*/ 194 w 381"/>
                <a:gd name="T13" fmla="*/ 0 h 459"/>
                <a:gd name="T14" fmla="*/ 157 w 381"/>
                <a:gd name="T15" fmla="*/ 0 h 459"/>
                <a:gd name="T16" fmla="*/ 120 w 381"/>
                <a:gd name="T17" fmla="*/ 0 h 459"/>
                <a:gd name="T18" fmla="*/ 92 w 381"/>
                <a:gd name="T19" fmla="*/ 0 h 459"/>
                <a:gd name="T20" fmla="*/ 55 w 381"/>
                <a:gd name="T21" fmla="*/ 32 h 459"/>
                <a:gd name="T22" fmla="*/ 27 w 381"/>
                <a:gd name="T23" fmla="*/ 65 h 459"/>
                <a:gd name="T24" fmla="*/ 9 w 381"/>
                <a:gd name="T25" fmla="*/ 98 h 459"/>
                <a:gd name="T26" fmla="*/ 0 w 381"/>
                <a:gd name="T27" fmla="*/ 131 h 459"/>
                <a:gd name="T28" fmla="*/ 0 w 381"/>
                <a:gd name="T29" fmla="*/ 163 h 459"/>
                <a:gd name="T30" fmla="*/ 0 w 381"/>
                <a:gd name="T31" fmla="*/ 195 h 459"/>
                <a:gd name="T32" fmla="*/ 0 w 381"/>
                <a:gd name="T33" fmla="*/ 218 h 459"/>
                <a:gd name="T34" fmla="*/ 0 w 381"/>
                <a:gd name="T35" fmla="*/ 250 h 459"/>
                <a:gd name="T36" fmla="*/ 0 w 381"/>
                <a:gd name="T37" fmla="*/ 283 h 459"/>
                <a:gd name="T38" fmla="*/ 0 w 381"/>
                <a:gd name="T39" fmla="*/ 316 h 459"/>
                <a:gd name="T40" fmla="*/ 9 w 381"/>
                <a:gd name="T41" fmla="*/ 348 h 459"/>
                <a:gd name="T42" fmla="*/ 27 w 381"/>
                <a:gd name="T43" fmla="*/ 370 h 459"/>
                <a:gd name="T44" fmla="*/ 55 w 381"/>
                <a:gd name="T45" fmla="*/ 392 h 459"/>
                <a:gd name="T46" fmla="*/ 83 w 381"/>
                <a:gd name="T47" fmla="*/ 425 h 459"/>
                <a:gd name="T48" fmla="*/ 111 w 381"/>
                <a:gd name="T49" fmla="*/ 436 h 459"/>
                <a:gd name="T50" fmla="*/ 148 w 381"/>
                <a:gd name="T51" fmla="*/ 446 h 459"/>
                <a:gd name="T52" fmla="*/ 176 w 381"/>
                <a:gd name="T53" fmla="*/ 458 h 459"/>
                <a:gd name="T54" fmla="*/ 203 w 381"/>
                <a:gd name="T55" fmla="*/ 458 h 459"/>
                <a:gd name="T56" fmla="*/ 231 w 381"/>
                <a:gd name="T57" fmla="*/ 458 h 459"/>
                <a:gd name="T58" fmla="*/ 259 w 381"/>
                <a:gd name="T59" fmla="*/ 446 h 459"/>
                <a:gd name="T60" fmla="*/ 287 w 381"/>
                <a:gd name="T61" fmla="*/ 436 h 459"/>
                <a:gd name="T62" fmla="*/ 305 w 381"/>
                <a:gd name="T63" fmla="*/ 414 h 459"/>
                <a:gd name="T64" fmla="*/ 324 w 381"/>
                <a:gd name="T65" fmla="*/ 381 h 459"/>
                <a:gd name="T66" fmla="*/ 343 w 381"/>
                <a:gd name="T67" fmla="*/ 359 h 459"/>
                <a:gd name="T68" fmla="*/ 352 w 381"/>
                <a:gd name="T69" fmla="*/ 326 h 459"/>
                <a:gd name="T70" fmla="*/ 361 w 381"/>
                <a:gd name="T71" fmla="*/ 294 h 459"/>
                <a:gd name="T72" fmla="*/ 371 w 381"/>
                <a:gd name="T73" fmla="*/ 261 h 459"/>
                <a:gd name="T74" fmla="*/ 380 w 381"/>
                <a:gd name="T75" fmla="*/ 228 h 459"/>
                <a:gd name="T76" fmla="*/ 380 w 381"/>
                <a:gd name="T77" fmla="*/ 195 h 459"/>
                <a:gd name="T78" fmla="*/ 380 w 381"/>
                <a:gd name="T79" fmla="*/ 163 h 459"/>
                <a:gd name="T80" fmla="*/ 380 w 381"/>
                <a:gd name="T81" fmla="*/ 141 h 459"/>
                <a:gd name="T82" fmla="*/ 353 w 381"/>
                <a:gd name="T83" fmla="*/ 83 h 459"/>
                <a:gd name="T84" fmla="*/ 353 w 381"/>
                <a:gd name="T85" fmla="*/ 8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1" h="459">
                  <a:moveTo>
                    <a:pt x="353" y="83"/>
                  </a:moveTo>
                  <a:lnTo>
                    <a:pt x="324" y="32"/>
                  </a:lnTo>
                  <a:lnTo>
                    <a:pt x="296" y="11"/>
                  </a:lnTo>
                  <a:lnTo>
                    <a:pt x="269" y="11"/>
                  </a:lnTo>
                  <a:lnTo>
                    <a:pt x="250" y="0"/>
                  </a:lnTo>
                  <a:lnTo>
                    <a:pt x="222" y="0"/>
                  </a:lnTo>
                  <a:lnTo>
                    <a:pt x="194" y="0"/>
                  </a:lnTo>
                  <a:lnTo>
                    <a:pt x="157" y="0"/>
                  </a:lnTo>
                  <a:lnTo>
                    <a:pt x="120" y="0"/>
                  </a:lnTo>
                  <a:lnTo>
                    <a:pt x="92" y="0"/>
                  </a:lnTo>
                  <a:lnTo>
                    <a:pt x="55" y="32"/>
                  </a:lnTo>
                  <a:lnTo>
                    <a:pt x="27" y="65"/>
                  </a:lnTo>
                  <a:lnTo>
                    <a:pt x="9" y="98"/>
                  </a:lnTo>
                  <a:lnTo>
                    <a:pt x="0" y="131"/>
                  </a:lnTo>
                  <a:lnTo>
                    <a:pt x="0" y="163"/>
                  </a:lnTo>
                  <a:lnTo>
                    <a:pt x="0" y="195"/>
                  </a:lnTo>
                  <a:lnTo>
                    <a:pt x="0" y="218"/>
                  </a:lnTo>
                  <a:lnTo>
                    <a:pt x="0" y="250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9" y="348"/>
                  </a:lnTo>
                  <a:lnTo>
                    <a:pt x="27" y="370"/>
                  </a:lnTo>
                  <a:lnTo>
                    <a:pt x="55" y="392"/>
                  </a:lnTo>
                  <a:lnTo>
                    <a:pt x="83" y="425"/>
                  </a:lnTo>
                  <a:lnTo>
                    <a:pt x="111" y="436"/>
                  </a:lnTo>
                  <a:lnTo>
                    <a:pt x="148" y="446"/>
                  </a:lnTo>
                  <a:lnTo>
                    <a:pt x="176" y="458"/>
                  </a:lnTo>
                  <a:lnTo>
                    <a:pt x="203" y="458"/>
                  </a:lnTo>
                  <a:lnTo>
                    <a:pt x="231" y="458"/>
                  </a:lnTo>
                  <a:lnTo>
                    <a:pt x="259" y="446"/>
                  </a:lnTo>
                  <a:lnTo>
                    <a:pt x="287" y="436"/>
                  </a:lnTo>
                  <a:lnTo>
                    <a:pt x="305" y="414"/>
                  </a:lnTo>
                  <a:lnTo>
                    <a:pt x="324" y="381"/>
                  </a:lnTo>
                  <a:lnTo>
                    <a:pt x="343" y="359"/>
                  </a:lnTo>
                  <a:lnTo>
                    <a:pt x="352" y="326"/>
                  </a:lnTo>
                  <a:lnTo>
                    <a:pt x="361" y="294"/>
                  </a:lnTo>
                  <a:lnTo>
                    <a:pt x="371" y="261"/>
                  </a:lnTo>
                  <a:lnTo>
                    <a:pt x="380" y="228"/>
                  </a:lnTo>
                  <a:lnTo>
                    <a:pt x="380" y="195"/>
                  </a:lnTo>
                  <a:lnTo>
                    <a:pt x="380" y="163"/>
                  </a:lnTo>
                  <a:lnTo>
                    <a:pt x="380" y="141"/>
                  </a:lnTo>
                  <a:lnTo>
                    <a:pt x="353" y="83"/>
                  </a:lnTo>
                  <a:lnTo>
                    <a:pt x="353" y="83"/>
                  </a:lnTo>
                </a:path>
              </a:pathLst>
            </a:custGeom>
            <a:pattFill prst="lgCheck">
              <a:fgClr>
                <a:srgbClr val="FF6633"/>
              </a:fgClr>
              <a:bgClr>
                <a:srgbClr val="0099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8623" name="Freeform 15"/>
            <p:cNvSpPr/>
            <p:nvPr/>
          </p:nvSpPr>
          <p:spPr bwMode="auto">
            <a:xfrm>
              <a:off x="2975" y="1986"/>
              <a:ext cx="168" cy="181"/>
            </a:xfrm>
            <a:custGeom>
              <a:avLst/>
              <a:gdLst>
                <a:gd name="T0" fmla="*/ 143 w 168"/>
                <a:gd name="T1" fmla="*/ 75 h 181"/>
                <a:gd name="T2" fmla="*/ 153 w 168"/>
                <a:gd name="T3" fmla="*/ 38 h 181"/>
                <a:gd name="T4" fmla="*/ 140 w 168"/>
                <a:gd name="T5" fmla="*/ 23 h 181"/>
                <a:gd name="T6" fmla="*/ 119 w 168"/>
                <a:gd name="T7" fmla="*/ 8 h 181"/>
                <a:gd name="T8" fmla="*/ 99 w 168"/>
                <a:gd name="T9" fmla="*/ 0 h 181"/>
                <a:gd name="T10" fmla="*/ 79 w 168"/>
                <a:gd name="T11" fmla="*/ 0 h 181"/>
                <a:gd name="T12" fmla="*/ 60 w 168"/>
                <a:gd name="T13" fmla="*/ 0 h 181"/>
                <a:gd name="T14" fmla="*/ 46 w 168"/>
                <a:gd name="T15" fmla="*/ 0 h 181"/>
                <a:gd name="T16" fmla="*/ 26 w 168"/>
                <a:gd name="T17" fmla="*/ 0 h 181"/>
                <a:gd name="T18" fmla="*/ 13 w 168"/>
                <a:gd name="T19" fmla="*/ 23 h 181"/>
                <a:gd name="T20" fmla="*/ 6 w 168"/>
                <a:gd name="T21" fmla="*/ 47 h 181"/>
                <a:gd name="T22" fmla="*/ 6 w 168"/>
                <a:gd name="T23" fmla="*/ 70 h 181"/>
                <a:gd name="T24" fmla="*/ 0 w 168"/>
                <a:gd name="T25" fmla="*/ 94 h 181"/>
                <a:gd name="T26" fmla="*/ 0 w 168"/>
                <a:gd name="T27" fmla="*/ 117 h 181"/>
                <a:gd name="T28" fmla="*/ 6 w 168"/>
                <a:gd name="T29" fmla="*/ 141 h 181"/>
                <a:gd name="T30" fmla="*/ 20 w 168"/>
                <a:gd name="T31" fmla="*/ 156 h 181"/>
                <a:gd name="T32" fmla="*/ 40 w 168"/>
                <a:gd name="T33" fmla="*/ 171 h 181"/>
                <a:gd name="T34" fmla="*/ 60 w 168"/>
                <a:gd name="T35" fmla="*/ 180 h 181"/>
                <a:gd name="T36" fmla="*/ 79 w 168"/>
                <a:gd name="T37" fmla="*/ 180 h 181"/>
                <a:gd name="T38" fmla="*/ 99 w 168"/>
                <a:gd name="T39" fmla="*/ 180 h 181"/>
                <a:gd name="T40" fmla="*/ 113 w 168"/>
                <a:gd name="T41" fmla="*/ 180 h 181"/>
                <a:gd name="T42" fmla="*/ 133 w 168"/>
                <a:gd name="T43" fmla="*/ 180 h 181"/>
                <a:gd name="T44" fmla="*/ 153 w 168"/>
                <a:gd name="T45" fmla="*/ 164 h 181"/>
                <a:gd name="T46" fmla="*/ 160 w 168"/>
                <a:gd name="T47" fmla="*/ 148 h 181"/>
                <a:gd name="T48" fmla="*/ 167 w 168"/>
                <a:gd name="T49" fmla="*/ 124 h 181"/>
                <a:gd name="T50" fmla="*/ 143 w 168"/>
                <a:gd name="T51" fmla="*/ 75 h 181"/>
                <a:gd name="T52" fmla="*/ 143 w 168"/>
                <a:gd name="T53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81">
                  <a:moveTo>
                    <a:pt x="143" y="75"/>
                  </a:moveTo>
                  <a:lnTo>
                    <a:pt x="153" y="38"/>
                  </a:lnTo>
                  <a:lnTo>
                    <a:pt x="140" y="23"/>
                  </a:lnTo>
                  <a:lnTo>
                    <a:pt x="119" y="8"/>
                  </a:lnTo>
                  <a:lnTo>
                    <a:pt x="99" y="0"/>
                  </a:lnTo>
                  <a:lnTo>
                    <a:pt x="79" y="0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26" y="0"/>
                  </a:lnTo>
                  <a:lnTo>
                    <a:pt x="13" y="23"/>
                  </a:lnTo>
                  <a:lnTo>
                    <a:pt x="6" y="47"/>
                  </a:lnTo>
                  <a:lnTo>
                    <a:pt x="6" y="70"/>
                  </a:lnTo>
                  <a:lnTo>
                    <a:pt x="0" y="94"/>
                  </a:lnTo>
                  <a:lnTo>
                    <a:pt x="0" y="117"/>
                  </a:lnTo>
                  <a:lnTo>
                    <a:pt x="6" y="141"/>
                  </a:lnTo>
                  <a:lnTo>
                    <a:pt x="20" y="156"/>
                  </a:lnTo>
                  <a:lnTo>
                    <a:pt x="40" y="171"/>
                  </a:lnTo>
                  <a:lnTo>
                    <a:pt x="60" y="180"/>
                  </a:lnTo>
                  <a:lnTo>
                    <a:pt x="79" y="180"/>
                  </a:lnTo>
                  <a:lnTo>
                    <a:pt x="99" y="180"/>
                  </a:lnTo>
                  <a:lnTo>
                    <a:pt x="113" y="180"/>
                  </a:lnTo>
                  <a:lnTo>
                    <a:pt x="133" y="180"/>
                  </a:lnTo>
                  <a:lnTo>
                    <a:pt x="153" y="164"/>
                  </a:lnTo>
                  <a:lnTo>
                    <a:pt x="160" y="148"/>
                  </a:lnTo>
                  <a:lnTo>
                    <a:pt x="167" y="124"/>
                  </a:lnTo>
                  <a:lnTo>
                    <a:pt x="143" y="75"/>
                  </a:lnTo>
                  <a:lnTo>
                    <a:pt x="143" y="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24" name="Freeform 16"/>
          <p:cNvSpPr/>
          <p:nvPr/>
        </p:nvSpPr>
        <p:spPr bwMode="auto">
          <a:xfrm>
            <a:off x="6000750" y="2932113"/>
            <a:ext cx="500063" cy="601662"/>
          </a:xfrm>
          <a:custGeom>
            <a:avLst/>
            <a:gdLst>
              <a:gd name="T0" fmla="*/ 292 w 315"/>
              <a:gd name="T1" fmla="*/ 68 h 379"/>
              <a:gd name="T2" fmla="*/ 267 w 315"/>
              <a:gd name="T3" fmla="*/ 27 h 379"/>
              <a:gd name="T4" fmla="*/ 244 w 315"/>
              <a:gd name="T5" fmla="*/ 9 h 379"/>
              <a:gd name="T6" fmla="*/ 222 w 315"/>
              <a:gd name="T7" fmla="*/ 9 h 379"/>
              <a:gd name="T8" fmla="*/ 206 w 315"/>
              <a:gd name="T9" fmla="*/ 0 h 379"/>
              <a:gd name="T10" fmla="*/ 183 w 315"/>
              <a:gd name="T11" fmla="*/ 0 h 379"/>
              <a:gd name="T12" fmla="*/ 160 w 315"/>
              <a:gd name="T13" fmla="*/ 0 h 379"/>
              <a:gd name="T14" fmla="*/ 130 w 315"/>
              <a:gd name="T15" fmla="*/ 0 h 379"/>
              <a:gd name="T16" fmla="*/ 99 w 315"/>
              <a:gd name="T17" fmla="*/ 0 h 379"/>
              <a:gd name="T18" fmla="*/ 76 w 315"/>
              <a:gd name="T19" fmla="*/ 0 h 379"/>
              <a:gd name="T20" fmla="*/ 46 w 315"/>
              <a:gd name="T21" fmla="*/ 27 h 379"/>
              <a:gd name="T22" fmla="*/ 23 w 315"/>
              <a:gd name="T23" fmla="*/ 54 h 379"/>
              <a:gd name="T24" fmla="*/ 7 w 315"/>
              <a:gd name="T25" fmla="*/ 81 h 379"/>
              <a:gd name="T26" fmla="*/ 0 w 315"/>
              <a:gd name="T27" fmla="*/ 108 h 379"/>
              <a:gd name="T28" fmla="*/ 0 w 315"/>
              <a:gd name="T29" fmla="*/ 135 h 379"/>
              <a:gd name="T30" fmla="*/ 0 w 315"/>
              <a:gd name="T31" fmla="*/ 161 h 379"/>
              <a:gd name="T32" fmla="*/ 0 w 315"/>
              <a:gd name="T33" fmla="*/ 180 h 379"/>
              <a:gd name="T34" fmla="*/ 0 w 315"/>
              <a:gd name="T35" fmla="*/ 207 h 379"/>
              <a:gd name="T36" fmla="*/ 0 w 315"/>
              <a:gd name="T37" fmla="*/ 234 h 379"/>
              <a:gd name="T38" fmla="*/ 0 w 315"/>
              <a:gd name="T39" fmla="*/ 261 h 379"/>
              <a:gd name="T40" fmla="*/ 7 w 315"/>
              <a:gd name="T41" fmla="*/ 287 h 379"/>
              <a:gd name="T42" fmla="*/ 23 w 315"/>
              <a:gd name="T43" fmla="*/ 306 h 379"/>
              <a:gd name="T44" fmla="*/ 46 w 315"/>
              <a:gd name="T45" fmla="*/ 323 h 379"/>
              <a:gd name="T46" fmla="*/ 69 w 315"/>
              <a:gd name="T47" fmla="*/ 350 h 379"/>
              <a:gd name="T48" fmla="*/ 92 w 315"/>
              <a:gd name="T49" fmla="*/ 360 h 379"/>
              <a:gd name="T50" fmla="*/ 122 w 315"/>
              <a:gd name="T51" fmla="*/ 368 h 379"/>
              <a:gd name="T52" fmla="*/ 145 w 315"/>
              <a:gd name="T53" fmla="*/ 378 h 379"/>
              <a:gd name="T54" fmla="*/ 168 w 315"/>
              <a:gd name="T55" fmla="*/ 378 h 379"/>
              <a:gd name="T56" fmla="*/ 191 w 315"/>
              <a:gd name="T57" fmla="*/ 378 h 379"/>
              <a:gd name="T58" fmla="*/ 214 w 315"/>
              <a:gd name="T59" fmla="*/ 368 h 379"/>
              <a:gd name="T60" fmla="*/ 237 w 315"/>
              <a:gd name="T61" fmla="*/ 360 h 379"/>
              <a:gd name="T62" fmla="*/ 252 w 315"/>
              <a:gd name="T63" fmla="*/ 341 h 379"/>
              <a:gd name="T64" fmla="*/ 267 w 315"/>
              <a:gd name="T65" fmla="*/ 314 h 379"/>
              <a:gd name="T66" fmla="*/ 283 w 315"/>
              <a:gd name="T67" fmla="*/ 296 h 379"/>
              <a:gd name="T68" fmla="*/ 290 w 315"/>
              <a:gd name="T69" fmla="*/ 269 h 379"/>
              <a:gd name="T70" fmla="*/ 298 w 315"/>
              <a:gd name="T71" fmla="*/ 242 h 379"/>
              <a:gd name="T72" fmla="*/ 306 w 315"/>
              <a:gd name="T73" fmla="*/ 215 h 379"/>
              <a:gd name="T74" fmla="*/ 314 w 315"/>
              <a:gd name="T75" fmla="*/ 188 h 379"/>
              <a:gd name="T76" fmla="*/ 314 w 315"/>
              <a:gd name="T77" fmla="*/ 161 h 379"/>
              <a:gd name="T78" fmla="*/ 314 w 315"/>
              <a:gd name="T79" fmla="*/ 135 h 379"/>
              <a:gd name="T80" fmla="*/ 314 w 315"/>
              <a:gd name="T81" fmla="*/ 116 h 379"/>
              <a:gd name="T82" fmla="*/ 292 w 315"/>
              <a:gd name="T83" fmla="*/ 68 h 379"/>
              <a:gd name="T84" fmla="*/ 292 w 315"/>
              <a:gd name="T85" fmla="*/ 6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5" h="379">
                <a:moveTo>
                  <a:pt x="292" y="68"/>
                </a:moveTo>
                <a:lnTo>
                  <a:pt x="267" y="27"/>
                </a:lnTo>
                <a:lnTo>
                  <a:pt x="244" y="9"/>
                </a:lnTo>
                <a:lnTo>
                  <a:pt x="222" y="9"/>
                </a:lnTo>
                <a:lnTo>
                  <a:pt x="206" y="0"/>
                </a:lnTo>
                <a:lnTo>
                  <a:pt x="183" y="0"/>
                </a:lnTo>
                <a:lnTo>
                  <a:pt x="160" y="0"/>
                </a:lnTo>
                <a:lnTo>
                  <a:pt x="130" y="0"/>
                </a:lnTo>
                <a:lnTo>
                  <a:pt x="99" y="0"/>
                </a:lnTo>
                <a:lnTo>
                  <a:pt x="76" y="0"/>
                </a:lnTo>
                <a:lnTo>
                  <a:pt x="46" y="27"/>
                </a:lnTo>
                <a:lnTo>
                  <a:pt x="23" y="54"/>
                </a:lnTo>
                <a:lnTo>
                  <a:pt x="7" y="81"/>
                </a:lnTo>
                <a:lnTo>
                  <a:pt x="0" y="108"/>
                </a:lnTo>
                <a:lnTo>
                  <a:pt x="0" y="135"/>
                </a:lnTo>
                <a:lnTo>
                  <a:pt x="0" y="161"/>
                </a:lnTo>
                <a:lnTo>
                  <a:pt x="0" y="180"/>
                </a:lnTo>
                <a:lnTo>
                  <a:pt x="0" y="207"/>
                </a:lnTo>
                <a:lnTo>
                  <a:pt x="0" y="234"/>
                </a:lnTo>
                <a:lnTo>
                  <a:pt x="0" y="261"/>
                </a:lnTo>
                <a:lnTo>
                  <a:pt x="7" y="287"/>
                </a:lnTo>
                <a:lnTo>
                  <a:pt x="23" y="306"/>
                </a:lnTo>
                <a:lnTo>
                  <a:pt x="46" y="323"/>
                </a:lnTo>
                <a:lnTo>
                  <a:pt x="69" y="350"/>
                </a:lnTo>
                <a:lnTo>
                  <a:pt x="92" y="360"/>
                </a:lnTo>
                <a:lnTo>
                  <a:pt x="122" y="368"/>
                </a:lnTo>
                <a:lnTo>
                  <a:pt x="145" y="378"/>
                </a:lnTo>
                <a:lnTo>
                  <a:pt x="168" y="378"/>
                </a:lnTo>
                <a:lnTo>
                  <a:pt x="191" y="378"/>
                </a:lnTo>
                <a:lnTo>
                  <a:pt x="214" y="368"/>
                </a:lnTo>
                <a:lnTo>
                  <a:pt x="237" y="360"/>
                </a:lnTo>
                <a:lnTo>
                  <a:pt x="252" y="341"/>
                </a:lnTo>
                <a:lnTo>
                  <a:pt x="267" y="314"/>
                </a:lnTo>
                <a:lnTo>
                  <a:pt x="283" y="296"/>
                </a:lnTo>
                <a:lnTo>
                  <a:pt x="290" y="269"/>
                </a:lnTo>
                <a:lnTo>
                  <a:pt x="298" y="242"/>
                </a:lnTo>
                <a:lnTo>
                  <a:pt x="306" y="215"/>
                </a:lnTo>
                <a:lnTo>
                  <a:pt x="314" y="188"/>
                </a:lnTo>
                <a:lnTo>
                  <a:pt x="314" y="161"/>
                </a:lnTo>
                <a:lnTo>
                  <a:pt x="314" y="135"/>
                </a:lnTo>
                <a:lnTo>
                  <a:pt x="314" y="116"/>
                </a:lnTo>
                <a:lnTo>
                  <a:pt x="292" y="68"/>
                </a:lnTo>
                <a:lnTo>
                  <a:pt x="292" y="68"/>
                </a:lnTo>
              </a:path>
            </a:pathLst>
          </a:custGeom>
          <a:pattFill prst="pct10">
            <a:fgClr>
              <a:schemeClr val="accent2"/>
            </a:fgClr>
            <a:bgClr>
              <a:srgbClr val="FF663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68625" name="Group 17"/>
          <p:cNvGrpSpPr/>
          <p:nvPr/>
        </p:nvGrpSpPr>
        <p:grpSpPr bwMode="auto">
          <a:xfrm>
            <a:off x="1627188" y="2797175"/>
            <a:ext cx="857250" cy="836613"/>
            <a:chOff x="1025" y="1762"/>
            <a:chExt cx="540" cy="527"/>
          </a:xfrm>
        </p:grpSpPr>
        <p:sp>
          <p:nvSpPr>
            <p:cNvPr id="68626" name="Freeform 18"/>
            <p:cNvSpPr/>
            <p:nvPr/>
          </p:nvSpPr>
          <p:spPr bwMode="auto">
            <a:xfrm>
              <a:off x="1025" y="1762"/>
              <a:ext cx="540" cy="527"/>
            </a:xfrm>
            <a:custGeom>
              <a:avLst/>
              <a:gdLst>
                <a:gd name="T0" fmla="*/ 333 w 540"/>
                <a:gd name="T1" fmla="*/ 0 h 527"/>
                <a:gd name="T2" fmla="*/ 295 w 540"/>
                <a:gd name="T3" fmla="*/ 0 h 527"/>
                <a:gd name="T4" fmla="*/ 256 w 540"/>
                <a:gd name="T5" fmla="*/ 0 h 527"/>
                <a:gd name="T6" fmla="*/ 217 w 540"/>
                <a:gd name="T7" fmla="*/ 0 h 527"/>
                <a:gd name="T8" fmla="*/ 185 w 540"/>
                <a:gd name="T9" fmla="*/ 0 h 527"/>
                <a:gd name="T10" fmla="*/ 141 w 540"/>
                <a:gd name="T11" fmla="*/ 19 h 527"/>
                <a:gd name="T12" fmla="*/ 83 w 540"/>
                <a:gd name="T13" fmla="*/ 38 h 527"/>
                <a:gd name="T14" fmla="*/ 57 w 540"/>
                <a:gd name="T15" fmla="*/ 64 h 527"/>
                <a:gd name="T16" fmla="*/ 25 w 540"/>
                <a:gd name="T17" fmla="*/ 102 h 527"/>
                <a:gd name="T18" fmla="*/ 12 w 540"/>
                <a:gd name="T19" fmla="*/ 147 h 527"/>
                <a:gd name="T20" fmla="*/ 0 w 540"/>
                <a:gd name="T21" fmla="*/ 186 h 527"/>
                <a:gd name="T22" fmla="*/ 0 w 540"/>
                <a:gd name="T23" fmla="*/ 231 h 527"/>
                <a:gd name="T24" fmla="*/ 0 w 540"/>
                <a:gd name="T25" fmla="*/ 263 h 527"/>
                <a:gd name="T26" fmla="*/ 0 w 540"/>
                <a:gd name="T27" fmla="*/ 307 h 527"/>
                <a:gd name="T28" fmla="*/ 6 w 540"/>
                <a:gd name="T29" fmla="*/ 359 h 527"/>
                <a:gd name="T30" fmla="*/ 19 w 540"/>
                <a:gd name="T31" fmla="*/ 391 h 527"/>
                <a:gd name="T32" fmla="*/ 44 w 540"/>
                <a:gd name="T33" fmla="*/ 423 h 527"/>
                <a:gd name="T34" fmla="*/ 96 w 540"/>
                <a:gd name="T35" fmla="*/ 462 h 527"/>
                <a:gd name="T36" fmla="*/ 128 w 540"/>
                <a:gd name="T37" fmla="*/ 487 h 527"/>
                <a:gd name="T38" fmla="*/ 160 w 540"/>
                <a:gd name="T39" fmla="*/ 506 h 527"/>
                <a:gd name="T40" fmla="*/ 231 w 540"/>
                <a:gd name="T41" fmla="*/ 519 h 527"/>
                <a:gd name="T42" fmla="*/ 301 w 540"/>
                <a:gd name="T43" fmla="*/ 526 h 527"/>
                <a:gd name="T44" fmla="*/ 378 w 540"/>
                <a:gd name="T45" fmla="*/ 526 h 527"/>
                <a:gd name="T46" fmla="*/ 410 w 540"/>
                <a:gd name="T47" fmla="*/ 526 h 527"/>
                <a:gd name="T48" fmla="*/ 462 w 540"/>
                <a:gd name="T49" fmla="*/ 526 h 527"/>
                <a:gd name="T50" fmla="*/ 494 w 540"/>
                <a:gd name="T51" fmla="*/ 487 h 527"/>
                <a:gd name="T52" fmla="*/ 513 w 540"/>
                <a:gd name="T53" fmla="*/ 442 h 527"/>
                <a:gd name="T54" fmla="*/ 519 w 540"/>
                <a:gd name="T55" fmla="*/ 410 h 527"/>
                <a:gd name="T56" fmla="*/ 526 w 540"/>
                <a:gd name="T57" fmla="*/ 378 h 527"/>
                <a:gd name="T58" fmla="*/ 526 w 540"/>
                <a:gd name="T59" fmla="*/ 333 h 527"/>
                <a:gd name="T60" fmla="*/ 532 w 540"/>
                <a:gd name="T61" fmla="*/ 282 h 527"/>
                <a:gd name="T62" fmla="*/ 539 w 540"/>
                <a:gd name="T63" fmla="*/ 250 h 527"/>
                <a:gd name="T64" fmla="*/ 532 w 540"/>
                <a:gd name="T65" fmla="*/ 211 h 527"/>
                <a:gd name="T66" fmla="*/ 526 w 540"/>
                <a:gd name="T67" fmla="*/ 179 h 527"/>
                <a:gd name="T68" fmla="*/ 500 w 540"/>
                <a:gd name="T69" fmla="*/ 141 h 527"/>
                <a:gd name="T70" fmla="*/ 468 w 540"/>
                <a:gd name="T71" fmla="*/ 109 h 527"/>
                <a:gd name="T72" fmla="*/ 430 w 540"/>
                <a:gd name="T73" fmla="*/ 70 h 527"/>
                <a:gd name="T74" fmla="*/ 397 w 540"/>
                <a:gd name="T75" fmla="*/ 38 h 527"/>
                <a:gd name="T76" fmla="*/ 360 w 540"/>
                <a:gd name="T77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0" h="527">
                  <a:moveTo>
                    <a:pt x="360" y="5"/>
                  </a:moveTo>
                  <a:lnTo>
                    <a:pt x="333" y="0"/>
                  </a:lnTo>
                  <a:lnTo>
                    <a:pt x="314" y="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56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9" y="0"/>
                  </a:lnTo>
                  <a:lnTo>
                    <a:pt x="185" y="0"/>
                  </a:lnTo>
                  <a:lnTo>
                    <a:pt x="166" y="0"/>
                  </a:lnTo>
                  <a:lnTo>
                    <a:pt x="141" y="19"/>
                  </a:lnTo>
                  <a:lnTo>
                    <a:pt x="102" y="25"/>
                  </a:lnTo>
                  <a:lnTo>
                    <a:pt x="83" y="38"/>
                  </a:lnTo>
                  <a:lnTo>
                    <a:pt x="76" y="51"/>
                  </a:lnTo>
                  <a:lnTo>
                    <a:pt x="57" y="64"/>
                  </a:lnTo>
                  <a:lnTo>
                    <a:pt x="44" y="83"/>
                  </a:lnTo>
                  <a:lnTo>
                    <a:pt x="25" y="102"/>
                  </a:lnTo>
                  <a:lnTo>
                    <a:pt x="19" y="128"/>
                  </a:lnTo>
                  <a:lnTo>
                    <a:pt x="12" y="147"/>
                  </a:lnTo>
                  <a:lnTo>
                    <a:pt x="6" y="166"/>
                  </a:lnTo>
                  <a:lnTo>
                    <a:pt x="0" y="186"/>
                  </a:lnTo>
                  <a:lnTo>
                    <a:pt x="0" y="211"/>
                  </a:lnTo>
                  <a:lnTo>
                    <a:pt x="0" y="231"/>
                  </a:lnTo>
                  <a:lnTo>
                    <a:pt x="0" y="250"/>
                  </a:lnTo>
                  <a:lnTo>
                    <a:pt x="0" y="263"/>
                  </a:lnTo>
                  <a:lnTo>
                    <a:pt x="0" y="282"/>
                  </a:lnTo>
                  <a:lnTo>
                    <a:pt x="0" y="307"/>
                  </a:lnTo>
                  <a:lnTo>
                    <a:pt x="0" y="333"/>
                  </a:lnTo>
                  <a:lnTo>
                    <a:pt x="6" y="359"/>
                  </a:lnTo>
                  <a:lnTo>
                    <a:pt x="12" y="372"/>
                  </a:lnTo>
                  <a:lnTo>
                    <a:pt x="19" y="391"/>
                  </a:lnTo>
                  <a:lnTo>
                    <a:pt x="32" y="410"/>
                  </a:lnTo>
                  <a:lnTo>
                    <a:pt x="44" y="423"/>
                  </a:lnTo>
                  <a:lnTo>
                    <a:pt x="83" y="442"/>
                  </a:lnTo>
                  <a:lnTo>
                    <a:pt x="96" y="462"/>
                  </a:lnTo>
                  <a:lnTo>
                    <a:pt x="109" y="474"/>
                  </a:lnTo>
                  <a:lnTo>
                    <a:pt x="128" y="487"/>
                  </a:lnTo>
                  <a:lnTo>
                    <a:pt x="147" y="500"/>
                  </a:lnTo>
                  <a:lnTo>
                    <a:pt x="160" y="506"/>
                  </a:lnTo>
                  <a:lnTo>
                    <a:pt x="179" y="513"/>
                  </a:lnTo>
                  <a:lnTo>
                    <a:pt x="231" y="519"/>
                  </a:lnTo>
                  <a:lnTo>
                    <a:pt x="282" y="526"/>
                  </a:lnTo>
                  <a:lnTo>
                    <a:pt x="301" y="526"/>
                  </a:lnTo>
                  <a:lnTo>
                    <a:pt x="340" y="526"/>
                  </a:lnTo>
                  <a:lnTo>
                    <a:pt x="378" y="526"/>
                  </a:lnTo>
                  <a:lnTo>
                    <a:pt x="391" y="526"/>
                  </a:lnTo>
                  <a:lnTo>
                    <a:pt x="410" y="526"/>
                  </a:lnTo>
                  <a:lnTo>
                    <a:pt x="449" y="526"/>
                  </a:lnTo>
                  <a:lnTo>
                    <a:pt x="462" y="526"/>
                  </a:lnTo>
                  <a:lnTo>
                    <a:pt x="487" y="506"/>
                  </a:lnTo>
                  <a:lnTo>
                    <a:pt x="494" y="487"/>
                  </a:lnTo>
                  <a:lnTo>
                    <a:pt x="500" y="468"/>
                  </a:lnTo>
                  <a:lnTo>
                    <a:pt x="513" y="442"/>
                  </a:lnTo>
                  <a:lnTo>
                    <a:pt x="519" y="429"/>
                  </a:lnTo>
                  <a:lnTo>
                    <a:pt x="519" y="410"/>
                  </a:lnTo>
                  <a:lnTo>
                    <a:pt x="526" y="391"/>
                  </a:lnTo>
                  <a:lnTo>
                    <a:pt x="526" y="378"/>
                  </a:lnTo>
                  <a:lnTo>
                    <a:pt x="526" y="353"/>
                  </a:lnTo>
                  <a:lnTo>
                    <a:pt x="526" y="333"/>
                  </a:lnTo>
                  <a:lnTo>
                    <a:pt x="532" y="320"/>
                  </a:lnTo>
                  <a:lnTo>
                    <a:pt x="532" y="282"/>
                  </a:lnTo>
                  <a:lnTo>
                    <a:pt x="532" y="269"/>
                  </a:lnTo>
                  <a:lnTo>
                    <a:pt x="539" y="250"/>
                  </a:lnTo>
                  <a:lnTo>
                    <a:pt x="539" y="231"/>
                  </a:lnTo>
                  <a:lnTo>
                    <a:pt x="532" y="211"/>
                  </a:lnTo>
                  <a:lnTo>
                    <a:pt x="532" y="198"/>
                  </a:lnTo>
                  <a:lnTo>
                    <a:pt x="526" y="179"/>
                  </a:lnTo>
                  <a:lnTo>
                    <a:pt x="513" y="160"/>
                  </a:lnTo>
                  <a:lnTo>
                    <a:pt x="500" y="141"/>
                  </a:lnTo>
                  <a:lnTo>
                    <a:pt x="487" y="128"/>
                  </a:lnTo>
                  <a:lnTo>
                    <a:pt x="468" y="109"/>
                  </a:lnTo>
                  <a:lnTo>
                    <a:pt x="449" y="89"/>
                  </a:lnTo>
                  <a:lnTo>
                    <a:pt x="430" y="70"/>
                  </a:lnTo>
                  <a:lnTo>
                    <a:pt x="417" y="57"/>
                  </a:lnTo>
                  <a:lnTo>
                    <a:pt x="397" y="38"/>
                  </a:lnTo>
                  <a:lnTo>
                    <a:pt x="360" y="5"/>
                  </a:lnTo>
                  <a:lnTo>
                    <a:pt x="360" y="5"/>
                  </a:lnTo>
                </a:path>
              </a:pathLst>
            </a:custGeom>
            <a:pattFill prst="pct10">
              <a:fgClr>
                <a:srgbClr val="FF6633"/>
              </a:fgClr>
              <a:bgClr>
                <a:srgbClr val="99CC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8627" name="Freeform 19"/>
            <p:cNvSpPr/>
            <p:nvPr/>
          </p:nvSpPr>
          <p:spPr bwMode="auto">
            <a:xfrm>
              <a:off x="1128" y="1910"/>
              <a:ext cx="341" cy="302"/>
            </a:xfrm>
            <a:custGeom>
              <a:avLst/>
              <a:gdLst>
                <a:gd name="T0" fmla="*/ 257 w 341"/>
                <a:gd name="T1" fmla="*/ 83 h 302"/>
                <a:gd name="T2" fmla="*/ 250 w 341"/>
                <a:gd name="T3" fmla="*/ 51 h 302"/>
                <a:gd name="T4" fmla="*/ 230 w 341"/>
                <a:gd name="T5" fmla="*/ 38 h 302"/>
                <a:gd name="T6" fmla="*/ 211 w 341"/>
                <a:gd name="T7" fmla="*/ 25 h 302"/>
                <a:gd name="T8" fmla="*/ 192 w 341"/>
                <a:gd name="T9" fmla="*/ 19 h 302"/>
                <a:gd name="T10" fmla="*/ 173 w 341"/>
                <a:gd name="T11" fmla="*/ 6 h 302"/>
                <a:gd name="T12" fmla="*/ 153 w 341"/>
                <a:gd name="T13" fmla="*/ 6 h 302"/>
                <a:gd name="T14" fmla="*/ 134 w 341"/>
                <a:gd name="T15" fmla="*/ 0 h 302"/>
                <a:gd name="T16" fmla="*/ 115 w 341"/>
                <a:gd name="T17" fmla="*/ 0 h 302"/>
                <a:gd name="T18" fmla="*/ 96 w 341"/>
                <a:gd name="T19" fmla="*/ 0 h 302"/>
                <a:gd name="T20" fmla="*/ 83 w 341"/>
                <a:gd name="T21" fmla="*/ 0 h 302"/>
                <a:gd name="T22" fmla="*/ 57 w 341"/>
                <a:gd name="T23" fmla="*/ 0 h 302"/>
                <a:gd name="T24" fmla="*/ 44 w 341"/>
                <a:gd name="T25" fmla="*/ 12 h 302"/>
                <a:gd name="T26" fmla="*/ 31 w 341"/>
                <a:gd name="T27" fmla="*/ 25 h 302"/>
                <a:gd name="T28" fmla="*/ 19 w 341"/>
                <a:gd name="T29" fmla="*/ 45 h 302"/>
                <a:gd name="T30" fmla="*/ 6 w 341"/>
                <a:gd name="T31" fmla="*/ 64 h 302"/>
                <a:gd name="T32" fmla="*/ 6 w 341"/>
                <a:gd name="T33" fmla="*/ 83 h 302"/>
                <a:gd name="T34" fmla="*/ 0 w 341"/>
                <a:gd name="T35" fmla="*/ 102 h 302"/>
                <a:gd name="T36" fmla="*/ 0 w 341"/>
                <a:gd name="T37" fmla="*/ 115 h 302"/>
                <a:gd name="T38" fmla="*/ 0 w 341"/>
                <a:gd name="T39" fmla="*/ 134 h 302"/>
                <a:gd name="T40" fmla="*/ 0 w 341"/>
                <a:gd name="T41" fmla="*/ 154 h 302"/>
                <a:gd name="T42" fmla="*/ 0 w 341"/>
                <a:gd name="T43" fmla="*/ 172 h 302"/>
                <a:gd name="T44" fmla="*/ 6 w 341"/>
                <a:gd name="T45" fmla="*/ 185 h 302"/>
                <a:gd name="T46" fmla="*/ 19 w 341"/>
                <a:gd name="T47" fmla="*/ 205 h 302"/>
                <a:gd name="T48" fmla="*/ 31 w 341"/>
                <a:gd name="T49" fmla="*/ 224 h 302"/>
                <a:gd name="T50" fmla="*/ 51 w 341"/>
                <a:gd name="T51" fmla="*/ 243 h 302"/>
                <a:gd name="T52" fmla="*/ 70 w 341"/>
                <a:gd name="T53" fmla="*/ 262 h 302"/>
                <a:gd name="T54" fmla="*/ 77 w 341"/>
                <a:gd name="T55" fmla="*/ 275 h 302"/>
                <a:gd name="T56" fmla="*/ 96 w 341"/>
                <a:gd name="T57" fmla="*/ 281 h 302"/>
                <a:gd name="T58" fmla="*/ 115 w 341"/>
                <a:gd name="T59" fmla="*/ 288 h 302"/>
                <a:gd name="T60" fmla="*/ 128 w 341"/>
                <a:gd name="T61" fmla="*/ 288 h 302"/>
                <a:gd name="T62" fmla="*/ 147 w 341"/>
                <a:gd name="T63" fmla="*/ 294 h 302"/>
                <a:gd name="T64" fmla="*/ 166 w 341"/>
                <a:gd name="T65" fmla="*/ 301 h 302"/>
                <a:gd name="T66" fmla="*/ 185 w 341"/>
                <a:gd name="T67" fmla="*/ 301 h 302"/>
                <a:gd name="T68" fmla="*/ 198 w 341"/>
                <a:gd name="T69" fmla="*/ 301 h 302"/>
                <a:gd name="T70" fmla="*/ 218 w 341"/>
                <a:gd name="T71" fmla="*/ 301 h 302"/>
                <a:gd name="T72" fmla="*/ 237 w 341"/>
                <a:gd name="T73" fmla="*/ 301 h 302"/>
                <a:gd name="T74" fmla="*/ 256 w 341"/>
                <a:gd name="T75" fmla="*/ 301 h 302"/>
                <a:gd name="T76" fmla="*/ 269 w 341"/>
                <a:gd name="T77" fmla="*/ 301 h 302"/>
                <a:gd name="T78" fmla="*/ 288 w 341"/>
                <a:gd name="T79" fmla="*/ 301 h 302"/>
                <a:gd name="T80" fmla="*/ 308 w 341"/>
                <a:gd name="T81" fmla="*/ 288 h 302"/>
                <a:gd name="T82" fmla="*/ 320 w 341"/>
                <a:gd name="T83" fmla="*/ 269 h 302"/>
                <a:gd name="T84" fmla="*/ 333 w 341"/>
                <a:gd name="T85" fmla="*/ 249 h 302"/>
                <a:gd name="T86" fmla="*/ 333 w 341"/>
                <a:gd name="T87" fmla="*/ 230 h 302"/>
                <a:gd name="T88" fmla="*/ 340 w 341"/>
                <a:gd name="T89" fmla="*/ 211 h 302"/>
                <a:gd name="T90" fmla="*/ 340 w 341"/>
                <a:gd name="T91" fmla="*/ 192 h 302"/>
                <a:gd name="T92" fmla="*/ 340 w 341"/>
                <a:gd name="T93" fmla="*/ 172 h 302"/>
                <a:gd name="T94" fmla="*/ 340 w 341"/>
                <a:gd name="T95" fmla="*/ 154 h 302"/>
                <a:gd name="T96" fmla="*/ 340 w 341"/>
                <a:gd name="T97" fmla="*/ 140 h 302"/>
                <a:gd name="T98" fmla="*/ 340 w 341"/>
                <a:gd name="T99" fmla="*/ 121 h 302"/>
                <a:gd name="T100" fmla="*/ 333 w 341"/>
                <a:gd name="T101" fmla="*/ 102 h 302"/>
                <a:gd name="T102" fmla="*/ 314 w 341"/>
                <a:gd name="T103" fmla="*/ 96 h 302"/>
                <a:gd name="T104" fmla="*/ 294 w 341"/>
                <a:gd name="T105" fmla="*/ 77 h 302"/>
                <a:gd name="T106" fmla="*/ 257 w 341"/>
                <a:gd name="T107" fmla="*/ 83 h 302"/>
                <a:gd name="T108" fmla="*/ 257 w 341"/>
                <a:gd name="T109" fmla="*/ 8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1" h="302">
                  <a:moveTo>
                    <a:pt x="257" y="83"/>
                  </a:moveTo>
                  <a:lnTo>
                    <a:pt x="250" y="51"/>
                  </a:lnTo>
                  <a:lnTo>
                    <a:pt x="230" y="38"/>
                  </a:lnTo>
                  <a:lnTo>
                    <a:pt x="211" y="25"/>
                  </a:lnTo>
                  <a:lnTo>
                    <a:pt x="192" y="19"/>
                  </a:lnTo>
                  <a:lnTo>
                    <a:pt x="173" y="6"/>
                  </a:lnTo>
                  <a:lnTo>
                    <a:pt x="153" y="6"/>
                  </a:lnTo>
                  <a:lnTo>
                    <a:pt x="134" y="0"/>
                  </a:lnTo>
                  <a:lnTo>
                    <a:pt x="115" y="0"/>
                  </a:lnTo>
                  <a:lnTo>
                    <a:pt x="96" y="0"/>
                  </a:lnTo>
                  <a:lnTo>
                    <a:pt x="83" y="0"/>
                  </a:lnTo>
                  <a:lnTo>
                    <a:pt x="57" y="0"/>
                  </a:lnTo>
                  <a:lnTo>
                    <a:pt x="44" y="12"/>
                  </a:lnTo>
                  <a:lnTo>
                    <a:pt x="31" y="25"/>
                  </a:lnTo>
                  <a:lnTo>
                    <a:pt x="19" y="45"/>
                  </a:lnTo>
                  <a:lnTo>
                    <a:pt x="6" y="64"/>
                  </a:lnTo>
                  <a:lnTo>
                    <a:pt x="6" y="83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0" y="134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6" y="185"/>
                  </a:lnTo>
                  <a:lnTo>
                    <a:pt x="19" y="205"/>
                  </a:lnTo>
                  <a:lnTo>
                    <a:pt x="31" y="224"/>
                  </a:lnTo>
                  <a:lnTo>
                    <a:pt x="51" y="243"/>
                  </a:lnTo>
                  <a:lnTo>
                    <a:pt x="70" y="262"/>
                  </a:lnTo>
                  <a:lnTo>
                    <a:pt x="77" y="275"/>
                  </a:lnTo>
                  <a:lnTo>
                    <a:pt x="96" y="281"/>
                  </a:lnTo>
                  <a:lnTo>
                    <a:pt x="115" y="288"/>
                  </a:lnTo>
                  <a:lnTo>
                    <a:pt x="128" y="288"/>
                  </a:lnTo>
                  <a:lnTo>
                    <a:pt x="147" y="294"/>
                  </a:lnTo>
                  <a:lnTo>
                    <a:pt x="166" y="301"/>
                  </a:lnTo>
                  <a:lnTo>
                    <a:pt x="185" y="301"/>
                  </a:lnTo>
                  <a:lnTo>
                    <a:pt x="198" y="301"/>
                  </a:lnTo>
                  <a:lnTo>
                    <a:pt x="218" y="301"/>
                  </a:lnTo>
                  <a:lnTo>
                    <a:pt x="237" y="301"/>
                  </a:lnTo>
                  <a:lnTo>
                    <a:pt x="256" y="301"/>
                  </a:lnTo>
                  <a:lnTo>
                    <a:pt x="269" y="301"/>
                  </a:lnTo>
                  <a:lnTo>
                    <a:pt x="288" y="301"/>
                  </a:lnTo>
                  <a:lnTo>
                    <a:pt x="308" y="288"/>
                  </a:lnTo>
                  <a:lnTo>
                    <a:pt x="320" y="269"/>
                  </a:lnTo>
                  <a:lnTo>
                    <a:pt x="333" y="249"/>
                  </a:lnTo>
                  <a:lnTo>
                    <a:pt x="333" y="230"/>
                  </a:lnTo>
                  <a:lnTo>
                    <a:pt x="340" y="211"/>
                  </a:lnTo>
                  <a:lnTo>
                    <a:pt x="340" y="192"/>
                  </a:lnTo>
                  <a:lnTo>
                    <a:pt x="340" y="172"/>
                  </a:lnTo>
                  <a:lnTo>
                    <a:pt x="340" y="154"/>
                  </a:lnTo>
                  <a:lnTo>
                    <a:pt x="340" y="140"/>
                  </a:lnTo>
                  <a:lnTo>
                    <a:pt x="340" y="121"/>
                  </a:lnTo>
                  <a:lnTo>
                    <a:pt x="333" y="102"/>
                  </a:lnTo>
                  <a:lnTo>
                    <a:pt x="314" y="96"/>
                  </a:lnTo>
                  <a:lnTo>
                    <a:pt x="294" y="77"/>
                  </a:lnTo>
                  <a:lnTo>
                    <a:pt x="257" y="83"/>
                  </a:lnTo>
                  <a:lnTo>
                    <a:pt x="257" y="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8628" name="Group 20"/>
          <p:cNvGrpSpPr/>
          <p:nvPr/>
        </p:nvGrpSpPr>
        <p:grpSpPr bwMode="auto">
          <a:xfrm>
            <a:off x="3100388" y="2820988"/>
            <a:ext cx="804862" cy="787400"/>
            <a:chOff x="1953" y="1777"/>
            <a:chExt cx="507" cy="496"/>
          </a:xfrm>
        </p:grpSpPr>
        <p:sp>
          <p:nvSpPr>
            <p:cNvPr id="68629" name="Freeform 21"/>
            <p:cNvSpPr/>
            <p:nvPr/>
          </p:nvSpPr>
          <p:spPr bwMode="auto">
            <a:xfrm>
              <a:off x="1953" y="1777"/>
              <a:ext cx="507" cy="496"/>
            </a:xfrm>
            <a:custGeom>
              <a:avLst/>
              <a:gdLst>
                <a:gd name="T0" fmla="*/ 313 w 507"/>
                <a:gd name="T1" fmla="*/ 0 h 496"/>
                <a:gd name="T2" fmla="*/ 277 w 507"/>
                <a:gd name="T3" fmla="*/ 0 h 496"/>
                <a:gd name="T4" fmla="*/ 240 w 507"/>
                <a:gd name="T5" fmla="*/ 0 h 496"/>
                <a:gd name="T6" fmla="*/ 204 w 507"/>
                <a:gd name="T7" fmla="*/ 0 h 496"/>
                <a:gd name="T8" fmla="*/ 174 w 507"/>
                <a:gd name="T9" fmla="*/ 0 h 496"/>
                <a:gd name="T10" fmla="*/ 132 w 507"/>
                <a:gd name="T11" fmla="*/ 18 h 496"/>
                <a:gd name="T12" fmla="*/ 78 w 507"/>
                <a:gd name="T13" fmla="*/ 36 h 496"/>
                <a:gd name="T14" fmla="*/ 53 w 507"/>
                <a:gd name="T15" fmla="*/ 60 h 496"/>
                <a:gd name="T16" fmla="*/ 23 w 507"/>
                <a:gd name="T17" fmla="*/ 96 h 496"/>
                <a:gd name="T18" fmla="*/ 11 w 507"/>
                <a:gd name="T19" fmla="*/ 138 h 496"/>
                <a:gd name="T20" fmla="*/ 0 w 507"/>
                <a:gd name="T21" fmla="*/ 175 h 496"/>
                <a:gd name="T22" fmla="*/ 0 w 507"/>
                <a:gd name="T23" fmla="*/ 217 h 496"/>
                <a:gd name="T24" fmla="*/ 0 w 507"/>
                <a:gd name="T25" fmla="*/ 247 h 496"/>
                <a:gd name="T26" fmla="*/ 0 w 507"/>
                <a:gd name="T27" fmla="*/ 289 h 496"/>
                <a:gd name="T28" fmla="*/ 5 w 507"/>
                <a:gd name="T29" fmla="*/ 337 h 496"/>
                <a:gd name="T30" fmla="*/ 18 w 507"/>
                <a:gd name="T31" fmla="*/ 368 h 496"/>
                <a:gd name="T32" fmla="*/ 41 w 507"/>
                <a:gd name="T33" fmla="*/ 398 h 496"/>
                <a:gd name="T34" fmla="*/ 90 w 507"/>
                <a:gd name="T35" fmla="*/ 434 h 496"/>
                <a:gd name="T36" fmla="*/ 120 w 507"/>
                <a:gd name="T37" fmla="*/ 458 h 496"/>
                <a:gd name="T38" fmla="*/ 150 w 507"/>
                <a:gd name="T39" fmla="*/ 476 h 496"/>
                <a:gd name="T40" fmla="*/ 216 w 507"/>
                <a:gd name="T41" fmla="*/ 488 h 496"/>
                <a:gd name="T42" fmla="*/ 283 w 507"/>
                <a:gd name="T43" fmla="*/ 495 h 496"/>
                <a:gd name="T44" fmla="*/ 355 w 507"/>
                <a:gd name="T45" fmla="*/ 495 h 496"/>
                <a:gd name="T46" fmla="*/ 385 w 507"/>
                <a:gd name="T47" fmla="*/ 495 h 496"/>
                <a:gd name="T48" fmla="*/ 433 w 507"/>
                <a:gd name="T49" fmla="*/ 495 h 496"/>
                <a:gd name="T50" fmla="*/ 464 w 507"/>
                <a:gd name="T51" fmla="*/ 458 h 496"/>
                <a:gd name="T52" fmla="*/ 482 w 507"/>
                <a:gd name="T53" fmla="*/ 416 h 496"/>
                <a:gd name="T54" fmla="*/ 487 w 507"/>
                <a:gd name="T55" fmla="*/ 386 h 496"/>
                <a:gd name="T56" fmla="*/ 494 w 507"/>
                <a:gd name="T57" fmla="*/ 356 h 496"/>
                <a:gd name="T58" fmla="*/ 494 w 507"/>
                <a:gd name="T59" fmla="*/ 314 h 496"/>
                <a:gd name="T60" fmla="*/ 500 w 507"/>
                <a:gd name="T61" fmla="*/ 265 h 496"/>
                <a:gd name="T62" fmla="*/ 506 w 507"/>
                <a:gd name="T63" fmla="*/ 235 h 496"/>
                <a:gd name="T64" fmla="*/ 500 w 507"/>
                <a:gd name="T65" fmla="*/ 199 h 496"/>
                <a:gd name="T66" fmla="*/ 494 w 507"/>
                <a:gd name="T67" fmla="*/ 168 h 496"/>
                <a:gd name="T68" fmla="*/ 470 w 507"/>
                <a:gd name="T69" fmla="*/ 133 h 496"/>
                <a:gd name="T70" fmla="*/ 439 w 507"/>
                <a:gd name="T71" fmla="*/ 102 h 496"/>
                <a:gd name="T72" fmla="*/ 403 w 507"/>
                <a:gd name="T73" fmla="*/ 66 h 496"/>
                <a:gd name="T74" fmla="*/ 373 w 507"/>
                <a:gd name="T75" fmla="*/ 36 h 496"/>
                <a:gd name="T76" fmla="*/ 338 w 507"/>
                <a:gd name="T77" fmla="*/ 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496">
                  <a:moveTo>
                    <a:pt x="338" y="4"/>
                  </a:moveTo>
                  <a:lnTo>
                    <a:pt x="313" y="0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58" y="0"/>
                  </a:lnTo>
                  <a:lnTo>
                    <a:pt x="240" y="0"/>
                  </a:lnTo>
                  <a:lnTo>
                    <a:pt x="222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32" y="18"/>
                  </a:lnTo>
                  <a:lnTo>
                    <a:pt x="96" y="24"/>
                  </a:lnTo>
                  <a:lnTo>
                    <a:pt x="78" y="36"/>
                  </a:lnTo>
                  <a:lnTo>
                    <a:pt x="72" y="48"/>
                  </a:lnTo>
                  <a:lnTo>
                    <a:pt x="53" y="60"/>
                  </a:lnTo>
                  <a:lnTo>
                    <a:pt x="41" y="78"/>
                  </a:lnTo>
                  <a:lnTo>
                    <a:pt x="23" y="96"/>
                  </a:lnTo>
                  <a:lnTo>
                    <a:pt x="18" y="120"/>
                  </a:lnTo>
                  <a:lnTo>
                    <a:pt x="11" y="138"/>
                  </a:lnTo>
                  <a:lnTo>
                    <a:pt x="5" y="157"/>
                  </a:lnTo>
                  <a:lnTo>
                    <a:pt x="0" y="175"/>
                  </a:lnTo>
                  <a:lnTo>
                    <a:pt x="0" y="199"/>
                  </a:lnTo>
                  <a:lnTo>
                    <a:pt x="0" y="217"/>
                  </a:lnTo>
                  <a:lnTo>
                    <a:pt x="0" y="235"/>
                  </a:lnTo>
                  <a:lnTo>
                    <a:pt x="0" y="247"/>
                  </a:lnTo>
                  <a:lnTo>
                    <a:pt x="0" y="265"/>
                  </a:lnTo>
                  <a:lnTo>
                    <a:pt x="0" y="289"/>
                  </a:lnTo>
                  <a:lnTo>
                    <a:pt x="0" y="314"/>
                  </a:lnTo>
                  <a:lnTo>
                    <a:pt x="5" y="337"/>
                  </a:lnTo>
                  <a:lnTo>
                    <a:pt x="11" y="350"/>
                  </a:lnTo>
                  <a:lnTo>
                    <a:pt x="18" y="368"/>
                  </a:lnTo>
                  <a:lnTo>
                    <a:pt x="30" y="386"/>
                  </a:lnTo>
                  <a:lnTo>
                    <a:pt x="41" y="398"/>
                  </a:lnTo>
                  <a:lnTo>
                    <a:pt x="78" y="416"/>
                  </a:lnTo>
                  <a:lnTo>
                    <a:pt x="90" y="434"/>
                  </a:lnTo>
                  <a:lnTo>
                    <a:pt x="102" y="446"/>
                  </a:lnTo>
                  <a:lnTo>
                    <a:pt x="120" y="458"/>
                  </a:lnTo>
                  <a:lnTo>
                    <a:pt x="138" y="470"/>
                  </a:lnTo>
                  <a:lnTo>
                    <a:pt x="150" y="476"/>
                  </a:lnTo>
                  <a:lnTo>
                    <a:pt x="168" y="483"/>
                  </a:lnTo>
                  <a:lnTo>
                    <a:pt x="216" y="488"/>
                  </a:lnTo>
                  <a:lnTo>
                    <a:pt x="265" y="495"/>
                  </a:lnTo>
                  <a:lnTo>
                    <a:pt x="283" y="495"/>
                  </a:lnTo>
                  <a:lnTo>
                    <a:pt x="319" y="495"/>
                  </a:lnTo>
                  <a:lnTo>
                    <a:pt x="355" y="495"/>
                  </a:lnTo>
                  <a:lnTo>
                    <a:pt x="367" y="495"/>
                  </a:lnTo>
                  <a:lnTo>
                    <a:pt x="385" y="495"/>
                  </a:lnTo>
                  <a:lnTo>
                    <a:pt x="421" y="495"/>
                  </a:lnTo>
                  <a:lnTo>
                    <a:pt x="433" y="495"/>
                  </a:lnTo>
                  <a:lnTo>
                    <a:pt x="457" y="476"/>
                  </a:lnTo>
                  <a:lnTo>
                    <a:pt x="464" y="458"/>
                  </a:lnTo>
                  <a:lnTo>
                    <a:pt x="470" y="440"/>
                  </a:lnTo>
                  <a:lnTo>
                    <a:pt x="482" y="416"/>
                  </a:lnTo>
                  <a:lnTo>
                    <a:pt x="487" y="404"/>
                  </a:lnTo>
                  <a:lnTo>
                    <a:pt x="487" y="386"/>
                  </a:lnTo>
                  <a:lnTo>
                    <a:pt x="494" y="368"/>
                  </a:lnTo>
                  <a:lnTo>
                    <a:pt x="494" y="356"/>
                  </a:lnTo>
                  <a:lnTo>
                    <a:pt x="494" y="332"/>
                  </a:lnTo>
                  <a:lnTo>
                    <a:pt x="494" y="314"/>
                  </a:lnTo>
                  <a:lnTo>
                    <a:pt x="500" y="301"/>
                  </a:lnTo>
                  <a:lnTo>
                    <a:pt x="500" y="265"/>
                  </a:lnTo>
                  <a:lnTo>
                    <a:pt x="500" y="253"/>
                  </a:lnTo>
                  <a:lnTo>
                    <a:pt x="506" y="235"/>
                  </a:lnTo>
                  <a:lnTo>
                    <a:pt x="506" y="217"/>
                  </a:lnTo>
                  <a:lnTo>
                    <a:pt x="500" y="199"/>
                  </a:lnTo>
                  <a:lnTo>
                    <a:pt x="500" y="187"/>
                  </a:lnTo>
                  <a:lnTo>
                    <a:pt x="494" y="168"/>
                  </a:lnTo>
                  <a:lnTo>
                    <a:pt x="482" y="150"/>
                  </a:lnTo>
                  <a:lnTo>
                    <a:pt x="470" y="133"/>
                  </a:lnTo>
                  <a:lnTo>
                    <a:pt x="457" y="120"/>
                  </a:lnTo>
                  <a:lnTo>
                    <a:pt x="439" y="102"/>
                  </a:lnTo>
                  <a:lnTo>
                    <a:pt x="421" y="84"/>
                  </a:lnTo>
                  <a:lnTo>
                    <a:pt x="403" y="66"/>
                  </a:lnTo>
                  <a:lnTo>
                    <a:pt x="391" y="54"/>
                  </a:lnTo>
                  <a:lnTo>
                    <a:pt x="373" y="36"/>
                  </a:lnTo>
                  <a:lnTo>
                    <a:pt x="338" y="4"/>
                  </a:lnTo>
                  <a:lnTo>
                    <a:pt x="338" y="4"/>
                  </a:lnTo>
                </a:path>
              </a:pathLst>
            </a:custGeom>
            <a:pattFill prst="pct25">
              <a:fgClr>
                <a:srgbClr val="FF6633"/>
              </a:fgClr>
              <a:bgClr>
                <a:srgbClr val="99CC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8630" name="Freeform 22"/>
            <p:cNvSpPr/>
            <p:nvPr/>
          </p:nvSpPr>
          <p:spPr bwMode="auto">
            <a:xfrm>
              <a:off x="2016" y="1885"/>
              <a:ext cx="291" cy="256"/>
            </a:xfrm>
            <a:custGeom>
              <a:avLst/>
              <a:gdLst>
                <a:gd name="T0" fmla="*/ 219 w 291"/>
                <a:gd name="T1" fmla="*/ 70 h 256"/>
                <a:gd name="T2" fmla="*/ 213 w 291"/>
                <a:gd name="T3" fmla="*/ 43 h 256"/>
                <a:gd name="T4" fmla="*/ 196 w 291"/>
                <a:gd name="T5" fmla="*/ 32 h 256"/>
                <a:gd name="T6" fmla="*/ 180 w 291"/>
                <a:gd name="T7" fmla="*/ 21 h 256"/>
                <a:gd name="T8" fmla="*/ 164 w 291"/>
                <a:gd name="T9" fmla="*/ 16 h 256"/>
                <a:gd name="T10" fmla="*/ 147 w 291"/>
                <a:gd name="T11" fmla="*/ 5 h 256"/>
                <a:gd name="T12" fmla="*/ 131 w 291"/>
                <a:gd name="T13" fmla="*/ 5 h 256"/>
                <a:gd name="T14" fmla="*/ 114 w 291"/>
                <a:gd name="T15" fmla="*/ 0 h 256"/>
                <a:gd name="T16" fmla="*/ 98 w 291"/>
                <a:gd name="T17" fmla="*/ 0 h 256"/>
                <a:gd name="T18" fmla="*/ 82 w 291"/>
                <a:gd name="T19" fmla="*/ 0 h 256"/>
                <a:gd name="T20" fmla="*/ 70 w 291"/>
                <a:gd name="T21" fmla="*/ 0 h 256"/>
                <a:gd name="T22" fmla="*/ 49 w 291"/>
                <a:gd name="T23" fmla="*/ 0 h 256"/>
                <a:gd name="T24" fmla="*/ 38 w 291"/>
                <a:gd name="T25" fmla="*/ 10 h 256"/>
                <a:gd name="T26" fmla="*/ 27 w 291"/>
                <a:gd name="T27" fmla="*/ 21 h 256"/>
                <a:gd name="T28" fmla="*/ 16 w 291"/>
                <a:gd name="T29" fmla="*/ 38 h 256"/>
                <a:gd name="T30" fmla="*/ 5 w 291"/>
                <a:gd name="T31" fmla="*/ 54 h 256"/>
                <a:gd name="T32" fmla="*/ 5 w 291"/>
                <a:gd name="T33" fmla="*/ 70 h 256"/>
                <a:gd name="T34" fmla="*/ 0 w 291"/>
                <a:gd name="T35" fmla="*/ 86 h 256"/>
                <a:gd name="T36" fmla="*/ 0 w 291"/>
                <a:gd name="T37" fmla="*/ 97 h 256"/>
                <a:gd name="T38" fmla="*/ 0 w 291"/>
                <a:gd name="T39" fmla="*/ 114 h 256"/>
                <a:gd name="T40" fmla="*/ 0 w 291"/>
                <a:gd name="T41" fmla="*/ 130 h 256"/>
                <a:gd name="T42" fmla="*/ 0 w 291"/>
                <a:gd name="T43" fmla="*/ 146 h 256"/>
                <a:gd name="T44" fmla="*/ 5 w 291"/>
                <a:gd name="T45" fmla="*/ 157 h 256"/>
                <a:gd name="T46" fmla="*/ 16 w 291"/>
                <a:gd name="T47" fmla="*/ 173 h 256"/>
                <a:gd name="T48" fmla="*/ 27 w 291"/>
                <a:gd name="T49" fmla="*/ 190 h 256"/>
                <a:gd name="T50" fmla="*/ 43 w 291"/>
                <a:gd name="T51" fmla="*/ 206 h 256"/>
                <a:gd name="T52" fmla="*/ 60 w 291"/>
                <a:gd name="T53" fmla="*/ 222 h 256"/>
                <a:gd name="T54" fmla="*/ 65 w 291"/>
                <a:gd name="T55" fmla="*/ 233 h 256"/>
                <a:gd name="T56" fmla="*/ 82 w 291"/>
                <a:gd name="T57" fmla="*/ 238 h 256"/>
                <a:gd name="T58" fmla="*/ 98 w 291"/>
                <a:gd name="T59" fmla="*/ 244 h 256"/>
                <a:gd name="T60" fmla="*/ 109 w 291"/>
                <a:gd name="T61" fmla="*/ 244 h 256"/>
                <a:gd name="T62" fmla="*/ 125 w 291"/>
                <a:gd name="T63" fmla="*/ 249 h 256"/>
                <a:gd name="T64" fmla="*/ 142 w 291"/>
                <a:gd name="T65" fmla="*/ 255 h 256"/>
                <a:gd name="T66" fmla="*/ 158 w 291"/>
                <a:gd name="T67" fmla="*/ 255 h 256"/>
                <a:gd name="T68" fmla="*/ 169 w 291"/>
                <a:gd name="T69" fmla="*/ 255 h 256"/>
                <a:gd name="T70" fmla="*/ 186 w 291"/>
                <a:gd name="T71" fmla="*/ 255 h 256"/>
                <a:gd name="T72" fmla="*/ 202 w 291"/>
                <a:gd name="T73" fmla="*/ 255 h 256"/>
                <a:gd name="T74" fmla="*/ 218 w 291"/>
                <a:gd name="T75" fmla="*/ 255 h 256"/>
                <a:gd name="T76" fmla="*/ 229 w 291"/>
                <a:gd name="T77" fmla="*/ 255 h 256"/>
                <a:gd name="T78" fmla="*/ 246 w 291"/>
                <a:gd name="T79" fmla="*/ 255 h 256"/>
                <a:gd name="T80" fmla="*/ 262 w 291"/>
                <a:gd name="T81" fmla="*/ 244 h 256"/>
                <a:gd name="T82" fmla="*/ 273 w 291"/>
                <a:gd name="T83" fmla="*/ 227 h 256"/>
                <a:gd name="T84" fmla="*/ 284 w 291"/>
                <a:gd name="T85" fmla="*/ 211 h 256"/>
                <a:gd name="T86" fmla="*/ 284 w 291"/>
                <a:gd name="T87" fmla="*/ 195 h 256"/>
                <a:gd name="T88" fmla="*/ 290 w 291"/>
                <a:gd name="T89" fmla="*/ 179 h 256"/>
                <a:gd name="T90" fmla="*/ 290 w 291"/>
                <a:gd name="T91" fmla="*/ 162 h 256"/>
                <a:gd name="T92" fmla="*/ 290 w 291"/>
                <a:gd name="T93" fmla="*/ 146 h 256"/>
                <a:gd name="T94" fmla="*/ 290 w 291"/>
                <a:gd name="T95" fmla="*/ 130 h 256"/>
                <a:gd name="T96" fmla="*/ 290 w 291"/>
                <a:gd name="T97" fmla="*/ 119 h 256"/>
                <a:gd name="T98" fmla="*/ 290 w 291"/>
                <a:gd name="T99" fmla="*/ 103 h 256"/>
                <a:gd name="T100" fmla="*/ 284 w 291"/>
                <a:gd name="T101" fmla="*/ 86 h 256"/>
                <a:gd name="T102" fmla="*/ 267 w 291"/>
                <a:gd name="T103" fmla="*/ 81 h 256"/>
                <a:gd name="T104" fmla="*/ 251 w 291"/>
                <a:gd name="T105" fmla="*/ 65 h 256"/>
                <a:gd name="T106" fmla="*/ 219 w 291"/>
                <a:gd name="T107" fmla="*/ 70 h 256"/>
                <a:gd name="T108" fmla="*/ 219 w 291"/>
                <a:gd name="T109" fmla="*/ 7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1" h="256">
                  <a:moveTo>
                    <a:pt x="219" y="70"/>
                  </a:moveTo>
                  <a:lnTo>
                    <a:pt x="213" y="43"/>
                  </a:lnTo>
                  <a:lnTo>
                    <a:pt x="196" y="32"/>
                  </a:lnTo>
                  <a:lnTo>
                    <a:pt x="180" y="21"/>
                  </a:lnTo>
                  <a:lnTo>
                    <a:pt x="164" y="16"/>
                  </a:lnTo>
                  <a:lnTo>
                    <a:pt x="147" y="5"/>
                  </a:lnTo>
                  <a:lnTo>
                    <a:pt x="131" y="5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49" y="0"/>
                  </a:lnTo>
                  <a:lnTo>
                    <a:pt x="38" y="10"/>
                  </a:lnTo>
                  <a:lnTo>
                    <a:pt x="27" y="21"/>
                  </a:lnTo>
                  <a:lnTo>
                    <a:pt x="16" y="38"/>
                  </a:lnTo>
                  <a:lnTo>
                    <a:pt x="5" y="54"/>
                  </a:lnTo>
                  <a:lnTo>
                    <a:pt x="5" y="70"/>
                  </a:lnTo>
                  <a:lnTo>
                    <a:pt x="0" y="86"/>
                  </a:lnTo>
                  <a:lnTo>
                    <a:pt x="0" y="97"/>
                  </a:lnTo>
                  <a:lnTo>
                    <a:pt x="0" y="114"/>
                  </a:lnTo>
                  <a:lnTo>
                    <a:pt x="0" y="130"/>
                  </a:lnTo>
                  <a:lnTo>
                    <a:pt x="0" y="146"/>
                  </a:lnTo>
                  <a:lnTo>
                    <a:pt x="5" y="157"/>
                  </a:lnTo>
                  <a:lnTo>
                    <a:pt x="16" y="173"/>
                  </a:lnTo>
                  <a:lnTo>
                    <a:pt x="27" y="190"/>
                  </a:lnTo>
                  <a:lnTo>
                    <a:pt x="43" y="206"/>
                  </a:lnTo>
                  <a:lnTo>
                    <a:pt x="60" y="222"/>
                  </a:lnTo>
                  <a:lnTo>
                    <a:pt x="65" y="233"/>
                  </a:lnTo>
                  <a:lnTo>
                    <a:pt x="82" y="238"/>
                  </a:lnTo>
                  <a:lnTo>
                    <a:pt x="98" y="244"/>
                  </a:lnTo>
                  <a:lnTo>
                    <a:pt x="109" y="244"/>
                  </a:lnTo>
                  <a:lnTo>
                    <a:pt x="125" y="249"/>
                  </a:lnTo>
                  <a:lnTo>
                    <a:pt x="142" y="255"/>
                  </a:lnTo>
                  <a:lnTo>
                    <a:pt x="158" y="255"/>
                  </a:lnTo>
                  <a:lnTo>
                    <a:pt x="169" y="255"/>
                  </a:lnTo>
                  <a:lnTo>
                    <a:pt x="186" y="255"/>
                  </a:lnTo>
                  <a:lnTo>
                    <a:pt x="202" y="255"/>
                  </a:lnTo>
                  <a:lnTo>
                    <a:pt x="218" y="255"/>
                  </a:lnTo>
                  <a:lnTo>
                    <a:pt x="229" y="255"/>
                  </a:lnTo>
                  <a:lnTo>
                    <a:pt x="246" y="255"/>
                  </a:lnTo>
                  <a:lnTo>
                    <a:pt x="262" y="244"/>
                  </a:lnTo>
                  <a:lnTo>
                    <a:pt x="273" y="227"/>
                  </a:lnTo>
                  <a:lnTo>
                    <a:pt x="284" y="211"/>
                  </a:lnTo>
                  <a:lnTo>
                    <a:pt x="284" y="195"/>
                  </a:lnTo>
                  <a:lnTo>
                    <a:pt x="290" y="179"/>
                  </a:lnTo>
                  <a:lnTo>
                    <a:pt x="290" y="162"/>
                  </a:lnTo>
                  <a:lnTo>
                    <a:pt x="290" y="146"/>
                  </a:lnTo>
                  <a:lnTo>
                    <a:pt x="290" y="130"/>
                  </a:lnTo>
                  <a:lnTo>
                    <a:pt x="290" y="119"/>
                  </a:lnTo>
                  <a:lnTo>
                    <a:pt x="290" y="103"/>
                  </a:lnTo>
                  <a:lnTo>
                    <a:pt x="284" y="86"/>
                  </a:lnTo>
                  <a:lnTo>
                    <a:pt x="267" y="81"/>
                  </a:lnTo>
                  <a:lnTo>
                    <a:pt x="251" y="65"/>
                  </a:lnTo>
                  <a:lnTo>
                    <a:pt x="219" y="70"/>
                  </a:lnTo>
                  <a:lnTo>
                    <a:pt x="219" y="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31" name="Arc 23"/>
          <p:cNvSpPr/>
          <p:nvPr/>
        </p:nvSpPr>
        <p:spPr bwMode="auto">
          <a:xfrm>
            <a:off x="7616825" y="2667000"/>
            <a:ext cx="381000" cy="4572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dash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2209800" y="4953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ERYTHROBLAST</a:t>
            </a:r>
            <a:endParaRPr lang="en-US" altLang="en-US" sz="2400" b="1" smtClean="0">
              <a:solidFill>
                <a:srgbClr val="99CCFF"/>
              </a:solidFill>
              <a:latin typeface="Arial" panose="020B0604020202020204" pitchFamily="34" charset="0"/>
            </a:endParaRP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1600200" y="4114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basophilic</a:t>
            </a:r>
            <a:endParaRPr lang="en-US" altLang="en-US" sz="2400" b="1" smtClean="0">
              <a:solidFill>
                <a:srgbClr val="99CCFF"/>
              </a:solidFill>
              <a:latin typeface="Arial" panose="020B0604020202020204" pitchFamily="34" charset="0"/>
            </a:endParaRP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3505200" y="4419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poly</a:t>
            </a:r>
            <a:r>
              <a:rPr lang="en-US" altLang="en-US" sz="2400" b="1" smtClean="0">
                <a:solidFill>
                  <a:srgbClr val="FF6633"/>
                </a:solidFill>
                <a:latin typeface="Arial" panose="020B0604020202020204" pitchFamily="34" charset="0"/>
              </a:rPr>
              <a:t>chroma</a:t>
            </a: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tophi</a:t>
            </a:r>
            <a:r>
              <a:rPr lang="en-US" altLang="en-US" sz="2400" b="1" smtClean="0">
                <a:solidFill>
                  <a:srgbClr val="FF6633"/>
                </a:solidFill>
                <a:latin typeface="Arial" panose="020B0604020202020204" pitchFamily="34" charset="0"/>
              </a:rPr>
              <a:t>lic</a:t>
            </a:r>
            <a:endParaRPr lang="en-US" altLang="en-US" sz="2400" b="1" smtClean="0">
              <a:solidFill>
                <a:srgbClr val="FF6633"/>
              </a:solidFill>
              <a:latin typeface="Arial" panose="020B0604020202020204" pitchFamily="34" charset="0"/>
            </a:endParaRPr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4800600" y="3733800"/>
            <a:ext cx="0" cy="838200"/>
          </a:xfrm>
          <a:prstGeom prst="line">
            <a:avLst/>
          </a:prstGeom>
          <a:noFill/>
          <a:ln w="12700">
            <a:solidFill>
              <a:srgbClr val="FF6633"/>
            </a:solidFill>
            <a:prstDash val="dash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4953000" y="3733800"/>
            <a:ext cx="0" cy="838200"/>
          </a:xfrm>
          <a:prstGeom prst="line">
            <a:avLst/>
          </a:prstGeom>
          <a:noFill/>
          <a:ln w="12700">
            <a:solidFill>
              <a:srgbClr val="99CCFF"/>
            </a:solidFill>
            <a:prstDash val="dash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76200" y="2743200"/>
            <a:ext cx="914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stem </a:t>
            </a: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cell</a:t>
            </a: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38" name="Arc 30"/>
          <p:cNvSpPr/>
          <p:nvPr/>
        </p:nvSpPr>
        <p:spPr bwMode="auto">
          <a:xfrm>
            <a:off x="1905000" y="1981200"/>
            <a:ext cx="1219200" cy="6858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FFFF66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5562600" y="5029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6633"/>
                </a:solidFill>
                <a:latin typeface="Arial" panose="020B0604020202020204" pitchFamily="34" charset="0"/>
              </a:rPr>
              <a:t>orthochromatophilic</a:t>
            </a:r>
            <a:endParaRPr lang="en-US" altLang="en-US" sz="2400" b="1" smtClean="0">
              <a:solidFill>
                <a:srgbClr val="FF6633"/>
              </a:solidFill>
              <a:latin typeface="Arial" panose="020B0604020202020204" pitchFamily="34" charset="0"/>
            </a:endParaRPr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6400800" y="3581400"/>
            <a:ext cx="838200" cy="1524000"/>
          </a:xfrm>
          <a:prstGeom prst="line">
            <a:avLst/>
          </a:prstGeom>
          <a:noFill/>
          <a:ln w="12700">
            <a:solidFill>
              <a:srgbClr val="FF6633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6629400" y="3886200"/>
            <a:ext cx="251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NORMOBLAST</a:t>
            </a:r>
            <a:endParaRPr lang="en-US" altLang="en-US" sz="2400" b="1" smtClean="0">
              <a:solidFill>
                <a:srgbClr val="99CCFF"/>
              </a:solidFill>
              <a:latin typeface="Arial" panose="020B0604020202020204" pitchFamily="34" charset="0"/>
            </a:endParaRPr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 flipV="1">
            <a:off x="7467600" y="3505200"/>
            <a:ext cx="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8154988" y="3429000"/>
            <a:ext cx="912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CC00"/>
                </a:solidFill>
                <a:latin typeface="Arial" panose="020B0604020202020204" pitchFamily="34" charset="0"/>
              </a:rPr>
              <a:t>RBC</a:t>
            </a:r>
            <a:endParaRPr lang="en-US" altLang="en-US" sz="2000" b="1" smtClean="0">
              <a:solidFill>
                <a:srgbClr val="FFCC00"/>
              </a:solidFill>
              <a:latin typeface="Arial" panose="020B0604020202020204" pitchFamily="34" charset="0"/>
            </a:endParaRPr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733425" y="255905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smtClean="0">
                <a:solidFill>
                  <a:srgbClr val="FFFF00"/>
                </a:solidFill>
                <a:latin typeface="Arial" panose="020B0604020202020204" pitchFamily="34" charset="0"/>
              </a:rPr>
              <a:t>*</a:t>
            </a:r>
            <a:endParaRPr lang="en-US" altLang="en-US" sz="280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457200" y="5715000"/>
            <a:ext cx="80010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-blast is the common suffix for an immature form of a cell</a:t>
            </a: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6096000" y="3124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7924800" y="2438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8648" name="Oval 40"/>
          <p:cNvSpPr>
            <a:spLocks noChangeArrowheads="1"/>
          </p:cNvSpPr>
          <p:nvPr/>
        </p:nvSpPr>
        <p:spPr bwMode="auto">
          <a:xfrm>
            <a:off x="7391400" y="3124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CCAE-D175-40BE-8068-399C0591041F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601-C994-42F7-B0D8-1791EF1748AE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819400" y="0"/>
            <a:ext cx="3505200" cy="5191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smtClean="0">
                <a:solidFill>
                  <a:srgbClr val="3333CC"/>
                </a:solidFill>
                <a:latin typeface="Arial" panose="020B0604020202020204" pitchFamily="34" charset="0"/>
              </a:rPr>
              <a:t>ERYTHROPOIESIS</a:t>
            </a:r>
            <a:endParaRPr lang="en-US" altLang="en-US" sz="2800" b="1" smtClean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69635" name="Group 3"/>
          <p:cNvGrpSpPr/>
          <p:nvPr/>
        </p:nvGrpSpPr>
        <p:grpSpPr bwMode="auto">
          <a:xfrm>
            <a:off x="0" y="942975"/>
            <a:ext cx="911225" cy="889000"/>
            <a:chOff x="0" y="594"/>
            <a:chExt cx="574" cy="560"/>
          </a:xfrm>
        </p:grpSpPr>
        <p:sp>
          <p:nvSpPr>
            <p:cNvPr id="69636" name="Freeform 4"/>
            <p:cNvSpPr/>
            <p:nvPr/>
          </p:nvSpPr>
          <p:spPr bwMode="auto">
            <a:xfrm>
              <a:off x="0" y="594"/>
              <a:ext cx="574" cy="560"/>
            </a:xfrm>
            <a:custGeom>
              <a:avLst/>
              <a:gdLst>
                <a:gd name="T0" fmla="*/ 354 w 574"/>
                <a:gd name="T1" fmla="*/ 0 h 560"/>
                <a:gd name="T2" fmla="*/ 313 w 574"/>
                <a:gd name="T3" fmla="*/ 0 h 560"/>
                <a:gd name="T4" fmla="*/ 272 w 574"/>
                <a:gd name="T5" fmla="*/ 0 h 560"/>
                <a:gd name="T6" fmla="*/ 231 w 574"/>
                <a:gd name="T7" fmla="*/ 0 h 560"/>
                <a:gd name="T8" fmla="*/ 197 w 574"/>
                <a:gd name="T9" fmla="*/ 0 h 560"/>
                <a:gd name="T10" fmla="*/ 150 w 574"/>
                <a:gd name="T11" fmla="*/ 20 h 560"/>
                <a:gd name="T12" fmla="*/ 88 w 574"/>
                <a:gd name="T13" fmla="*/ 40 h 560"/>
                <a:gd name="T14" fmla="*/ 61 w 574"/>
                <a:gd name="T15" fmla="*/ 68 h 560"/>
                <a:gd name="T16" fmla="*/ 27 w 574"/>
                <a:gd name="T17" fmla="*/ 109 h 560"/>
                <a:gd name="T18" fmla="*/ 13 w 574"/>
                <a:gd name="T19" fmla="*/ 156 h 560"/>
                <a:gd name="T20" fmla="*/ 0 w 574"/>
                <a:gd name="T21" fmla="*/ 197 h 560"/>
                <a:gd name="T22" fmla="*/ 0 w 574"/>
                <a:gd name="T23" fmla="*/ 245 h 560"/>
                <a:gd name="T24" fmla="*/ 0 w 574"/>
                <a:gd name="T25" fmla="*/ 279 h 560"/>
                <a:gd name="T26" fmla="*/ 0 w 574"/>
                <a:gd name="T27" fmla="*/ 327 h 560"/>
                <a:gd name="T28" fmla="*/ 6 w 574"/>
                <a:gd name="T29" fmla="*/ 381 h 560"/>
                <a:gd name="T30" fmla="*/ 20 w 574"/>
                <a:gd name="T31" fmla="*/ 416 h 560"/>
                <a:gd name="T32" fmla="*/ 47 w 574"/>
                <a:gd name="T33" fmla="*/ 450 h 560"/>
                <a:gd name="T34" fmla="*/ 102 w 574"/>
                <a:gd name="T35" fmla="*/ 491 h 560"/>
                <a:gd name="T36" fmla="*/ 136 w 574"/>
                <a:gd name="T37" fmla="*/ 518 h 560"/>
                <a:gd name="T38" fmla="*/ 170 w 574"/>
                <a:gd name="T39" fmla="*/ 538 h 560"/>
                <a:gd name="T40" fmla="*/ 245 w 574"/>
                <a:gd name="T41" fmla="*/ 552 h 560"/>
                <a:gd name="T42" fmla="*/ 320 w 574"/>
                <a:gd name="T43" fmla="*/ 559 h 560"/>
                <a:gd name="T44" fmla="*/ 402 w 574"/>
                <a:gd name="T45" fmla="*/ 559 h 560"/>
                <a:gd name="T46" fmla="*/ 436 w 574"/>
                <a:gd name="T47" fmla="*/ 559 h 560"/>
                <a:gd name="T48" fmla="*/ 491 w 574"/>
                <a:gd name="T49" fmla="*/ 559 h 560"/>
                <a:gd name="T50" fmla="*/ 525 w 574"/>
                <a:gd name="T51" fmla="*/ 518 h 560"/>
                <a:gd name="T52" fmla="*/ 545 w 574"/>
                <a:gd name="T53" fmla="*/ 470 h 560"/>
                <a:gd name="T54" fmla="*/ 552 w 574"/>
                <a:gd name="T55" fmla="*/ 436 h 560"/>
                <a:gd name="T56" fmla="*/ 559 w 574"/>
                <a:gd name="T57" fmla="*/ 402 h 560"/>
                <a:gd name="T58" fmla="*/ 559 w 574"/>
                <a:gd name="T59" fmla="*/ 354 h 560"/>
                <a:gd name="T60" fmla="*/ 566 w 574"/>
                <a:gd name="T61" fmla="*/ 300 h 560"/>
                <a:gd name="T62" fmla="*/ 573 w 574"/>
                <a:gd name="T63" fmla="*/ 265 h 560"/>
                <a:gd name="T64" fmla="*/ 566 w 574"/>
                <a:gd name="T65" fmla="*/ 225 h 560"/>
                <a:gd name="T66" fmla="*/ 559 w 574"/>
                <a:gd name="T67" fmla="*/ 190 h 560"/>
                <a:gd name="T68" fmla="*/ 532 w 574"/>
                <a:gd name="T69" fmla="*/ 150 h 560"/>
                <a:gd name="T70" fmla="*/ 497 w 574"/>
                <a:gd name="T71" fmla="*/ 115 h 560"/>
                <a:gd name="T72" fmla="*/ 457 w 574"/>
                <a:gd name="T73" fmla="*/ 74 h 560"/>
                <a:gd name="T74" fmla="*/ 422 w 574"/>
                <a:gd name="T75" fmla="*/ 40 h 560"/>
                <a:gd name="T76" fmla="*/ 383 w 574"/>
                <a:gd name="T77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4" h="560">
                  <a:moveTo>
                    <a:pt x="383" y="5"/>
                  </a:moveTo>
                  <a:lnTo>
                    <a:pt x="354" y="0"/>
                  </a:lnTo>
                  <a:lnTo>
                    <a:pt x="334" y="0"/>
                  </a:lnTo>
                  <a:lnTo>
                    <a:pt x="313" y="0"/>
                  </a:lnTo>
                  <a:lnTo>
                    <a:pt x="293" y="0"/>
                  </a:lnTo>
                  <a:lnTo>
                    <a:pt x="272" y="0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11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0" y="20"/>
                  </a:lnTo>
                  <a:lnTo>
                    <a:pt x="109" y="27"/>
                  </a:lnTo>
                  <a:lnTo>
                    <a:pt x="88" y="40"/>
                  </a:lnTo>
                  <a:lnTo>
                    <a:pt x="81" y="54"/>
                  </a:lnTo>
                  <a:lnTo>
                    <a:pt x="61" y="68"/>
                  </a:lnTo>
                  <a:lnTo>
                    <a:pt x="47" y="88"/>
                  </a:lnTo>
                  <a:lnTo>
                    <a:pt x="27" y="109"/>
                  </a:lnTo>
                  <a:lnTo>
                    <a:pt x="20" y="136"/>
                  </a:lnTo>
                  <a:lnTo>
                    <a:pt x="13" y="156"/>
                  </a:lnTo>
                  <a:lnTo>
                    <a:pt x="6" y="177"/>
                  </a:lnTo>
                  <a:lnTo>
                    <a:pt x="0" y="197"/>
                  </a:lnTo>
                  <a:lnTo>
                    <a:pt x="0" y="225"/>
                  </a:lnTo>
                  <a:lnTo>
                    <a:pt x="0" y="245"/>
                  </a:lnTo>
                  <a:lnTo>
                    <a:pt x="0" y="265"/>
                  </a:lnTo>
                  <a:lnTo>
                    <a:pt x="0" y="279"/>
                  </a:lnTo>
                  <a:lnTo>
                    <a:pt x="0" y="300"/>
                  </a:lnTo>
                  <a:lnTo>
                    <a:pt x="0" y="327"/>
                  </a:lnTo>
                  <a:lnTo>
                    <a:pt x="0" y="354"/>
                  </a:lnTo>
                  <a:lnTo>
                    <a:pt x="6" y="381"/>
                  </a:lnTo>
                  <a:lnTo>
                    <a:pt x="13" y="395"/>
                  </a:lnTo>
                  <a:lnTo>
                    <a:pt x="20" y="416"/>
                  </a:lnTo>
                  <a:lnTo>
                    <a:pt x="34" y="436"/>
                  </a:lnTo>
                  <a:lnTo>
                    <a:pt x="47" y="450"/>
                  </a:lnTo>
                  <a:lnTo>
                    <a:pt x="88" y="470"/>
                  </a:lnTo>
                  <a:lnTo>
                    <a:pt x="102" y="491"/>
                  </a:lnTo>
                  <a:lnTo>
                    <a:pt x="116" y="504"/>
                  </a:lnTo>
                  <a:lnTo>
                    <a:pt x="136" y="518"/>
                  </a:lnTo>
                  <a:lnTo>
                    <a:pt x="156" y="531"/>
                  </a:lnTo>
                  <a:lnTo>
                    <a:pt x="170" y="538"/>
                  </a:lnTo>
                  <a:lnTo>
                    <a:pt x="191" y="545"/>
                  </a:lnTo>
                  <a:lnTo>
                    <a:pt x="245" y="552"/>
                  </a:lnTo>
                  <a:lnTo>
                    <a:pt x="300" y="559"/>
                  </a:lnTo>
                  <a:lnTo>
                    <a:pt x="320" y="559"/>
                  </a:lnTo>
                  <a:lnTo>
                    <a:pt x="361" y="559"/>
                  </a:lnTo>
                  <a:lnTo>
                    <a:pt x="402" y="559"/>
                  </a:lnTo>
                  <a:lnTo>
                    <a:pt x="416" y="559"/>
                  </a:lnTo>
                  <a:lnTo>
                    <a:pt x="436" y="559"/>
                  </a:lnTo>
                  <a:lnTo>
                    <a:pt x="477" y="559"/>
                  </a:lnTo>
                  <a:lnTo>
                    <a:pt x="491" y="559"/>
                  </a:lnTo>
                  <a:lnTo>
                    <a:pt x="518" y="538"/>
                  </a:lnTo>
                  <a:lnTo>
                    <a:pt x="525" y="518"/>
                  </a:lnTo>
                  <a:lnTo>
                    <a:pt x="532" y="497"/>
                  </a:lnTo>
                  <a:lnTo>
                    <a:pt x="545" y="470"/>
                  </a:lnTo>
                  <a:lnTo>
                    <a:pt x="552" y="456"/>
                  </a:lnTo>
                  <a:lnTo>
                    <a:pt x="552" y="436"/>
                  </a:lnTo>
                  <a:lnTo>
                    <a:pt x="559" y="416"/>
                  </a:lnTo>
                  <a:lnTo>
                    <a:pt x="559" y="402"/>
                  </a:lnTo>
                  <a:lnTo>
                    <a:pt x="559" y="375"/>
                  </a:lnTo>
                  <a:lnTo>
                    <a:pt x="559" y="354"/>
                  </a:lnTo>
                  <a:lnTo>
                    <a:pt x="566" y="340"/>
                  </a:lnTo>
                  <a:lnTo>
                    <a:pt x="566" y="300"/>
                  </a:lnTo>
                  <a:lnTo>
                    <a:pt x="566" y="286"/>
                  </a:lnTo>
                  <a:lnTo>
                    <a:pt x="573" y="265"/>
                  </a:lnTo>
                  <a:lnTo>
                    <a:pt x="573" y="245"/>
                  </a:lnTo>
                  <a:lnTo>
                    <a:pt x="566" y="225"/>
                  </a:lnTo>
                  <a:lnTo>
                    <a:pt x="566" y="211"/>
                  </a:lnTo>
                  <a:lnTo>
                    <a:pt x="559" y="190"/>
                  </a:lnTo>
                  <a:lnTo>
                    <a:pt x="545" y="170"/>
                  </a:lnTo>
                  <a:lnTo>
                    <a:pt x="532" y="150"/>
                  </a:lnTo>
                  <a:lnTo>
                    <a:pt x="518" y="136"/>
                  </a:lnTo>
                  <a:lnTo>
                    <a:pt x="497" y="115"/>
                  </a:lnTo>
                  <a:lnTo>
                    <a:pt x="477" y="95"/>
                  </a:lnTo>
                  <a:lnTo>
                    <a:pt x="457" y="74"/>
                  </a:lnTo>
                  <a:lnTo>
                    <a:pt x="443" y="61"/>
                  </a:lnTo>
                  <a:lnTo>
                    <a:pt x="422" y="40"/>
                  </a:lnTo>
                  <a:lnTo>
                    <a:pt x="383" y="5"/>
                  </a:lnTo>
                  <a:lnTo>
                    <a:pt x="383" y="5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37" name="Freeform 5"/>
            <p:cNvSpPr/>
            <p:nvPr/>
          </p:nvSpPr>
          <p:spPr bwMode="auto">
            <a:xfrm>
              <a:off x="109" y="751"/>
              <a:ext cx="363" cy="321"/>
            </a:xfrm>
            <a:custGeom>
              <a:avLst/>
              <a:gdLst>
                <a:gd name="T0" fmla="*/ 274 w 363"/>
                <a:gd name="T1" fmla="*/ 88 h 321"/>
                <a:gd name="T2" fmla="*/ 266 w 363"/>
                <a:gd name="T3" fmla="*/ 54 h 321"/>
                <a:gd name="T4" fmla="*/ 245 w 363"/>
                <a:gd name="T5" fmla="*/ 40 h 321"/>
                <a:gd name="T6" fmla="*/ 225 w 363"/>
                <a:gd name="T7" fmla="*/ 27 h 321"/>
                <a:gd name="T8" fmla="*/ 204 w 363"/>
                <a:gd name="T9" fmla="*/ 20 h 321"/>
                <a:gd name="T10" fmla="*/ 184 w 363"/>
                <a:gd name="T11" fmla="*/ 6 h 321"/>
                <a:gd name="T12" fmla="*/ 163 w 363"/>
                <a:gd name="T13" fmla="*/ 6 h 321"/>
                <a:gd name="T14" fmla="*/ 143 w 363"/>
                <a:gd name="T15" fmla="*/ 0 h 321"/>
                <a:gd name="T16" fmla="*/ 122 w 363"/>
                <a:gd name="T17" fmla="*/ 0 h 321"/>
                <a:gd name="T18" fmla="*/ 102 w 363"/>
                <a:gd name="T19" fmla="*/ 0 h 321"/>
                <a:gd name="T20" fmla="*/ 88 w 363"/>
                <a:gd name="T21" fmla="*/ 0 h 321"/>
                <a:gd name="T22" fmla="*/ 61 w 363"/>
                <a:gd name="T23" fmla="*/ 0 h 321"/>
                <a:gd name="T24" fmla="*/ 47 w 363"/>
                <a:gd name="T25" fmla="*/ 13 h 321"/>
                <a:gd name="T26" fmla="*/ 34 w 363"/>
                <a:gd name="T27" fmla="*/ 27 h 321"/>
                <a:gd name="T28" fmla="*/ 20 w 363"/>
                <a:gd name="T29" fmla="*/ 47 h 321"/>
                <a:gd name="T30" fmla="*/ 7 w 363"/>
                <a:gd name="T31" fmla="*/ 68 h 321"/>
                <a:gd name="T32" fmla="*/ 7 w 363"/>
                <a:gd name="T33" fmla="*/ 88 h 321"/>
                <a:gd name="T34" fmla="*/ 0 w 363"/>
                <a:gd name="T35" fmla="*/ 108 h 321"/>
                <a:gd name="T36" fmla="*/ 0 w 363"/>
                <a:gd name="T37" fmla="*/ 122 h 321"/>
                <a:gd name="T38" fmla="*/ 0 w 363"/>
                <a:gd name="T39" fmla="*/ 143 h 321"/>
                <a:gd name="T40" fmla="*/ 0 w 363"/>
                <a:gd name="T41" fmla="*/ 163 h 321"/>
                <a:gd name="T42" fmla="*/ 0 w 363"/>
                <a:gd name="T43" fmla="*/ 183 h 321"/>
                <a:gd name="T44" fmla="*/ 7 w 363"/>
                <a:gd name="T45" fmla="*/ 197 h 321"/>
                <a:gd name="T46" fmla="*/ 20 w 363"/>
                <a:gd name="T47" fmla="*/ 218 h 321"/>
                <a:gd name="T48" fmla="*/ 34 w 363"/>
                <a:gd name="T49" fmla="*/ 238 h 321"/>
                <a:gd name="T50" fmla="*/ 54 w 363"/>
                <a:gd name="T51" fmla="*/ 259 h 321"/>
                <a:gd name="T52" fmla="*/ 75 w 363"/>
                <a:gd name="T53" fmla="*/ 279 h 321"/>
                <a:gd name="T54" fmla="*/ 82 w 363"/>
                <a:gd name="T55" fmla="*/ 293 h 321"/>
                <a:gd name="T56" fmla="*/ 102 w 363"/>
                <a:gd name="T57" fmla="*/ 299 h 321"/>
                <a:gd name="T58" fmla="*/ 122 w 363"/>
                <a:gd name="T59" fmla="*/ 306 h 321"/>
                <a:gd name="T60" fmla="*/ 136 w 363"/>
                <a:gd name="T61" fmla="*/ 306 h 321"/>
                <a:gd name="T62" fmla="*/ 157 w 363"/>
                <a:gd name="T63" fmla="*/ 313 h 321"/>
                <a:gd name="T64" fmla="*/ 177 w 363"/>
                <a:gd name="T65" fmla="*/ 320 h 321"/>
                <a:gd name="T66" fmla="*/ 197 w 363"/>
                <a:gd name="T67" fmla="*/ 320 h 321"/>
                <a:gd name="T68" fmla="*/ 211 w 363"/>
                <a:gd name="T69" fmla="*/ 320 h 321"/>
                <a:gd name="T70" fmla="*/ 232 w 363"/>
                <a:gd name="T71" fmla="*/ 320 h 321"/>
                <a:gd name="T72" fmla="*/ 252 w 363"/>
                <a:gd name="T73" fmla="*/ 320 h 321"/>
                <a:gd name="T74" fmla="*/ 272 w 363"/>
                <a:gd name="T75" fmla="*/ 320 h 321"/>
                <a:gd name="T76" fmla="*/ 286 w 363"/>
                <a:gd name="T77" fmla="*/ 320 h 321"/>
                <a:gd name="T78" fmla="*/ 307 w 363"/>
                <a:gd name="T79" fmla="*/ 320 h 321"/>
                <a:gd name="T80" fmla="*/ 327 w 363"/>
                <a:gd name="T81" fmla="*/ 306 h 321"/>
                <a:gd name="T82" fmla="*/ 341 w 363"/>
                <a:gd name="T83" fmla="*/ 286 h 321"/>
                <a:gd name="T84" fmla="*/ 354 w 363"/>
                <a:gd name="T85" fmla="*/ 265 h 321"/>
                <a:gd name="T86" fmla="*/ 354 w 363"/>
                <a:gd name="T87" fmla="*/ 245 h 321"/>
                <a:gd name="T88" fmla="*/ 362 w 363"/>
                <a:gd name="T89" fmla="*/ 224 h 321"/>
                <a:gd name="T90" fmla="*/ 362 w 363"/>
                <a:gd name="T91" fmla="*/ 204 h 321"/>
                <a:gd name="T92" fmla="*/ 362 w 363"/>
                <a:gd name="T93" fmla="*/ 183 h 321"/>
                <a:gd name="T94" fmla="*/ 362 w 363"/>
                <a:gd name="T95" fmla="*/ 163 h 321"/>
                <a:gd name="T96" fmla="*/ 362 w 363"/>
                <a:gd name="T97" fmla="*/ 149 h 321"/>
                <a:gd name="T98" fmla="*/ 362 w 363"/>
                <a:gd name="T99" fmla="*/ 129 h 321"/>
                <a:gd name="T100" fmla="*/ 354 w 363"/>
                <a:gd name="T101" fmla="*/ 108 h 321"/>
                <a:gd name="T102" fmla="*/ 334 w 363"/>
                <a:gd name="T103" fmla="*/ 102 h 321"/>
                <a:gd name="T104" fmla="*/ 313 w 363"/>
                <a:gd name="T105" fmla="*/ 81 h 321"/>
                <a:gd name="T106" fmla="*/ 274 w 363"/>
                <a:gd name="T107" fmla="*/ 88 h 321"/>
                <a:gd name="T108" fmla="*/ 274 w 363"/>
                <a:gd name="T109" fmla="*/ 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3" h="321">
                  <a:moveTo>
                    <a:pt x="274" y="88"/>
                  </a:moveTo>
                  <a:lnTo>
                    <a:pt x="266" y="54"/>
                  </a:lnTo>
                  <a:lnTo>
                    <a:pt x="245" y="40"/>
                  </a:lnTo>
                  <a:lnTo>
                    <a:pt x="225" y="27"/>
                  </a:lnTo>
                  <a:lnTo>
                    <a:pt x="204" y="20"/>
                  </a:lnTo>
                  <a:lnTo>
                    <a:pt x="184" y="6"/>
                  </a:lnTo>
                  <a:lnTo>
                    <a:pt x="163" y="6"/>
                  </a:lnTo>
                  <a:lnTo>
                    <a:pt x="143" y="0"/>
                  </a:lnTo>
                  <a:lnTo>
                    <a:pt x="122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61" y="0"/>
                  </a:lnTo>
                  <a:lnTo>
                    <a:pt x="47" y="13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8"/>
                  </a:lnTo>
                  <a:lnTo>
                    <a:pt x="7" y="88"/>
                  </a:lnTo>
                  <a:lnTo>
                    <a:pt x="0" y="108"/>
                  </a:lnTo>
                  <a:lnTo>
                    <a:pt x="0" y="122"/>
                  </a:lnTo>
                  <a:lnTo>
                    <a:pt x="0" y="143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7" y="197"/>
                  </a:lnTo>
                  <a:lnTo>
                    <a:pt x="20" y="218"/>
                  </a:lnTo>
                  <a:lnTo>
                    <a:pt x="34" y="238"/>
                  </a:lnTo>
                  <a:lnTo>
                    <a:pt x="54" y="259"/>
                  </a:lnTo>
                  <a:lnTo>
                    <a:pt x="75" y="279"/>
                  </a:lnTo>
                  <a:lnTo>
                    <a:pt x="82" y="293"/>
                  </a:lnTo>
                  <a:lnTo>
                    <a:pt x="102" y="299"/>
                  </a:lnTo>
                  <a:lnTo>
                    <a:pt x="122" y="306"/>
                  </a:lnTo>
                  <a:lnTo>
                    <a:pt x="136" y="306"/>
                  </a:lnTo>
                  <a:lnTo>
                    <a:pt x="157" y="313"/>
                  </a:lnTo>
                  <a:lnTo>
                    <a:pt x="177" y="320"/>
                  </a:lnTo>
                  <a:lnTo>
                    <a:pt x="197" y="320"/>
                  </a:lnTo>
                  <a:lnTo>
                    <a:pt x="211" y="320"/>
                  </a:lnTo>
                  <a:lnTo>
                    <a:pt x="232" y="320"/>
                  </a:lnTo>
                  <a:lnTo>
                    <a:pt x="252" y="320"/>
                  </a:lnTo>
                  <a:lnTo>
                    <a:pt x="272" y="320"/>
                  </a:lnTo>
                  <a:lnTo>
                    <a:pt x="286" y="320"/>
                  </a:lnTo>
                  <a:lnTo>
                    <a:pt x="307" y="320"/>
                  </a:lnTo>
                  <a:lnTo>
                    <a:pt x="327" y="306"/>
                  </a:lnTo>
                  <a:lnTo>
                    <a:pt x="341" y="286"/>
                  </a:lnTo>
                  <a:lnTo>
                    <a:pt x="354" y="265"/>
                  </a:lnTo>
                  <a:lnTo>
                    <a:pt x="354" y="245"/>
                  </a:lnTo>
                  <a:lnTo>
                    <a:pt x="362" y="224"/>
                  </a:lnTo>
                  <a:lnTo>
                    <a:pt x="362" y="204"/>
                  </a:lnTo>
                  <a:lnTo>
                    <a:pt x="362" y="183"/>
                  </a:lnTo>
                  <a:lnTo>
                    <a:pt x="362" y="163"/>
                  </a:lnTo>
                  <a:lnTo>
                    <a:pt x="362" y="149"/>
                  </a:lnTo>
                  <a:lnTo>
                    <a:pt x="362" y="129"/>
                  </a:lnTo>
                  <a:lnTo>
                    <a:pt x="354" y="108"/>
                  </a:lnTo>
                  <a:lnTo>
                    <a:pt x="334" y="102"/>
                  </a:lnTo>
                  <a:lnTo>
                    <a:pt x="313" y="81"/>
                  </a:lnTo>
                  <a:lnTo>
                    <a:pt x="274" y="88"/>
                  </a:lnTo>
                  <a:lnTo>
                    <a:pt x="274" y="88"/>
                  </a:lnTo>
                </a:path>
              </a:pathLst>
            </a:cu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38" name="Freeform 6"/>
          <p:cNvSpPr/>
          <p:nvPr/>
        </p:nvSpPr>
        <p:spPr bwMode="auto">
          <a:xfrm>
            <a:off x="8272463" y="1173163"/>
            <a:ext cx="446087" cy="457200"/>
          </a:xfrm>
          <a:custGeom>
            <a:avLst/>
            <a:gdLst>
              <a:gd name="T0" fmla="*/ 260 w 281"/>
              <a:gd name="T1" fmla="*/ 52 h 288"/>
              <a:gd name="T2" fmla="*/ 238 w 281"/>
              <a:gd name="T3" fmla="*/ 20 h 288"/>
              <a:gd name="T4" fmla="*/ 218 w 281"/>
              <a:gd name="T5" fmla="*/ 7 h 288"/>
              <a:gd name="T6" fmla="*/ 198 w 281"/>
              <a:gd name="T7" fmla="*/ 7 h 288"/>
              <a:gd name="T8" fmla="*/ 184 w 281"/>
              <a:gd name="T9" fmla="*/ 0 h 288"/>
              <a:gd name="T10" fmla="*/ 163 w 281"/>
              <a:gd name="T11" fmla="*/ 0 h 288"/>
              <a:gd name="T12" fmla="*/ 143 w 281"/>
              <a:gd name="T13" fmla="*/ 0 h 288"/>
              <a:gd name="T14" fmla="*/ 116 w 281"/>
              <a:gd name="T15" fmla="*/ 0 h 288"/>
              <a:gd name="T16" fmla="*/ 88 w 281"/>
              <a:gd name="T17" fmla="*/ 0 h 288"/>
              <a:gd name="T18" fmla="*/ 68 w 281"/>
              <a:gd name="T19" fmla="*/ 0 h 288"/>
              <a:gd name="T20" fmla="*/ 41 w 281"/>
              <a:gd name="T21" fmla="*/ 20 h 288"/>
              <a:gd name="T22" fmla="*/ 20 w 281"/>
              <a:gd name="T23" fmla="*/ 41 h 288"/>
              <a:gd name="T24" fmla="*/ 7 w 281"/>
              <a:gd name="T25" fmla="*/ 61 h 288"/>
              <a:gd name="T26" fmla="*/ 0 w 281"/>
              <a:gd name="T27" fmla="*/ 82 h 288"/>
              <a:gd name="T28" fmla="*/ 0 w 281"/>
              <a:gd name="T29" fmla="*/ 102 h 288"/>
              <a:gd name="T30" fmla="*/ 0 w 281"/>
              <a:gd name="T31" fmla="*/ 122 h 288"/>
              <a:gd name="T32" fmla="*/ 0 w 281"/>
              <a:gd name="T33" fmla="*/ 136 h 288"/>
              <a:gd name="T34" fmla="*/ 0 w 281"/>
              <a:gd name="T35" fmla="*/ 157 h 288"/>
              <a:gd name="T36" fmla="*/ 0 w 281"/>
              <a:gd name="T37" fmla="*/ 177 h 288"/>
              <a:gd name="T38" fmla="*/ 0 w 281"/>
              <a:gd name="T39" fmla="*/ 198 h 288"/>
              <a:gd name="T40" fmla="*/ 7 w 281"/>
              <a:gd name="T41" fmla="*/ 218 h 288"/>
              <a:gd name="T42" fmla="*/ 20 w 281"/>
              <a:gd name="T43" fmla="*/ 232 h 288"/>
              <a:gd name="T44" fmla="*/ 41 w 281"/>
              <a:gd name="T45" fmla="*/ 245 h 288"/>
              <a:gd name="T46" fmla="*/ 61 w 281"/>
              <a:gd name="T47" fmla="*/ 266 h 288"/>
              <a:gd name="T48" fmla="*/ 82 w 281"/>
              <a:gd name="T49" fmla="*/ 273 h 288"/>
              <a:gd name="T50" fmla="*/ 109 w 281"/>
              <a:gd name="T51" fmla="*/ 279 h 288"/>
              <a:gd name="T52" fmla="*/ 129 w 281"/>
              <a:gd name="T53" fmla="*/ 287 h 288"/>
              <a:gd name="T54" fmla="*/ 150 w 281"/>
              <a:gd name="T55" fmla="*/ 287 h 288"/>
              <a:gd name="T56" fmla="*/ 170 w 281"/>
              <a:gd name="T57" fmla="*/ 287 h 288"/>
              <a:gd name="T58" fmla="*/ 191 w 281"/>
              <a:gd name="T59" fmla="*/ 279 h 288"/>
              <a:gd name="T60" fmla="*/ 211 w 281"/>
              <a:gd name="T61" fmla="*/ 273 h 288"/>
              <a:gd name="T62" fmla="*/ 225 w 281"/>
              <a:gd name="T63" fmla="*/ 259 h 288"/>
              <a:gd name="T64" fmla="*/ 238 w 281"/>
              <a:gd name="T65" fmla="*/ 238 h 288"/>
              <a:gd name="T66" fmla="*/ 252 w 281"/>
              <a:gd name="T67" fmla="*/ 225 h 288"/>
              <a:gd name="T68" fmla="*/ 259 w 281"/>
              <a:gd name="T69" fmla="*/ 204 h 288"/>
              <a:gd name="T70" fmla="*/ 266 w 281"/>
              <a:gd name="T71" fmla="*/ 184 h 288"/>
              <a:gd name="T72" fmla="*/ 273 w 281"/>
              <a:gd name="T73" fmla="*/ 163 h 288"/>
              <a:gd name="T74" fmla="*/ 280 w 281"/>
              <a:gd name="T75" fmla="*/ 143 h 288"/>
              <a:gd name="T76" fmla="*/ 280 w 281"/>
              <a:gd name="T77" fmla="*/ 122 h 288"/>
              <a:gd name="T78" fmla="*/ 280 w 281"/>
              <a:gd name="T79" fmla="*/ 102 h 288"/>
              <a:gd name="T80" fmla="*/ 280 w 281"/>
              <a:gd name="T81" fmla="*/ 88 h 288"/>
              <a:gd name="T82" fmla="*/ 260 w 281"/>
              <a:gd name="T83" fmla="*/ 52 h 288"/>
              <a:gd name="T84" fmla="*/ 260 w 281"/>
              <a:gd name="T85" fmla="*/ 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1" h="288">
                <a:moveTo>
                  <a:pt x="260" y="52"/>
                </a:moveTo>
                <a:lnTo>
                  <a:pt x="238" y="20"/>
                </a:lnTo>
                <a:lnTo>
                  <a:pt x="218" y="7"/>
                </a:lnTo>
                <a:lnTo>
                  <a:pt x="198" y="7"/>
                </a:lnTo>
                <a:lnTo>
                  <a:pt x="184" y="0"/>
                </a:lnTo>
                <a:lnTo>
                  <a:pt x="163" y="0"/>
                </a:lnTo>
                <a:lnTo>
                  <a:pt x="143" y="0"/>
                </a:lnTo>
                <a:lnTo>
                  <a:pt x="116" y="0"/>
                </a:lnTo>
                <a:lnTo>
                  <a:pt x="88" y="0"/>
                </a:lnTo>
                <a:lnTo>
                  <a:pt x="68" y="0"/>
                </a:lnTo>
                <a:lnTo>
                  <a:pt x="41" y="20"/>
                </a:lnTo>
                <a:lnTo>
                  <a:pt x="20" y="41"/>
                </a:lnTo>
                <a:lnTo>
                  <a:pt x="7" y="61"/>
                </a:lnTo>
                <a:lnTo>
                  <a:pt x="0" y="82"/>
                </a:lnTo>
                <a:lnTo>
                  <a:pt x="0" y="102"/>
                </a:lnTo>
                <a:lnTo>
                  <a:pt x="0" y="122"/>
                </a:lnTo>
                <a:lnTo>
                  <a:pt x="0" y="136"/>
                </a:lnTo>
                <a:lnTo>
                  <a:pt x="0" y="157"/>
                </a:lnTo>
                <a:lnTo>
                  <a:pt x="0" y="177"/>
                </a:lnTo>
                <a:lnTo>
                  <a:pt x="0" y="198"/>
                </a:lnTo>
                <a:lnTo>
                  <a:pt x="7" y="218"/>
                </a:lnTo>
                <a:lnTo>
                  <a:pt x="20" y="232"/>
                </a:lnTo>
                <a:lnTo>
                  <a:pt x="41" y="245"/>
                </a:lnTo>
                <a:lnTo>
                  <a:pt x="61" y="266"/>
                </a:lnTo>
                <a:lnTo>
                  <a:pt x="82" y="273"/>
                </a:lnTo>
                <a:lnTo>
                  <a:pt x="109" y="279"/>
                </a:lnTo>
                <a:lnTo>
                  <a:pt x="129" y="287"/>
                </a:lnTo>
                <a:lnTo>
                  <a:pt x="150" y="287"/>
                </a:lnTo>
                <a:lnTo>
                  <a:pt x="170" y="287"/>
                </a:lnTo>
                <a:lnTo>
                  <a:pt x="191" y="279"/>
                </a:lnTo>
                <a:lnTo>
                  <a:pt x="211" y="273"/>
                </a:lnTo>
                <a:lnTo>
                  <a:pt x="225" y="259"/>
                </a:lnTo>
                <a:lnTo>
                  <a:pt x="238" y="238"/>
                </a:lnTo>
                <a:lnTo>
                  <a:pt x="252" y="225"/>
                </a:lnTo>
                <a:lnTo>
                  <a:pt x="259" y="204"/>
                </a:lnTo>
                <a:lnTo>
                  <a:pt x="266" y="184"/>
                </a:lnTo>
                <a:lnTo>
                  <a:pt x="273" y="163"/>
                </a:lnTo>
                <a:lnTo>
                  <a:pt x="280" y="143"/>
                </a:lnTo>
                <a:lnTo>
                  <a:pt x="280" y="122"/>
                </a:lnTo>
                <a:lnTo>
                  <a:pt x="280" y="102"/>
                </a:lnTo>
                <a:lnTo>
                  <a:pt x="280" y="88"/>
                </a:lnTo>
                <a:lnTo>
                  <a:pt x="260" y="52"/>
                </a:lnTo>
                <a:lnTo>
                  <a:pt x="260" y="52"/>
                </a:lnTo>
              </a:path>
            </a:pathLst>
          </a:cu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69639" name="Group 7"/>
          <p:cNvGrpSpPr/>
          <p:nvPr/>
        </p:nvGrpSpPr>
        <p:grpSpPr bwMode="auto">
          <a:xfrm>
            <a:off x="4576763" y="1116013"/>
            <a:ext cx="604837" cy="728662"/>
            <a:chOff x="2883" y="703"/>
            <a:chExt cx="381" cy="459"/>
          </a:xfrm>
        </p:grpSpPr>
        <p:sp>
          <p:nvSpPr>
            <p:cNvPr id="69640" name="Freeform 8"/>
            <p:cNvSpPr/>
            <p:nvPr/>
          </p:nvSpPr>
          <p:spPr bwMode="auto">
            <a:xfrm>
              <a:off x="2883" y="703"/>
              <a:ext cx="381" cy="459"/>
            </a:xfrm>
            <a:custGeom>
              <a:avLst/>
              <a:gdLst>
                <a:gd name="T0" fmla="*/ 353 w 381"/>
                <a:gd name="T1" fmla="*/ 83 h 459"/>
                <a:gd name="T2" fmla="*/ 324 w 381"/>
                <a:gd name="T3" fmla="*/ 32 h 459"/>
                <a:gd name="T4" fmla="*/ 296 w 381"/>
                <a:gd name="T5" fmla="*/ 11 h 459"/>
                <a:gd name="T6" fmla="*/ 269 w 381"/>
                <a:gd name="T7" fmla="*/ 11 h 459"/>
                <a:gd name="T8" fmla="*/ 250 w 381"/>
                <a:gd name="T9" fmla="*/ 0 h 459"/>
                <a:gd name="T10" fmla="*/ 222 w 381"/>
                <a:gd name="T11" fmla="*/ 0 h 459"/>
                <a:gd name="T12" fmla="*/ 194 w 381"/>
                <a:gd name="T13" fmla="*/ 0 h 459"/>
                <a:gd name="T14" fmla="*/ 157 w 381"/>
                <a:gd name="T15" fmla="*/ 0 h 459"/>
                <a:gd name="T16" fmla="*/ 120 w 381"/>
                <a:gd name="T17" fmla="*/ 0 h 459"/>
                <a:gd name="T18" fmla="*/ 92 w 381"/>
                <a:gd name="T19" fmla="*/ 0 h 459"/>
                <a:gd name="T20" fmla="*/ 55 w 381"/>
                <a:gd name="T21" fmla="*/ 32 h 459"/>
                <a:gd name="T22" fmla="*/ 27 w 381"/>
                <a:gd name="T23" fmla="*/ 65 h 459"/>
                <a:gd name="T24" fmla="*/ 9 w 381"/>
                <a:gd name="T25" fmla="*/ 98 h 459"/>
                <a:gd name="T26" fmla="*/ 0 w 381"/>
                <a:gd name="T27" fmla="*/ 131 h 459"/>
                <a:gd name="T28" fmla="*/ 0 w 381"/>
                <a:gd name="T29" fmla="*/ 163 h 459"/>
                <a:gd name="T30" fmla="*/ 0 w 381"/>
                <a:gd name="T31" fmla="*/ 195 h 459"/>
                <a:gd name="T32" fmla="*/ 0 w 381"/>
                <a:gd name="T33" fmla="*/ 218 h 459"/>
                <a:gd name="T34" fmla="*/ 0 w 381"/>
                <a:gd name="T35" fmla="*/ 250 h 459"/>
                <a:gd name="T36" fmla="*/ 0 w 381"/>
                <a:gd name="T37" fmla="*/ 283 h 459"/>
                <a:gd name="T38" fmla="*/ 0 w 381"/>
                <a:gd name="T39" fmla="*/ 316 h 459"/>
                <a:gd name="T40" fmla="*/ 9 w 381"/>
                <a:gd name="T41" fmla="*/ 348 h 459"/>
                <a:gd name="T42" fmla="*/ 27 w 381"/>
                <a:gd name="T43" fmla="*/ 370 h 459"/>
                <a:gd name="T44" fmla="*/ 55 w 381"/>
                <a:gd name="T45" fmla="*/ 392 h 459"/>
                <a:gd name="T46" fmla="*/ 83 w 381"/>
                <a:gd name="T47" fmla="*/ 425 h 459"/>
                <a:gd name="T48" fmla="*/ 111 w 381"/>
                <a:gd name="T49" fmla="*/ 436 h 459"/>
                <a:gd name="T50" fmla="*/ 148 w 381"/>
                <a:gd name="T51" fmla="*/ 446 h 459"/>
                <a:gd name="T52" fmla="*/ 176 w 381"/>
                <a:gd name="T53" fmla="*/ 458 h 459"/>
                <a:gd name="T54" fmla="*/ 203 w 381"/>
                <a:gd name="T55" fmla="*/ 458 h 459"/>
                <a:gd name="T56" fmla="*/ 231 w 381"/>
                <a:gd name="T57" fmla="*/ 458 h 459"/>
                <a:gd name="T58" fmla="*/ 259 w 381"/>
                <a:gd name="T59" fmla="*/ 446 h 459"/>
                <a:gd name="T60" fmla="*/ 287 w 381"/>
                <a:gd name="T61" fmla="*/ 436 h 459"/>
                <a:gd name="T62" fmla="*/ 305 w 381"/>
                <a:gd name="T63" fmla="*/ 414 h 459"/>
                <a:gd name="T64" fmla="*/ 324 w 381"/>
                <a:gd name="T65" fmla="*/ 381 h 459"/>
                <a:gd name="T66" fmla="*/ 343 w 381"/>
                <a:gd name="T67" fmla="*/ 359 h 459"/>
                <a:gd name="T68" fmla="*/ 352 w 381"/>
                <a:gd name="T69" fmla="*/ 326 h 459"/>
                <a:gd name="T70" fmla="*/ 361 w 381"/>
                <a:gd name="T71" fmla="*/ 294 h 459"/>
                <a:gd name="T72" fmla="*/ 371 w 381"/>
                <a:gd name="T73" fmla="*/ 261 h 459"/>
                <a:gd name="T74" fmla="*/ 380 w 381"/>
                <a:gd name="T75" fmla="*/ 228 h 459"/>
                <a:gd name="T76" fmla="*/ 380 w 381"/>
                <a:gd name="T77" fmla="*/ 195 h 459"/>
                <a:gd name="T78" fmla="*/ 380 w 381"/>
                <a:gd name="T79" fmla="*/ 163 h 459"/>
                <a:gd name="T80" fmla="*/ 380 w 381"/>
                <a:gd name="T81" fmla="*/ 141 h 459"/>
                <a:gd name="T82" fmla="*/ 353 w 381"/>
                <a:gd name="T83" fmla="*/ 83 h 459"/>
                <a:gd name="T84" fmla="*/ 353 w 381"/>
                <a:gd name="T85" fmla="*/ 8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1" h="459">
                  <a:moveTo>
                    <a:pt x="353" y="83"/>
                  </a:moveTo>
                  <a:lnTo>
                    <a:pt x="324" y="32"/>
                  </a:lnTo>
                  <a:lnTo>
                    <a:pt x="296" y="11"/>
                  </a:lnTo>
                  <a:lnTo>
                    <a:pt x="269" y="11"/>
                  </a:lnTo>
                  <a:lnTo>
                    <a:pt x="250" y="0"/>
                  </a:lnTo>
                  <a:lnTo>
                    <a:pt x="222" y="0"/>
                  </a:lnTo>
                  <a:lnTo>
                    <a:pt x="194" y="0"/>
                  </a:lnTo>
                  <a:lnTo>
                    <a:pt x="157" y="0"/>
                  </a:lnTo>
                  <a:lnTo>
                    <a:pt x="120" y="0"/>
                  </a:lnTo>
                  <a:lnTo>
                    <a:pt x="92" y="0"/>
                  </a:lnTo>
                  <a:lnTo>
                    <a:pt x="55" y="32"/>
                  </a:lnTo>
                  <a:lnTo>
                    <a:pt x="27" y="65"/>
                  </a:lnTo>
                  <a:lnTo>
                    <a:pt x="9" y="98"/>
                  </a:lnTo>
                  <a:lnTo>
                    <a:pt x="0" y="131"/>
                  </a:lnTo>
                  <a:lnTo>
                    <a:pt x="0" y="163"/>
                  </a:lnTo>
                  <a:lnTo>
                    <a:pt x="0" y="195"/>
                  </a:lnTo>
                  <a:lnTo>
                    <a:pt x="0" y="218"/>
                  </a:lnTo>
                  <a:lnTo>
                    <a:pt x="0" y="250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9" y="348"/>
                  </a:lnTo>
                  <a:lnTo>
                    <a:pt x="27" y="370"/>
                  </a:lnTo>
                  <a:lnTo>
                    <a:pt x="55" y="392"/>
                  </a:lnTo>
                  <a:lnTo>
                    <a:pt x="83" y="425"/>
                  </a:lnTo>
                  <a:lnTo>
                    <a:pt x="111" y="436"/>
                  </a:lnTo>
                  <a:lnTo>
                    <a:pt x="148" y="446"/>
                  </a:lnTo>
                  <a:lnTo>
                    <a:pt x="176" y="458"/>
                  </a:lnTo>
                  <a:lnTo>
                    <a:pt x="203" y="458"/>
                  </a:lnTo>
                  <a:lnTo>
                    <a:pt x="231" y="458"/>
                  </a:lnTo>
                  <a:lnTo>
                    <a:pt x="259" y="446"/>
                  </a:lnTo>
                  <a:lnTo>
                    <a:pt x="287" y="436"/>
                  </a:lnTo>
                  <a:lnTo>
                    <a:pt x="305" y="414"/>
                  </a:lnTo>
                  <a:lnTo>
                    <a:pt x="324" y="381"/>
                  </a:lnTo>
                  <a:lnTo>
                    <a:pt x="343" y="359"/>
                  </a:lnTo>
                  <a:lnTo>
                    <a:pt x="352" y="326"/>
                  </a:lnTo>
                  <a:lnTo>
                    <a:pt x="361" y="294"/>
                  </a:lnTo>
                  <a:lnTo>
                    <a:pt x="371" y="261"/>
                  </a:lnTo>
                  <a:lnTo>
                    <a:pt x="380" y="228"/>
                  </a:lnTo>
                  <a:lnTo>
                    <a:pt x="380" y="195"/>
                  </a:lnTo>
                  <a:lnTo>
                    <a:pt x="380" y="163"/>
                  </a:lnTo>
                  <a:lnTo>
                    <a:pt x="380" y="141"/>
                  </a:lnTo>
                  <a:lnTo>
                    <a:pt x="353" y="83"/>
                  </a:lnTo>
                  <a:lnTo>
                    <a:pt x="353" y="83"/>
                  </a:lnTo>
                </a:path>
              </a:pathLst>
            </a:custGeom>
            <a:pattFill prst="lgCheck">
              <a:fgClr>
                <a:srgbClr val="FF6633"/>
              </a:fgClr>
              <a:bgClr>
                <a:srgbClr val="0099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41" name="Freeform 9"/>
            <p:cNvSpPr/>
            <p:nvPr/>
          </p:nvSpPr>
          <p:spPr bwMode="auto">
            <a:xfrm>
              <a:off x="2975" y="834"/>
              <a:ext cx="168" cy="181"/>
            </a:xfrm>
            <a:custGeom>
              <a:avLst/>
              <a:gdLst>
                <a:gd name="T0" fmla="*/ 143 w 168"/>
                <a:gd name="T1" fmla="*/ 75 h 181"/>
                <a:gd name="T2" fmla="*/ 153 w 168"/>
                <a:gd name="T3" fmla="*/ 38 h 181"/>
                <a:gd name="T4" fmla="*/ 140 w 168"/>
                <a:gd name="T5" fmla="*/ 23 h 181"/>
                <a:gd name="T6" fmla="*/ 119 w 168"/>
                <a:gd name="T7" fmla="*/ 8 h 181"/>
                <a:gd name="T8" fmla="*/ 99 w 168"/>
                <a:gd name="T9" fmla="*/ 0 h 181"/>
                <a:gd name="T10" fmla="*/ 79 w 168"/>
                <a:gd name="T11" fmla="*/ 0 h 181"/>
                <a:gd name="T12" fmla="*/ 60 w 168"/>
                <a:gd name="T13" fmla="*/ 0 h 181"/>
                <a:gd name="T14" fmla="*/ 46 w 168"/>
                <a:gd name="T15" fmla="*/ 0 h 181"/>
                <a:gd name="T16" fmla="*/ 26 w 168"/>
                <a:gd name="T17" fmla="*/ 0 h 181"/>
                <a:gd name="T18" fmla="*/ 13 w 168"/>
                <a:gd name="T19" fmla="*/ 23 h 181"/>
                <a:gd name="T20" fmla="*/ 6 w 168"/>
                <a:gd name="T21" fmla="*/ 47 h 181"/>
                <a:gd name="T22" fmla="*/ 6 w 168"/>
                <a:gd name="T23" fmla="*/ 70 h 181"/>
                <a:gd name="T24" fmla="*/ 0 w 168"/>
                <a:gd name="T25" fmla="*/ 94 h 181"/>
                <a:gd name="T26" fmla="*/ 0 w 168"/>
                <a:gd name="T27" fmla="*/ 117 h 181"/>
                <a:gd name="T28" fmla="*/ 6 w 168"/>
                <a:gd name="T29" fmla="*/ 141 h 181"/>
                <a:gd name="T30" fmla="*/ 20 w 168"/>
                <a:gd name="T31" fmla="*/ 156 h 181"/>
                <a:gd name="T32" fmla="*/ 40 w 168"/>
                <a:gd name="T33" fmla="*/ 171 h 181"/>
                <a:gd name="T34" fmla="*/ 60 w 168"/>
                <a:gd name="T35" fmla="*/ 180 h 181"/>
                <a:gd name="T36" fmla="*/ 79 w 168"/>
                <a:gd name="T37" fmla="*/ 180 h 181"/>
                <a:gd name="T38" fmla="*/ 99 w 168"/>
                <a:gd name="T39" fmla="*/ 180 h 181"/>
                <a:gd name="T40" fmla="*/ 113 w 168"/>
                <a:gd name="T41" fmla="*/ 180 h 181"/>
                <a:gd name="T42" fmla="*/ 133 w 168"/>
                <a:gd name="T43" fmla="*/ 180 h 181"/>
                <a:gd name="T44" fmla="*/ 153 w 168"/>
                <a:gd name="T45" fmla="*/ 164 h 181"/>
                <a:gd name="T46" fmla="*/ 160 w 168"/>
                <a:gd name="T47" fmla="*/ 148 h 181"/>
                <a:gd name="T48" fmla="*/ 167 w 168"/>
                <a:gd name="T49" fmla="*/ 124 h 181"/>
                <a:gd name="T50" fmla="*/ 143 w 168"/>
                <a:gd name="T51" fmla="*/ 75 h 181"/>
                <a:gd name="T52" fmla="*/ 143 w 168"/>
                <a:gd name="T53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81">
                  <a:moveTo>
                    <a:pt x="143" y="75"/>
                  </a:moveTo>
                  <a:lnTo>
                    <a:pt x="153" y="38"/>
                  </a:lnTo>
                  <a:lnTo>
                    <a:pt x="140" y="23"/>
                  </a:lnTo>
                  <a:lnTo>
                    <a:pt x="119" y="8"/>
                  </a:lnTo>
                  <a:lnTo>
                    <a:pt x="99" y="0"/>
                  </a:lnTo>
                  <a:lnTo>
                    <a:pt x="79" y="0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26" y="0"/>
                  </a:lnTo>
                  <a:lnTo>
                    <a:pt x="13" y="23"/>
                  </a:lnTo>
                  <a:lnTo>
                    <a:pt x="6" y="47"/>
                  </a:lnTo>
                  <a:lnTo>
                    <a:pt x="6" y="70"/>
                  </a:lnTo>
                  <a:lnTo>
                    <a:pt x="0" y="94"/>
                  </a:lnTo>
                  <a:lnTo>
                    <a:pt x="0" y="117"/>
                  </a:lnTo>
                  <a:lnTo>
                    <a:pt x="6" y="141"/>
                  </a:lnTo>
                  <a:lnTo>
                    <a:pt x="20" y="156"/>
                  </a:lnTo>
                  <a:lnTo>
                    <a:pt x="40" y="171"/>
                  </a:lnTo>
                  <a:lnTo>
                    <a:pt x="60" y="180"/>
                  </a:lnTo>
                  <a:lnTo>
                    <a:pt x="79" y="180"/>
                  </a:lnTo>
                  <a:lnTo>
                    <a:pt x="99" y="180"/>
                  </a:lnTo>
                  <a:lnTo>
                    <a:pt x="113" y="180"/>
                  </a:lnTo>
                  <a:lnTo>
                    <a:pt x="133" y="180"/>
                  </a:lnTo>
                  <a:lnTo>
                    <a:pt x="153" y="164"/>
                  </a:lnTo>
                  <a:lnTo>
                    <a:pt x="160" y="148"/>
                  </a:lnTo>
                  <a:lnTo>
                    <a:pt x="167" y="124"/>
                  </a:lnTo>
                  <a:lnTo>
                    <a:pt x="143" y="75"/>
                  </a:lnTo>
                  <a:lnTo>
                    <a:pt x="143" y="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42" name="Freeform 10"/>
          <p:cNvSpPr/>
          <p:nvPr/>
        </p:nvSpPr>
        <p:spPr bwMode="auto">
          <a:xfrm>
            <a:off x="6000750" y="1103313"/>
            <a:ext cx="500063" cy="601662"/>
          </a:xfrm>
          <a:custGeom>
            <a:avLst/>
            <a:gdLst>
              <a:gd name="T0" fmla="*/ 292 w 315"/>
              <a:gd name="T1" fmla="*/ 68 h 379"/>
              <a:gd name="T2" fmla="*/ 267 w 315"/>
              <a:gd name="T3" fmla="*/ 27 h 379"/>
              <a:gd name="T4" fmla="*/ 244 w 315"/>
              <a:gd name="T5" fmla="*/ 9 h 379"/>
              <a:gd name="T6" fmla="*/ 222 w 315"/>
              <a:gd name="T7" fmla="*/ 9 h 379"/>
              <a:gd name="T8" fmla="*/ 206 w 315"/>
              <a:gd name="T9" fmla="*/ 0 h 379"/>
              <a:gd name="T10" fmla="*/ 183 w 315"/>
              <a:gd name="T11" fmla="*/ 0 h 379"/>
              <a:gd name="T12" fmla="*/ 160 w 315"/>
              <a:gd name="T13" fmla="*/ 0 h 379"/>
              <a:gd name="T14" fmla="*/ 130 w 315"/>
              <a:gd name="T15" fmla="*/ 0 h 379"/>
              <a:gd name="T16" fmla="*/ 99 w 315"/>
              <a:gd name="T17" fmla="*/ 0 h 379"/>
              <a:gd name="T18" fmla="*/ 76 w 315"/>
              <a:gd name="T19" fmla="*/ 0 h 379"/>
              <a:gd name="T20" fmla="*/ 46 w 315"/>
              <a:gd name="T21" fmla="*/ 27 h 379"/>
              <a:gd name="T22" fmla="*/ 23 w 315"/>
              <a:gd name="T23" fmla="*/ 54 h 379"/>
              <a:gd name="T24" fmla="*/ 7 w 315"/>
              <a:gd name="T25" fmla="*/ 81 h 379"/>
              <a:gd name="T26" fmla="*/ 0 w 315"/>
              <a:gd name="T27" fmla="*/ 108 h 379"/>
              <a:gd name="T28" fmla="*/ 0 w 315"/>
              <a:gd name="T29" fmla="*/ 135 h 379"/>
              <a:gd name="T30" fmla="*/ 0 w 315"/>
              <a:gd name="T31" fmla="*/ 161 h 379"/>
              <a:gd name="T32" fmla="*/ 0 w 315"/>
              <a:gd name="T33" fmla="*/ 180 h 379"/>
              <a:gd name="T34" fmla="*/ 0 w 315"/>
              <a:gd name="T35" fmla="*/ 207 h 379"/>
              <a:gd name="T36" fmla="*/ 0 w 315"/>
              <a:gd name="T37" fmla="*/ 234 h 379"/>
              <a:gd name="T38" fmla="*/ 0 w 315"/>
              <a:gd name="T39" fmla="*/ 261 h 379"/>
              <a:gd name="T40" fmla="*/ 7 w 315"/>
              <a:gd name="T41" fmla="*/ 287 h 379"/>
              <a:gd name="T42" fmla="*/ 23 w 315"/>
              <a:gd name="T43" fmla="*/ 306 h 379"/>
              <a:gd name="T44" fmla="*/ 46 w 315"/>
              <a:gd name="T45" fmla="*/ 323 h 379"/>
              <a:gd name="T46" fmla="*/ 69 w 315"/>
              <a:gd name="T47" fmla="*/ 350 h 379"/>
              <a:gd name="T48" fmla="*/ 92 w 315"/>
              <a:gd name="T49" fmla="*/ 360 h 379"/>
              <a:gd name="T50" fmla="*/ 122 w 315"/>
              <a:gd name="T51" fmla="*/ 368 h 379"/>
              <a:gd name="T52" fmla="*/ 145 w 315"/>
              <a:gd name="T53" fmla="*/ 378 h 379"/>
              <a:gd name="T54" fmla="*/ 168 w 315"/>
              <a:gd name="T55" fmla="*/ 378 h 379"/>
              <a:gd name="T56" fmla="*/ 191 w 315"/>
              <a:gd name="T57" fmla="*/ 378 h 379"/>
              <a:gd name="T58" fmla="*/ 214 w 315"/>
              <a:gd name="T59" fmla="*/ 368 h 379"/>
              <a:gd name="T60" fmla="*/ 237 w 315"/>
              <a:gd name="T61" fmla="*/ 360 h 379"/>
              <a:gd name="T62" fmla="*/ 252 w 315"/>
              <a:gd name="T63" fmla="*/ 341 h 379"/>
              <a:gd name="T64" fmla="*/ 267 w 315"/>
              <a:gd name="T65" fmla="*/ 314 h 379"/>
              <a:gd name="T66" fmla="*/ 283 w 315"/>
              <a:gd name="T67" fmla="*/ 296 h 379"/>
              <a:gd name="T68" fmla="*/ 290 w 315"/>
              <a:gd name="T69" fmla="*/ 269 h 379"/>
              <a:gd name="T70" fmla="*/ 298 w 315"/>
              <a:gd name="T71" fmla="*/ 242 h 379"/>
              <a:gd name="T72" fmla="*/ 306 w 315"/>
              <a:gd name="T73" fmla="*/ 215 h 379"/>
              <a:gd name="T74" fmla="*/ 314 w 315"/>
              <a:gd name="T75" fmla="*/ 188 h 379"/>
              <a:gd name="T76" fmla="*/ 314 w 315"/>
              <a:gd name="T77" fmla="*/ 161 h 379"/>
              <a:gd name="T78" fmla="*/ 314 w 315"/>
              <a:gd name="T79" fmla="*/ 135 h 379"/>
              <a:gd name="T80" fmla="*/ 314 w 315"/>
              <a:gd name="T81" fmla="*/ 116 h 379"/>
              <a:gd name="T82" fmla="*/ 292 w 315"/>
              <a:gd name="T83" fmla="*/ 68 h 379"/>
              <a:gd name="T84" fmla="*/ 292 w 315"/>
              <a:gd name="T85" fmla="*/ 6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5" h="379">
                <a:moveTo>
                  <a:pt x="292" y="68"/>
                </a:moveTo>
                <a:lnTo>
                  <a:pt x="267" y="27"/>
                </a:lnTo>
                <a:lnTo>
                  <a:pt x="244" y="9"/>
                </a:lnTo>
                <a:lnTo>
                  <a:pt x="222" y="9"/>
                </a:lnTo>
                <a:lnTo>
                  <a:pt x="206" y="0"/>
                </a:lnTo>
                <a:lnTo>
                  <a:pt x="183" y="0"/>
                </a:lnTo>
                <a:lnTo>
                  <a:pt x="160" y="0"/>
                </a:lnTo>
                <a:lnTo>
                  <a:pt x="130" y="0"/>
                </a:lnTo>
                <a:lnTo>
                  <a:pt x="99" y="0"/>
                </a:lnTo>
                <a:lnTo>
                  <a:pt x="76" y="0"/>
                </a:lnTo>
                <a:lnTo>
                  <a:pt x="46" y="27"/>
                </a:lnTo>
                <a:lnTo>
                  <a:pt x="23" y="54"/>
                </a:lnTo>
                <a:lnTo>
                  <a:pt x="7" y="81"/>
                </a:lnTo>
                <a:lnTo>
                  <a:pt x="0" y="108"/>
                </a:lnTo>
                <a:lnTo>
                  <a:pt x="0" y="135"/>
                </a:lnTo>
                <a:lnTo>
                  <a:pt x="0" y="161"/>
                </a:lnTo>
                <a:lnTo>
                  <a:pt x="0" y="180"/>
                </a:lnTo>
                <a:lnTo>
                  <a:pt x="0" y="207"/>
                </a:lnTo>
                <a:lnTo>
                  <a:pt x="0" y="234"/>
                </a:lnTo>
                <a:lnTo>
                  <a:pt x="0" y="261"/>
                </a:lnTo>
                <a:lnTo>
                  <a:pt x="7" y="287"/>
                </a:lnTo>
                <a:lnTo>
                  <a:pt x="23" y="306"/>
                </a:lnTo>
                <a:lnTo>
                  <a:pt x="46" y="323"/>
                </a:lnTo>
                <a:lnTo>
                  <a:pt x="69" y="350"/>
                </a:lnTo>
                <a:lnTo>
                  <a:pt x="92" y="360"/>
                </a:lnTo>
                <a:lnTo>
                  <a:pt x="122" y="368"/>
                </a:lnTo>
                <a:lnTo>
                  <a:pt x="145" y="378"/>
                </a:lnTo>
                <a:lnTo>
                  <a:pt x="168" y="378"/>
                </a:lnTo>
                <a:lnTo>
                  <a:pt x="191" y="378"/>
                </a:lnTo>
                <a:lnTo>
                  <a:pt x="214" y="368"/>
                </a:lnTo>
                <a:lnTo>
                  <a:pt x="237" y="360"/>
                </a:lnTo>
                <a:lnTo>
                  <a:pt x="252" y="341"/>
                </a:lnTo>
                <a:lnTo>
                  <a:pt x="267" y="314"/>
                </a:lnTo>
                <a:lnTo>
                  <a:pt x="283" y="296"/>
                </a:lnTo>
                <a:lnTo>
                  <a:pt x="290" y="269"/>
                </a:lnTo>
                <a:lnTo>
                  <a:pt x="298" y="242"/>
                </a:lnTo>
                <a:lnTo>
                  <a:pt x="306" y="215"/>
                </a:lnTo>
                <a:lnTo>
                  <a:pt x="314" y="188"/>
                </a:lnTo>
                <a:lnTo>
                  <a:pt x="314" y="161"/>
                </a:lnTo>
                <a:lnTo>
                  <a:pt x="314" y="135"/>
                </a:lnTo>
                <a:lnTo>
                  <a:pt x="314" y="116"/>
                </a:lnTo>
                <a:lnTo>
                  <a:pt x="292" y="68"/>
                </a:lnTo>
                <a:lnTo>
                  <a:pt x="292" y="68"/>
                </a:lnTo>
              </a:path>
            </a:pathLst>
          </a:custGeom>
          <a:pattFill prst="pct10">
            <a:fgClr>
              <a:schemeClr val="accent2"/>
            </a:fgClr>
            <a:bgClr>
              <a:srgbClr val="FF663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69643" name="Group 11"/>
          <p:cNvGrpSpPr/>
          <p:nvPr/>
        </p:nvGrpSpPr>
        <p:grpSpPr bwMode="auto">
          <a:xfrm>
            <a:off x="1627188" y="968375"/>
            <a:ext cx="857250" cy="836613"/>
            <a:chOff x="1025" y="610"/>
            <a:chExt cx="540" cy="527"/>
          </a:xfrm>
        </p:grpSpPr>
        <p:sp>
          <p:nvSpPr>
            <p:cNvPr id="69644" name="Freeform 12"/>
            <p:cNvSpPr/>
            <p:nvPr/>
          </p:nvSpPr>
          <p:spPr bwMode="auto">
            <a:xfrm>
              <a:off x="1025" y="610"/>
              <a:ext cx="540" cy="527"/>
            </a:xfrm>
            <a:custGeom>
              <a:avLst/>
              <a:gdLst>
                <a:gd name="T0" fmla="*/ 333 w 540"/>
                <a:gd name="T1" fmla="*/ 0 h 527"/>
                <a:gd name="T2" fmla="*/ 295 w 540"/>
                <a:gd name="T3" fmla="*/ 0 h 527"/>
                <a:gd name="T4" fmla="*/ 256 w 540"/>
                <a:gd name="T5" fmla="*/ 0 h 527"/>
                <a:gd name="T6" fmla="*/ 217 w 540"/>
                <a:gd name="T7" fmla="*/ 0 h 527"/>
                <a:gd name="T8" fmla="*/ 185 w 540"/>
                <a:gd name="T9" fmla="*/ 0 h 527"/>
                <a:gd name="T10" fmla="*/ 141 w 540"/>
                <a:gd name="T11" fmla="*/ 19 h 527"/>
                <a:gd name="T12" fmla="*/ 83 w 540"/>
                <a:gd name="T13" fmla="*/ 38 h 527"/>
                <a:gd name="T14" fmla="*/ 57 w 540"/>
                <a:gd name="T15" fmla="*/ 64 h 527"/>
                <a:gd name="T16" fmla="*/ 25 w 540"/>
                <a:gd name="T17" fmla="*/ 102 h 527"/>
                <a:gd name="T18" fmla="*/ 12 w 540"/>
                <a:gd name="T19" fmla="*/ 147 h 527"/>
                <a:gd name="T20" fmla="*/ 0 w 540"/>
                <a:gd name="T21" fmla="*/ 186 h 527"/>
                <a:gd name="T22" fmla="*/ 0 w 540"/>
                <a:gd name="T23" fmla="*/ 231 h 527"/>
                <a:gd name="T24" fmla="*/ 0 w 540"/>
                <a:gd name="T25" fmla="*/ 263 h 527"/>
                <a:gd name="T26" fmla="*/ 0 w 540"/>
                <a:gd name="T27" fmla="*/ 307 h 527"/>
                <a:gd name="T28" fmla="*/ 6 w 540"/>
                <a:gd name="T29" fmla="*/ 359 h 527"/>
                <a:gd name="T30" fmla="*/ 19 w 540"/>
                <a:gd name="T31" fmla="*/ 391 h 527"/>
                <a:gd name="T32" fmla="*/ 44 w 540"/>
                <a:gd name="T33" fmla="*/ 423 h 527"/>
                <a:gd name="T34" fmla="*/ 96 w 540"/>
                <a:gd name="T35" fmla="*/ 462 h 527"/>
                <a:gd name="T36" fmla="*/ 128 w 540"/>
                <a:gd name="T37" fmla="*/ 487 h 527"/>
                <a:gd name="T38" fmla="*/ 160 w 540"/>
                <a:gd name="T39" fmla="*/ 506 h 527"/>
                <a:gd name="T40" fmla="*/ 231 w 540"/>
                <a:gd name="T41" fmla="*/ 519 h 527"/>
                <a:gd name="T42" fmla="*/ 301 w 540"/>
                <a:gd name="T43" fmla="*/ 526 h 527"/>
                <a:gd name="T44" fmla="*/ 378 w 540"/>
                <a:gd name="T45" fmla="*/ 526 h 527"/>
                <a:gd name="T46" fmla="*/ 410 w 540"/>
                <a:gd name="T47" fmla="*/ 526 h 527"/>
                <a:gd name="T48" fmla="*/ 462 w 540"/>
                <a:gd name="T49" fmla="*/ 526 h 527"/>
                <a:gd name="T50" fmla="*/ 494 w 540"/>
                <a:gd name="T51" fmla="*/ 487 h 527"/>
                <a:gd name="T52" fmla="*/ 513 w 540"/>
                <a:gd name="T53" fmla="*/ 442 h 527"/>
                <a:gd name="T54" fmla="*/ 519 w 540"/>
                <a:gd name="T55" fmla="*/ 410 h 527"/>
                <a:gd name="T56" fmla="*/ 526 w 540"/>
                <a:gd name="T57" fmla="*/ 378 h 527"/>
                <a:gd name="T58" fmla="*/ 526 w 540"/>
                <a:gd name="T59" fmla="*/ 333 h 527"/>
                <a:gd name="T60" fmla="*/ 532 w 540"/>
                <a:gd name="T61" fmla="*/ 282 h 527"/>
                <a:gd name="T62" fmla="*/ 539 w 540"/>
                <a:gd name="T63" fmla="*/ 250 h 527"/>
                <a:gd name="T64" fmla="*/ 532 w 540"/>
                <a:gd name="T65" fmla="*/ 211 h 527"/>
                <a:gd name="T66" fmla="*/ 526 w 540"/>
                <a:gd name="T67" fmla="*/ 179 h 527"/>
                <a:gd name="T68" fmla="*/ 500 w 540"/>
                <a:gd name="T69" fmla="*/ 141 h 527"/>
                <a:gd name="T70" fmla="*/ 468 w 540"/>
                <a:gd name="T71" fmla="*/ 109 h 527"/>
                <a:gd name="T72" fmla="*/ 430 w 540"/>
                <a:gd name="T73" fmla="*/ 70 h 527"/>
                <a:gd name="T74" fmla="*/ 397 w 540"/>
                <a:gd name="T75" fmla="*/ 38 h 527"/>
                <a:gd name="T76" fmla="*/ 360 w 540"/>
                <a:gd name="T77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0" h="527">
                  <a:moveTo>
                    <a:pt x="360" y="5"/>
                  </a:moveTo>
                  <a:lnTo>
                    <a:pt x="333" y="0"/>
                  </a:lnTo>
                  <a:lnTo>
                    <a:pt x="314" y="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56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9" y="0"/>
                  </a:lnTo>
                  <a:lnTo>
                    <a:pt x="185" y="0"/>
                  </a:lnTo>
                  <a:lnTo>
                    <a:pt x="166" y="0"/>
                  </a:lnTo>
                  <a:lnTo>
                    <a:pt x="141" y="19"/>
                  </a:lnTo>
                  <a:lnTo>
                    <a:pt x="102" y="25"/>
                  </a:lnTo>
                  <a:lnTo>
                    <a:pt x="83" y="38"/>
                  </a:lnTo>
                  <a:lnTo>
                    <a:pt x="76" y="51"/>
                  </a:lnTo>
                  <a:lnTo>
                    <a:pt x="57" y="64"/>
                  </a:lnTo>
                  <a:lnTo>
                    <a:pt x="44" y="83"/>
                  </a:lnTo>
                  <a:lnTo>
                    <a:pt x="25" y="102"/>
                  </a:lnTo>
                  <a:lnTo>
                    <a:pt x="19" y="128"/>
                  </a:lnTo>
                  <a:lnTo>
                    <a:pt x="12" y="147"/>
                  </a:lnTo>
                  <a:lnTo>
                    <a:pt x="6" y="166"/>
                  </a:lnTo>
                  <a:lnTo>
                    <a:pt x="0" y="186"/>
                  </a:lnTo>
                  <a:lnTo>
                    <a:pt x="0" y="211"/>
                  </a:lnTo>
                  <a:lnTo>
                    <a:pt x="0" y="231"/>
                  </a:lnTo>
                  <a:lnTo>
                    <a:pt x="0" y="250"/>
                  </a:lnTo>
                  <a:lnTo>
                    <a:pt x="0" y="263"/>
                  </a:lnTo>
                  <a:lnTo>
                    <a:pt x="0" y="282"/>
                  </a:lnTo>
                  <a:lnTo>
                    <a:pt x="0" y="307"/>
                  </a:lnTo>
                  <a:lnTo>
                    <a:pt x="0" y="333"/>
                  </a:lnTo>
                  <a:lnTo>
                    <a:pt x="6" y="359"/>
                  </a:lnTo>
                  <a:lnTo>
                    <a:pt x="12" y="372"/>
                  </a:lnTo>
                  <a:lnTo>
                    <a:pt x="19" y="391"/>
                  </a:lnTo>
                  <a:lnTo>
                    <a:pt x="32" y="410"/>
                  </a:lnTo>
                  <a:lnTo>
                    <a:pt x="44" y="423"/>
                  </a:lnTo>
                  <a:lnTo>
                    <a:pt x="83" y="442"/>
                  </a:lnTo>
                  <a:lnTo>
                    <a:pt x="96" y="462"/>
                  </a:lnTo>
                  <a:lnTo>
                    <a:pt x="109" y="474"/>
                  </a:lnTo>
                  <a:lnTo>
                    <a:pt x="128" y="487"/>
                  </a:lnTo>
                  <a:lnTo>
                    <a:pt x="147" y="500"/>
                  </a:lnTo>
                  <a:lnTo>
                    <a:pt x="160" y="506"/>
                  </a:lnTo>
                  <a:lnTo>
                    <a:pt x="179" y="513"/>
                  </a:lnTo>
                  <a:lnTo>
                    <a:pt x="231" y="519"/>
                  </a:lnTo>
                  <a:lnTo>
                    <a:pt x="282" y="526"/>
                  </a:lnTo>
                  <a:lnTo>
                    <a:pt x="301" y="526"/>
                  </a:lnTo>
                  <a:lnTo>
                    <a:pt x="340" y="526"/>
                  </a:lnTo>
                  <a:lnTo>
                    <a:pt x="378" y="526"/>
                  </a:lnTo>
                  <a:lnTo>
                    <a:pt x="391" y="526"/>
                  </a:lnTo>
                  <a:lnTo>
                    <a:pt x="410" y="526"/>
                  </a:lnTo>
                  <a:lnTo>
                    <a:pt x="449" y="526"/>
                  </a:lnTo>
                  <a:lnTo>
                    <a:pt x="462" y="526"/>
                  </a:lnTo>
                  <a:lnTo>
                    <a:pt x="487" y="506"/>
                  </a:lnTo>
                  <a:lnTo>
                    <a:pt x="494" y="487"/>
                  </a:lnTo>
                  <a:lnTo>
                    <a:pt x="500" y="468"/>
                  </a:lnTo>
                  <a:lnTo>
                    <a:pt x="513" y="442"/>
                  </a:lnTo>
                  <a:lnTo>
                    <a:pt x="519" y="429"/>
                  </a:lnTo>
                  <a:lnTo>
                    <a:pt x="519" y="410"/>
                  </a:lnTo>
                  <a:lnTo>
                    <a:pt x="526" y="391"/>
                  </a:lnTo>
                  <a:lnTo>
                    <a:pt x="526" y="378"/>
                  </a:lnTo>
                  <a:lnTo>
                    <a:pt x="526" y="353"/>
                  </a:lnTo>
                  <a:lnTo>
                    <a:pt x="526" y="333"/>
                  </a:lnTo>
                  <a:lnTo>
                    <a:pt x="532" y="320"/>
                  </a:lnTo>
                  <a:lnTo>
                    <a:pt x="532" y="282"/>
                  </a:lnTo>
                  <a:lnTo>
                    <a:pt x="532" y="269"/>
                  </a:lnTo>
                  <a:lnTo>
                    <a:pt x="539" y="250"/>
                  </a:lnTo>
                  <a:lnTo>
                    <a:pt x="539" y="231"/>
                  </a:lnTo>
                  <a:lnTo>
                    <a:pt x="532" y="211"/>
                  </a:lnTo>
                  <a:lnTo>
                    <a:pt x="532" y="198"/>
                  </a:lnTo>
                  <a:lnTo>
                    <a:pt x="526" y="179"/>
                  </a:lnTo>
                  <a:lnTo>
                    <a:pt x="513" y="160"/>
                  </a:lnTo>
                  <a:lnTo>
                    <a:pt x="500" y="141"/>
                  </a:lnTo>
                  <a:lnTo>
                    <a:pt x="487" y="128"/>
                  </a:lnTo>
                  <a:lnTo>
                    <a:pt x="468" y="109"/>
                  </a:lnTo>
                  <a:lnTo>
                    <a:pt x="449" y="89"/>
                  </a:lnTo>
                  <a:lnTo>
                    <a:pt x="430" y="70"/>
                  </a:lnTo>
                  <a:lnTo>
                    <a:pt x="417" y="57"/>
                  </a:lnTo>
                  <a:lnTo>
                    <a:pt x="397" y="38"/>
                  </a:lnTo>
                  <a:lnTo>
                    <a:pt x="360" y="5"/>
                  </a:lnTo>
                  <a:lnTo>
                    <a:pt x="360" y="5"/>
                  </a:lnTo>
                </a:path>
              </a:pathLst>
            </a:custGeom>
            <a:pattFill prst="pct10">
              <a:fgClr>
                <a:srgbClr val="FF6633"/>
              </a:fgClr>
              <a:bgClr>
                <a:srgbClr val="99CC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45" name="Freeform 13"/>
            <p:cNvSpPr/>
            <p:nvPr/>
          </p:nvSpPr>
          <p:spPr bwMode="auto">
            <a:xfrm>
              <a:off x="1128" y="758"/>
              <a:ext cx="341" cy="302"/>
            </a:xfrm>
            <a:custGeom>
              <a:avLst/>
              <a:gdLst>
                <a:gd name="T0" fmla="*/ 257 w 341"/>
                <a:gd name="T1" fmla="*/ 83 h 302"/>
                <a:gd name="T2" fmla="*/ 250 w 341"/>
                <a:gd name="T3" fmla="*/ 51 h 302"/>
                <a:gd name="T4" fmla="*/ 230 w 341"/>
                <a:gd name="T5" fmla="*/ 38 h 302"/>
                <a:gd name="T6" fmla="*/ 211 w 341"/>
                <a:gd name="T7" fmla="*/ 25 h 302"/>
                <a:gd name="T8" fmla="*/ 192 w 341"/>
                <a:gd name="T9" fmla="*/ 19 h 302"/>
                <a:gd name="T10" fmla="*/ 173 w 341"/>
                <a:gd name="T11" fmla="*/ 6 h 302"/>
                <a:gd name="T12" fmla="*/ 153 w 341"/>
                <a:gd name="T13" fmla="*/ 6 h 302"/>
                <a:gd name="T14" fmla="*/ 134 w 341"/>
                <a:gd name="T15" fmla="*/ 0 h 302"/>
                <a:gd name="T16" fmla="*/ 115 w 341"/>
                <a:gd name="T17" fmla="*/ 0 h 302"/>
                <a:gd name="T18" fmla="*/ 96 w 341"/>
                <a:gd name="T19" fmla="*/ 0 h 302"/>
                <a:gd name="T20" fmla="*/ 83 w 341"/>
                <a:gd name="T21" fmla="*/ 0 h 302"/>
                <a:gd name="T22" fmla="*/ 57 w 341"/>
                <a:gd name="T23" fmla="*/ 0 h 302"/>
                <a:gd name="T24" fmla="*/ 44 w 341"/>
                <a:gd name="T25" fmla="*/ 12 h 302"/>
                <a:gd name="T26" fmla="*/ 31 w 341"/>
                <a:gd name="T27" fmla="*/ 25 h 302"/>
                <a:gd name="T28" fmla="*/ 19 w 341"/>
                <a:gd name="T29" fmla="*/ 45 h 302"/>
                <a:gd name="T30" fmla="*/ 6 w 341"/>
                <a:gd name="T31" fmla="*/ 64 h 302"/>
                <a:gd name="T32" fmla="*/ 6 w 341"/>
                <a:gd name="T33" fmla="*/ 83 h 302"/>
                <a:gd name="T34" fmla="*/ 0 w 341"/>
                <a:gd name="T35" fmla="*/ 102 h 302"/>
                <a:gd name="T36" fmla="*/ 0 w 341"/>
                <a:gd name="T37" fmla="*/ 115 h 302"/>
                <a:gd name="T38" fmla="*/ 0 w 341"/>
                <a:gd name="T39" fmla="*/ 134 h 302"/>
                <a:gd name="T40" fmla="*/ 0 w 341"/>
                <a:gd name="T41" fmla="*/ 154 h 302"/>
                <a:gd name="T42" fmla="*/ 0 w 341"/>
                <a:gd name="T43" fmla="*/ 172 h 302"/>
                <a:gd name="T44" fmla="*/ 6 w 341"/>
                <a:gd name="T45" fmla="*/ 185 h 302"/>
                <a:gd name="T46" fmla="*/ 19 w 341"/>
                <a:gd name="T47" fmla="*/ 205 h 302"/>
                <a:gd name="T48" fmla="*/ 31 w 341"/>
                <a:gd name="T49" fmla="*/ 224 h 302"/>
                <a:gd name="T50" fmla="*/ 51 w 341"/>
                <a:gd name="T51" fmla="*/ 243 h 302"/>
                <a:gd name="T52" fmla="*/ 70 w 341"/>
                <a:gd name="T53" fmla="*/ 262 h 302"/>
                <a:gd name="T54" fmla="*/ 77 w 341"/>
                <a:gd name="T55" fmla="*/ 275 h 302"/>
                <a:gd name="T56" fmla="*/ 96 w 341"/>
                <a:gd name="T57" fmla="*/ 281 h 302"/>
                <a:gd name="T58" fmla="*/ 115 w 341"/>
                <a:gd name="T59" fmla="*/ 288 h 302"/>
                <a:gd name="T60" fmla="*/ 128 w 341"/>
                <a:gd name="T61" fmla="*/ 288 h 302"/>
                <a:gd name="T62" fmla="*/ 147 w 341"/>
                <a:gd name="T63" fmla="*/ 294 h 302"/>
                <a:gd name="T64" fmla="*/ 166 w 341"/>
                <a:gd name="T65" fmla="*/ 301 h 302"/>
                <a:gd name="T66" fmla="*/ 185 w 341"/>
                <a:gd name="T67" fmla="*/ 301 h 302"/>
                <a:gd name="T68" fmla="*/ 198 w 341"/>
                <a:gd name="T69" fmla="*/ 301 h 302"/>
                <a:gd name="T70" fmla="*/ 218 w 341"/>
                <a:gd name="T71" fmla="*/ 301 h 302"/>
                <a:gd name="T72" fmla="*/ 237 w 341"/>
                <a:gd name="T73" fmla="*/ 301 h 302"/>
                <a:gd name="T74" fmla="*/ 256 w 341"/>
                <a:gd name="T75" fmla="*/ 301 h 302"/>
                <a:gd name="T76" fmla="*/ 269 w 341"/>
                <a:gd name="T77" fmla="*/ 301 h 302"/>
                <a:gd name="T78" fmla="*/ 288 w 341"/>
                <a:gd name="T79" fmla="*/ 301 h 302"/>
                <a:gd name="T80" fmla="*/ 308 w 341"/>
                <a:gd name="T81" fmla="*/ 288 h 302"/>
                <a:gd name="T82" fmla="*/ 320 w 341"/>
                <a:gd name="T83" fmla="*/ 269 h 302"/>
                <a:gd name="T84" fmla="*/ 333 w 341"/>
                <a:gd name="T85" fmla="*/ 249 h 302"/>
                <a:gd name="T86" fmla="*/ 333 w 341"/>
                <a:gd name="T87" fmla="*/ 230 h 302"/>
                <a:gd name="T88" fmla="*/ 340 w 341"/>
                <a:gd name="T89" fmla="*/ 211 h 302"/>
                <a:gd name="T90" fmla="*/ 340 w 341"/>
                <a:gd name="T91" fmla="*/ 192 h 302"/>
                <a:gd name="T92" fmla="*/ 340 w 341"/>
                <a:gd name="T93" fmla="*/ 172 h 302"/>
                <a:gd name="T94" fmla="*/ 340 w 341"/>
                <a:gd name="T95" fmla="*/ 154 h 302"/>
                <a:gd name="T96" fmla="*/ 340 w 341"/>
                <a:gd name="T97" fmla="*/ 140 h 302"/>
                <a:gd name="T98" fmla="*/ 340 w 341"/>
                <a:gd name="T99" fmla="*/ 121 h 302"/>
                <a:gd name="T100" fmla="*/ 333 w 341"/>
                <a:gd name="T101" fmla="*/ 102 h 302"/>
                <a:gd name="T102" fmla="*/ 314 w 341"/>
                <a:gd name="T103" fmla="*/ 96 h 302"/>
                <a:gd name="T104" fmla="*/ 294 w 341"/>
                <a:gd name="T105" fmla="*/ 77 h 302"/>
                <a:gd name="T106" fmla="*/ 257 w 341"/>
                <a:gd name="T107" fmla="*/ 83 h 302"/>
                <a:gd name="T108" fmla="*/ 257 w 341"/>
                <a:gd name="T109" fmla="*/ 8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1" h="302">
                  <a:moveTo>
                    <a:pt x="257" y="83"/>
                  </a:moveTo>
                  <a:lnTo>
                    <a:pt x="250" y="51"/>
                  </a:lnTo>
                  <a:lnTo>
                    <a:pt x="230" y="38"/>
                  </a:lnTo>
                  <a:lnTo>
                    <a:pt x="211" y="25"/>
                  </a:lnTo>
                  <a:lnTo>
                    <a:pt x="192" y="19"/>
                  </a:lnTo>
                  <a:lnTo>
                    <a:pt x="173" y="6"/>
                  </a:lnTo>
                  <a:lnTo>
                    <a:pt x="153" y="6"/>
                  </a:lnTo>
                  <a:lnTo>
                    <a:pt x="134" y="0"/>
                  </a:lnTo>
                  <a:lnTo>
                    <a:pt x="115" y="0"/>
                  </a:lnTo>
                  <a:lnTo>
                    <a:pt x="96" y="0"/>
                  </a:lnTo>
                  <a:lnTo>
                    <a:pt x="83" y="0"/>
                  </a:lnTo>
                  <a:lnTo>
                    <a:pt x="57" y="0"/>
                  </a:lnTo>
                  <a:lnTo>
                    <a:pt x="44" y="12"/>
                  </a:lnTo>
                  <a:lnTo>
                    <a:pt x="31" y="25"/>
                  </a:lnTo>
                  <a:lnTo>
                    <a:pt x="19" y="45"/>
                  </a:lnTo>
                  <a:lnTo>
                    <a:pt x="6" y="64"/>
                  </a:lnTo>
                  <a:lnTo>
                    <a:pt x="6" y="83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0" y="134"/>
                  </a:lnTo>
                  <a:lnTo>
                    <a:pt x="0" y="154"/>
                  </a:lnTo>
                  <a:lnTo>
                    <a:pt x="0" y="172"/>
                  </a:lnTo>
                  <a:lnTo>
                    <a:pt x="6" y="185"/>
                  </a:lnTo>
                  <a:lnTo>
                    <a:pt x="19" y="205"/>
                  </a:lnTo>
                  <a:lnTo>
                    <a:pt x="31" y="224"/>
                  </a:lnTo>
                  <a:lnTo>
                    <a:pt x="51" y="243"/>
                  </a:lnTo>
                  <a:lnTo>
                    <a:pt x="70" y="262"/>
                  </a:lnTo>
                  <a:lnTo>
                    <a:pt x="77" y="275"/>
                  </a:lnTo>
                  <a:lnTo>
                    <a:pt x="96" y="281"/>
                  </a:lnTo>
                  <a:lnTo>
                    <a:pt x="115" y="288"/>
                  </a:lnTo>
                  <a:lnTo>
                    <a:pt x="128" y="288"/>
                  </a:lnTo>
                  <a:lnTo>
                    <a:pt x="147" y="294"/>
                  </a:lnTo>
                  <a:lnTo>
                    <a:pt x="166" y="301"/>
                  </a:lnTo>
                  <a:lnTo>
                    <a:pt x="185" y="301"/>
                  </a:lnTo>
                  <a:lnTo>
                    <a:pt x="198" y="301"/>
                  </a:lnTo>
                  <a:lnTo>
                    <a:pt x="218" y="301"/>
                  </a:lnTo>
                  <a:lnTo>
                    <a:pt x="237" y="301"/>
                  </a:lnTo>
                  <a:lnTo>
                    <a:pt x="256" y="301"/>
                  </a:lnTo>
                  <a:lnTo>
                    <a:pt x="269" y="301"/>
                  </a:lnTo>
                  <a:lnTo>
                    <a:pt x="288" y="301"/>
                  </a:lnTo>
                  <a:lnTo>
                    <a:pt x="308" y="288"/>
                  </a:lnTo>
                  <a:lnTo>
                    <a:pt x="320" y="269"/>
                  </a:lnTo>
                  <a:lnTo>
                    <a:pt x="333" y="249"/>
                  </a:lnTo>
                  <a:lnTo>
                    <a:pt x="333" y="230"/>
                  </a:lnTo>
                  <a:lnTo>
                    <a:pt x="340" y="211"/>
                  </a:lnTo>
                  <a:lnTo>
                    <a:pt x="340" y="192"/>
                  </a:lnTo>
                  <a:lnTo>
                    <a:pt x="340" y="172"/>
                  </a:lnTo>
                  <a:lnTo>
                    <a:pt x="340" y="154"/>
                  </a:lnTo>
                  <a:lnTo>
                    <a:pt x="340" y="140"/>
                  </a:lnTo>
                  <a:lnTo>
                    <a:pt x="340" y="121"/>
                  </a:lnTo>
                  <a:lnTo>
                    <a:pt x="333" y="102"/>
                  </a:lnTo>
                  <a:lnTo>
                    <a:pt x="314" y="96"/>
                  </a:lnTo>
                  <a:lnTo>
                    <a:pt x="294" y="77"/>
                  </a:lnTo>
                  <a:lnTo>
                    <a:pt x="257" y="83"/>
                  </a:lnTo>
                  <a:lnTo>
                    <a:pt x="257" y="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9646" name="Group 14"/>
          <p:cNvGrpSpPr/>
          <p:nvPr/>
        </p:nvGrpSpPr>
        <p:grpSpPr bwMode="auto">
          <a:xfrm>
            <a:off x="3100388" y="992188"/>
            <a:ext cx="804862" cy="787400"/>
            <a:chOff x="1953" y="625"/>
            <a:chExt cx="507" cy="496"/>
          </a:xfrm>
        </p:grpSpPr>
        <p:sp>
          <p:nvSpPr>
            <p:cNvPr id="69647" name="Freeform 15"/>
            <p:cNvSpPr/>
            <p:nvPr/>
          </p:nvSpPr>
          <p:spPr bwMode="auto">
            <a:xfrm>
              <a:off x="1953" y="625"/>
              <a:ext cx="507" cy="496"/>
            </a:xfrm>
            <a:custGeom>
              <a:avLst/>
              <a:gdLst>
                <a:gd name="T0" fmla="*/ 313 w 507"/>
                <a:gd name="T1" fmla="*/ 0 h 496"/>
                <a:gd name="T2" fmla="*/ 277 w 507"/>
                <a:gd name="T3" fmla="*/ 0 h 496"/>
                <a:gd name="T4" fmla="*/ 240 w 507"/>
                <a:gd name="T5" fmla="*/ 0 h 496"/>
                <a:gd name="T6" fmla="*/ 204 w 507"/>
                <a:gd name="T7" fmla="*/ 0 h 496"/>
                <a:gd name="T8" fmla="*/ 174 w 507"/>
                <a:gd name="T9" fmla="*/ 0 h 496"/>
                <a:gd name="T10" fmla="*/ 132 w 507"/>
                <a:gd name="T11" fmla="*/ 18 h 496"/>
                <a:gd name="T12" fmla="*/ 78 w 507"/>
                <a:gd name="T13" fmla="*/ 36 h 496"/>
                <a:gd name="T14" fmla="*/ 53 w 507"/>
                <a:gd name="T15" fmla="*/ 60 h 496"/>
                <a:gd name="T16" fmla="*/ 23 w 507"/>
                <a:gd name="T17" fmla="*/ 96 h 496"/>
                <a:gd name="T18" fmla="*/ 11 w 507"/>
                <a:gd name="T19" fmla="*/ 138 h 496"/>
                <a:gd name="T20" fmla="*/ 0 w 507"/>
                <a:gd name="T21" fmla="*/ 175 h 496"/>
                <a:gd name="T22" fmla="*/ 0 w 507"/>
                <a:gd name="T23" fmla="*/ 217 h 496"/>
                <a:gd name="T24" fmla="*/ 0 w 507"/>
                <a:gd name="T25" fmla="*/ 247 h 496"/>
                <a:gd name="T26" fmla="*/ 0 w 507"/>
                <a:gd name="T27" fmla="*/ 289 h 496"/>
                <a:gd name="T28" fmla="*/ 5 w 507"/>
                <a:gd name="T29" fmla="*/ 337 h 496"/>
                <a:gd name="T30" fmla="*/ 18 w 507"/>
                <a:gd name="T31" fmla="*/ 368 h 496"/>
                <a:gd name="T32" fmla="*/ 41 w 507"/>
                <a:gd name="T33" fmla="*/ 398 h 496"/>
                <a:gd name="T34" fmla="*/ 90 w 507"/>
                <a:gd name="T35" fmla="*/ 434 h 496"/>
                <a:gd name="T36" fmla="*/ 120 w 507"/>
                <a:gd name="T37" fmla="*/ 458 h 496"/>
                <a:gd name="T38" fmla="*/ 150 w 507"/>
                <a:gd name="T39" fmla="*/ 476 h 496"/>
                <a:gd name="T40" fmla="*/ 216 w 507"/>
                <a:gd name="T41" fmla="*/ 488 h 496"/>
                <a:gd name="T42" fmla="*/ 283 w 507"/>
                <a:gd name="T43" fmla="*/ 495 h 496"/>
                <a:gd name="T44" fmla="*/ 355 w 507"/>
                <a:gd name="T45" fmla="*/ 495 h 496"/>
                <a:gd name="T46" fmla="*/ 385 w 507"/>
                <a:gd name="T47" fmla="*/ 495 h 496"/>
                <a:gd name="T48" fmla="*/ 433 w 507"/>
                <a:gd name="T49" fmla="*/ 495 h 496"/>
                <a:gd name="T50" fmla="*/ 464 w 507"/>
                <a:gd name="T51" fmla="*/ 458 h 496"/>
                <a:gd name="T52" fmla="*/ 482 w 507"/>
                <a:gd name="T53" fmla="*/ 416 h 496"/>
                <a:gd name="T54" fmla="*/ 487 w 507"/>
                <a:gd name="T55" fmla="*/ 386 h 496"/>
                <a:gd name="T56" fmla="*/ 494 w 507"/>
                <a:gd name="T57" fmla="*/ 356 h 496"/>
                <a:gd name="T58" fmla="*/ 494 w 507"/>
                <a:gd name="T59" fmla="*/ 314 h 496"/>
                <a:gd name="T60" fmla="*/ 500 w 507"/>
                <a:gd name="T61" fmla="*/ 265 h 496"/>
                <a:gd name="T62" fmla="*/ 506 w 507"/>
                <a:gd name="T63" fmla="*/ 235 h 496"/>
                <a:gd name="T64" fmla="*/ 500 w 507"/>
                <a:gd name="T65" fmla="*/ 199 h 496"/>
                <a:gd name="T66" fmla="*/ 494 w 507"/>
                <a:gd name="T67" fmla="*/ 168 h 496"/>
                <a:gd name="T68" fmla="*/ 470 w 507"/>
                <a:gd name="T69" fmla="*/ 133 h 496"/>
                <a:gd name="T70" fmla="*/ 439 w 507"/>
                <a:gd name="T71" fmla="*/ 102 h 496"/>
                <a:gd name="T72" fmla="*/ 403 w 507"/>
                <a:gd name="T73" fmla="*/ 66 h 496"/>
                <a:gd name="T74" fmla="*/ 373 w 507"/>
                <a:gd name="T75" fmla="*/ 36 h 496"/>
                <a:gd name="T76" fmla="*/ 338 w 507"/>
                <a:gd name="T77" fmla="*/ 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496">
                  <a:moveTo>
                    <a:pt x="338" y="4"/>
                  </a:moveTo>
                  <a:lnTo>
                    <a:pt x="313" y="0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58" y="0"/>
                  </a:lnTo>
                  <a:lnTo>
                    <a:pt x="240" y="0"/>
                  </a:lnTo>
                  <a:lnTo>
                    <a:pt x="222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32" y="18"/>
                  </a:lnTo>
                  <a:lnTo>
                    <a:pt x="96" y="24"/>
                  </a:lnTo>
                  <a:lnTo>
                    <a:pt x="78" y="36"/>
                  </a:lnTo>
                  <a:lnTo>
                    <a:pt x="72" y="48"/>
                  </a:lnTo>
                  <a:lnTo>
                    <a:pt x="53" y="60"/>
                  </a:lnTo>
                  <a:lnTo>
                    <a:pt x="41" y="78"/>
                  </a:lnTo>
                  <a:lnTo>
                    <a:pt x="23" y="96"/>
                  </a:lnTo>
                  <a:lnTo>
                    <a:pt x="18" y="120"/>
                  </a:lnTo>
                  <a:lnTo>
                    <a:pt x="11" y="138"/>
                  </a:lnTo>
                  <a:lnTo>
                    <a:pt x="5" y="157"/>
                  </a:lnTo>
                  <a:lnTo>
                    <a:pt x="0" y="175"/>
                  </a:lnTo>
                  <a:lnTo>
                    <a:pt x="0" y="199"/>
                  </a:lnTo>
                  <a:lnTo>
                    <a:pt x="0" y="217"/>
                  </a:lnTo>
                  <a:lnTo>
                    <a:pt x="0" y="235"/>
                  </a:lnTo>
                  <a:lnTo>
                    <a:pt x="0" y="247"/>
                  </a:lnTo>
                  <a:lnTo>
                    <a:pt x="0" y="265"/>
                  </a:lnTo>
                  <a:lnTo>
                    <a:pt x="0" y="289"/>
                  </a:lnTo>
                  <a:lnTo>
                    <a:pt x="0" y="314"/>
                  </a:lnTo>
                  <a:lnTo>
                    <a:pt x="5" y="337"/>
                  </a:lnTo>
                  <a:lnTo>
                    <a:pt x="11" y="350"/>
                  </a:lnTo>
                  <a:lnTo>
                    <a:pt x="18" y="368"/>
                  </a:lnTo>
                  <a:lnTo>
                    <a:pt x="30" y="386"/>
                  </a:lnTo>
                  <a:lnTo>
                    <a:pt x="41" y="398"/>
                  </a:lnTo>
                  <a:lnTo>
                    <a:pt x="78" y="416"/>
                  </a:lnTo>
                  <a:lnTo>
                    <a:pt x="90" y="434"/>
                  </a:lnTo>
                  <a:lnTo>
                    <a:pt x="102" y="446"/>
                  </a:lnTo>
                  <a:lnTo>
                    <a:pt x="120" y="458"/>
                  </a:lnTo>
                  <a:lnTo>
                    <a:pt x="138" y="470"/>
                  </a:lnTo>
                  <a:lnTo>
                    <a:pt x="150" y="476"/>
                  </a:lnTo>
                  <a:lnTo>
                    <a:pt x="168" y="483"/>
                  </a:lnTo>
                  <a:lnTo>
                    <a:pt x="216" y="488"/>
                  </a:lnTo>
                  <a:lnTo>
                    <a:pt x="265" y="495"/>
                  </a:lnTo>
                  <a:lnTo>
                    <a:pt x="283" y="495"/>
                  </a:lnTo>
                  <a:lnTo>
                    <a:pt x="319" y="495"/>
                  </a:lnTo>
                  <a:lnTo>
                    <a:pt x="355" y="495"/>
                  </a:lnTo>
                  <a:lnTo>
                    <a:pt x="367" y="495"/>
                  </a:lnTo>
                  <a:lnTo>
                    <a:pt x="385" y="495"/>
                  </a:lnTo>
                  <a:lnTo>
                    <a:pt x="421" y="495"/>
                  </a:lnTo>
                  <a:lnTo>
                    <a:pt x="433" y="495"/>
                  </a:lnTo>
                  <a:lnTo>
                    <a:pt x="457" y="476"/>
                  </a:lnTo>
                  <a:lnTo>
                    <a:pt x="464" y="458"/>
                  </a:lnTo>
                  <a:lnTo>
                    <a:pt x="470" y="440"/>
                  </a:lnTo>
                  <a:lnTo>
                    <a:pt x="482" y="416"/>
                  </a:lnTo>
                  <a:lnTo>
                    <a:pt x="487" y="404"/>
                  </a:lnTo>
                  <a:lnTo>
                    <a:pt x="487" y="386"/>
                  </a:lnTo>
                  <a:lnTo>
                    <a:pt x="494" y="368"/>
                  </a:lnTo>
                  <a:lnTo>
                    <a:pt x="494" y="356"/>
                  </a:lnTo>
                  <a:lnTo>
                    <a:pt x="494" y="332"/>
                  </a:lnTo>
                  <a:lnTo>
                    <a:pt x="494" y="314"/>
                  </a:lnTo>
                  <a:lnTo>
                    <a:pt x="500" y="301"/>
                  </a:lnTo>
                  <a:lnTo>
                    <a:pt x="500" y="265"/>
                  </a:lnTo>
                  <a:lnTo>
                    <a:pt x="500" y="253"/>
                  </a:lnTo>
                  <a:lnTo>
                    <a:pt x="506" y="235"/>
                  </a:lnTo>
                  <a:lnTo>
                    <a:pt x="506" y="217"/>
                  </a:lnTo>
                  <a:lnTo>
                    <a:pt x="500" y="199"/>
                  </a:lnTo>
                  <a:lnTo>
                    <a:pt x="500" y="187"/>
                  </a:lnTo>
                  <a:lnTo>
                    <a:pt x="494" y="168"/>
                  </a:lnTo>
                  <a:lnTo>
                    <a:pt x="482" y="150"/>
                  </a:lnTo>
                  <a:lnTo>
                    <a:pt x="470" y="133"/>
                  </a:lnTo>
                  <a:lnTo>
                    <a:pt x="457" y="120"/>
                  </a:lnTo>
                  <a:lnTo>
                    <a:pt x="439" y="102"/>
                  </a:lnTo>
                  <a:lnTo>
                    <a:pt x="421" y="84"/>
                  </a:lnTo>
                  <a:lnTo>
                    <a:pt x="403" y="66"/>
                  </a:lnTo>
                  <a:lnTo>
                    <a:pt x="391" y="54"/>
                  </a:lnTo>
                  <a:lnTo>
                    <a:pt x="373" y="36"/>
                  </a:lnTo>
                  <a:lnTo>
                    <a:pt x="338" y="4"/>
                  </a:lnTo>
                  <a:lnTo>
                    <a:pt x="338" y="4"/>
                  </a:lnTo>
                </a:path>
              </a:pathLst>
            </a:custGeom>
            <a:pattFill prst="pct25">
              <a:fgClr>
                <a:srgbClr val="FF6633"/>
              </a:fgClr>
              <a:bgClr>
                <a:srgbClr val="99CC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48" name="Freeform 16"/>
            <p:cNvSpPr/>
            <p:nvPr/>
          </p:nvSpPr>
          <p:spPr bwMode="auto">
            <a:xfrm>
              <a:off x="2016" y="733"/>
              <a:ext cx="291" cy="256"/>
            </a:xfrm>
            <a:custGeom>
              <a:avLst/>
              <a:gdLst>
                <a:gd name="T0" fmla="*/ 219 w 291"/>
                <a:gd name="T1" fmla="*/ 70 h 256"/>
                <a:gd name="T2" fmla="*/ 213 w 291"/>
                <a:gd name="T3" fmla="*/ 43 h 256"/>
                <a:gd name="T4" fmla="*/ 196 w 291"/>
                <a:gd name="T5" fmla="*/ 32 h 256"/>
                <a:gd name="T6" fmla="*/ 180 w 291"/>
                <a:gd name="T7" fmla="*/ 21 h 256"/>
                <a:gd name="T8" fmla="*/ 164 w 291"/>
                <a:gd name="T9" fmla="*/ 16 h 256"/>
                <a:gd name="T10" fmla="*/ 147 w 291"/>
                <a:gd name="T11" fmla="*/ 5 h 256"/>
                <a:gd name="T12" fmla="*/ 131 w 291"/>
                <a:gd name="T13" fmla="*/ 5 h 256"/>
                <a:gd name="T14" fmla="*/ 114 w 291"/>
                <a:gd name="T15" fmla="*/ 0 h 256"/>
                <a:gd name="T16" fmla="*/ 98 w 291"/>
                <a:gd name="T17" fmla="*/ 0 h 256"/>
                <a:gd name="T18" fmla="*/ 82 w 291"/>
                <a:gd name="T19" fmla="*/ 0 h 256"/>
                <a:gd name="T20" fmla="*/ 70 w 291"/>
                <a:gd name="T21" fmla="*/ 0 h 256"/>
                <a:gd name="T22" fmla="*/ 49 w 291"/>
                <a:gd name="T23" fmla="*/ 0 h 256"/>
                <a:gd name="T24" fmla="*/ 38 w 291"/>
                <a:gd name="T25" fmla="*/ 10 h 256"/>
                <a:gd name="T26" fmla="*/ 27 w 291"/>
                <a:gd name="T27" fmla="*/ 21 h 256"/>
                <a:gd name="T28" fmla="*/ 16 w 291"/>
                <a:gd name="T29" fmla="*/ 38 h 256"/>
                <a:gd name="T30" fmla="*/ 5 w 291"/>
                <a:gd name="T31" fmla="*/ 54 h 256"/>
                <a:gd name="T32" fmla="*/ 5 w 291"/>
                <a:gd name="T33" fmla="*/ 70 h 256"/>
                <a:gd name="T34" fmla="*/ 0 w 291"/>
                <a:gd name="T35" fmla="*/ 86 h 256"/>
                <a:gd name="T36" fmla="*/ 0 w 291"/>
                <a:gd name="T37" fmla="*/ 97 h 256"/>
                <a:gd name="T38" fmla="*/ 0 w 291"/>
                <a:gd name="T39" fmla="*/ 114 h 256"/>
                <a:gd name="T40" fmla="*/ 0 w 291"/>
                <a:gd name="T41" fmla="*/ 130 h 256"/>
                <a:gd name="T42" fmla="*/ 0 w 291"/>
                <a:gd name="T43" fmla="*/ 146 h 256"/>
                <a:gd name="T44" fmla="*/ 5 w 291"/>
                <a:gd name="T45" fmla="*/ 157 h 256"/>
                <a:gd name="T46" fmla="*/ 16 w 291"/>
                <a:gd name="T47" fmla="*/ 173 h 256"/>
                <a:gd name="T48" fmla="*/ 27 w 291"/>
                <a:gd name="T49" fmla="*/ 190 h 256"/>
                <a:gd name="T50" fmla="*/ 43 w 291"/>
                <a:gd name="T51" fmla="*/ 206 h 256"/>
                <a:gd name="T52" fmla="*/ 60 w 291"/>
                <a:gd name="T53" fmla="*/ 222 h 256"/>
                <a:gd name="T54" fmla="*/ 65 w 291"/>
                <a:gd name="T55" fmla="*/ 233 h 256"/>
                <a:gd name="T56" fmla="*/ 82 w 291"/>
                <a:gd name="T57" fmla="*/ 238 h 256"/>
                <a:gd name="T58" fmla="*/ 98 w 291"/>
                <a:gd name="T59" fmla="*/ 244 h 256"/>
                <a:gd name="T60" fmla="*/ 109 w 291"/>
                <a:gd name="T61" fmla="*/ 244 h 256"/>
                <a:gd name="T62" fmla="*/ 125 w 291"/>
                <a:gd name="T63" fmla="*/ 249 h 256"/>
                <a:gd name="T64" fmla="*/ 142 w 291"/>
                <a:gd name="T65" fmla="*/ 255 h 256"/>
                <a:gd name="T66" fmla="*/ 158 w 291"/>
                <a:gd name="T67" fmla="*/ 255 h 256"/>
                <a:gd name="T68" fmla="*/ 169 w 291"/>
                <a:gd name="T69" fmla="*/ 255 h 256"/>
                <a:gd name="T70" fmla="*/ 186 w 291"/>
                <a:gd name="T71" fmla="*/ 255 h 256"/>
                <a:gd name="T72" fmla="*/ 202 w 291"/>
                <a:gd name="T73" fmla="*/ 255 h 256"/>
                <a:gd name="T74" fmla="*/ 218 w 291"/>
                <a:gd name="T75" fmla="*/ 255 h 256"/>
                <a:gd name="T76" fmla="*/ 229 w 291"/>
                <a:gd name="T77" fmla="*/ 255 h 256"/>
                <a:gd name="T78" fmla="*/ 246 w 291"/>
                <a:gd name="T79" fmla="*/ 255 h 256"/>
                <a:gd name="T80" fmla="*/ 262 w 291"/>
                <a:gd name="T81" fmla="*/ 244 h 256"/>
                <a:gd name="T82" fmla="*/ 273 w 291"/>
                <a:gd name="T83" fmla="*/ 227 h 256"/>
                <a:gd name="T84" fmla="*/ 284 w 291"/>
                <a:gd name="T85" fmla="*/ 211 h 256"/>
                <a:gd name="T86" fmla="*/ 284 w 291"/>
                <a:gd name="T87" fmla="*/ 195 h 256"/>
                <a:gd name="T88" fmla="*/ 290 w 291"/>
                <a:gd name="T89" fmla="*/ 179 h 256"/>
                <a:gd name="T90" fmla="*/ 290 w 291"/>
                <a:gd name="T91" fmla="*/ 162 h 256"/>
                <a:gd name="T92" fmla="*/ 290 w 291"/>
                <a:gd name="T93" fmla="*/ 146 h 256"/>
                <a:gd name="T94" fmla="*/ 290 w 291"/>
                <a:gd name="T95" fmla="*/ 130 h 256"/>
                <a:gd name="T96" fmla="*/ 290 w 291"/>
                <a:gd name="T97" fmla="*/ 119 h 256"/>
                <a:gd name="T98" fmla="*/ 290 w 291"/>
                <a:gd name="T99" fmla="*/ 103 h 256"/>
                <a:gd name="T100" fmla="*/ 284 w 291"/>
                <a:gd name="T101" fmla="*/ 86 h 256"/>
                <a:gd name="T102" fmla="*/ 267 w 291"/>
                <a:gd name="T103" fmla="*/ 81 h 256"/>
                <a:gd name="T104" fmla="*/ 251 w 291"/>
                <a:gd name="T105" fmla="*/ 65 h 256"/>
                <a:gd name="T106" fmla="*/ 219 w 291"/>
                <a:gd name="T107" fmla="*/ 70 h 256"/>
                <a:gd name="T108" fmla="*/ 219 w 291"/>
                <a:gd name="T109" fmla="*/ 7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1" h="256">
                  <a:moveTo>
                    <a:pt x="219" y="70"/>
                  </a:moveTo>
                  <a:lnTo>
                    <a:pt x="213" y="43"/>
                  </a:lnTo>
                  <a:lnTo>
                    <a:pt x="196" y="32"/>
                  </a:lnTo>
                  <a:lnTo>
                    <a:pt x="180" y="21"/>
                  </a:lnTo>
                  <a:lnTo>
                    <a:pt x="164" y="16"/>
                  </a:lnTo>
                  <a:lnTo>
                    <a:pt x="147" y="5"/>
                  </a:lnTo>
                  <a:lnTo>
                    <a:pt x="131" y="5"/>
                  </a:lnTo>
                  <a:lnTo>
                    <a:pt x="114" y="0"/>
                  </a:lnTo>
                  <a:lnTo>
                    <a:pt x="98" y="0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49" y="0"/>
                  </a:lnTo>
                  <a:lnTo>
                    <a:pt x="38" y="10"/>
                  </a:lnTo>
                  <a:lnTo>
                    <a:pt x="27" y="21"/>
                  </a:lnTo>
                  <a:lnTo>
                    <a:pt x="16" y="38"/>
                  </a:lnTo>
                  <a:lnTo>
                    <a:pt x="5" y="54"/>
                  </a:lnTo>
                  <a:lnTo>
                    <a:pt x="5" y="70"/>
                  </a:lnTo>
                  <a:lnTo>
                    <a:pt x="0" y="86"/>
                  </a:lnTo>
                  <a:lnTo>
                    <a:pt x="0" y="97"/>
                  </a:lnTo>
                  <a:lnTo>
                    <a:pt x="0" y="114"/>
                  </a:lnTo>
                  <a:lnTo>
                    <a:pt x="0" y="130"/>
                  </a:lnTo>
                  <a:lnTo>
                    <a:pt x="0" y="146"/>
                  </a:lnTo>
                  <a:lnTo>
                    <a:pt x="5" y="157"/>
                  </a:lnTo>
                  <a:lnTo>
                    <a:pt x="16" y="173"/>
                  </a:lnTo>
                  <a:lnTo>
                    <a:pt x="27" y="190"/>
                  </a:lnTo>
                  <a:lnTo>
                    <a:pt x="43" y="206"/>
                  </a:lnTo>
                  <a:lnTo>
                    <a:pt x="60" y="222"/>
                  </a:lnTo>
                  <a:lnTo>
                    <a:pt x="65" y="233"/>
                  </a:lnTo>
                  <a:lnTo>
                    <a:pt x="82" y="238"/>
                  </a:lnTo>
                  <a:lnTo>
                    <a:pt x="98" y="244"/>
                  </a:lnTo>
                  <a:lnTo>
                    <a:pt x="109" y="244"/>
                  </a:lnTo>
                  <a:lnTo>
                    <a:pt x="125" y="249"/>
                  </a:lnTo>
                  <a:lnTo>
                    <a:pt x="142" y="255"/>
                  </a:lnTo>
                  <a:lnTo>
                    <a:pt x="158" y="255"/>
                  </a:lnTo>
                  <a:lnTo>
                    <a:pt x="169" y="255"/>
                  </a:lnTo>
                  <a:lnTo>
                    <a:pt x="186" y="255"/>
                  </a:lnTo>
                  <a:lnTo>
                    <a:pt x="202" y="255"/>
                  </a:lnTo>
                  <a:lnTo>
                    <a:pt x="218" y="255"/>
                  </a:lnTo>
                  <a:lnTo>
                    <a:pt x="229" y="255"/>
                  </a:lnTo>
                  <a:lnTo>
                    <a:pt x="246" y="255"/>
                  </a:lnTo>
                  <a:lnTo>
                    <a:pt x="262" y="244"/>
                  </a:lnTo>
                  <a:lnTo>
                    <a:pt x="273" y="227"/>
                  </a:lnTo>
                  <a:lnTo>
                    <a:pt x="284" y="211"/>
                  </a:lnTo>
                  <a:lnTo>
                    <a:pt x="284" y="195"/>
                  </a:lnTo>
                  <a:lnTo>
                    <a:pt x="290" y="179"/>
                  </a:lnTo>
                  <a:lnTo>
                    <a:pt x="290" y="162"/>
                  </a:lnTo>
                  <a:lnTo>
                    <a:pt x="290" y="146"/>
                  </a:lnTo>
                  <a:lnTo>
                    <a:pt x="290" y="130"/>
                  </a:lnTo>
                  <a:lnTo>
                    <a:pt x="290" y="119"/>
                  </a:lnTo>
                  <a:lnTo>
                    <a:pt x="290" y="103"/>
                  </a:lnTo>
                  <a:lnTo>
                    <a:pt x="284" y="86"/>
                  </a:lnTo>
                  <a:lnTo>
                    <a:pt x="267" y="81"/>
                  </a:lnTo>
                  <a:lnTo>
                    <a:pt x="251" y="65"/>
                  </a:lnTo>
                  <a:lnTo>
                    <a:pt x="219" y="70"/>
                  </a:lnTo>
                  <a:lnTo>
                    <a:pt x="219" y="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90600" y="2971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ERYTHROBLAST</a:t>
            </a:r>
            <a:endParaRPr lang="en-US" altLang="en-US" sz="2400" b="1" smtClean="0">
              <a:solidFill>
                <a:srgbClr val="99CCFF"/>
              </a:solidFill>
              <a:latin typeface="Arial" panose="020B0604020202020204" pitchFamily="34" charset="0"/>
            </a:endParaRP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1828800" y="2286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99CCFF"/>
                </a:solidFill>
                <a:latin typeface="Arial" panose="020B0604020202020204" pitchFamily="34" charset="0"/>
              </a:rPr>
              <a:t>basophilic</a:t>
            </a:r>
            <a:endParaRPr lang="en-US" altLang="en-US" sz="2400" smtClean="0">
              <a:solidFill>
                <a:srgbClr val="99CCFF"/>
              </a:solidFill>
              <a:latin typeface="Arial" panose="020B060402020202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38862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99CCFF"/>
                </a:solidFill>
                <a:latin typeface="Arial" panose="020B0604020202020204" pitchFamily="34" charset="0"/>
              </a:rPr>
              <a:t>poly</a:t>
            </a:r>
            <a:r>
              <a:rPr lang="en-US" altLang="en-US" sz="2400" smtClean="0">
                <a:solidFill>
                  <a:srgbClr val="FF6633"/>
                </a:solidFill>
                <a:latin typeface="Arial" panose="020B0604020202020204" pitchFamily="34" charset="0"/>
              </a:rPr>
              <a:t>chroma</a:t>
            </a:r>
            <a:r>
              <a:rPr lang="en-US" altLang="en-US" sz="2400" smtClean="0">
                <a:solidFill>
                  <a:srgbClr val="99CCFF"/>
                </a:solidFill>
                <a:latin typeface="Arial" panose="020B0604020202020204" pitchFamily="34" charset="0"/>
              </a:rPr>
              <a:t>tophi</a:t>
            </a:r>
            <a:r>
              <a:rPr lang="en-US" altLang="en-US" sz="2400" smtClean="0">
                <a:solidFill>
                  <a:srgbClr val="FF6633"/>
                </a:solidFill>
                <a:latin typeface="Arial" panose="020B0604020202020204" pitchFamily="34" charset="0"/>
              </a:rPr>
              <a:t>lic</a:t>
            </a:r>
            <a:endParaRPr lang="en-US" altLang="en-US" sz="2400" smtClean="0">
              <a:solidFill>
                <a:srgbClr val="FF6633"/>
              </a:solidFill>
              <a:latin typeface="Arial" panose="020B0604020202020204" pitchFamily="34" charset="0"/>
            </a:endParaRPr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4800600" y="1905000"/>
            <a:ext cx="0" cy="838200"/>
          </a:xfrm>
          <a:prstGeom prst="line">
            <a:avLst/>
          </a:prstGeom>
          <a:noFill/>
          <a:ln w="25400">
            <a:solidFill>
              <a:srgbClr val="FF6633"/>
            </a:solidFill>
            <a:prstDash val="dash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4953000" y="1905000"/>
            <a:ext cx="0" cy="838200"/>
          </a:xfrm>
          <a:prstGeom prst="line">
            <a:avLst/>
          </a:prstGeom>
          <a:noFill/>
          <a:ln w="25400">
            <a:solidFill>
              <a:srgbClr val="99CCFF"/>
            </a:solidFill>
            <a:prstDash val="dash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76200" y="914400"/>
            <a:ext cx="914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stem </a:t>
            </a: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cell</a:t>
            </a: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5867400" y="320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FF6633"/>
                </a:solidFill>
                <a:latin typeface="Arial" panose="020B0604020202020204" pitchFamily="34" charset="0"/>
              </a:rPr>
              <a:t>orthochromatophilic</a:t>
            </a:r>
            <a:endParaRPr lang="en-US" altLang="en-US" sz="2400" smtClean="0">
              <a:solidFill>
                <a:srgbClr val="FF6633"/>
              </a:solidFill>
              <a:latin typeface="Arial" panose="020B0604020202020204" pitchFamily="34" charset="0"/>
            </a:endParaRPr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6400800" y="1752600"/>
            <a:ext cx="838200" cy="1524000"/>
          </a:xfrm>
          <a:prstGeom prst="line">
            <a:avLst/>
          </a:prstGeom>
          <a:noFill/>
          <a:ln w="25400">
            <a:solidFill>
              <a:srgbClr val="FF6633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6704013" y="2057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99CCFF"/>
                </a:solidFill>
                <a:latin typeface="Arial" panose="020B0604020202020204" pitchFamily="34" charset="0"/>
              </a:rPr>
              <a:t>NORMOBLAST</a:t>
            </a:r>
            <a:endParaRPr lang="en-US" altLang="en-US" sz="2400" smtClean="0">
              <a:solidFill>
                <a:srgbClr val="99CCFF"/>
              </a:solidFill>
              <a:latin typeface="Arial" panose="020B0604020202020204" pitchFamily="34" charset="0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8154988" y="1600200"/>
            <a:ext cx="912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FFCC00"/>
                </a:solidFill>
                <a:latin typeface="Arial" panose="020B0604020202020204" pitchFamily="34" charset="0"/>
              </a:rPr>
              <a:t>RBC</a:t>
            </a:r>
            <a:endParaRPr lang="en-US" altLang="en-US" sz="2000" b="1" smtClean="0">
              <a:solidFill>
                <a:srgbClr val="FFCC00"/>
              </a:solidFill>
              <a:latin typeface="Arial" panose="020B0604020202020204" pitchFamily="34" charset="0"/>
            </a:endParaRP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304800" y="38100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poly</a:t>
            </a:r>
            <a:r>
              <a:rPr lang="en-US" altLang="en-US" sz="2400" b="1" smtClean="0">
                <a:solidFill>
                  <a:srgbClr val="FF6633"/>
                </a:solidFill>
                <a:latin typeface="Arial" panose="020B0604020202020204" pitchFamily="34" charset="0"/>
              </a:rPr>
              <a:t>chroma</a:t>
            </a:r>
            <a:r>
              <a:rPr lang="en-US" altLang="en-US" sz="2400" b="1" smtClean="0">
                <a:solidFill>
                  <a:srgbClr val="99CCFF"/>
                </a:solidFill>
                <a:latin typeface="Arial" panose="020B0604020202020204" pitchFamily="34" charset="0"/>
              </a:rPr>
              <a:t>tophi</a:t>
            </a:r>
            <a:r>
              <a:rPr lang="en-US" altLang="en-US" sz="2400" b="1" smtClean="0">
                <a:solidFill>
                  <a:srgbClr val="FF6633"/>
                </a:solidFill>
                <a:latin typeface="Arial" panose="020B0604020202020204" pitchFamily="34" charset="0"/>
              </a:rPr>
              <a:t>lic </a:t>
            </a:r>
            <a:r>
              <a:rPr lang="en-US" altLang="en-US" sz="2400" b="1" smtClean="0">
                <a:solidFill>
                  <a:srgbClr val="FFFFFF"/>
                </a:solidFill>
                <a:latin typeface="Arial" panose="020B0604020202020204" pitchFamily="34" charset="0"/>
              </a:rPr>
              <a:t>because, in the cell, orange-staining hemoglobin is accumulating, while the blue ribosomes necessary for its synthesis are present, but declining</a:t>
            </a:r>
            <a:endParaRPr lang="en-US" altLang="en-US" sz="2400" b="1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152400" y="5029200"/>
            <a:ext cx="8153400" cy="155257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A50021"/>
                </a:solidFill>
                <a:latin typeface="Arial" panose="020B0604020202020204" pitchFamily="34" charset="0"/>
              </a:rPr>
              <a:t>This idea continues in the form of the </a:t>
            </a:r>
            <a:r>
              <a:rPr lang="en-US" altLang="en-US" sz="2400" b="1" i="1" smtClean="0">
                <a:solidFill>
                  <a:srgbClr val="A50021"/>
                </a:solidFill>
                <a:latin typeface="Arial" panose="020B0604020202020204" pitchFamily="34" charset="0"/>
              </a:rPr>
              <a:t>reticulocyte</a:t>
            </a:r>
            <a:r>
              <a:rPr lang="en-US" altLang="en-US" sz="2400" b="1" smtClean="0">
                <a:solidFill>
                  <a:srgbClr val="A50021"/>
                </a:solidFill>
                <a:latin typeface="Arial" panose="020B0604020202020204" pitchFamily="34" charset="0"/>
              </a:rPr>
              <a:t> which is an RBC released to the blood, but still with a network of  blue ribosomal material persisting amongst the hemoglobin</a:t>
            </a:r>
            <a:endParaRPr lang="en-US" altLang="en-US" sz="2400" b="1" smtClean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pSp>
        <p:nvGrpSpPr>
          <p:cNvPr id="69661" name="Group 29"/>
          <p:cNvGrpSpPr/>
          <p:nvPr/>
        </p:nvGrpSpPr>
        <p:grpSpPr bwMode="auto">
          <a:xfrm>
            <a:off x="8532813" y="5546725"/>
            <a:ext cx="534987" cy="549275"/>
            <a:chOff x="5375" y="3494"/>
            <a:chExt cx="337" cy="346"/>
          </a:xfrm>
        </p:grpSpPr>
        <p:sp>
          <p:nvSpPr>
            <p:cNvPr id="69662" name="Freeform 30"/>
            <p:cNvSpPr/>
            <p:nvPr/>
          </p:nvSpPr>
          <p:spPr bwMode="auto">
            <a:xfrm>
              <a:off x="5375" y="3494"/>
              <a:ext cx="337" cy="346"/>
            </a:xfrm>
            <a:custGeom>
              <a:avLst/>
              <a:gdLst>
                <a:gd name="T0" fmla="*/ 312 w 337"/>
                <a:gd name="T1" fmla="*/ 62 h 346"/>
                <a:gd name="T2" fmla="*/ 286 w 337"/>
                <a:gd name="T3" fmla="*/ 24 h 346"/>
                <a:gd name="T4" fmla="*/ 262 w 337"/>
                <a:gd name="T5" fmla="*/ 8 h 346"/>
                <a:gd name="T6" fmla="*/ 238 w 337"/>
                <a:gd name="T7" fmla="*/ 8 h 346"/>
                <a:gd name="T8" fmla="*/ 221 w 337"/>
                <a:gd name="T9" fmla="*/ 0 h 346"/>
                <a:gd name="T10" fmla="*/ 196 w 337"/>
                <a:gd name="T11" fmla="*/ 0 h 346"/>
                <a:gd name="T12" fmla="*/ 171 w 337"/>
                <a:gd name="T13" fmla="*/ 0 h 346"/>
                <a:gd name="T14" fmla="*/ 139 w 337"/>
                <a:gd name="T15" fmla="*/ 0 h 346"/>
                <a:gd name="T16" fmla="*/ 106 w 337"/>
                <a:gd name="T17" fmla="*/ 0 h 346"/>
                <a:gd name="T18" fmla="*/ 81 w 337"/>
                <a:gd name="T19" fmla="*/ 0 h 346"/>
                <a:gd name="T20" fmla="*/ 49 w 337"/>
                <a:gd name="T21" fmla="*/ 24 h 346"/>
                <a:gd name="T22" fmla="*/ 24 w 337"/>
                <a:gd name="T23" fmla="*/ 49 h 346"/>
                <a:gd name="T24" fmla="*/ 8 w 337"/>
                <a:gd name="T25" fmla="*/ 74 h 346"/>
                <a:gd name="T26" fmla="*/ 0 w 337"/>
                <a:gd name="T27" fmla="*/ 98 h 346"/>
                <a:gd name="T28" fmla="*/ 0 w 337"/>
                <a:gd name="T29" fmla="*/ 123 h 346"/>
                <a:gd name="T30" fmla="*/ 0 w 337"/>
                <a:gd name="T31" fmla="*/ 147 h 346"/>
                <a:gd name="T32" fmla="*/ 0 w 337"/>
                <a:gd name="T33" fmla="*/ 164 h 346"/>
                <a:gd name="T34" fmla="*/ 0 w 337"/>
                <a:gd name="T35" fmla="*/ 189 h 346"/>
                <a:gd name="T36" fmla="*/ 0 w 337"/>
                <a:gd name="T37" fmla="*/ 213 h 346"/>
                <a:gd name="T38" fmla="*/ 0 w 337"/>
                <a:gd name="T39" fmla="*/ 238 h 346"/>
                <a:gd name="T40" fmla="*/ 8 w 337"/>
                <a:gd name="T41" fmla="*/ 262 h 346"/>
                <a:gd name="T42" fmla="*/ 24 w 337"/>
                <a:gd name="T43" fmla="*/ 279 h 346"/>
                <a:gd name="T44" fmla="*/ 49 w 337"/>
                <a:gd name="T45" fmla="*/ 295 h 346"/>
                <a:gd name="T46" fmla="*/ 73 w 337"/>
                <a:gd name="T47" fmla="*/ 320 h 346"/>
                <a:gd name="T48" fmla="*/ 98 w 337"/>
                <a:gd name="T49" fmla="*/ 328 h 346"/>
                <a:gd name="T50" fmla="*/ 131 w 337"/>
                <a:gd name="T51" fmla="*/ 336 h 346"/>
                <a:gd name="T52" fmla="*/ 155 w 337"/>
                <a:gd name="T53" fmla="*/ 345 h 346"/>
                <a:gd name="T54" fmla="*/ 180 w 337"/>
                <a:gd name="T55" fmla="*/ 345 h 346"/>
                <a:gd name="T56" fmla="*/ 204 w 337"/>
                <a:gd name="T57" fmla="*/ 345 h 346"/>
                <a:gd name="T58" fmla="*/ 229 w 337"/>
                <a:gd name="T59" fmla="*/ 336 h 346"/>
                <a:gd name="T60" fmla="*/ 254 w 337"/>
                <a:gd name="T61" fmla="*/ 328 h 346"/>
                <a:gd name="T62" fmla="*/ 270 w 337"/>
                <a:gd name="T63" fmla="*/ 311 h 346"/>
                <a:gd name="T64" fmla="*/ 286 w 337"/>
                <a:gd name="T65" fmla="*/ 287 h 346"/>
                <a:gd name="T66" fmla="*/ 303 w 337"/>
                <a:gd name="T67" fmla="*/ 270 h 346"/>
                <a:gd name="T68" fmla="*/ 311 w 337"/>
                <a:gd name="T69" fmla="*/ 246 h 346"/>
                <a:gd name="T70" fmla="*/ 319 w 337"/>
                <a:gd name="T71" fmla="*/ 221 h 346"/>
                <a:gd name="T72" fmla="*/ 328 w 337"/>
                <a:gd name="T73" fmla="*/ 196 h 346"/>
                <a:gd name="T74" fmla="*/ 336 w 337"/>
                <a:gd name="T75" fmla="*/ 172 h 346"/>
                <a:gd name="T76" fmla="*/ 336 w 337"/>
                <a:gd name="T77" fmla="*/ 147 h 346"/>
                <a:gd name="T78" fmla="*/ 336 w 337"/>
                <a:gd name="T79" fmla="*/ 123 h 346"/>
                <a:gd name="T80" fmla="*/ 336 w 337"/>
                <a:gd name="T81" fmla="*/ 106 h 346"/>
                <a:gd name="T82" fmla="*/ 312 w 337"/>
                <a:gd name="T83" fmla="*/ 62 h 346"/>
                <a:gd name="T84" fmla="*/ 312 w 337"/>
                <a:gd name="T85" fmla="*/ 6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" h="346">
                  <a:moveTo>
                    <a:pt x="312" y="62"/>
                  </a:moveTo>
                  <a:lnTo>
                    <a:pt x="286" y="24"/>
                  </a:lnTo>
                  <a:lnTo>
                    <a:pt x="262" y="8"/>
                  </a:lnTo>
                  <a:lnTo>
                    <a:pt x="238" y="8"/>
                  </a:lnTo>
                  <a:lnTo>
                    <a:pt x="221" y="0"/>
                  </a:lnTo>
                  <a:lnTo>
                    <a:pt x="196" y="0"/>
                  </a:lnTo>
                  <a:lnTo>
                    <a:pt x="171" y="0"/>
                  </a:lnTo>
                  <a:lnTo>
                    <a:pt x="139" y="0"/>
                  </a:lnTo>
                  <a:lnTo>
                    <a:pt x="106" y="0"/>
                  </a:lnTo>
                  <a:lnTo>
                    <a:pt x="81" y="0"/>
                  </a:lnTo>
                  <a:lnTo>
                    <a:pt x="49" y="24"/>
                  </a:lnTo>
                  <a:lnTo>
                    <a:pt x="24" y="49"/>
                  </a:lnTo>
                  <a:lnTo>
                    <a:pt x="8" y="74"/>
                  </a:lnTo>
                  <a:lnTo>
                    <a:pt x="0" y="98"/>
                  </a:lnTo>
                  <a:lnTo>
                    <a:pt x="0" y="123"/>
                  </a:lnTo>
                  <a:lnTo>
                    <a:pt x="0" y="147"/>
                  </a:lnTo>
                  <a:lnTo>
                    <a:pt x="0" y="164"/>
                  </a:lnTo>
                  <a:lnTo>
                    <a:pt x="0" y="189"/>
                  </a:lnTo>
                  <a:lnTo>
                    <a:pt x="0" y="213"/>
                  </a:lnTo>
                  <a:lnTo>
                    <a:pt x="0" y="238"/>
                  </a:lnTo>
                  <a:lnTo>
                    <a:pt x="8" y="262"/>
                  </a:lnTo>
                  <a:lnTo>
                    <a:pt x="24" y="279"/>
                  </a:lnTo>
                  <a:lnTo>
                    <a:pt x="49" y="295"/>
                  </a:lnTo>
                  <a:lnTo>
                    <a:pt x="73" y="320"/>
                  </a:lnTo>
                  <a:lnTo>
                    <a:pt x="98" y="328"/>
                  </a:lnTo>
                  <a:lnTo>
                    <a:pt x="131" y="336"/>
                  </a:lnTo>
                  <a:lnTo>
                    <a:pt x="155" y="345"/>
                  </a:lnTo>
                  <a:lnTo>
                    <a:pt x="180" y="345"/>
                  </a:lnTo>
                  <a:lnTo>
                    <a:pt x="204" y="345"/>
                  </a:lnTo>
                  <a:lnTo>
                    <a:pt x="229" y="336"/>
                  </a:lnTo>
                  <a:lnTo>
                    <a:pt x="254" y="328"/>
                  </a:lnTo>
                  <a:lnTo>
                    <a:pt x="270" y="311"/>
                  </a:lnTo>
                  <a:lnTo>
                    <a:pt x="286" y="287"/>
                  </a:lnTo>
                  <a:lnTo>
                    <a:pt x="303" y="270"/>
                  </a:lnTo>
                  <a:lnTo>
                    <a:pt x="311" y="246"/>
                  </a:lnTo>
                  <a:lnTo>
                    <a:pt x="319" y="221"/>
                  </a:lnTo>
                  <a:lnTo>
                    <a:pt x="328" y="196"/>
                  </a:lnTo>
                  <a:lnTo>
                    <a:pt x="336" y="172"/>
                  </a:lnTo>
                  <a:lnTo>
                    <a:pt x="336" y="147"/>
                  </a:lnTo>
                  <a:lnTo>
                    <a:pt x="336" y="123"/>
                  </a:lnTo>
                  <a:lnTo>
                    <a:pt x="336" y="106"/>
                  </a:lnTo>
                  <a:lnTo>
                    <a:pt x="312" y="62"/>
                  </a:lnTo>
                  <a:lnTo>
                    <a:pt x="312" y="62"/>
                  </a:lnTo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63" name="Freeform 31"/>
            <p:cNvSpPr/>
            <p:nvPr/>
          </p:nvSpPr>
          <p:spPr bwMode="auto">
            <a:xfrm>
              <a:off x="5417" y="3529"/>
              <a:ext cx="211" cy="287"/>
            </a:xfrm>
            <a:custGeom>
              <a:avLst/>
              <a:gdLst>
                <a:gd name="T0" fmla="*/ 157 w 211"/>
                <a:gd name="T1" fmla="*/ 0 h 287"/>
                <a:gd name="T2" fmla="*/ 92 w 211"/>
                <a:gd name="T3" fmla="*/ 24 h 287"/>
                <a:gd name="T4" fmla="*/ 13 w 211"/>
                <a:gd name="T5" fmla="*/ 37 h 287"/>
                <a:gd name="T6" fmla="*/ 52 w 211"/>
                <a:gd name="T7" fmla="*/ 63 h 287"/>
                <a:gd name="T8" fmla="*/ 66 w 211"/>
                <a:gd name="T9" fmla="*/ 102 h 287"/>
                <a:gd name="T10" fmla="*/ 66 w 211"/>
                <a:gd name="T11" fmla="*/ 141 h 287"/>
                <a:gd name="T12" fmla="*/ 39 w 211"/>
                <a:gd name="T13" fmla="*/ 181 h 287"/>
                <a:gd name="T14" fmla="*/ 0 w 211"/>
                <a:gd name="T15" fmla="*/ 155 h 287"/>
                <a:gd name="T16" fmla="*/ 39 w 211"/>
                <a:gd name="T17" fmla="*/ 141 h 287"/>
                <a:gd name="T18" fmla="*/ 79 w 211"/>
                <a:gd name="T19" fmla="*/ 141 h 287"/>
                <a:gd name="T20" fmla="*/ 118 w 211"/>
                <a:gd name="T21" fmla="*/ 141 h 287"/>
                <a:gd name="T22" fmla="*/ 157 w 211"/>
                <a:gd name="T23" fmla="*/ 102 h 287"/>
                <a:gd name="T24" fmla="*/ 196 w 211"/>
                <a:gd name="T25" fmla="*/ 128 h 287"/>
                <a:gd name="T26" fmla="*/ 196 w 211"/>
                <a:gd name="T27" fmla="*/ 168 h 287"/>
                <a:gd name="T28" fmla="*/ 210 w 211"/>
                <a:gd name="T29" fmla="*/ 207 h 287"/>
                <a:gd name="T30" fmla="*/ 183 w 211"/>
                <a:gd name="T31" fmla="*/ 246 h 287"/>
                <a:gd name="T32" fmla="*/ 145 w 211"/>
                <a:gd name="T33" fmla="*/ 286 h 287"/>
                <a:gd name="T34" fmla="*/ 105 w 211"/>
                <a:gd name="T35" fmla="*/ 286 h 287"/>
                <a:gd name="T36" fmla="*/ 105 w 211"/>
                <a:gd name="T37" fmla="*/ 246 h 287"/>
                <a:gd name="T38" fmla="*/ 99 w 211"/>
                <a:gd name="T39" fmla="*/ 23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87">
                  <a:moveTo>
                    <a:pt x="157" y="0"/>
                  </a:moveTo>
                  <a:lnTo>
                    <a:pt x="92" y="24"/>
                  </a:lnTo>
                  <a:lnTo>
                    <a:pt x="13" y="37"/>
                  </a:lnTo>
                  <a:lnTo>
                    <a:pt x="52" y="63"/>
                  </a:lnTo>
                  <a:lnTo>
                    <a:pt x="66" y="102"/>
                  </a:lnTo>
                  <a:lnTo>
                    <a:pt x="66" y="141"/>
                  </a:lnTo>
                  <a:lnTo>
                    <a:pt x="39" y="181"/>
                  </a:lnTo>
                  <a:lnTo>
                    <a:pt x="0" y="155"/>
                  </a:lnTo>
                  <a:lnTo>
                    <a:pt x="39" y="141"/>
                  </a:lnTo>
                  <a:lnTo>
                    <a:pt x="79" y="141"/>
                  </a:lnTo>
                  <a:lnTo>
                    <a:pt x="118" y="141"/>
                  </a:lnTo>
                  <a:lnTo>
                    <a:pt x="157" y="102"/>
                  </a:lnTo>
                  <a:lnTo>
                    <a:pt x="196" y="128"/>
                  </a:lnTo>
                  <a:lnTo>
                    <a:pt x="196" y="168"/>
                  </a:lnTo>
                  <a:lnTo>
                    <a:pt x="210" y="207"/>
                  </a:lnTo>
                  <a:lnTo>
                    <a:pt x="183" y="246"/>
                  </a:lnTo>
                  <a:lnTo>
                    <a:pt x="145" y="286"/>
                  </a:lnTo>
                  <a:lnTo>
                    <a:pt x="105" y="286"/>
                  </a:lnTo>
                  <a:lnTo>
                    <a:pt x="105" y="246"/>
                  </a:lnTo>
                  <a:lnTo>
                    <a:pt x="99" y="23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64" name="Oval 32"/>
          <p:cNvSpPr>
            <a:spLocks noChangeArrowheads="1"/>
          </p:cNvSpPr>
          <p:nvPr/>
        </p:nvSpPr>
        <p:spPr bwMode="auto">
          <a:xfrm>
            <a:off x="7924800" y="609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69665" name="Group 33"/>
          <p:cNvGrpSpPr/>
          <p:nvPr/>
        </p:nvGrpSpPr>
        <p:grpSpPr bwMode="auto">
          <a:xfrm>
            <a:off x="7326313" y="838200"/>
            <a:ext cx="671512" cy="1219200"/>
            <a:chOff x="4615" y="528"/>
            <a:chExt cx="423" cy="768"/>
          </a:xfrm>
        </p:grpSpPr>
        <p:sp>
          <p:nvSpPr>
            <p:cNvPr id="69666" name="Freeform 34"/>
            <p:cNvSpPr/>
            <p:nvPr/>
          </p:nvSpPr>
          <p:spPr bwMode="auto">
            <a:xfrm>
              <a:off x="4615" y="718"/>
              <a:ext cx="274" cy="330"/>
            </a:xfrm>
            <a:custGeom>
              <a:avLst/>
              <a:gdLst>
                <a:gd name="T0" fmla="*/ 253 w 274"/>
                <a:gd name="T1" fmla="*/ 59 h 330"/>
                <a:gd name="T2" fmla="*/ 232 w 274"/>
                <a:gd name="T3" fmla="*/ 23 h 330"/>
                <a:gd name="T4" fmla="*/ 212 w 274"/>
                <a:gd name="T5" fmla="*/ 8 h 330"/>
                <a:gd name="T6" fmla="*/ 193 w 274"/>
                <a:gd name="T7" fmla="*/ 8 h 330"/>
                <a:gd name="T8" fmla="*/ 179 w 274"/>
                <a:gd name="T9" fmla="*/ 0 h 330"/>
                <a:gd name="T10" fmla="*/ 159 w 274"/>
                <a:gd name="T11" fmla="*/ 0 h 330"/>
                <a:gd name="T12" fmla="*/ 139 w 274"/>
                <a:gd name="T13" fmla="*/ 0 h 330"/>
                <a:gd name="T14" fmla="*/ 113 w 274"/>
                <a:gd name="T15" fmla="*/ 0 h 330"/>
                <a:gd name="T16" fmla="*/ 86 w 274"/>
                <a:gd name="T17" fmla="*/ 0 h 330"/>
                <a:gd name="T18" fmla="*/ 66 w 274"/>
                <a:gd name="T19" fmla="*/ 0 h 330"/>
                <a:gd name="T20" fmla="*/ 40 w 274"/>
                <a:gd name="T21" fmla="*/ 23 h 330"/>
                <a:gd name="T22" fmla="*/ 20 w 274"/>
                <a:gd name="T23" fmla="*/ 47 h 330"/>
                <a:gd name="T24" fmla="*/ 6 w 274"/>
                <a:gd name="T25" fmla="*/ 70 h 330"/>
                <a:gd name="T26" fmla="*/ 0 w 274"/>
                <a:gd name="T27" fmla="*/ 94 h 330"/>
                <a:gd name="T28" fmla="*/ 0 w 274"/>
                <a:gd name="T29" fmla="*/ 117 h 330"/>
                <a:gd name="T30" fmla="*/ 0 w 274"/>
                <a:gd name="T31" fmla="*/ 140 h 330"/>
                <a:gd name="T32" fmla="*/ 0 w 274"/>
                <a:gd name="T33" fmla="*/ 156 h 330"/>
                <a:gd name="T34" fmla="*/ 0 w 274"/>
                <a:gd name="T35" fmla="*/ 180 h 330"/>
                <a:gd name="T36" fmla="*/ 0 w 274"/>
                <a:gd name="T37" fmla="*/ 203 h 330"/>
                <a:gd name="T38" fmla="*/ 0 w 274"/>
                <a:gd name="T39" fmla="*/ 227 h 330"/>
                <a:gd name="T40" fmla="*/ 6 w 274"/>
                <a:gd name="T41" fmla="*/ 250 h 330"/>
                <a:gd name="T42" fmla="*/ 20 w 274"/>
                <a:gd name="T43" fmla="*/ 266 h 330"/>
                <a:gd name="T44" fmla="*/ 40 w 274"/>
                <a:gd name="T45" fmla="*/ 281 h 330"/>
                <a:gd name="T46" fmla="*/ 60 w 274"/>
                <a:gd name="T47" fmla="*/ 305 h 330"/>
                <a:gd name="T48" fmla="*/ 80 w 274"/>
                <a:gd name="T49" fmla="*/ 313 h 330"/>
                <a:gd name="T50" fmla="*/ 106 w 274"/>
                <a:gd name="T51" fmla="*/ 320 h 330"/>
                <a:gd name="T52" fmla="*/ 126 w 274"/>
                <a:gd name="T53" fmla="*/ 329 h 330"/>
                <a:gd name="T54" fmla="*/ 146 w 274"/>
                <a:gd name="T55" fmla="*/ 329 h 330"/>
                <a:gd name="T56" fmla="*/ 166 w 274"/>
                <a:gd name="T57" fmla="*/ 329 h 330"/>
                <a:gd name="T58" fmla="*/ 186 w 274"/>
                <a:gd name="T59" fmla="*/ 320 h 330"/>
                <a:gd name="T60" fmla="*/ 206 w 274"/>
                <a:gd name="T61" fmla="*/ 313 h 330"/>
                <a:gd name="T62" fmla="*/ 219 w 274"/>
                <a:gd name="T63" fmla="*/ 297 h 330"/>
                <a:gd name="T64" fmla="*/ 232 w 274"/>
                <a:gd name="T65" fmla="*/ 273 h 330"/>
                <a:gd name="T66" fmla="*/ 246 w 274"/>
                <a:gd name="T67" fmla="*/ 258 h 330"/>
                <a:gd name="T68" fmla="*/ 252 w 274"/>
                <a:gd name="T69" fmla="*/ 234 h 330"/>
                <a:gd name="T70" fmla="*/ 259 w 274"/>
                <a:gd name="T71" fmla="*/ 211 h 330"/>
                <a:gd name="T72" fmla="*/ 266 w 274"/>
                <a:gd name="T73" fmla="*/ 187 h 330"/>
                <a:gd name="T74" fmla="*/ 273 w 274"/>
                <a:gd name="T75" fmla="*/ 164 h 330"/>
                <a:gd name="T76" fmla="*/ 273 w 274"/>
                <a:gd name="T77" fmla="*/ 140 h 330"/>
                <a:gd name="T78" fmla="*/ 273 w 274"/>
                <a:gd name="T79" fmla="*/ 117 h 330"/>
                <a:gd name="T80" fmla="*/ 273 w 274"/>
                <a:gd name="T81" fmla="*/ 101 h 330"/>
                <a:gd name="T82" fmla="*/ 253 w 274"/>
                <a:gd name="T83" fmla="*/ 59 h 330"/>
                <a:gd name="T84" fmla="*/ 253 w 274"/>
                <a:gd name="T85" fmla="*/ 5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30">
                  <a:moveTo>
                    <a:pt x="253" y="59"/>
                  </a:moveTo>
                  <a:lnTo>
                    <a:pt x="232" y="23"/>
                  </a:lnTo>
                  <a:lnTo>
                    <a:pt x="212" y="8"/>
                  </a:lnTo>
                  <a:lnTo>
                    <a:pt x="193" y="8"/>
                  </a:lnTo>
                  <a:lnTo>
                    <a:pt x="179" y="0"/>
                  </a:lnTo>
                  <a:lnTo>
                    <a:pt x="159" y="0"/>
                  </a:lnTo>
                  <a:lnTo>
                    <a:pt x="139" y="0"/>
                  </a:lnTo>
                  <a:lnTo>
                    <a:pt x="113" y="0"/>
                  </a:lnTo>
                  <a:lnTo>
                    <a:pt x="86" y="0"/>
                  </a:lnTo>
                  <a:lnTo>
                    <a:pt x="66" y="0"/>
                  </a:lnTo>
                  <a:lnTo>
                    <a:pt x="40" y="23"/>
                  </a:lnTo>
                  <a:lnTo>
                    <a:pt x="20" y="47"/>
                  </a:lnTo>
                  <a:lnTo>
                    <a:pt x="6" y="70"/>
                  </a:lnTo>
                  <a:lnTo>
                    <a:pt x="0" y="94"/>
                  </a:lnTo>
                  <a:lnTo>
                    <a:pt x="0" y="117"/>
                  </a:lnTo>
                  <a:lnTo>
                    <a:pt x="0" y="140"/>
                  </a:lnTo>
                  <a:lnTo>
                    <a:pt x="0" y="156"/>
                  </a:lnTo>
                  <a:lnTo>
                    <a:pt x="0" y="180"/>
                  </a:lnTo>
                  <a:lnTo>
                    <a:pt x="0" y="203"/>
                  </a:lnTo>
                  <a:lnTo>
                    <a:pt x="0" y="227"/>
                  </a:lnTo>
                  <a:lnTo>
                    <a:pt x="6" y="250"/>
                  </a:lnTo>
                  <a:lnTo>
                    <a:pt x="20" y="266"/>
                  </a:lnTo>
                  <a:lnTo>
                    <a:pt x="40" y="281"/>
                  </a:lnTo>
                  <a:lnTo>
                    <a:pt x="60" y="305"/>
                  </a:lnTo>
                  <a:lnTo>
                    <a:pt x="80" y="313"/>
                  </a:lnTo>
                  <a:lnTo>
                    <a:pt x="106" y="320"/>
                  </a:lnTo>
                  <a:lnTo>
                    <a:pt x="126" y="329"/>
                  </a:lnTo>
                  <a:lnTo>
                    <a:pt x="146" y="329"/>
                  </a:lnTo>
                  <a:lnTo>
                    <a:pt x="166" y="329"/>
                  </a:lnTo>
                  <a:lnTo>
                    <a:pt x="186" y="320"/>
                  </a:lnTo>
                  <a:lnTo>
                    <a:pt x="206" y="313"/>
                  </a:lnTo>
                  <a:lnTo>
                    <a:pt x="219" y="297"/>
                  </a:lnTo>
                  <a:lnTo>
                    <a:pt x="232" y="273"/>
                  </a:lnTo>
                  <a:lnTo>
                    <a:pt x="246" y="258"/>
                  </a:lnTo>
                  <a:lnTo>
                    <a:pt x="252" y="234"/>
                  </a:lnTo>
                  <a:lnTo>
                    <a:pt x="259" y="211"/>
                  </a:lnTo>
                  <a:lnTo>
                    <a:pt x="266" y="187"/>
                  </a:lnTo>
                  <a:lnTo>
                    <a:pt x="273" y="164"/>
                  </a:lnTo>
                  <a:lnTo>
                    <a:pt x="273" y="140"/>
                  </a:lnTo>
                  <a:lnTo>
                    <a:pt x="273" y="117"/>
                  </a:lnTo>
                  <a:lnTo>
                    <a:pt x="273" y="101"/>
                  </a:lnTo>
                  <a:lnTo>
                    <a:pt x="253" y="59"/>
                  </a:lnTo>
                  <a:lnTo>
                    <a:pt x="253" y="59"/>
                  </a:lnTo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67" name="Arc 35"/>
            <p:cNvSpPr/>
            <p:nvPr/>
          </p:nvSpPr>
          <p:spPr bwMode="auto">
            <a:xfrm>
              <a:off x="4798" y="528"/>
              <a:ext cx="240" cy="2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bg1"/>
              </a:solidFill>
              <a:prstDash val="dash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 flipV="1">
              <a:off x="4704" y="1056"/>
              <a:ext cx="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9669" name="Oval 37"/>
            <p:cNvSpPr>
              <a:spLocks noChangeArrowheads="1"/>
            </p:cNvSpPr>
            <p:nvPr/>
          </p:nvSpPr>
          <p:spPr bwMode="auto">
            <a:xfrm>
              <a:off x="4656" y="8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70" name="Oval 38"/>
          <p:cNvSpPr>
            <a:spLocks noChangeArrowheads="1"/>
          </p:cNvSpPr>
          <p:nvPr/>
        </p:nvSpPr>
        <p:spPr bwMode="auto">
          <a:xfrm>
            <a:off x="6096000" y="1295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F9ED-1C0A-4142-9AFB-BD1038642665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601-C994-42F7-B0D8-1791EF1748AE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Stages of red cell development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Pronormoblast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/>
              <a:t>Size 12- 19 </a:t>
            </a:r>
            <a:r>
              <a:rPr lang="en-US" dirty="0" smtClean="0"/>
              <a:t>um </a:t>
            </a:r>
            <a:r>
              <a:rPr lang="en-US" dirty="0"/>
              <a:t>in diameter N:C ratio 4:1 Nucleus Large, round nucleus Chromatin has a fine pattern 0-2 nucleoli’ Cytoplasm: distinctive basophilic </a:t>
            </a:r>
            <a:r>
              <a:rPr lang="en-US" dirty="0" err="1"/>
              <a:t>colour</a:t>
            </a:r>
            <a:r>
              <a:rPr lang="en-US" dirty="0"/>
              <a:t> without granules </a:t>
            </a:r>
            <a:endParaRPr lang="en-US" dirty="0" smtClean="0"/>
          </a:p>
          <a:p>
            <a:r>
              <a:rPr lang="en-US" b="1" dirty="0">
                <a:solidFill>
                  <a:srgbClr val="002060"/>
                </a:solidFill>
              </a:rPr>
              <a:t>Basophilic </a:t>
            </a:r>
            <a:r>
              <a:rPr lang="en-US" b="1" dirty="0" err="1">
                <a:solidFill>
                  <a:srgbClr val="002060"/>
                </a:solidFill>
              </a:rPr>
              <a:t>Normoblast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/>
              <a:t>: Size </a:t>
            </a:r>
            <a:r>
              <a:rPr lang="en-US" dirty="0"/>
              <a:t>12- 17 </a:t>
            </a:r>
            <a:r>
              <a:rPr lang="en-US" dirty="0" smtClean="0"/>
              <a:t>um </a:t>
            </a:r>
            <a:r>
              <a:rPr lang="en-US" dirty="0"/>
              <a:t>in diameter N:C ratio 4: 1 Nucleus: Nuclear chromatin more clumped Nucleoli usually not apparent Cytoplasm: Distinctive basophilic </a:t>
            </a:r>
            <a:r>
              <a:rPr lang="en-US" dirty="0" err="1"/>
              <a:t>colour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4200" y="3657600"/>
            <a:ext cx="18473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4E0-3529-45FB-A8BF-589ED8FB1D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Stages of red cell development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Polychromatic </a:t>
            </a:r>
            <a:r>
              <a:rPr lang="en-US" b="1" dirty="0" err="1" smtClean="0">
                <a:solidFill>
                  <a:srgbClr val="002060"/>
                </a:solidFill>
              </a:rPr>
              <a:t>Normoblast</a:t>
            </a:r>
            <a:r>
              <a:rPr lang="en-US" dirty="0" smtClean="0"/>
              <a:t>: </a:t>
            </a:r>
            <a:r>
              <a:rPr lang="en-US" dirty="0"/>
              <a:t>Size </a:t>
            </a:r>
            <a:r>
              <a:rPr lang="en-US" dirty="0" smtClean="0"/>
              <a:t>11-15 um </a:t>
            </a:r>
            <a:r>
              <a:rPr lang="en-US" dirty="0"/>
              <a:t>in </a:t>
            </a:r>
            <a:r>
              <a:rPr lang="en-US" dirty="0" smtClean="0"/>
              <a:t>diameter N:C </a:t>
            </a:r>
            <a:r>
              <a:rPr lang="en-US" dirty="0"/>
              <a:t>ratio 1:1 Nucleus: Increased clumping of the chromatin Cytoplasm: </a:t>
            </a:r>
            <a:r>
              <a:rPr lang="en-US" dirty="0" err="1"/>
              <a:t>Colour</a:t>
            </a:r>
            <a:r>
              <a:rPr lang="en-US" dirty="0"/>
              <a:t>: Variable, with pink staining Mixed with </a:t>
            </a:r>
            <a:r>
              <a:rPr lang="en-US" dirty="0" err="1" smtClean="0"/>
              <a:t>Basophilia</a:t>
            </a:r>
            <a:endParaRPr lang="en-US" dirty="0" smtClean="0"/>
          </a:p>
          <a:p>
            <a:r>
              <a:rPr lang="en-US" b="1" dirty="0" err="1">
                <a:solidFill>
                  <a:srgbClr val="002060"/>
                </a:solidFill>
              </a:rPr>
              <a:t>Orthochromic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Normoblast</a:t>
            </a:r>
            <a:r>
              <a:rPr lang="en-US" dirty="0" smtClean="0"/>
              <a:t>: </a:t>
            </a:r>
            <a:r>
              <a:rPr lang="en-US" dirty="0"/>
              <a:t>or nucleated RBC Size: </a:t>
            </a:r>
            <a:r>
              <a:rPr lang="en-US" dirty="0" smtClean="0"/>
              <a:t>8-12 um </a:t>
            </a:r>
            <a:r>
              <a:rPr lang="en-US" dirty="0"/>
              <a:t>Nucleus: Chromatin pattern is tightly condensed. Cytoplasm: </a:t>
            </a:r>
            <a:r>
              <a:rPr lang="en-US" dirty="0" err="1"/>
              <a:t>Colour</a:t>
            </a:r>
            <a:r>
              <a:rPr lang="en-US" dirty="0"/>
              <a:t>: reddish-pink (acidophilic)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C11-F7BE-4020-BB64-C3CDF44379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Stages of red cell development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Reticulocyte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Supravital</a:t>
            </a:r>
            <a:r>
              <a:rPr lang="en-US" dirty="0"/>
              <a:t> stain</a:t>
            </a:r>
            <a:r>
              <a:rPr lang="en-US" dirty="0" smtClean="0"/>
              <a:t>): </a:t>
            </a:r>
            <a:r>
              <a:rPr lang="en-US" dirty="0"/>
              <a:t>Size 7-10 </a:t>
            </a:r>
            <a:r>
              <a:rPr lang="en-US" dirty="0" smtClean="0"/>
              <a:t>um </a:t>
            </a:r>
            <a:r>
              <a:rPr lang="en-US" dirty="0"/>
              <a:t>Cell is </a:t>
            </a:r>
            <a:r>
              <a:rPr lang="en-US" dirty="0" smtClean="0"/>
              <a:t>a nuclear </a:t>
            </a:r>
            <a:r>
              <a:rPr lang="en-US" dirty="0"/>
              <a:t>Polychromatic Erythrocyte Diffuse reticulum (Wright stain) Cytoplasm: Overall blue </a:t>
            </a:r>
            <a:r>
              <a:rPr lang="en-US" dirty="0" smtClean="0"/>
              <a:t>appearance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Erythrocyte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Average diameter 6-8 </a:t>
            </a:r>
            <a:r>
              <a:rPr lang="en-US" dirty="0" smtClean="0"/>
              <a:t>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44A2-C5DB-4529-8A09-4033BD674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831-ABD4-4B1A-B394-6D8CB75303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228600"/>
            <a:ext cx="58674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4478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2851-28B4-4D9F-8B57-98525985CD7B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6797-1E92-48CD-8F82-CD94ADAEB1A7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Proerythroblast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038600" cy="4525963"/>
          </a:xfrm>
        </p:spPr>
        <p:txBody>
          <a:bodyPr/>
          <a:lstStyle/>
          <a:p>
            <a:pPr>
              <a:lnSpc>
                <a:spcPct val="180000"/>
              </a:lnSpc>
              <a:buFontTx/>
              <a:buNone/>
            </a:pPr>
            <a:endParaRPr lang="en-US" altLang="en-US" b="1" dirty="0">
              <a:solidFill>
                <a:srgbClr val="FFFF00"/>
              </a:solidFill>
            </a:endParaRPr>
          </a:p>
          <a:p>
            <a:pPr>
              <a:lnSpc>
                <a:spcPct val="230000"/>
              </a:lnSpc>
            </a:pPr>
            <a:r>
              <a:rPr lang="en-US" altLang="en-US" b="1" dirty="0">
                <a:solidFill>
                  <a:srgbClr val="66FF33"/>
                </a:solidFill>
                <a:latin typeface="Comic Sans MS" panose="030F0702030302020204" pitchFamily="66" charset="0"/>
              </a:rPr>
              <a:t>No </a:t>
            </a:r>
            <a:r>
              <a:rPr lang="en-US" altLang="en-US" b="1" dirty="0" err="1" smtClean="0">
                <a:solidFill>
                  <a:srgbClr val="66FF33"/>
                </a:solidFill>
                <a:latin typeface="Comic Sans MS" panose="030F0702030302020204" pitchFamily="66" charset="0"/>
              </a:rPr>
              <a:t>haemoglobin</a:t>
            </a:r>
            <a:endParaRPr lang="en-US" altLang="en-US" b="1" dirty="0">
              <a:solidFill>
                <a:srgbClr val="66FF33"/>
              </a:solidFill>
              <a:latin typeface="Comic Sans MS" panose="030F0702030302020204" pitchFamily="66" charset="0"/>
            </a:endParaRPr>
          </a:p>
          <a:p>
            <a:pPr>
              <a:lnSpc>
                <a:spcPct val="230000"/>
              </a:lnSpc>
            </a:pPr>
            <a:r>
              <a:rPr lang="en-US" altLang="en-US" dirty="0"/>
              <a:t>Nucleus 12 um</a:t>
            </a:r>
            <a:endParaRPr lang="en-US" altLang="en-US" dirty="0"/>
          </a:p>
          <a:p>
            <a:pPr>
              <a:lnSpc>
                <a:spcPct val="230000"/>
              </a:lnSpc>
            </a:pPr>
            <a:r>
              <a:rPr lang="en-US" altLang="en-US" b="1" dirty="0"/>
              <a:t>Contain </a:t>
            </a:r>
            <a:r>
              <a:rPr lang="en-US" altLang="en-US" b="1" dirty="0">
                <a:solidFill>
                  <a:srgbClr val="00FFFF"/>
                </a:solidFill>
              </a:rPr>
              <a:t>nucleoli</a:t>
            </a:r>
            <a:endParaRPr lang="en-US" altLang="en-US" b="1" dirty="0">
              <a:solidFill>
                <a:srgbClr val="00FFFF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en-US" b="1" dirty="0">
              <a:solidFill>
                <a:srgbClr val="00FFFF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00FFFF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1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267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8FC-193C-4D13-9956-8A9CCD4DF59F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FC6F-C9E0-4868-BC08-513569A5DAE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Blood Cell Development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pluripotent stem cell is the first in a sequence of steps of hematopoietic cell generation and maturation.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progenitor of all blood cells is called the </a:t>
            </a:r>
            <a:r>
              <a:rPr lang="en-US" b="1" i="1" dirty="0" err="1" smtClean="0">
                <a:solidFill>
                  <a:srgbClr val="FF0000"/>
                </a:solidFill>
              </a:rPr>
              <a:t>pluripotential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hematopoietic stem cell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cells have the capacity for self-renewal as well as proliferation and differentiation into </a:t>
            </a:r>
            <a:r>
              <a:rPr lang="en-US" i="1" dirty="0">
                <a:solidFill>
                  <a:schemeClr val="tx2"/>
                </a:solidFill>
              </a:rPr>
              <a:t>progenitor cells committed to one specific cell line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pluripotential</a:t>
            </a:r>
            <a:r>
              <a:rPr lang="en-US" dirty="0" smtClean="0"/>
              <a:t> </a:t>
            </a:r>
            <a:r>
              <a:rPr lang="en-US" dirty="0"/>
              <a:t>stem cell is the progenitor for two major ancestral cell lines</a:t>
            </a:r>
            <a:r>
              <a:rPr lang="en-US" b="1" dirty="0"/>
              <a:t>: Lymphocytic and non-lymphocytic cells.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DAF1-D4A3-4AAD-9073-73FA611AC8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Basophil erythroblast</a:t>
            </a:r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4876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/>
              <a:t>Early </a:t>
            </a:r>
            <a:r>
              <a:rPr lang="en-US" altLang="en-US" dirty="0" err="1"/>
              <a:t>normoblast</a:t>
            </a: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b="1" dirty="0">
                <a:solidFill>
                  <a:srgbClr val="66FF33"/>
                </a:solidFill>
              </a:rPr>
              <a:t>Nucleoli disappear</a:t>
            </a:r>
            <a:endParaRPr lang="en-US" altLang="en-US" b="1" dirty="0">
              <a:solidFill>
                <a:srgbClr val="66FF33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en-US" dirty="0"/>
              <a:t>Show </a:t>
            </a:r>
            <a:r>
              <a:rPr lang="en-US" altLang="en-US" b="1" dirty="0">
                <a:solidFill>
                  <a:srgbClr val="66FF33"/>
                </a:solidFill>
                <a:latin typeface="Comic Sans MS" panose="030F0702030302020204" pitchFamily="66" charset="0"/>
              </a:rPr>
              <a:t>mitosis</a:t>
            </a:r>
            <a:endParaRPr lang="en-US" altLang="en-US" b="1" dirty="0">
              <a:solidFill>
                <a:srgbClr val="66FF3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</a:pPr>
            <a:r>
              <a:rPr lang="en-US" altLang="en-US" dirty="0"/>
              <a:t>Cytoplasm deep blue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Increase in </a:t>
            </a:r>
            <a:r>
              <a:rPr lang="en-US" altLang="en-US" b="1" dirty="0">
                <a:solidFill>
                  <a:srgbClr val="3399FF"/>
                </a:solidFill>
              </a:rPr>
              <a:t>RNA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b="1" dirty="0" err="1" smtClean="0">
                <a:solidFill>
                  <a:srgbClr val="FFFF00"/>
                </a:solidFill>
              </a:rPr>
              <a:t>Haemoglobin</a:t>
            </a:r>
            <a:r>
              <a:rPr lang="en-US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en-US" b="1" dirty="0"/>
              <a:t>starts appearing</a:t>
            </a:r>
            <a:r>
              <a:rPr lang="en-US" altLang="en-US" b="1" dirty="0">
                <a:solidFill>
                  <a:srgbClr val="FFFF00"/>
                </a:solidFill>
              </a:rPr>
              <a:t> – Little </a:t>
            </a:r>
            <a:r>
              <a:rPr lang="en-US" altLang="en-US" b="1" dirty="0" err="1">
                <a:solidFill>
                  <a:srgbClr val="FFFF00"/>
                </a:solidFill>
              </a:rPr>
              <a:t>Hb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1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114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2B02-32C9-4DD7-9252-42E83C230661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FC6F-C9E0-4868-BC08-513569A5DAE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1946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Polychromatophil erythroblast</a:t>
            </a:r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4267200" cy="57912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en-US" dirty="0"/>
              <a:t>Late </a:t>
            </a:r>
            <a:r>
              <a:rPr lang="en-US" altLang="en-US" dirty="0" err="1"/>
              <a:t>normoblast</a:t>
            </a:r>
            <a:endParaRPr lang="en-US" altLang="en-US" dirty="0"/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66FF33"/>
                </a:solidFill>
              </a:rPr>
              <a:t>Nucleus smaller</a:t>
            </a:r>
            <a:endParaRPr lang="en-US" altLang="en-US" b="1" dirty="0">
              <a:solidFill>
                <a:srgbClr val="66FF33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FFFF00"/>
                </a:solidFill>
              </a:rPr>
              <a:t>Coarse Chromatin</a:t>
            </a:r>
            <a:endParaRPr lang="en-US" altLang="en-US" b="1" dirty="0">
              <a:solidFill>
                <a:srgbClr val="FFFF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en-US" b="1" dirty="0" err="1" smtClean="0">
                <a:solidFill>
                  <a:srgbClr val="00FFFF"/>
                </a:solidFill>
              </a:rPr>
              <a:t>Haemoglobin</a:t>
            </a:r>
            <a:r>
              <a:rPr lang="en-US" altLang="en-US" dirty="0" smtClean="0"/>
              <a:t> </a:t>
            </a:r>
            <a:r>
              <a:rPr lang="en-US" altLang="en-US" dirty="0"/>
              <a:t>increase </a:t>
            </a:r>
            <a:endParaRPr lang="en-US" altLang="en-US" dirty="0"/>
          </a:p>
          <a:p>
            <a:pPr lvl="1">
              <a:lnSpc>
                <a:spcPct val="170000"/>
              </a:lnSpc>
            </a:pPr>
            <a:r>
              <a:rPr lang="en-US" altLang="en-US" b="1" dirty="0"/>
              <a:t>Eosinophil Stain</a:t>
            </a:r>
            <a:endParaRPr lang="en-US" altLang="en-US" b="1" dirty="0"/>
          </a:p>
          <a:p>
            <a:pPr>
              <a:lnSpc>
                <a:spcPct val="170000"/>
              </a:lnSpc>
            </a:pPr>
            <a:r>
              <a:rPr lang="en-US" altLang="en-US" b="1" dirty="0">
                <a:solidFill>
                  <a:srgbClr val="00FFFF"/>
                </a:solidFill>
              </a:rPr>
              <a:t>RNA</a:t>
            </a:r>
            <a:r>
              <a:rPr lang="en-US" altLang="en-US" b="1" dirty="0"/>
              <a:t> – Basophil stain</a:t>
            </a:r>
            <a:endParaRPr lang="en-US" altLang="en-US" b="1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1">
            <a:lum bright="-4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191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EBAB-082E-4537-9F03-EAB611EFEF1D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FC6F-C9E0-4868-BC08-513569A5DAE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  <p:bldP spid="2867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Orthochromatic Erythroblast</a:t>
            </a:r>
            <a:br>
              <a:rPr lang="en-US" altLang="en-US" sz="4000"/>
            </a:br>
            <a:br>
              <a:rPr lang="en-US" altLang="en-US" sz="4000"/>
            </a:br>
            <a:endParaRPr lang="en-US" alt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 b="1"/>
              <a:t>Normoblast</a:t>
            </a:r>
            <a:endParaRPr lang="en-US" altLang="en-US" b="1"/>
          </a:p>
          <a:p>
            <a:pPr>
              <a:lnSpc>
                <a:spcPct val="180000"/>
              </a:lnSpc>
            </a:pPr>
            <a:r>
              <a:rPr lang="en-US" altLang="en-US" b="1"/>
              <a:t>Nucleus smaller</a:t>
            </a:r>
            <a:endParaRPr lang="en-US" altLang="en-US" b="1"/>
          </a:p>
          <a:p>
            <a:pPr lvl="1">
              <a:lnSpc>
                <a:spcPct val="180000"/>
              </a:lnSpc>
            </a:pPr>
            <a:r>
              <a:rPr lang="en-US" altLang="en-US" sz="2800" b="1">
                <a:solidFill>
                  <a:srgbClr val="FFFF00"/>
                </a:solidFill>
              </a:rPr>
              <a:t>Pyknosis</a:t>
            </a:r>
            <a:endParaRPr lang="en-US" altLang="en-US" sz="2800" b="1">
              <a:solidFill>
                <a:srgbClr val="FFFF00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en-US" b="1">
                <a:latin typeface="Comic Sans MS" panose="030F0702030302020204" pitchFamily="66" charset="0"/>
              </a:rPr>
              <a:t>Nuclear </a:t>
            </a:r>
            <a:r>
              <a:rPr lang="en-US" altLang="en-US" b="1">
                <a:solidFill>
                  <a:srgbClr val="00FFFF"/>
                </a:solidFill>
                <a:latin typeface="Comic Sans MS" panose="030F0702030302020204" pitchFamily="66" charset="0"/>
              </a:rPr>
              <a:t>lysis</a:t>
            </a:r>
            <a:r>
              <a:rPr lang="en-US" altLang="en-US" b="1">
                <a:latin typeface="Comic Sans MS" panose="030F0702030302020204" pitchFamily="66" charset="0"/>
              </a:rPr>
              <a:t> and </a:t>
            </a:r>
            <a:endParaRPr lang="en-US" altLang="en-US" b="1">
              <a:latin typeface="Comic Sans MS" panose="030F0702030302020204" pitchFamily="66" charset="0"/>
            </a:endParaRPr>
          </a:p>
          <a:p>
            <a:pPr>
              <a:lnSpc>
                <a:spcPct val="180000"/>
              </a:lnSpc>
            </a:pPr>
            <a:r>
              <a:rPr lang="en-US" altLang="en-US" b="1">
                <a:latin typeface="Comic Sans MS" panose="030F0702030302020204" pitchFamily="66" charset="0"/>
              </a:rPr>
              <a:t>Nuclear </a:t>
            </a:r>
            <a:r>
              <a:rPr lang="en-US" altLang="en-US" b="1">
                <a:solidFill>
                  <a:srgbClr val="00FFFF"/>
                </a:solidFill>
                <a:latin typeface="Comic Sans MS" panose="030F0702030302020204" pitchFamily="66" charset="0"/>
              </a:rPr>
              <a:t>extrusion</a:t>
            </a:r>
            <a:endParaRPr lang="en-US" altLang="en-US" b="1">
              <a:solidFill>
                <a:srgbClr val="00FFFF"/>
              </a:solidFill>
            </a:endParaRPr>
          </a:p>
          <a:p>
            <a:pPr>
              <a:lnSpc>
                <a:spcPct val="180000"/>
              </a:lnSpc>
            </a:pPr>
            <a:endParaRPr lang="en-US" altLang="en-US" b="1">
              <a:solidFill>
                <a:srgbClr val="00FFFF"/>
              </a:solidFill>
            </a:endParaRPr>
          </a:p>
          <a:p>
            <a:pPr>
              <a:lnSpc>
                <a:spcPct val="180000"/>
              </a:lnSpc>
            </a:pPr>
            <a:endParaRPr lang="en-US" altLang="en-US"/>
          </a:p>
          <a:p>
            <a:pPr>
              <a:lnSpc>
                <a:spcPct val="180000"/>
              </a:lnSpc>
            </a:pPr>
            <a:endParaRPr lang="en-US" altLang="en-US"/>
          </a:p>
          <a:p>
            <a:pPr>
              <a:lnSpc>
                <a:spcPct val="180000"/>
              </a:lnSpc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114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2EF8-ADED-4320-8F88-B81361DB9121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FC6F-C9E0-4868-BC08-513569A5DAE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Reticulocyte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4038600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 dirty="0"/>
              <a:t>Reticulum</a:t>
            </a:r>
            <a:endParaRPr lang="en-US" altLang="en-US" b="1" dirty="0"/>
          </a:p>
          <a:p>
            <a:pPr>
              <a:lnSpc>
                <a:spcPct val="130000"/>
              </a:lnSpc>
            </a:pPr>
            <a:r>
              <a:rPr lang="en-US" altLang="en-US" dirty="0"/>
              <a:t>Remnant of </a:t>
            </a:r>
            <a:r>
              <a:rPr lang="en-US" altLang="en-US" b="1" dirty="0">
                <a:solidFill>
                  <a:srgbClr val="66FF33"/>
                </a:solidFill>
              </a:rPr>
              <a:t>ER</a:t>
            </a:r>
            <a:r>
              <a:rPr lang="en-US" altLang="en-US" dirty="0"/>
              <a:t> &amp; GA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en-US" altLang="en-US" b="1" dirty="0">
                <a:solidFill>
                  <a:srgbClr val="66FF33"/>
                </a:solidFill>
              </a:rPr>
              <a:t>Synthesize </a:t>
            </a:r>
            <a:r>
              <a:rPr lang="en-US" altLang="en-US" b="1" dirty="0" err="1">
                <a:solidFill>
                  <a:srgbClr val="66FF33"/>
                </a:solidFill>
              </a:rPr>
              <a:t>Hb</a:t>
            </a:r>
            <a:endParaRPr lang="en-US" altLang="en-US" b="1" dirty="0">
              <a:solidFill>
                <a:srgbClr val="66FF33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b="1" dirty="0"/>
              <a:t>Few Mitochondria</a:t>
            </a:r>
            <a:endParaRPr lang="en-US" altLang="en-US" b="1" dirty="0"/>
          </a:p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rgbClr val="FFFF00"/>
                </a:solidFill>
              </a:rPr>
              <a:t>Young RBCs (34% </a:t>
            </a:r>
            <a:r>
              <a:rPr lang="en-US" altLang="en-US" b="1" dirty="0" err="1">
                <a:solidFill>
                  <a:srgbClr val="FFFF00"/>
                </a:solidFill>
              </a:rPr>
              <a:t>Hb</a:t>
            </a:r>
            <a:r>
              <a:rPr lang="en-US" altLang="en-US" b="1" dirty="0">
                <a:solidFill>
                  <a:srgbClr val="FFFF00"/>
                </a:solidFill>
              </a:rPr>
              <a:t>)</a:t>
            </a:r>
            <a:endParaRPr lang="en-US" altLang="en-US" b="1" dirty="0">
              <a:solidFill>
                <a:srgbClr val="FFFF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b="1" dirty="0"/>
              <a:t>1 %</a:t>
            </a:r>
            <a:r>
              <a:rPr lang="en-US" altLang="en-US" dirty="0"/>
              <a:t> of Red </a:t>
            </a:r>
            <a:r>
              <a:rPr lang="en-US" altLang="en-US" dirty="0" smtClean="0"/>
              <a:t>Cells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1">
            <a:lum bright="-6000"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3962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380C-A522-4933-9649-055D80D3ED3C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FC6F-C9E0-4868-BC08-513569A5DAE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Transfer of RBC to Circulation</a:t>
            </a:r>
            <a:endParaRPr lang="en-US" altLang="en-US" sz="4000" b="1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RBC pass </a:t>
            </a:r>
            <a:r>
              <a:rPr lang="en-US" altLang="en-US" b="1">
                <a:solidFill>
                  <a:srgbClr val="66FF33"/>
                </a:solidFill>
              </a:rPr>
              <a:t>from the bone marrow</a:t>
            </a:r>
            <a:r>
              <a:rPr lang="en-US" altLang="en-US"/>
              <a:t> into the </a:t>
            </a:r>
            <a:r>
              <a:rPr lang="en-US" altLang="en-US" b="1">
                <a:solidFill>
                  <a:srgbClr val="FFFF00"/>
                </a:solidFill>
              </a:rPr>
              <a:t>blood capillaries</a:t>
            </a:r>
            <a:r>
              <a:rPr lang="en-US" altLang="en-US"/>
              <a:t> </a:t>
            </a: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By </a:t>
            </a: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/>
          </a:p>
          <a:p>
            <a:pPr algn="ctr">
              <a:buFontTx/>
              <a:buNone/>
            </a:pPr>
            <a:r>
              <a:rPr lang="en-US" altLang="en-US" sz="3600" b="1" i="1">
                <a:solidFill>
                  <a:srgbClr val="FFFF00"/>
                </a:solidFill>
                <a:latin typeface="Comic Sans MS" panose="030F0702030302020204" pitchFamily="66" charset="0"/>
              </a:rPr>
              <a:t>Diapedesis </a:t>
            </a:r>
            <a:endParaRPr lang="en-US" altLang="en-US" sz="3600" b="1" i="1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latin typeface="Comic Sans MS" panose="030F0702030302020204" pitchFamily="66" charset="0"/>
              </a:rPr>
              <a:t>squeezing through the pores of the capillary membrane</a:t>
            </a:r>
            <a:r>
              <a:rPr lang="en-US" altLang="en-US"/>
              <a:t>).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8EC2-C44C-47D4-85E5-4C563ED45CCE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6797-1E92-48CD-8F82-CD94ADAEB1A7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loome"/>
          <p:cNvPicPr>
            <a:picLocks noChangeAspect="1" noChangeArrowheads="1"/>
          </p:cNvPicPr>
          <p:nvPr/>
        </p:nvPicPr>
        <p:blipFill>
          <a:blip r:embed="rId1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5257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lum bright="-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3352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6517-9DAE-4F51-8E5C-B6C2CF6F64D8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6051-810F-4DA7-AF83-CD6C029AADC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15963"/>
          </a:xfrm>
        </p:spPr>
        <p:txBody>
          <a:bodyPr/>
          <a:lstStyle/>
          <a:p>
            <a:r>
              <a:rPr lang="en-US" altLang="en-US" sz="4000"/>
              <a:t>Erythrocytes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51816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/>
              <a:t>Round, </a:t>
            </a:r>
            <a:r>
              <a:rPr lang="en-US" altLang="en-US" b="1">
                <a:solidFill>
                  <a:srgbClr val="FFFF00"/>
                </a:solidFill>
              </a:rPr>
              <a:t>biconcave</a:t>
            </a:r>
            <a:r>
              <a:rPr lang="en-US" altLang="en-US" b="1"/>
              <a:t>, disc shaped.</a:t>
            </a:r>
            <a:endParaRPr lang="en-US" altLang="en-US" b="1"/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FFFF"/>
                </a:solidFill>
              </a:rPr>
              <a:t>Smooth contours</a:t>
            </a:r>
            <a:endParaRPr lang="en-US" altLang="en-US" b="1">
              <a:solidFill>
                <a:srgbClr val="00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FFFF00"/>
                </a:solidFill>
              </a:rPr>
              <a:t>Diameter 7.8 um</a:t>
            </a:r>
            <a:r>
              <a:rPr lang="en-US" altLang="en-US"/>
              <a:t>.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Normally no variation in size and shape.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Stain with </a:t>
            </a:r>
            <a:r>
              <a:rPr lang="en-US" altLang="en-US" sz="3200" b="1">
                <a:solidFill>
                  <a:srgbClr val="FF99FF"/>
                </a:solidFill>
              </a:rPr>
              <a:t>EOSIN.</a:t>
            </a:r>
            <a:endParaRPr lang="en-US" altLang="en-US" sz="3200" b="1">
              <a:solidFill>
                <a:srgbClr val="FF99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/>
              <a:t> More stain at periphery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66FF33"/>
                </a:solidFill>
              </a:rPr>
              <a:t>Can deform easily</a:t>
            </a:r>
            <a:r>
              <a:rPr lang="en-US" altLang="en-US"/>
              <a:t>.</a:t>
            </a:r>
            <a:endParaRPr lang="en-US" altLang="en-US"/>
          </a:p>
          <a:p>
            <a:pPr>
              <a:lnSpc>
                <a:spcPct val="110000"/>
              </a:lnSpc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4861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26C1-5412-4B16-AA37-5ECC1125DAEC}" type="datetime1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Erythropoiesis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FC6F-C9E0-4868-BC08-513569A5DAEC}" type="slidenum">
              <a:rPr lang="en-US" altLang="en-US" smtClean="0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Erythropoiesis2"/>
          <p:cNvPicPr>
            <a:picLocks noGrp="1" noChangeAspect="1" noChangeArrowheads="1"/>
          </p:cNvPicPr>
          <p:nvPr>
            <p:ph/>
          </p:nvPr>
        </p:nvPicPr>
        <p:blipFill>
          <a:blip r:embed="rId1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981-FF62-429F-B397-B2361FBDDA34}" type="datetime1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Erythropoiesis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5688-E748-452C-AD5C-7C517B8D4721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Blood Cell Development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lymphoid stem cell is the precursor of mature T cells or B cells/ plasma cells.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non-lymphocytic (myeloid) stem cell is progenitor to CFU-</a:t>
            </a:r>
            <a:r>
              <a:rPr lang="en-US" i="1" dirty="0"/>
              <a:t>GEMM </a:t>
            </a:r>
            <a:r>
              <a:rPr lang="en-US" dirty="0"/>
              <a:t>(colony-forming unit </a:t>
            </a:r>
            <a:r>
              <a:rPr lang="en-US" dirty="0" smtClean="0"/>
              <a:t>granulocyte-erythrocyte-monocyte-megakaryocyte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CFU</a:t>
            </a:r>
            <a:r>
              <a:rPr lang="en-US" b="1" i="1" baseline="-25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GEMM </a:t>
            </a:r>
            <a:r>
              <a:rPr lang="en-US" dirty="0"/>
              <a:t>can lead to the formation </a:t>
            </a:r>
            <a:r>
              <a:rPr lang="en-US" dirty="0" smtClean="0"/>
              <a:t>of BFU</a:t>
            </a:r>
            <a:r>
              <a:rPr lang="en-US" baseline="-25000" dirty="0" smtClean="0"/>
              <a:t>E </a:t>
            </a:r>
            <a:r>
              <a:rPr lang="en-US" dirty="0" smtClean="0"/>
              <a:t>(burst-forming unit erythrocyte), </a:t>
            </a:r>
            <a:r>
              <a:rPr lang="en-US" dirty="0"/>
              <a:t>CFU</a:t>
            </a:r>
            <a:r>
              <a:rPr lang="en-US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GM </a:t>
            </a:r>
            <a:r>
              <a:rPr lang="en-US" dirty="0"/>
              <a:t>(CFU-granulocyte-macrophage / monocyte), CFU</a:t>
            </a:r>
            <a:r>
              <a:rPr lang="en-US" baseline="-25000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Eo</a:t>
            </a:r>
            <a:r>
              <a:rPr lang="en-US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dirty="0"/>
              <a:t>(CF-Eosinophil), </a:t>
            </a:r>
            <a:r>
              <a:rPr lang="en-US" dirty="0" smtClean="0"/>
              <a:t>CFU</a:t>
            </a:r>
            <a:r>
              <a:rPr lang="en-US" baseline="-25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Ba </a:t>
            </a:r>
            <a:r>
              <a:rPr lang="en-US" dirty="0"/>
              <a:t>(CFU-basophil) And </a:t>
            </a:r>
            <a:r>
              <a:rPr lang="en-US" dirty="0" smtClean="0"/>
              <a:t>CFU</a:t>
            </a:r>
            <a:r>
              <a:rPr lang="en-US" baseline="-25000" dirty="0" smtClean="0">
                <a:solidFill>
                  <a:srgbClr val="00B0F0"/>
                </a:solidFill>
              </a:rPr>
              <a:t>Meg </a:t>
            </a:r>
            <a:r>
              <a:rPr lang="en-US" dirty="0"/>
              <a:t>(CFU-Megakaryocyte).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2CD2-784F-43E9-AEBF-44E68043A4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Blood Cell Development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In erythropoiesis, the CFU-GEMM differentiates, into the BFU-E (Burst-Forming unit Erythroid). </a:t>
            </a:r>
            <a:endParaRPr lang="en-US" dirty="0" smtClean="0"/>
          </a:p>
          <a:p>
            <a:r>
              <a:rPr lang="en-US" i="1" dirty="0" smtClean="0">
                <a:solidFill>
                  <a:srgbClr val="002060"/>
                </a:solidFill>
              </a:rPr>
              <a:t>Each </a:t>
            </a:r>
            <a:r>
              <a:rPr lang="en-US" i="1" dirty="0">
                <a:solidFill>
                  <a:srgbClr val="002060"/>
                </a:solidFill>
              </a:rPr>
              <a:t>of the CFUs in turn can produce a colony of one haematopoietic lineage under appropriate growth conditions. </a:t>
            </a:r>
            <a:endParaRPr lang="en-US" i="1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CFU-E </a:t>
            </a:r>
            <a:r>
              <a:rPr lang="en-US" dirty="0"/>
              <a:t>is the target cells for erythropoietin.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E521-9D7F-4A95-8A7C-FBFB9F31FB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Haematopoietic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Growth </a:t>
            </a:r>
            <a:r>
              <a:rPr lang="en-US" b="1" dirty="0" smtClean="0">
                <a:solidFill>
                  <a:srgbClr val="C00000"/>
                </a:solidFill>
              </a:rPr>
              <a:t>Factors (HGFs)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haematopoietic</a:t>
            </a:r>
            <a:r>
              <a:rPr lang="en-US" dirty="0" smtClean="0"/>
              <a:t> </a:t>
            </a:r>
            <a:r>
              <a:rPr lang="en-US" dirty="0"/>
              <a:t>growth factors are glycoprotein hormones that regulate the proliferation and differentiation of hematopoietic progenitor cells and the function of mature blood cells.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growth factors were referred to as </a:t>
            </a:r>
            <a:r>
              <a:rPr lang="en-US" b="1" i="1" dirty="0">
                <a:solidFill>
                  <a:schemeClr val="tx2"/>
                </a:solidFill>
              </a:rPr>
              <a:t>colony stimulating factors (CSFs)</a:t>
            </a:r>
            <a:r>
              <a:rPr lang="en-US" dirty="0"/>
              <a:t> because they stimulated the formation of colonies of cells derived from individual bone marrow progenitors.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5CDD-A421-446E-9895-9BA9567DA9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Haematopoietic</a:t>
            </a:r>
            <a:r>
              <a:rPr lang="en-US" b="1" dirty="0">
                <a:solidFill>
                  <a:srgbClr val="C00000"/>
                </a:solidFill>
              </a:rPr>
              <a:t> Growth Factors (HGFs)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Erythropoietin, granulocyte-macrophage colony stimulating factors (GM-CSF) granulocyte colony stimulating factor (G-CSF), macrophage colony stimulating factor (M-CSF) and interleukin-3 are representative factors that have been identified, cloned and produced through recombinant DNA technology.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haematopoietic</a:t>
            </a:r>
            <a:r>
              <a:rPr lang="en-US" dirty="0"/>
              <a:t> growth factors interact with blood cells at different levels in the cascade of cell differentiation from the </a:t>
            </a:r>
            <a:r>
              <a:rPr lang="en-US" dirty="0" err="1"/>
              <a:t>pluripotential</a:t>
            </a:r>
            <a:r>
              <a:rPr lang="en-US" dirty="0"/>
              <a:t> progenitor to the circulating mature cell.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8487-1F66-433C-A51B-70FD1C88C5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066800"/>
            <a:ext cx="822960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"/>
          <a:ext cx="9144000" cy="660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3564467"/>
                <a:gridCol w="397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Growth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GM-CSF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T-Lymphocyte, endothelial cells, Fibroblasts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Stimulates production of neutrophils, eosinophils, monocytes, red cells and platelets.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G-CSF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Monocytes, Fibroblasts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Stimulates production of neutrophils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M-CSF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Macrophages, Endothelial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Stimulates production of monocytes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Erythropoietin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Peritubular cells, liver, macrophages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Stimulates production</a:t>
                      </a:r>
                      <a:r>
                        <a:rPr lang="en-US" baseline="0" dirty="0" smtClean="0"/>
                        <a:t> of red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Macrophages, Activated lymphocytes, Endothelial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Cofactor for IL-3,</a:t>
                      </a:r>
                      <a:r>
                        <a:rPr lang="en-US" baseline="0" dirty="0" smtClean="0"/>
                        <a:t> IL-6. activated T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Activated T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cell growth factor. Stimulates IL-1 synthesis. Activated B cells and NK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Stimulates production of all non-lymphoid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Activated T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 factor for activated B cells, resting T cells and mast cells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Induces differentiation of activated B cells and eosinophils.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Stimulates CFU-GEMM Stimulates Ig synthesis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Interleukin-7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cells, Fibroblasts, Endothelial 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 factor for pre B cells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D3CC-E3F3-4B88-814D-D14BE3F042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Composition of Blood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610600" cy="51228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- Blood is the body’s only fluid tissue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- It is composed of liquid </a:t>
            </a:r>
            <a:r>
              <a:rPr lang="en-US" altLang="en-US" sz="2600" b="1" dirty="0">
                <a:solidFill>
                  <a:srgbClr val="008000"/>
                </a:solidFill>
              </a:rPr>
              <a:t>plasma</a:t>
            </a:r>
            <a:r>
              <a:rPr lang="en-US" altLang="en-US" sz="2600" dirty="0">
                <a:solidFill>
                  <a:srgbClr val="000000"/>
                </a:solidFill>
              </a:rPr>
              <a:t> and </a:t>
            </a:r>
            <a:r>
              <a:rPr lang="en-US" altLang="en-US" sz="2600" b="1" dirty="0">
                <a:solidFill>
                  <a:srgbClr val="000000"/>
                </a:solidFill>
              </a:rPr>
              <a:t>formed elements</a:t>
            </a:r>
            <a:endParaRPr lang="en-US" altLang="en-US" sz="2600" b="1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u="sng" dirty="0">
                <a:solidFill>
                  <a:srgbClr val="000000"/>
                </a:solidFill>
              </a:rPr>
              <a:t>Formed elements include</a:t>
            </a:r>
            <a:r>
              <a:rPr lang="en-US" altLang="en-US" sz="2600" dirty="0">
                <a:solidFill>
                  <a:srgbClr val="000000"/>
                </a:solidFill>
              </a:rPr>
              <a:t>: 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>
                <a:solidFill>
                  <a:srgbClr val="000000"/>
                </a:solidFill>
              </a:rPr>
              <a:t>Erythrocytes</a:t>
            </a:r>
            <a:r>
              <a:rPr lang="en-US" altLang="en-US" sz="2600" dirty="0">
                <a:solidFill>
                  <a:srgbClr val="000000"/>
                </a:solidFill>
              </a:rPr>
              <a:t>, or red blood cells (RBCs)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>
                <a:solidFill>
                  <a:srgbClr val="000000"/>
                </a:solidFill>
              </a:rPr>
              <a:t>Leukocytes</a:t>
            </a:r>
            <a:r>
              <a:rPr lang="en-US" altLang="en-US" sz="2600" dirty="0">
                <a:solidFill>
                  <a:srgbClr val="000000"/>
                </a:solidFill>
              </a:rPr>
              <a:t>, or white blood cells (WBCs)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lvl="1"/>
            <a:r>
              <a:rPr lang="en-US" altLang="en-US" sz="2600" b="1" dirty="0">
                <a:solidFill>
                  <a:srgbClr val="000000"/>
                </a:solidFill>
              </a:rPr>
              <a:t>Platelets</a:t>
            </a:r>
            <a:endParaRPr lang="en-US" altLang="en-US" sz="2600" b="1" dirty="0">
              <a:solidFill>
                <a:srgbClr val="000000"/>
              </a:solidFill>
            </a:endParaRPr>
          </a:p>
          <a:p>
            <a:r>
              <a:rPr lang="en-US" altLang="en-US" sz="2600" b="1" u="sng" dirty="0" err="1" smtClean="0"/>
              <a:t>Haematocrit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– the percentage of RBCs out of the total blood volume (e.g. 43 ml of 100 ml total blood = 43%)</a:t>
            </a:r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414F-9E01-44BD-AEC0-7A7287CFF7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Erythropoiesis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4B5D-637F-404E-8739-31356F1603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تصميم افتراضي">
  <a:themeElements>
    <a:clrScheme name="تصميم افتراضي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تصميم افتراضي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تصميم افتراضي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Default Design">
  <a:themeElements>
    <a:clrScheme name="Default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9941</Words>
  <Application>WPS Presentation</Application>
  <PresentationFormat>On-screen Show (4:3)</PresentationFormat>
  <Paragraphs>573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Verdana</vt:lpstr>
      <vt:lpstr>Bodoni MT</vt:lpstr>
      <vt:lpstr>Calibri</vt:lpstr>
      <vt:lpstr>Microsoft YaHei</vt:lpstr>
      <vt:lpstr>Arial Unicode MS</vt:lpstr>
      <vt:lpstr>Symbol</vt:lpstr>
      <vt:lpstr>Comic Sans MS</vt:lpstr>
      <vt:lpstr>Arial</vt:lpstr>
      <vt:lpstr>Tahoma</vt:lpstr>
      <vt:lpstr>2_تصميم افتراضي</vt:lpstr>
      <vt:lpstr>Blank</vt:lpstr>
      <vt:lpstr>Default Design</vt:lpstr>
      <vt:lpstr>1_Office Theme</vt:lpstr>
      <vt:lpstr>1_Default Design</vt:lpstr>
      <vt:lpstr>2_Office Theme</vt:lpstr>
      <vt:lpstr>ERYTHROPOIESIS</vt:lpstr>
      <vt:lpstr>Outline </vt:lpstr>
      <vt:lpstr>Blood Cell Development</vt:lpstr>
      <vt:lpstr>Blood Cell Development</vt:lpstr>
      <vt:lpstr>Blood Cell Development</vt:lpstr>
      <vt:lpstr>Haematopoietic Growth Factors (HGFs)</vt:lpstr>
      <vt:lpstr>Haematopoietic Growth Factors (HGFs)</vt:lpstr>
      <vt:lpstr>PowerPoint 演示文稿</vt:lpstr>
      <vt:lpstr>Composition of Blood</vt:lpstr>
      <vt:lpstr>Physical Characteristics and Volume</vt:lpstr>
      <vt:lpstr>Functions of Blood</vt:lpstr>
      <vt:lpstr>Distribution</vt:lpstr>
      <vt:lpstr>Regulation</vt:lpstr>
      <vt:lpstr>Protection</vt:lpstr>
      <vt:lpstr>Blood Plasma</vt:lpstr>
      <vt:lpstr>Formed Elements</vt:lpstr>
      <vt:lpstr>Erythrocytes (RBCs)</vt:lpstr>
      <vt:lpstr>Erythrocytes (RBCs)</vt:lpstr>
      <vt:lpstr>Erythrocytes (RBCs)</vt:lpstr>
      <vt:lpstr>Erythrocyte Function</vt:lpstr>
      <vt:lpstr>PowerPoint 演示文稿</vt:lpstr>
      <vt:lpstr>Erythropoiesis and erythrocytes</vt:lpstr>
      <vt:lpstr>PowerPoint 演示文稿</vt:lpstr>
      <vt:lpstr>PowerPoint 演示文稿</vt:lpstr>
      <vt:lpstr>Stages of red cell development</vt:lpstr>
      <vt:lpstr>Stages of red cell development</vt:lpstr>
      <vt:lpstr>Stages of red cell development</vt:lpstr>
      <vt:lpstr>PowerPoint 演示文稿</vt:lpstr>
      <vt:lpstr>Proerythroblast</vt:lpstr>
      <vt:lpstr>Basophil erythroblast</vt:lpstr>
      <vt:lpstr>Polychromatophil erythroblast</vt:lpstr>
      <vt:lpstr>  Orthochromatic Erythroblast  </vt:lpstr>
      <vt:lpstr>Reticulocyte</vt:lpstr>
      <vt:lpstr>Transfer of RBC to Circulation</vt:lpstr>
      <vt:lpstr>PowerPoint 演示文稿</vt:lpstr>
      <vt:lpstr>Erythrocytes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ERYTHROPOIESIS</dc:title>
  <dc:creator>Test</dc:creator>
  <cp:lastModifiedBy>Nero Onoruvwe</cp:lastModifiedBy>
  <cp:revision>47</cp:revision>
  <dcterms:created xsi:type="dcterms:W3CDTF">2019-03-03T12:44:00Z</dcterms:created>
  <dcterms:modified xsi:type="dcterms:W3CDTF">2021-12-09T05:51:35Z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DA10604701ED4660B48E86B0223DF5E7</vt:lpwstr>
  </property>
  <property fmtid="{D5CDD505-2E9C-101B-9397-08002B2CF9AE}" pid="3" name="KSOProductBuildVer">
    <vt:lpwstr>1033-11.2.0.10351</vt:lpwstr>
  </property>
</Properties>
</file>