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97" r:id="rId2"/>
    <p:sldId id="257" r:id="rId3"/>
    <p:sldId id="261" r:id="rId4"/>
    <p:sldId id="262" r:id="rId5"/>
    <p:sldId id="264" r:id="rId6"/>
    <p:sldId id="265" r:id="rId7"/>
    <p:sldId id="266" r:id="rId8"/>
    <p:sldId id="267" r:id="rId9"/>
    <p:sldId id="289" r:id="rId10"/>
    <p:sldId id="268" r:id="rId11"/>
    <p:sldId id="269" r:id="rId12"/>
    <p:sldId id="270" r:id="rId13"/>
    <p:sldId id="271" r:id="rId14"/>
    <p:sldId id="273" r:id="rId15"/>
    <p:sldId id="276" r:id="rId16"/>
    <p:sldId id="274" r:id="rId17"/>
    <p:sldId id="272" r:id="rId18"/>
    <p:sldId id="275" r:id="rId19"/>
    <p:sldId id="277" r:id="rId20"/>
    <p:sldId id="294" r:id="rId21"/>
    <p:sldId id="291" r:id="rId22"/>
    <p:sldId id="292" r:id="rId23"/>
    <p:sldId id="296" r:id="rId24"/>
    <p:sldId id="295" r:id="rId25"/>
    <p:sldId id="29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42" y="72"/>
      </p:cViewPr>
      <p:guideLst>
        <p:guide orient="horz" pos="2160"/>
        <p:guide pos="2880"/>
      </p:guideLst>
    </p:cSldViewPr>
  </p:slideViewPr>
  <p:notesTextViewPr>
    <p:cViewPr>
      <p:scale>
        <a:sx n="1" d="1"/>
        <a:sy n="1" d="1"/>
      </p:scale>
      <p:origin x="0" y="0"/>
    </p:cViewPr>
  </p:notesTextViewPr>
  <p:sorterViewPr>
    <p:cViewPr>
      <p:scale>
        <a:sx n="100" d="100"/>
        <a:sy n="100" d="100"/>
      </p:scale>
      <p:origin x="0" y="-65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724A7F-ECBD-4C6A-9D57-F6E44A66D914}" type="datetimeFigureOut">
              <a:rPr lang="en-US" smtClean="0"/>
              <a:t>11/24/2023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FC1901-BB6B-43F3-9F2B-7AABDAA41D3E}" type="slidenum">
              <a:rPr lang="en-US" smtClean="0"/>
              <a:t>‹#›</a:t>
            </a:fld>
            <a:endParaRPr lang="en-US"/>
          </a:p>
        </p:txBody>
      </p:sp>
    </p:spTree>
    <p:extLst>
      <p:ext uri="{BB962C8B-B14F-4D97-AF65-F5344CB8AC3E}">
        <p14:creationId xmlns:p14="http://schemas.microsoft.com/office/powerpoint/2010/main" val="1683033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FC1901-BB6B-43F3-9F2B-7AABDAA41D3E}" type="slidenum">
              <a:rPr lang="en-US" smtClean="0"/>
              <a:t>13</a:t>
            </a:fld>
            <a:endParaRPr lang="en-US"/>
          </a:p>
        </p:txBody>
      </p:sp>
    </p:spTree>
    <p:extLst>
      <p:ext uri="{BB962C8B-B14F-4D97-AF65-F5344CB8AC3E}">
        <p14:creationId xmlns:p14="http://schemas.microsoft.com/office/powerpoint/2010/main" val="1975838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004DA1-61F5-43C9-A987-C1A2911F86A7}"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D76B2-8075-4333-A37F-57CC8B0E06B2}" type="slidenum">
              <a:rPr lang="en-US" smtClean="0"/>
              <a:t>‹#›</a:t>
            </a:fld>
            <a:endParaRPr lang="en-US"/>
          </a:p>
        </p:txBody>
      </p:sp>
    </p:spTree>
    <p:extLst>
      <p:ext uri="{BB962C8B-B14F-4D97-AF65-F5344CB8AC3E}">
        <p14:creationId xmlns:p14="http://schemas.microsoft.com/office/powerpoint/2010/main" val="181956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004DA1-61F5-43C9-A987-C1A2911F86A7}"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D76B2-8075-4333-A37F-57CC8B0E06B2}" type="slidenum">
              <a:rPr lang="en-US" smtClean="0"/>
              <a:t>‹#›</a:t>
            </a:fld>
            <a:endParaRPr lang="en-US"/>
          </a:p>
        </p:txBody>
      </p:sp>
    </p:spTree>
    <p:extLst>
      <p:ext uri="{BB962C8B-B14F-4D97-AF65-F5344CB8AC3E}">
        <p14:creationId xmlns:p14="http://schemas.microsoft.com/office/powerpoint/2010/main" val="109748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004DA1-61F5-43C9-A987-C1A2911F86A7}"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D76B2-8075-4333-A37F-57CC8B0E06B2}" type="slidenum">
              <a:rPr lang="en-US" smtClean="0"/>
              <a:t>‹#›</a:t>
            </a:fld>
            <a:endParaRPr lang="en-US"/>
          </a:p>
        </p:txBody>
      </p:sp>
    </p:spTree>
    <p:extLst>
      <p:ext uri="{BB962C8B-B14F-4D97-AF65-F5344CB8AC3E}">
        <p14:creationId xmlns:p14="http://schemas.microsoft.com/office/powerpoint/2010/main" val="26315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004DA1-61F5-43C9-A987-C1A2911F86A7}"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D76B2-8075-4333-A37F-57CC8B0E06B2}" type="slidenum">
              <a:rPr lang="en-US" smtClean="0"/>
              <a:t>‹#›</a:t>
            </a:fld>
            <a:endParaRPr lang="en-US"/>
          </a:p>
        </p:txBody>
      </p:sp>
    </p:spTree>
    <p:extLst>
      <p:ext uri="{BB962C8B-B14F-4D97-AF65-F5344CB8AC3E}">
        <p14:creationId xmlns:p14="http://schemas.microsoft.com/office/powerpoint/2010/main" val="268863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04DA1-61F5-43C9-A987-C1A2911F86A7}"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D76B2-8075-4333-A37F-57CC8B0E06B2}" type="slidenum">
              <a:rPr lang="en-US" smtClean="0"/>
              <a:t>‹#›</a:t>
            </a:fld>
            <a:endParaRPr lang="en-US"/>
          </a:p>
        </p:txBody>
      </p:sp>
    </p:spTree>
    <p:extLst>
      <p:ext uri="{BB962C8B-B14F-4D97-AF65-F5344CB8AC3E}">
        <p14:creationId xmlns:p14="http://schemas.microsoft.com/office/powerpoint/2010/main" val="61125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004DA1-61F5-43C9-A987-C1A2911F86A7}"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D76B2-8075-4333-A37F-57CC8B0E06B2}" type="slidenum">
              <a:rPr lang="en-US" smtClean="0"/>
              <a:t>‹#›</a:t>
            </a:fld>
            <a:endParaRPr lang="en-US"/>
          </a:p>
        </p:txBody>
      </p:sp>
    </p:spTree>
    <p:extLst>
      <p:ext uri="{BB962C8B-B14F-4D97-AF65-F5344CB8AC3E}">
        <p14:creationId xmlns:p14="http://schemas.microsoft.com/office/powerpoint/2010/main" val="4069084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004DA1-61F5-43C9-A987-C1A2911F86A7}"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AD76B2-8075-4333-A37F-57CC8B0E06B2}" type="slidenum">
              <a:rPr lang="en-US" smtClean="0"/>
              <a:t>‹#›</a:t>
            </a:fld>
            <a:endParaRPr lang="en-US"/>
          </a:p>
        </p:txBody>
      </p:sp>
    </p:spTree>
    <p:extLst>
      <p:ext uri="{BB962C8B-B14F-4D97-AF65-F5344CB8AC3E}">
        <p14:creationId xmlns:p14="http://schemas.microsoft.com/office/powerpoint/2010/main" val="219614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004DA1-61F5-43C9-A987-C1A2911F86A7}"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AD76B2-8075-4333-A37F-57CC8B0E06B2}" type="slidenum">
              <a:rPr lang="en-US" smtClean="0"/>
              <a:t>‹#›</a:t>
            </a:fld>
            <a:endParaRPr lang="en-US"/>
          </a:p>
        </p:txBody>
      </p:sp>
    </p:spTree>
    <p:extLst>
      <p:ext uri="{BB962C8B-B14F-4D97-AF65-F5344CB8AC3E}">
        <p14:creationId xmlns:p14="http://schemas.microsoft.com/office/powerpoint/2010/main" val="195167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04DA1-61F5-43C9-A987-C1A2911F86A7}"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AD76B2-8075-4333-A37F-57CC8B0E06B2}" type="slidenum">
              <a:rPr lang="en-US" smtClean="0"/>
              <a:t>‹#›</a:t>
            </a:fld>
            <a:endParaRPr lang="en-US"/>
          </a:p>
        </p:txBody>
      </p:sp>
    </p:spTree>
    <p:extLst>
      <p:ext uri="{BB962C8B-B14F-4D97-AF65-F5344CB8AC3E}">
        <p14:creationId xmlns:p14="http://schemas.microsoft.com/office/powerpoint/2010/main" val="224252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04DA1-61F5-43C9-A987-C1A2911F86A7}"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D76B2-8075-4333-A37F-57CC8B0E06B2}" type="slidenum">
              <a:rPr lang="en-US" smtClean="0"/>
              <a:t>‹#›</a:t>
            </a:fld>
            <a:endParaRPr lang="en-US"/>
          </a:p>
        </p:txBody>
      </p:sp>
    </p:spTree>
    <p:extLst>
      <p:ext uri="{BB962C8B-B14F-4D97-AF65-F5344CB8AC3E}">
        <p14:creationId xmlns:p14="http://schemas.microsoft.com/office/powerpoint/2010/main" val="254500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04DA1-61F5-43C9-A987-C1A2911F86A7}"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D76B2-8075-4333-A37F-57CC8B0E06B2}" type="slidenum">
              <a:rPr lang="en-US" smtClean="0"/>
              <a:t>‹#›</a:t>
            </a:fld>
            <a:endParaRPr lang="en-US"/>
          </a:p>
        </p:txBody>
      </p:sp>
    </p:spTree>
    <p:extLst>
      <p:ext uri="{BB962C8B-B14F-4D97-AF65-F5344CB8AC3E}">
        <p14:creationId xmlns:p14="http://schemas.microsoft.com/office/powerpoint/2010/main" val="1884312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04DA1-61F5-43C9-A987-C1A2911F86A7}" type="datetimeFigureOut">
              <a:rPr lang="en-US" smtClean="0"/>
              <a:t>11/24/2023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D76B2-8075-4333-A37F-57CC8B0E06B2}" type="slidenum">
              <a:rPr lang="en-US" smtClean="0"/>
              <a:t>‹#›</a:t>
            </a:fld>
            <a:endParaRPr lang="en-US"/>
          </a:p>
        </p:txBody>
      </p:sp>
    </p:spTree>
    <p:extLst>
      <p:ext uri="{BB962C8B-B14F-4D97-AF65-F5344CB8AC3E}">
        <p14:creationId xmlns:p14="http://schemas.microsoft.com/office/powerpoint/2010/main" val="886758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45" y="1600200"/>
            <a:ext cx="9144000" cy="4185761"/>
          </a:xfrm>
          <a:prstGeom prst="rect">
            <a:avLst/>
          </a:prstGeom>
        </p:spPr>
        <p:txBody>
          <a:bodyPr wrap="square">
            <a:spAutoFit/>
          </a:bodyPr>
          <a:lstStyle/>
          <a:p>
            <a:pPr algn="ctr"/>
            <a:r>
              <a:rPr lang="en-US" sz="3600" b="1" dirty="0">
                <a:latin typeface="Arial Black" pitchFamily="34" charset="0"/>
              </a:rPr>
              <a:t>INTRODUCTION TO FIXATION</a:t>
            </a:r>
            <a:r>
              <a:rPr lang="en-US" sz="3600" b="1" dirty="0"/>
              <a:t/>
            </a:r>
            <a:br>
              <a:rPr lang="en-US" sz="3600" b="1" dirty="0"/>
            </a:br>
            <a:r>
              <a:rPr lang="en-US" sz="3600" b="1" dirty="0">
                <a:latin typeface="Arial Black" pitchFamily="34" charset="0"/>
              </a:rPr>
              <a:t>AUTOLYSIS, BACTERIAL </a:t>
            </a:r>
            <a:r>
              <a:rPr lang="en-US" sz="3600" b="1" dirty="0" smtClean="0">
                <a:latin typeface="Arial Black" pitchFamily="34" charset="0"/>
              </a:rPr>
              <a:t>DECOMPOSITION</a:t>
            </a:r>
            <a:endParaRPr lang="en-US" sz="2000" b="1" dirty="0" smtClean="0">
              <a:latin typeface="Arial Black" pitchFamily="34" charset="0"/>
            </a:endParaRPr>
          </a:p>
          <a:p>
            <a:pPr algn="ctr"/>
            <a:r>
              <a:rPr lang="en-US" b="1" dirty="0">
                <a:latin typeface="Arial Black" pitchFamily="34" charset="0"/>
              </a:rPr>
              <a:t/>
            </a:r>
            <a:br>
              <a:rPr lang="en-US" b="1" dirty="0">
                <a:latin typeface="Arial Black" pitchFamily="34" charset="0"/>
              </a:rPr>
            </a:br>
            <a:r>
              <a:rPr lang="en-US" sz="2800" b="1" dirty="0">
                <a:latin typeface="Arial Black" pitchFamily="34" charset="0"/>
              </a:rPr>
              <a:t>MLS 344</a:t>
            </a:r>
            <a:r>
              <a:rPr lang="en-US" sz="2800" dirty="0">
                <a:latin typeface="Arial Black" pitchFamily="34" charset="0"/>
              </a:rPr>
              <a:t/>
            </a:r>
            <a:br>
              <a:rPr lang="en-US" sz="2800" dirty="0">
                <a:latin typeface="Arial Black" pitchFamily="34" charset="0"/>
              </a:rPr>
            </a:br>
            <a:r>
              <a:rPr lang="en-US" sz="2800" dirty="0"/>
              <a:t> </a:t>
            </a:r>
            <a:r>
              <a:rPr lang="en-US" sz="2800" dirty="0">
                <a:latin typeface="Arial Black" panose="020B0A04020102020204" pitchFamily="34" charset="0"/>
              </a:rPr>
              <a:t>3 </a:t>
            </a:r>
            <a:r>
              <a:rPr lang="en-US" sz="2800" dirty="0" smtClean="0">
                <a:latin typeface="Arial Black" panose="020B0A04020102020204" pitchFamily="34" charset="0"/>
              </a:rPr>
              <a:t>unit</a:t>
            </a:r>
          </a:p>
          <a:p>
            <a:pPr algn="ctr"/>
            <a:endParaRPr lang="en-US" sz="2800" dirty="0">
              <a:latin typeface="Arial Black" panose="020B0A04020102020204" pitchFamily="34" charset="0"/>
            </a:endParaRPr>
          </a:p>
          <a:p>
            <a:pPr algn="ctr"/>
            <a:r>
              <a:rPr lang="en-US" sz="2800" b="1" dirty="0">
                <a:latin typeface="Bauhaus 93" panose="04030905020B02020C02" pitchFamily="82" charset="0"/>
              </a:rPr>
              <a:t>OSIAGWU </a:t>
            </a:r>
            <a:r>
              <a:rPr lang="en-US" sz="2800" b="1" dirty="0" smtClean="0">
                <a:latin typeface="Bauhaus 93" panose="04030905020B02020C02" pitchFamily="82" charset="0"/>
              </a:rPr>
              <a:t>   DANIEL </a:t>
            </a:r>
            <a:endParaRPr lang="en-US" sz="2800" b="1" dirty="0">
              <a:latin typeface="Bauhaus 93" panose="04030905020B02020C02" pitchFamily="82" charset="0"/>
            </a:endParaRPr>
          </a:p>
          <a:p>
            <a:pPr algn="ctr"/>
            <a:endParaRPr lang="en-GB" sz="2800"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1427163"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75" y="50800"/>
            <a:ext cx="191611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316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6278642"/>
          </a:xfrm>
          <a:prstGeom prst="rect">
            <a:avLst/>
          </a:prstGeom>
        </p:spPr>
        <p:txBody>
          <a:bodyPr wrap="square">
            <a:spAutoFit/>
          </a:bodyPr>
          <a:lstStyle/>
          <a:p>
            <a:pPr algn="ctr">
              <a:defRPr/>
            </a:pPr>
            <a:r>
              <a:rPr lang="en-US" sz="2400" b="1" dirty="0">
                <a:latin typeface="Arial Black" pitchFamily="34" charset="0"/>
              </a:rPr>
              <a:t>PROPERTIES OF A GOOD FIXATIVE</a:t>
            </a:r>
          </a:p>
          <a:p>
            <a:pPr>
              <a:defRPr/>
            </a:pPr>
            <a:endParaRPr lang="en-US" b="1" dirty="0">
              <a:latin typeface="Arial Black" pitchFamily="34" charset="0"/>
            </a:endParaRPr>
          </a:p>
          <a:p>
            <a:pPr marL="452628" indent="-342900" fontAlgn="auto">
              <a:spcAft>
                <a:spcPts val="0"/>
              </a:spcAft>
              <a:buFont typeface="Wingdings" pitchFamily="2" charset="2"/>
              <a:buChar char="§"/>
              <a:defRPr/>
            </a:pPr>
            <a:r>
              <a:rPr lang="en-US" sz="2000" b="1" dirty="0">
                <a:latin typeface="Arial Black" pitchFamily="34" charset="0"/>
              </a:rPr>
              <a:t>To preserve the tissue in a life-like manner as possible.</a:t>
            </a:r>
          </a:p>
          <a:p>
            <a:pPr marL="452628" indent="-342900" fontAlgn="auto">
              <a:spcAft>
                <a:spcPts val="0"/>
              </a:spcAft>
              <a:buFont typeface="Wingdings" pitchFamily="2" charset="2"/>
              <a:buChar char="§"/>
              <a:defRPr/>
            </a:pPr>
            <a:endParaRPr lang="en-US" sz="1400" b="1" dirty="0">
              <a:latin typeface="Arial Black" pitchFamily="34" charset="0"/>
            </a:endParaRPr>
          </a:p>
          <a:p>
            <a:pPr marL="452628" indent="-342900" fontAlgn="auto">
              <a:spcAft>
                <a:spcPts val="0"/>
              </a:spcAft>
              <a:buFont typeface="Wingdings" pitchFamily="2" charset="2"/>
              <a:buChar char="§"/>
              <a:defRPr/>
            </a:pPr>
            <a:r>
              <a:rPr lang="en-US" sz="2000" b="1" dirty="0">
                <a:latin typeface="Arial Black" pitchFamily="34" charset="0"/>
              </a:rPr>
              <a:t>Prevent postmortem changes like autolysis and putrefaction.</a:t>
            </a:r>
          </a:p>
          <a:p>
            <a:pPr marL="452628" indent="-342900" fontAlgn="auto">
              <a:spcAft>
                <a:spcPts val="0"/>
              </a:spcAft>
              <a:buFont typeface="Wingdings" pitchFamily="2" charset="2"/>
              <a:buChar char="§"/>
              <a:defRPr/>
            </a:pPr>
            <a:endParaRPr lang="en-US" sz="2000" b="1" dirty="0">
              <a:latin typeface="Arial Black" pitchFamily="34" charset="0"/>
            </a:endParaRPr>
          </a:p>
          <a:p>
            <a:pPr marL="452628" indent="-342900" fontAlgn="auto">
              <a:spcAft>
                <a:spcPts val="0"/>
              </a:spcAft>
              <a:buFont typeface="Wingdings" pitchFamily="2" charset="2"/>
              <a:buChar char="§"/>
              <a:defRPr/>
            </a:pPr>
            <a:r>
              <a:rPr lang="en-US" sz="2000" b="1" dirty="0">
                <a:latin typeface="Arial Black" pitchFamily="34" charset="0"/>
              </a:rPr>
              <a:t>Preservation of chemical compounds and </a:t>
            </a:r>
            <a:r>
              <a:rPr lang="en-US" sz="2000" b="1" dirty="0" err="1">
                <a:latin typeface="Arial Black" pitchFamily="34" charset="0"/>
              </a:rPr>
              <a:t>microanatomic</a:t>
            </a:r>
            <a:r>
              <a:rPr lang="en-US" sz="2000" b="1" dirty="0">
                <a:latin typeface="Arial Black" pitchFamily="34" charset="0"/>
              </a:rPr>
              <a:t> constituents in the tissue so that further </a:t>
            </a:r>
            <a:r>
              <a:rPr lang="en-US" sz="2000" b="1" dirty="0" smtClean="0">
                <a:latin typeface="Arial Black" pitchFamily="34" charset="0"/>
              </a:rPr>
              <a:t>test on the tissue is </a:t>
            </a:r>
            <a:r>
              <a:rPr lang="en-US" sz="2000" b="1" dirty="0">
                <a:latin typeface="Arial Black" pitchFamily="34" charset="0"/>
              </a:rPr>
              <a:t>possible.</a:t>
            </a:r>
          </a:p>
          <a:p>
            <a:pPr marL="452628" indent="-342900" fontAlgn="auto">
              <a:spcAft>
                <a:spcPts val="0"/>
              </a:spcAft>
              <a:buFont typeface="Wingdings" pitchFamily="2" charset="2"/>
              <a:buChar char="§"/>
              <a:defRPr/>
            </a:pPr>
            <a:endParaRPr lang="en-US" sz="1400" b="1" dirty="0">
              <a:latin typeface="Arial Black" pitchFamily="34" charset="0"/>
            </a:endParaRPr>
          </a:p>
          <a:p>
            <a:pPr marL="452628" indent="-342900" fontAlgn="auto">
              <a:spcAft>
                <a:spcPts val="0"/>
              </a:spcAft>
              <a:buFont typeface="Wingdings" pitchFamily="2" charset="2"/>
              <a:buChar char="§"/>
              <a:defRPr/>
            </a:pPr>
            <a:r>
              <a:rPr lang="en-US" sz="2000" b="1" dirty="0">
                <a:latin typeface="Arial Black" pitchFamily="34" charset="0"/>
              </a:rPr>
              <a:t> Hardening.</a:t>
            </a:r>
          </a:p>
          <a:p>
            <a:pPr marL="452628" indent="-342900" fontAlgn="auto">
              <a:spcAft>
                <a:spcPts val="0"/>
              </a:spcAft>
              <a:buFont typeface="Wingdings" pitchFamily="2" charset="2"/>
              <a:buChar char="§"/>
              <a:defRPr/>
            </a:pPr>
            <a:endParaRPr lang="en-US" sz="2000" b="1" dirty="0">
              <a:latin typeface="Arial Black" pitchFamily="34" charset="0"/>
            </a:endParaRPr>
          </a:p>
          <a:p>
            <a:pPr marL="452628" indent="-342900" fontAlgn="auto">
              <a:spcAft>
                <a:spcPts val="0"/>
              </a:spcAft>
              <a:buFont typeface="Wingdings" pitchFamily="2" charset="2"/>
              <a:buChar char="§"/>
              <a:defRPr/>
            </a:pPr>
            <a:r>
              <a:rPr lang="en-US" sz="2000" b="1" dirty="0">
                <a:latin typeface="Arial Black" pitchFamily="34" charset="0"/>
              </a:rPr>
              <a:t>Solidification: Converts the normal semi-fluid to an irreversible semisolid form.</a:t>
            </a:r>
          </a:p>
          <a:p>
            <a:pPr marL="452628" indent="-342900" fontAlgn="auto">
              <a:spcAft>
                <a:spcPts val="0"/>
              </a:spcAft>
              <a:buFont typeface="Wingdings" pitchFamily="2" charset="2"/>
              <a:buChar char="§"/>
              <a:defRPr/>
            </a:pPr>
            <a:endParaRPr lang="en-US" sz="2000" b="1" dirty="0">
              <a:latin typeface="Arial Black" pitchFamily="34" charset="0"/>
            </a:endParaRPr>
          </a:p>
          <a:p>
            <a:pPr marL="452628" indent="-342900" fontAlgn="auto">
              <a:spcAft>
                <a:spcPts val="0"/>
              </a:spcAft>
              <a:buFont typeface="Wingdings" pitchFamily="2" charset="2"/>
              <a:buChar char="§"/>
              <a:defRPr/>
            </a:pPr>
            <a:r>
              <a:rPr lang="en-US" sz="2000" b="1" dirty="0">
                <a:latin typeface="Arial Black" pitchFamily="34" charset="0"/>
              </a:rPr>
              <a:t>Optical differentiation - it alters to varying degrees the refractive </a:t>
            </a:r>
          </a:p>
          <a:p>
            <a:pPr marL="452628" indent="-342900" fontAlgn="auto">
              <a:spcAft>
                <a:spcPts val="0"/>
              </a:spcAft>
              <a:buFont typeface="Wingdings" pitchFamily="2" charset="2"/>
              <a:buChar char="§"/>
              <a:defRPr/>
            </a:pPr>
            <a:endParaRPr lang="en-US" sz="2000" b="1" dirty="0">
              <a:latin typeface="Arial Black" pitchFamily="34" charset="0"/>
            </a:endParaRPr>
          </a:p>
          <a:p>
            <a:pPr marL="452628" indent="-342900" fontAlgn="auto">
              <a:spcAft>
                <a:spcPts val="0"/>
              </a:spcAft>
              <a:buFont typeface="Wingdings" pitchFamily="2" charset="2"/>
              <a:buChar char="§"/>
              <a:defRPr/>
            </a:pPr>
            <a:r>
              <a:rPr lang="en-US" sz="2000" b="1" dirty="0">
                <a:latin typeface="Arial Black" pitchFamily="34" charset="0"/>
              </a:rPr>
              <a:t>Effects of staining: intensifies the staining character of tissue </a:t>
            </a:r>
          </a:p>
        </p:txBody>
      </p:sp>
    </p:spTree>
    <p:extLst>
      <p:ext uri="{BB962C8B-B14F-4D97-AF65-F5344CB8AC3E}">
        <p14:creationId xmlns:p14="http://schemas.microsoft.com/office/powerpoint/2010/main" val="435686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27" y="76200"/>
            <a:ext cx="9144000" cy="4661148"/>
          </a:xfrm>
          <a:prstGeom prst="rect">
            <a:avLst/>
          </a:prstGeom>
        </p:spPr>
        <p:txBody>
          <a:bodyPr wrap="square">
            <a:spAutoFit/>
          </a:bodyPr>
          <a:lstStyle/>
          <a:p>
            <a:pPr marL="342900" indent="-342900">
              <a:lnSpc>
                <a:spcPct val="150000"/>
              </a:lnSpc>
              <a:buFont typeface="Wingdings" pitchFamily="2" charset="2"/>
              <a:buChar char="§"/>
            </a:pPr>
            <a:r>
              <a:rPr lang="en-GB" sz="2000" dirty="0">
                <a:latin typeface="Arial Black" pitchFamily="34" charset="0"/>
              </a:rPr>
              <a:t>Solubility of fixatives - All fixatives should be soluble in a suitable solvent, preferably in water so that adequate concentrations can be prepared. </a:t>
            </a:r>
          </a:p>
          <a:p>
            <a:pPr marL="342900" indent="-342900">
              <a:lnSpc>
                <a:spcPct val="150000"/>
              </a:lnSpc>
              <a:buFont typeface="Wingdings" pitchFamily="2" charset="2"/>
              <a:buChar char="§"/>
            </a:pPr>
            <a:endParaRPr lang="en-GB" sz="2000" dirty="0">
              <a:latin typeface="Arial Black" pitchFamily="34" charset="0"/>
            </a:endParaRPr>
          </a:p>
          <a:p>
            <a:pPr marL="342900" indent="-342900">
              <a:lnSpc>
                <a:spcPct val="150000"/>
              </a:lnSpc>
              <a:buFont typeface="Wingdings" pitchFamily="2" charset="2"/>
              <a:buChar char="§"/>
            </a:pPr>
            <a:r>
              <a:rPr lang="en-GB" sz="2000" dirty="0">
                <a:latin typeface="Arial Black" pitchFamily="34" charset="0"/>
              </a:rPr>
              <a:t>Concentration - It is important that the concentration of fixative is isotonic or hypotonic</a:t>
            </a:r>
          </a:p>
          <a:p>
            <a:pPr marL="342900" indent="-342900">
              <a:lnSpc>
                <a:spcPct val="150000"/>
              </a:lnSpc>
              <a:buFont typeface="Wingdings" pitchFamily="2" charset="2"/>
              <a:buChar char="§"/>
            </a:pPr>
            <a:endParaRPr lang="en-GB" sz="2000" dirty="0">
              <a:latin typeface="Arial Black" pitchFamily="34" charset="0"/>
            </a:endParaRPr>
          </a:p>
          <a:p>
            <a:pPr marL="342900" indent="-342900">
              <a:lnSpc>
                <a:spcPct val="150000"/>
              </a:lnSpc>
              <a:buFont typeface="Wingdings" pitchFamily="2" charset="2"/>
              <a:buChar char="§"/>
            </a:pPr>
            <a:r>
              <a:rPr lang="en-GB" sz="2000" dirty="0">
                <a:latin typeface="Arial Black" pitchFamily="34" charset="0"/>
              </a:rPr>
              <a:t>Penetration. The Faster a fixative can penetrate the tissue better  is its penetration power which depends upon the molecular weight e.g. formalin fixes faster than </a:t>
            </a:r>
            <a:r>
              <a:rPr lang="en-GB" sz="2000" dirty="0" err="1">
                <a:latin typeface="Arial Black" pitchFamily="34" charset="0"/>
              </a:rPr>
              <a:t>osimic</a:t>
            </a:r>
            <a:r>
              <a:rPr lang="en-GB" sz="2000" dirty="0">
                <a:latin typeface="Arial Black" pitchFamily="34" charset="0"/>
              </a:rPr>
              <a:t> acid. </a:t>
            </a:r>
          </a:p>
        </p:txBody>
      </p:sp>
    </p:spTree>
    <p:extLst>
      <p:ext uri="{BB962C8B-B14F-4D97-AF65-F5344CB8AC3E}">
        <p14:creationId xmlns:p14="http://schemas.microsoft.com/office/powerpoint/2010/main" val="371404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5878532"/>
          </a:xfrm>
          <a:prstGeom prst="rect">
            <a:avLst/>
          </a:prstGeom>
        </p:spPr>
        <p:txBody>
          <a:bodyPr wrap="square">
            <a:spAutoFit/>
          </a:bodyPr>
          <a:lstStyle/>
          <a:p>
            <a:pPr algn="ctr"/>
            <a:r>
              <a:rPr lang="en-GB" sz="2400" b="1" dirty="0" smtClean="0">
                <a:latin typeface="Arial Black" pitchFamily="34" charset="0"/>
              </a:rPr>
              <a:t>COMMON METHODS OF FIXATION </a:t>
            </a:r>
          </a:p>
          <a:p>
            <a:pPr algn="ctr"/>
            <a:endParaRPr lang="en-US" sz="1000" dirty="0" smtClean="0"/>
          </a:p>
          <a:p>
            <a:pPr marL="285750" indent="-285750">
              <a:buFont typeface="Wingdings" pitchFamily="2" charset="2"/>
              <a:buChar char="§"/>
            </a:pPr>
            <a:r>
              <a:rPr lang="en-GB" b="1" dirty="0" smtClean="0">
                <a:latin typeface="Arial Black" pitchFamily="34" charset="0"/>
              </a:rPr>
              <a:t>Perfusion</a:t>
            </a:r>
            <a:r>
              <a:rPr lang="en-GB" b="1" dirty="0">
                <a:latin typeface="Arial Black" pitchFamily="34" charset="0"/>
              </a:rPr>
              <a:t>:</a:t>
            </a:r>
            <a:r>
              <a:rPr lang="en-GB" dirty="0">
                <a:latin typeface="Arial Black" pitchFamily="34" charset="0"/>
              </a:rPr>
              <a:t> </a:t>
            </a:r>
            <a:endParaRPr lang="en-GB" dirty="0" smtClean="0">
              <a:latin typeface="Arial Black" pitchFamily="34" charset="0"/>
            </a:endParaRPr>
          </a:p>
          <a:p>
            <a:pPr lvl="2"/>
            <a:r>
              <a:rPr lang="en-GB" dirty="0" smtClean="0">
                <a:latin typeface="Arial Black" pitchFamily="34" charset="0"/>
              </a:rPr>
              <a:t>Tissues </a:t>
            </a:r>
            <a:r>
              <a:rPr lang="en-GB" dirty="0">
                <a:latin typeface="Arial Black" pitchFamily="34" charset="0"/>
              </a:rPr>
              <a:t>can be perfused with fixative following </a:t>
            </a:r>
            <a:r>
              <a:rPr lang="en-GB" dirty="0" smtClean="0">
                <a:latin typeface="Arial Black" pitchFamily="34" charset="0"/>
              </a:rPr>
              <a:t>removal of fluids.</a:t>
            </a:r>
          </a:p>
          <a:p>
            <a:pPr lvl="2"/>
            <a:endParaRPr lang="en-US" dirty="0">
              <a:latin typeface="Arial Black" pitchFamily="34" charset="0"/>
            </a:endParaRPr>
          </a:p>
          <a:p>
            <a:pPr marL="285750" indent="-285750">
              <a:buFont typeface="Wingdings" pitchFamily="2" charset="2"/>
              <a:buChar char="§"/>
            </a:pPr>
            <a:r>
              <a:rPr lang="en-GB" b="1" dirty="0">
                <a:latin typeface="Arial Black" pitchFamily="34" charset="0"/>
              </a:rPr>
              <a:t>Immersion:</a:t>
            </a:r>
            <a:r>
              <a:rPr lang="en-GB" dirty="0">
                <a:latin typeface="Arial Black" pitchFamily="34" charset="0"/>
              </a:rPr>
              <a:t> </a:t>
            </a:r>
            <a:endParaRPr lang="en-GB" dirty="0" smtClean="0">
              <a:latin typeface="Arial Black" pitchFamily="34" charset="0"/>
            </a:endParaRPr>
          </a:p>
          <a:p>
            <a:pPr lvl="2"/>
            <a:r>
              <a:rPr lang="en-GB" dirty="0" smtClean="0">
                <a:latin typeface="Arial Black" pitchFamily="34" charset="0"/>
              </a:rPr>
              <a:t>Samples </a:t>
            </a:r>
            <a:r>
              <a:rPr lang="en-GB" dirty="0">
                <a:latin typeface="Arial Black" pitchFamily="34" charset="0"/>
              </a:rPr>
              <a:t>are immersed in fixative which then diffuses into and through the tissue or cell sample. Immersion </a:t>
            </a:r>
            <a:r>
              <a:rPr lang="en-GB" dirty="0" smtClean="0">
                <a:latin typeface="Arial Black" pitchFamily="34" charset="0"/>
              </a:rPr>
              <a:t>and perfusion are combined </a:t>
            </a:r>
            <a:r>
              <a:rPr lang="en-GB" dirty="0">
                <a:latin typeface="Arial Black" pitchFamily="34" charset="0"/>
              </a:rPr>
              <a:t>to ensure thorough fixation throughout the tissue</a:t>
            </a:r>
            <a:r>
              <a:rPr lang="en-GB" dirty="0" smtClean="0">
                <a:latin typeface="Arial Black" pitchFamily="34" charset="0"/>
              </a:rPr>
              <a:t>.</a:t>
            </a:r>
          </a:p>
          <a:p>
            <a:pPr lvl="2"/>
            <a:endParaRPr lang="en-US" dirty="0">
              <a:latin typeface="Arial Black" pitchFamily="34" charset="0"/>
            </a:endParaRPr>
          </a:p>
          <a:p>
            <a:pPr marL="285750" indent="-285750">
              <a:buFont typeface="Wingdings" pitchFamily="2" charset="2"/>
              <a:buChar char="§"/>
            </a:pPr>
            <a:r>
              <a:rPr lang="en-GB" b="1" dirty="0">
                <a:latin typeface="Arial Black" pitchFamily="34" charset="0"/>
              </a:rPr>
              <a:t>Freezing:</a:t>
            </a:r>
            <a:r>
              <a:rPr lang="en-GB" dirty="0">
                <a:latin typeface="Arial Black" pitchFamily="34" charset="0"/>
              </a:rPr>
              <a:t> </a:t>
            </a:r>
            <a:endParaRPr lang="en-GB" dirty="0" smtClean="0">
              <a:latin typeface="Arial Black" pitchFamily="34" charset="0"/>
            </a:endParaRPr>
          </a:p>
          <a:p>
            <a:pPr lvl="2"/>
            <a:r>
              <a:rPr lang="en-GB" dirty="0" smtClean="0">
                <a:latin typeface="Arial Black" pitchFamily="34" charset="0"/>
              </a:rPr>
              <a:t>Samples </a:t>
            </a:r>
            <a:r>
              <a:rPr lang="en-GB" dirty="0">
                <a:latin typeface="Arial Black" pitchFamily="34" charset="0"/>
              </a:rPr>
              <a:t>with antigens that are too labile for chemical fixation or exposure to the organic solvents used for de-</a:t>
            </a:r>
            <a:r>
              <a:rPr lang="en-GB" dirty="0" err="1">
                <a:latin typeface="Arial Black" pitchFamily="34" charset="0"/>
              </a:rPr>
              <a:t>paraffinization</a:t>
            </a:r>
            <a:r>
              <a:rPr lang="en-GB" dirty="0">
                <a:latin typeface="Arial Black" pitchFamily="34" charset="0"/>
              </a:rPr>
              <a:t> can be embedded in a </a:t>
            </a:r>
            <a:r>
              <a:rPr lang="en-GB" dirty="0" err="1">
                <a:latin typeface="Arial Black" pitchFamily="34" charset="0"/>
              </a:rPr>
              <a:t>cryoprotective</a:t>
            </a:r>
            <a:r>
              <a:rPr lang="en-GB" dirty="0">
                <a:latin typeface="Arial Black" pitchFamily="34" charset="0"/>
              </a:rPr>
              <a:t> embedding medium, such as optimal cutting temperature (OCT) compound, and then snap-frozen and stored in liquid nitrogen</a:t>
            </a:r>
            <a:r>
              <a:rPr lang="en-GB" dirty="0" smtClean="0">
                <a:latin typeface="Arial Black" pitchFamily="34" charset="0"/>
              </a:rPr>
              <a:t>.</a:t>
            </a:r>
          </a:p>
          <a:p>
            <a:pPr lvl="2"/>
            <a:endParaRPr lang="en-US" dirty="0">
              <a:latin typeface="Arial Black" pitchFamily="34" charset="0"/>
            </a:endParaRPr>
          </a:p>
          <a:p>
            <a:pPr marL="285750" indent="-285750">
              <a:buFont typeface="Wingdings" pitchFamily="2" charset="2"/>
              <a:buChar char="§"/>
            </a:pPr>
            <a:r>
              <a:rPr lang="en-GB" b="1" dirty="0">
                <a:latin typeface="Arial Black" pitchFamily="34" charset="0"/>
              </a:rPr>
              <a:t>Drying:</a:t>
            </a:r>
            <a:r>
              <a:rPr lang="en-GB" dirty="0">
                <a:latin typeface="Arial Black" pitchFamily="34" charset="0"/>
              </a:rPr>
              <a:t> </a:t>
            </a:r>
            <a:endParaRPr lang="en-GB" dirty="0" smtClean="0">
              <a:latin typeface="Arial Black" pitchFamily="34" charset="0"/>
            </a:endParaRPr>
          </a:p>
          <a:p>
            <a:pPr lvl="2"/>
            <a:r>
              <a:rPr lang="en-GB" dirty="0" smtClean="0">
                <a:latin typeface="Arial Black" pitchFamily="34" charset="0"/>
              </a:rPr>
              <a:t>Blood </a:t>
            </a:r>
            <a:r>
              <a:rPr lang="en-GB" dirty="0">
                <a:latin typeface="Arial Black" pitchFamily="34" charset="0"/>
              </a:rPr>
              <a:t>smears for ICC staining are air-dried and waved across a flame to heat-fix the cells to the slide.</a:t>
            </a:r>
            <a:endParaRPr lang="en-US" dirty="0">
              <a:latin typeface="Arial Black" pitchFamily="34" charset="0"/>
            </a:endParaRPr>
          </a:p>
        </p:txBody>
      </p:sp>
    </p:spTree>
    <p:extLst>
      <p:ext uri="{BB962C8B-B14F-4D97-AF65-F5344CB8AC3E}">
        <p14:creationId xmlns:p14="http://schemas.microsoft.com/office/powerpoint/2010/main" val="1235900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36" y="152400"/>
            <a:ext cx="9109364" cy="5878532"/>
          </a:xfrm>
          <a:prstGeom prst="rect">
            <a:avLst/>
          </a:prstGeom>
        </p:spPr>
        <p:txBody>
          <a:bodyPr wrap="square">
            <a:spAutoFit/>
          </a:bodyPr>
          <a:lstStyle/>
          <a:p>
            <a:pPr algn="ctr"/>
            <a:r>
              <a:rPr lang="en-GB" dirty="0" smtClean="0">
                <a:latin typeface="Arial Black" pitchFamily="34" charset="0"/>
              </a:rPr>
              <a:t>FACTORS AFFECTING </a:t>
            </a:r>
            <a:r>
              <a:rPr lang="en-GB" dirty="0">
                <a:latin typeface="Arial Black" pitchFamily="34" charset="0"/>
              </a:rPr>
              <a:t>THE QUALITY OF </a:t>
            </a:r>
            <a:r>
              <a:rPr lang="en-GB" dirty="0" smtClean="0">
                <a:latin typeface="Arial Black" pitchFamily="34" charset="0"/>
              </a:rPr>
              <a:t>FIXATION</a:t>
            </a:r>
          </a:p>
          <a:p>
            <a:pPr algn="ctr"/>
            <a:endParaRPr lang="en-GB" dirty="0">
              <a:latin typeface="Arial Black" pitchFamily="34" charset="0"/>
            </a:endParaRPr>
          </a:p>
          <a:p>
            <a:pPr marL="800100" lvl="1" indent="-342900">
              <a:buFont typeface="Wingdings" pitchFamily="2" charset="2"/>
              <a:buChar char="§"/>
            </a:pPr>
            <a:r>
              <a:rPr lang="en-GB" sz="2000" dirty="0" smtClean="0">
                <a:latin typeface="Arial Black" pitchFamily="34" charset="0"/>
              </a:rPr>
              <a:t>Concentration</a:t>
            </a:r>
          </a:p>
          <a:p>
            <a:pPr marL="800100" lvl="1" indent="-342900">
              <a:buFont typeface="Wingdings" pitchFamily="2" charset="2"/>
              <a:buChar char="§"/>
            </a:pPr>
            <a:r>
              <a:rPr lang="en-GB" sz="2000" dirty="0" smtClean="0">
                <a:latin typeface="Arial Black" pitchFamily="34" charset="0"/>
              </a:rPr>
              <a:t>Temperature</a:t>
            </a:r>
          </a:p>
          <a:p>
            <a:pPr marL="800100" lvl="1" indent="-342900">
              <a:buFont typeface="Wingdings" pitchFamily="2" charset="2"/>
              <a:buChar char="§"/>
            </a:pPr>
            <a:r>
              <a:rPr lang="en-GB" sz="2000" dirty="0">
                <a:latin typeface="Arial Black" pitchFamily="34" charset="0"/>
              </a:rPr>
              <a:t>Additives </a:t>
            </a:r>
            <a:endParaRPr lang="en-GB" sz="2000" dirty="0" smtClean="0">
              <a:latin typeface="Arial Black" pitchFamily="34" charset="0"/>
            </a:endParaRPr>
          </a:p>
          <a:p>
            <a:pPr marL="800100" lvl="1" indent="-342900">
              <a:buFont typeface="Wingdings" pitchFamily="2" charset="2"/>
              <a:buChar char="§"/>
            </a:pPr>
            <a:r>
              <a:rPr lang="en-GB" sz="2000" dirty="0" smtClean="0">
                <a:latin typeface="Arial Black" pitchFamily="34" charset="0"/>
              </a:rPr>
              <a:t>Volume </a:t>
            </a:r>
          </a:p>
          <a:p>
            <a:pPr marL="800100" lvl="1" indent="-342900">
              <a:buFont typeface="Wingdings" pitchFamily="2" charset="2"/>
              <a:buChar char="§"/>
            </a:pPr>
            <a:r>
              <a:rPr lang="en-GB" sz="2000" dirty="0" smtClean="0">
                <a:latin typeface="Arial Black" pitchFamily="34" charset="0"/>
              </a:rPr>
              <a:t>Buffer and </a:t>
            </a:r>
            <a:r>
              <a:rPr lang="en-US" sz="2000" b="1" dirty="0">
                <a:latin typeface="Arial Black" pitchFamily="34" charset="0"/>
              </a:rPr>
              <a:t>pH</a:t>
            </a:r>
            <a:endParaRPr lang="en-GB" sz="2000" dirty="0" smtClean="0">
              <a:latin typeface="Arial Black" pitchFamily="34" charset="0"/>
            </a:endParaRPr>
          </a:p>
          <a:p>
            <a:pPr marL="800100" lvl="1" indent="-342900">
              <a:buFont typeface="Wingdings" pitchFamily="2" charset="2"/>
              <a:buChar char="§"/>
            </a:pPr>
            <a:r>
              <a:rPr lang="en-GB" sz="2000" dirty="0" smtClean="0">
                <a:latin typeface="Arial Black" pitchFamily="34" charset="0"/>
              </a:rPr>
              <a:t>Size of specimen</a:t>
            </a:r>
          </a:p>
          <a:p>
            <a:pPr marL="800100" lvl="1" indent="-342900">
              <a:buFont typeface="Wingdings" pitchFamily="2" charset="2"/>
              <a:buChar char="§"/>
            </a:pPr>
            <a:r>
              <a:rPr lang="en-GB" sz="2000" dirty="0" smtClean="0">
                <a:latin typeface="Arial Black" pitchFamily="34" charset="0"/>
              </a:rPr>
              <a:t>Duration of fixation</a:t>
            </a:r>
          </a:p>
          <a:p>
            <a:endParaRPr lang="en-GB" sz="2000" dirty="0">
              <a:latin typeface="Arial Black" pitchFamily="34" charset="0"/>
            </a:endParaRPr>
          </a:p>
          <a:p>
            <a:pPr>
              <a:buFont typeface="Wingdings" pitchFamily="2" charset="2"/>
              <a:buChar char="Ø"/>
            </a:pPr>
            <a:r>
              <a:rPr lang="en-GB" sz="2000" dirty="0">
                <a:latin typeface="Arial Black" pitchFamily="34" charset="0"/>
              </a:rPr>
              <a:t>Concentration  – </a:t>
            </a:r>
            <a:endParaRPr lang="en-GB" sz="2000" dirty="0" smtClean="0">
              <a:latin typeface="Arial Black" pitchFamily="34" charset="0"/>
            </a:endParaRPr>
          </a:p>
          <a:p>
            <a:pPr lvl="2"/>
            <a:r>
              <a:rPr lang="en-GB" sz="2000" dirty="0" smtClean="0">
                <a:latin typeface="Arial Black" pitchFamily="34" charset="0"/>
              </a:rPr>
              <a:t>High </a:t>
            </a:r>
            <a:r>
              <a:rPr lang="en-GB" sz="2000" dirty="0">
                <a:latin typeface="Arial Black" pitchFamily="34" charset="0"/>
              </a:rPr>
              <a:t>concentration of fixative e.g. formalin above 10% tends to cause increased hardening and shrinkage </a:t>
            </a:r>
            <a:endParaRPr lang="en-GB" sz="2000" dirty="0" smtClean="0">
              <a:latin typeface="Arial Black" pitchFamily="34" charset="0"/>
            </a:endParaRPr>
          </a:p>
          <a:p>
            <a:pPr lvl="2"/>
            <a:endParaRPr lang="en-GB" sz="2000" dirty="0">
              <a:latin typeface="Arial Black" pitchFamily="34" charset="0"/>
            </a:endParaRPr>
          </a:p>
          <a:p>
            <a:pPr>
              <a:buFont typeface="Wingdings" pitchFamily="2" charset="2"/>
              <a:buChar char="Ø"/>
            </a:pPr>
            <a:r>
              <a:rPr lang="en-GB" sz="2000" dirty="0">
                <a:latin typeface="Arial Black" pitchFamily="34" charset="0"/>
              </a:rPr>
              <a:t>Temperature  – </a:t>
            </a:r>
          </a:p>
          <a:p>
            <a:pPr lvl="2"/>
            <a:r>
              <a:rPr lang="en-GB" sz="2000" dirty="0">
                <a:latin typeface="Arial Black" pitchFamily="34" charset="0"/>
              </a:rPr>
              <a:t>Diffusion of molecules increases with rising temperature due to their more rapid movement and vibration. e.g. formaldehyde at higher temp. Using microwave.</a:t>
            </a:r>
          </a:p>
          <a:p>
            <a:pPr>
              <a:buFont typeface="Wingdings" pitchFamily="2" charset="2"/>
              <a:buChar char="Ø"/>
            </a:pPr>
            <a:endParaRPr lang="en-GB" sz="2000" dirty="0">
              <a:latin typeface="Arial Black" pitchFamily="34" charset="0"/>
            </a:endParaRPr>
          </a:p>
        </p:txBody>
      </p:sp>
    </p:spTree>
    <p:extLst>
      <p:ext uri="{BB962C8B-B14F-4D97-AF65-F5344CB8AC3E}">
        <p14:creationId xmlns:p14="http://schemas.microsoft.com/office/powerpoint/2010/main" val="336028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5940088"/>
          </a:xfrm>
          <a:prstGeom prst="rect">
            <a:avLst/>
          </a:prstGeom>
        </p:spPr>
        <p:txBody>
          <a:bodyPr wrap="square">
            <a:spAutoFit/>
          </a:bodyPr>
          <a:lstStyle/>
          <a:p>
            <a:pPr marL="342900" indent="-342900">
              <a:buFont typeface="Wingdings" pitchFamily="2" charset="2"/>
              <a:buChar char="Ø"/>
              <a:defRPr/>
            </a:pPr>
            <a:r>
              <a:rPr lang="en-GB" sz="2400" dirty="0">
                <a:latin typeface="Arial Black" pitchFamily="34" charset="0"/>
              </a:rPr>
              <a:t>Additives – </a:t>
            </a:r>
            <a:endParaRPr lang="en-GB" sz="2400" dirty="0" smtClean="0">
              <a:latin typeface="Arial Black" pitchFamily="34" charset="0"/>
            </a:endParaRPr>
          </a:p>
          <a:p>
            <a:pPr lvl="1">
              <a:defRPr/>
            </a:pPr>
            <a:r>
              <a:rPr lang="en-GB" sz="2000" dirty="0" smtClean="0">
                <a:latin typeface="Arial Black" pitchFamily="34" charset="0"/>
              </a:rPr>
              <a:t>Additives </a:t>
            </a:r>
            <a:r>
              <a:rPr lang="en-GB" sz="2000" dirty="0">
                <a:latin typeface="Arial Black" pitchFamily="34" charset="0"/>
              </a:rPr>
              <a:t>such as electrolyte and non-electrolyte added to fixatives improves the morphology of the fixed tissue.  </a:t>
            </a:r>
            <a:endParaRPr lang="en-GB" sz="2000" dirty="0" smtClean="0">
              <a:latin typeface="Arial Black" pitchFamily="34" charset="0"/>
            </a:endParaRPr>
          </a:p>
          <a:p>
            <a:pPr marL="342900" indent="-342900">
              <a:buFont typeface="Wingdings" pitchFamily="2" charset="2"/>
              <a:buChar char="§"/>
              <a:defRPr/>
            </a:pPr>
            <a:endParaRPr lang="en-GB" dirty="0">
              <a:latin typeface="Arial Black" pitchFamily="34" charset="0"/>
            </a:endParaRPr>
          </a:p>
          <a:p>
            <a:pPr marL="1257300" lvl="2" indent="-342900">
              <a:buFont typeface="Wingdings" pitchFamily="2" charset="2"/>
              <a:buChar char="ü"/>
              <a:defRPr/>
            </a:pPr>
            <a:r>
              <a:rPr lang="en-GB" sz="2000" dirty="0">
                <a:latin typeface="Arial Black" pitchFamily="34" charset="0"/>
              </a:rPr>
              <a:t>ELECTROLYTES </a:t>
            </a:r>
          </a:p>
          <a:p>
            <a:pPr lvl="5">
              <a:buFont typeface="Arial" pitchFamily="34" charset="0"/>
              <a:buChar char="•"/>
              <a:defRPr/>
            </a:pPr>
            <a:r>
              <a:rPr lang="en-GB" dirty="0">
                <a:latin typeface="Arial Black" pitchFamily="34" charset="0"/>
              </a:rPr>
              <a:t> Calcium chloride</a:t>
            </a:r>
          </a:p>
          <a:p>
            <a:pPr lvl="5">
              <a:buFont typeface="Arial" pitchFamily="34" charset="0"/>
              <a:buChar char="•"/>
              <a:defRPr/>
            </a:pPr>
            <a:r>
              <a:rPr lang="en-GB" dirty="0">
                <a:latin typeface="Arial Black" pitchFamily="34" charset="0"/>
              </a:rPr>
              <a:t> Ammonium sulphate</a:t>
            </a:r>
          </a:p>
          <a:p>
            <a:pPr lvl="5">
              <a:buFont typeface="Arial" pitchFamily="34" charset="0"/>
              <a:buChar char="•"/>
              <a:defRPr/>
            </a:pPr>
            <a:r>
              <a:rPr lang="en-GB" dirty="0">
                <a:latin typeface="Arial Black" pitchFamily="34" charset="0"/>
              </a:rPr>
              <a:t> Potassium </a:t>
            </a:r>
            <a:r>
              <a:rPr lang="en-GB" dirty="0" err="1">
                <a:latin typeface="Arial Black" pitchFamily="34" charset="0"/>
              </a:rPr>
              <a:t>dihydrogen</a:t>
            </a:r>
            <a:r>
              <a:rPr lang="en-GB" dirty="0">
                <a:latin typeface="Arial Black" pitchFamily="34" charset="0"/>
              </a:rPr>
              <a:t> phosphate</a:t>
            </a:r>
          </a:p>
          <a:p>
            <a:pPr lvl="5">
              <a:buFont typeface="Arial" pitchFamily="34" charset="0"/>
              <a:buChar char="•"/>
              <a:defRPr/>
            </a:pPr>
            <a:r>
              <a:rPr lang="en-GB" dirty="0">
                <a:latin typeface="Arial Black" pitchFamily="34" charset="0"/>
              </a:rPr>
              <a:t> Potassium </a:t>
            </a:r>
            <a:r>
              <a:rPr lang="en-GB" dirty="0" err="1">
                <a:latin typeface="Arial Black" pitchFamily="34" charset="0"/>
              </a:rPr>
              <a:t>thio</a:t>
            </a:r>
            <a:r>
              <a:rPr lang="en-GB" dirty="0">
                <a:latin typeface="Arial Black" pitchFamily="34" charset="0"/>
              </a:rPr>
              <a:t> –</a:t>
            </a:r>
            <a:r>
              <a:rPr lang="en-GB" dirty="0" err="1">
                <a:latin typeface="Arial Black" pitchFamily="34" charset="0"/>
              </a:rPr>
              <a:t>Cyanate</a:t>
            </a:r>
            <a:endParaRPr lang="en-GB" dirty="0">
              <a:latin typeface="Arial Black" pitchFamily="34" charset="0"/>
            </a:endParaRPr>
          </a:p>
          <a:p>
            <a:pPr lvl="1">
              <a:defRPr/>
            </a:pPr>
            <a:endParaRPr lang="en-GB" dirty="0">
              <a:latin typeface="Arial Black" pitchFamily="34" charset="0"/>
            </a:endParaRPr>
          </a:p>
          <a:p>
            <a:pPr marL="1257300" lvl="2" indent="-342900">
              <a:buFont typeface="Wingdings" pitchFamily="2" charset="2"/>
              <a:buChar char="ü"/>
              <a:defRPr/>
            </a:pPr>
            <a:r>
              <a:rPr lang="en-GB" sz="2000" dirty="0">
                <a:latin typeface="Arial Black" pitchFamily="34" charset="0"/>
              </a:rPr>
              <a:t>NON-ELECRTROLYTES</a:t>
            </a:r>
          </a:p>
          <a:p>
            <a:pPr lvl="5">
              <a:buFont typeface="Arial" pitchFamily="34" charset="0"/>
              <a:buChar char="•"/>
              <a:defRPr/>
            </a:pPr>
            <a:r>
              <a:rPr lang="en-GB" dirty="0">
                <a:latin typeface="Arial Black" pitchFamily="34" charset="0"/>
              </a:rPr>
              <a:t> Dextran</a:t>
            </a:r>
          </a:p>
          <a:p>
            <a:pPr lvl="5">
              <a:buFont typeface="Arial" pitchFamily="34" charset="0"/>
              <a:buChar char="•"/>
              <a:defRPr/>
            </a:pPr>
            <a:r>
              <a:rPr lang="en-GB" dirty="0">
                <a:latin typeface="Arial Black" pitchFamily="34" charset="0"/>
              </a:rPr>
              <a:t> Sucrose</a:t>
            </a:r>
          </a:p>
          <a:p>
            <a:pPr lvl="5">
              <a:buFont typeface="Arial" pitchFamily="34" charset="0"/>
              <a:buChar char="•"/>
              <a:defRPr/>
            </a:pPr>
            <a:r>
              <a:rPr lang="en-GB" dirty="0">
                <a:latin typeface="Arial Black" pitchFamily="34" charset="0"/>
              </a:rPr>
              <a:t> </a:t>
            </a:r>
            <a:r>
              <a:rPr lang="en-GB" dirty="0" smtClean="0">
                <a:latin typeface="Arial Black" pitchFamily="34" charset="0"/>
              </a:rPr>
              <a:t>Detergent</a:t>
            </a:r>
          </a:p>
          <a:p>
            <a:pPr lvl="5">
              <a:buFont typeface="Arial" pitchFamily="34" charset="0"/>
              <a:buChar char="•"/>
              <a:defRPr/>
            </a:pPr>
            <a:endParaRPr lang="en-GB" dirty="0">
              <a:latin typeface="Arial Black" pitchFamily="34" charset="0"/>
            </a:endParaRPr>
          </a:p>
          <a:p>
            <a:pPr marL="342900" indent="-342900">
              <a:buFont typeface="Wingdings" pitchFamily="2" charset="2"/>
              <a:buChar char="Ø"/>
            </a:pPr>
            <a:r>
              <a:rPr lang="en-US" sz="2000" b="1" dirty="0">
                <a:latin typeface="Arial Black" pitchFamily="34" charset="0"/>
              </a:rPr>
              <a:t>Size of specimen and Duration of fixation – </a:t>
            </a:r>
          </a:p>
          <a:p>
            <a:pPr marL="1257300" lvl="2" indent="-342900">
              <a:buFont typeface="Wingdings" pitchFamily="2" charset="2"/>
              <a:buChar char="§"/>
            </a:pPr>
            <a:r>
              <a:rPr lang="en-US" sz="2000" b="1" dirty="0">
                <a:latin typeface="Arial Black" pitchFamily="34" charset="0"/>
              </a:rPr>
              <a:t>The </a:t>
            </a:r>
            <a:r>
              <a:rPr lang="en-US" sz="2000" b="1" dirty="0" smtClean="0">
                <a:latin typeface="Arial Black" pitchFamily="34" charset="0"/>
              </a:rPr>
              <a:t>dept. </a:t>
            </a:r>
            <a:r>
              <a:rPr lang="en-US" sz="2000" b="1" dirty="0">
                <a:latin typeface="Arial Black" pitchFamily="34" charset="0"/>
              </a:rPr>
              <a:t>reached by a fixative has been found to be directly proportional to the square root of fixation </a:t>
            </a:r>
          </a:p>
          <a:p>
            <a:pPr lvl="1">
              <a:defRPr/>
            </a:pPr>
            <a:endParaRPr lang="en-US" dirty="0"/>
          </a:p>
          <a:p>
            <a:pPr lvl="2"/>
            <a:endParaRPr lang="en-GB" dirty="0">
              <a:latin typeface="Arial Black" pitchFamily="34" charset="0"/>
            </a:endParaRPr>
          </a:p>
        </p:txBody>
      </p:sp>
    </p:spTree>
    <p:extLst>
      <p:ext uri="{BB962C8B-B14F-4D97-AF65-F5344CB8AC3E}">
        <p14:creationId xmlns:p14="http://schemas.microsoft.com/office/powerpoint/2010/main" val="2605141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4524315"/>
          </a:xfrm>
          <a:prstGeom prst="rect">
            <a:avLst/>
          </a:prstGeom>
        </p:spPr>
        <p:txBody>
          <a:bodyPr wrap="square">
            <a:spAutoFit/>
          </a:bodyPr>
          <a:lstStyle/>
          <a:p>
            <a:r>
              <a:rPr lang="en-US" sz="2000" dirty="0" smtClean="0">
                <a:latin typeface="Arial Black" pitchFamily="34" charset="0"/>
              </a:rPr>
              <a:t> </a:t>
            </a:r>
            <a:r>
              <a:rPr lang="en-US" sz="2800" dirty="0">
                <a:latin typeface="Arial Black" pitchFamily="34" charset="0"/>
              </a:rPr>
              <a:t>V</a:t>
            </a:r>
            <a:r>
              <a:rPr lang="en-US" sz="2800" dirty="0" smtClean="0">
                <a:latin typeface="Arial Black" pitchFamily="34" charset="0"/>
              </a:rPr>
              <a:t>olume </a:t>
            </a:r>
          </a:p>
          <a:p>
            <a:pPr marL="342900" indent="-342900">
              <a:buFont typeface="Wingdings" pitchFamily="2" charset="2"/>
              <a:buChar char="§"/>
            </a:pPr>
            <a:endParaRPr lang="en-US" sz="1200" dirty="0">
              <a:latin typeface="Arial Black" pitchFamily="34" charset="0"/>
            </a:endParaRPr>
          </a:p>
          <a:p>
            <a:pPr marL="342900" indent="-342900">
              <a:buFont typeface="Wingdings" pitchFamily="2" charset="2"/>
              <a:buChar char="§"/>
            </a:pPr>
            <a:r>
              <a:rPr lang="en-US" sz="2000" dirty="0" smtClean="0">
                <a:latin typeface="Arial Black" pitchFamily="34" charset="0"/>
              </a:rPr>
              <a:t>The </a:t>
            </a:r>
            <a:r>
              <a:rPr lang="en-US" sz="2000" dirty="0">
                <a:latin typeface="Arial Black" pitchFamily="34" charset="0"/>
              </a:rPr>
              <a:t>volume </a:t>
            </a:r>
            <a:r>
              <a:rPr lang="en-US" sz="2000" dirty="0" smtClean="0">
                <a:latin typeface="Arial Black" pitchFamily="34" charset="0"/>
              </a:rPr>
              <a:t>of fixative should </a:t>
            </a:r>
            <a:r>
              <a:rPr lang="en-US" sz="2000" dirty="0">
                <a:latin typeface="Arial Black" pitchFamily="34" charset="0"/>
              </a:rPr>
              <a:t>be at least ten to 20 times the volume (bulk) of tissue for optimal, rapid fixation. </a:t>
            </a:r>
            <a:endParaRPr lang="en-US" sz="2000" dirty="0" smtClean="0">
              <a:latin typeface="Arial Black" pitchFamily="34" charset="0"/>
            </a:endParaRPr>
          </a:p>
          <a:p>
            <a:r>
              <a:rPr lang="en-US" sz="2000" dirty="0" smtClean="0">
                <a:latin typeface="Arial Black" pitchFamily="34" charset="0"/>
              </a:rPr>
              <a:t> </a:t>
            </a:r>
          </a:p>
          <a:p>
            <a:pPr marL="342900" indent="-342900">
              <a:buFont typeface="Wingdings" pitchFamily="2" charset="2"/>
              <a:buChar char="§"/>
            </a:pPr>
            <a:r>
              <a:rPr lang="en-US" sz="2000" dirty="0" smtClean="0">
                <a:latin typeface="Arial Black" pitchFamily="34" charset="0"/>
              </a:rPr>
              <a:t>For </a:t>
            </a:r>
            <a:r>
              <a:rPr lang="en-US" sz="2000" dirty="0">
                <a:latin typeface="Arial Black" pitchFamily="34" charset="0"/>
              </a:rPr>
              <a:t>museum specimens the volume of fixative can be greater 50 times the volume of sample.</a:t>
            </a:r>
          </a:p>
          <a:p>
            <a:pPr marL="342900" indent="-342900">
              <a:buFont typeface="Wingdings" pitchFamily="2" charset="2"/>
              <a:buChar char="§"/>
            </a:pPr>
            <a:r>
              <a:rPr lang="en-US" sz="2000" dirty="0">
                <a:latin typeface="Arial Black" pitchFamily="34" charset="0"/>
              </a:rPr>
              <a:t>Thin specimen may be fixed in NBF for 5 - 6 hours.</a:t>
            </a:r>
          </a:p>
          <a:p>
            <a:pPr marL="342900" indent="-342900">
              <a:buFont typeface="Wingdings" pitchFamily="2" charset="2"/>
              <a:buChar char="§"/>
            </a:pPr>
            <a:endParaRPr lang="en-US" sz="2000" dirty="0">
              <a:latin typeface="Arial Black" pitchFamily="34" charset="0"/>
            </a:endParaRPr>
          </a:p>
          <a:p>
            <a:r>
              <a:rPr lang="en-US" sz="2000" b="1" u="sng" dirty="0">
                <a:latin typeface="Arial Black" pitchFamily="34" charset="0"/>
              </a:rPr>
              <a:t>Note</a:t>
            </a:r>
            <a:r>
              <a:rPr lang="en-US" sz="2000" dirty="0">
                <a:latin typeface="Arial Black" pitchFamily="34" charset="0"/>
              </a:rPr>
              <a:t> : </a:t>
            </a:r>
            <a:endParaRPr lang="en-US" sz="2000" dirty="0" smtClean="0">
              <a:latin typeface="Arial Black" pitchFamily="34" charset="0"/>
            </a:endParaRPr>
          </a:p>
          <a:p>
            <a:pPr marL="342900" indent="-342900">
              <a:buFont typeface="Wingdings" pitchFamily="2" charset="2"/>
              <a:buChar char="§"/>
            </a:pPr>
            <a:endParaRPr lang="en-US" sz="2000" dirty="0">
              <a:latin typeface="Arial Black" pitchFamily="34" charset="0"/>
            </a:endParaRPr>
          </a:p>
          <a:p>
            <a:pPr marL="342900" indent="-342900">
              <a:buFont typeface="Wingdings" pitchFamily="2" charset="2"/>
              <a:buChar char="§"/>
            </a:pPr>
            <a:r>
              <a:rPr lang="en-US" sz="2000" dirty="0" smtClean="0">
                <a:latin typeface="Arial Black" pitchFamily="34" charset="0"/>
              </a:rPr>
              <a:t>If </a:t>
            </a:r>
            <a:r>
              <a:rPr lang="en-US" sz="2000" dirty="0">
                <a:latin typeface="Arial Black" pitchFamily="34" charset="0"/>
              </a:rPr>
              <a:t>the specimen is large then see that the sections are made to make slices which have a thickness of about 1.5 cm so that fixative can penetrate the tissue easily</a:t>
            </a:r>
            <a:r>
              <a:rPr lang="en-US" dirty="0">
                <a:latin typeface="Arial Black" pitchFamily="34" charset="0"/>
              </a:rPr>
              <a:t>.</a:t>
            </a:r>
          </a:p>
        </p:txBody>
      </p:sp>
    </p:spTree>
    <p:extLst>
      <p:ext uri="{BB962C8B-B14F-4D97-AF65-F5344CB8AC3E}">
        <p14:creationId xmlns:p14="http://schemas.microsoft.com/office/powerpoint/2010/main" val="59620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89679"/>
            <a:ext cx="9144000" cy="5786199"/>
          </a:xfrm>
          <a:prstGeom prst="rect">
            <a:avLst/>
          </a:prstGeom>
        </p:spPr>
        <p:txBody>
          <a:bodyPr wrap="square">
            <a:spAutoFit/>
          </a:bodyPr>
          <a:lstStyle/>
          <a:p>
            <a:pPr marL="342900" indent="-342900">
              <a:buFont typeface="Wingdings" pitchFamily="2" charset="2"/>
              <a:buChar char="Ø"/>
            </a:pPr>
            <a:r>
              <a:rPr lang="en-US" sz="2000" b="1" dirty="0">
                <a:latin typeface="Arial Black" pitchFamily="34" charset="0"/>
              </a:rPr>
              <a:t>Buffer and pH </a:t>
            </a:r>
            <a:r>
              <a:rPr lang="en-US" sz="2000" dirty="0" smtClean="0">
                <a:latin typeface="Arial Black" pitchFamily="34" charset="0"/>
              </a:rPr>
              <a:t> </a:t>
            </a:r>
            <a:endParaRPr lang="en-US" sz="2000" dirty="0">
              <a:latin typeface="Arial Black" pitchFamily="34" charset="0"/>
            </a:endParaRPr>
          </a:p>
          <a:p>
            <a:pPr lvl="1"/>
            <a:r>
              <a:rPr lang="en-US" sz="2000" dirty="0">
                <a:latin typeface="Arial Black" pitchFamily="34" charset="0"/>
              </a:rPr>
              <a:t>The choice of buffers depends on type of fixative and </a:t>
            </a:r>
            <a:r>
              <a:rPr lang="en-US" sz="2000" dirty="0" err="1">
                <a:latin typeface="Arial Black" pitchFamily="34" charset="0"/>
              </a:rPr>
              <a:t>analyte</a:t>
            </a:r>
            <a:r>
              <a:rPr lang="en-US" sz="2000" dirty="0">
                <a:latin typeface="Arial Black" pitchFamily="34" charset="0"/>
              </a:rPr>
              <a:t>. </a:t>
            </a:r>
            <a:endParaRPr lang="en-US" sz="2000" dirty="0" smtClean="0">
              <a:latin typeface="Arial Black" pitchFamily="34" charset="0"/>
            </a:endParaRPr>
          </a:p>
          <a:p>
            <a:pPr lvl="1"/>
            <a:endParaRPr lang="en-US" sz="1200" dirty="0" smtClean="0">
              <a:latin typeface="Arial Black" pitchFamily="34" charset="0"/>
            </a:endParaRPr>
          </a:p>
          <a:p>
            <a:pPr marL="1257300" lvl="2" indent="-342900">
              <a:buFont typeface="Wingdings" pitchFamily="2" charset="2"/>
              <a:buChar char="§"/>
            </a:pPr>
            <a:r>
              <a:rPr lang="en-US" dirty="0" smtClean="0">
                <a:latin typeface="Arial Black" pitchFamily="34" charset="0"/>
              </a:rPr>
              <a:t>  Phosphate</a:t>
            </a:r>
          </a:p>
          <a:p>
            <a:pPr marL="1257300" lvl="2" indent="-342900">
              <a:buFont typeface="Wingdings" pitchFamily="2" charset="2"/>
              <a:buChar char="§"/>
            </a:pPr>
            <a:r>
              <a:rPr lang="en-US" dirty="0" smtClean="0">
                <a:latin typeface="Arial Black" pitchFamily="34" charset="0"/>
              </a:rPr>
              <a:t>  Bicarbonate</a:t>
            </a:r>
          </a:p>
          <a:p>
            <a:pPr marL="1257300" lvl="2" indent="-342900">
              <a:buFont typeface="Wingdings" pitchFamily="2" charset="2"/>
              <a:buChar char="§"/>
            </a:pPr>
            <a:r>
              <a:rPr lang="en-US" dirty="0" smtClean="0">
                <a:latin typeface="Arial Black" pitchFamily="34" charset="0"/>
              </a:rPr>
              <a:t>  </a:t>
            </a:r>
            <a:r>
              <a:rPr lang="en-US" dirty="0" err="1" smtClean="0">
                <a:latin typeface="Arial Black" pitchFamily="34" charset="0"/>
              </a:rPr>
              <a:t>Tris</a:t>
            </a:r>
            <a:r>
              <a:rPr lang="en-US" dirty="0" smtClean="0">
                <a:latin typeface="Arial Black" pitchFamily="34" charset="0"/>
              </a:rPr>
              <a:t> and acetate.</a:t>
            </a:r>
            <a:r>
              <a:rPr lang="en-US" sz="2400" dirty="0" smtClean="0">
                <a:latin typeface="Arial Black" pitchFamily="34" charset="0"/>
              </a:rPr>
              <a:t>  </a:t>
            </a:r>
            <a:r>
              <a:rPr lang="en-GB" dirty="0" smtClean="0">
                <a:latin typeface="Arial Black" pitchFamily="34" charset="0"/>
              </a:rPr>
              <a:t>buffers help Cytoskeletal elements</a:t>
            </a:r>
          </a:p>
          <a:p>
            <a:endParaRPr lang="en-US" sz="2400" dirty="0" smtClean="0">
              <a:latin typeface="Arial Black" pitchFamily="34" charset="0"/>
            </a:endParaRPr>
          </a:p>
          <a:p>
            <a:pPr marL="342900" indent="-342900">
              <a:buFont typeface="Wingdings" pitchFamily="2" charset="2"/>
              <a:buChar char="§"/>
            </a:pPr>
            <a:r>
              <a:rPr lang="en-US" sz="2000" dirty="0" smtClean="0">
                <a:latin typeface="Arial Black" pitchFamily="34" charset="0"/>
              </a:rPr>
              <a:t>The effect of pH with formaldehyde may be very high depending on the application to which the tissue</a:t>
            </a:r>
            <a:r>
              <a:rPr lang="en-US" sz="2400" dirty="0" smtClean="0"/>
              <a:t>. </a:t>
            </a:r>
            <a:endParaRPr lang="en-GB" dirty="0" smtClean="0">
              <a:latin typeface="Arial Black" pitchFamily="34" charset="0"/>
            </a:endParaRPr>
          </a:p>
          <a:p>
            <a:pPr marL="342900" indent="-342900">
              <a:buFont typeface="Wingdings" pitchFamily="2" charset="2"/>
              <a:buChar char="§"/>
            </a:pPr>
            <a:endParaRPr lang="en-US" sz="2400" dirty="0" smtClean="0">
              <a:latin typeface="Arial Black" pitchFamily="34" charset="0"/>
            </a:endParaRPr>
          </a:p>
          <a:p>
            <a:pPr marL="342900" indent="-342900">
              <a:buFont typeface="Wingdings" pitchFamily="2" charset="2"/>
              <a:buChar char="§"/>
            </a:pPr>
            <a:r>
              <a:rPr lang="en-US" sz="2000" dirty="0" smtClean="0">
                <a:latin typeface="Arial Black" pitchFamily="34" charset="0"/>
              </a:rPr>
              <a:t>Pigmentation increases at </a:t>
            </a:r>
            <a:r>
              <a:rPr lang="en-US" sz="2000" dirty="0" err="1" smtClean="0">
                <a:latin typeface="Arial Black" pitchFamily="34" charset="0"/>
              </a:rPr>
              <a:t>Ph</a:t>
            </a:r>
            <a:r>
              <a:rPr lang="en-US" sz="2000" dirty="0" smtClean="0">
                <a:latin typeface="Arial Black" pitchFamily="34" charset="0"/>
              </a:rPr>
              <a:t> of 3.0 - 5.0 formalin pigment is seen. </a:t>
            </a:r>
          </a:p>
          <a:p>
            <a:pPr marL="342900" indent="-342900">
              <a:buFont typeface="Wingdings" pitchFamily="2" charset="2"/>
              <a:buChar char="§"/>
            </a:pPr>
            <a:endParaRPr lang="en-US" sz="2000" dirty="0" smtClean="0">
              <a:latin typeface="Arial Black" pitchFamily="34" charset="0"/>
            </a:endParaRPr>
          </a:p>
          <a:p>
            <a:pPr marL="342900" indent="-342900">
              <a:buFont typeface="Wingdings" pitchFamily="2" charset="2"/>
              <a:buChar char="§"/>
            </a:pPr>
            <a:r>
              <a:rPr lang="en-US" sz="2000" dirty="0" smtClean="0">
                <a:latin typeface="Arial Black" pitchFamily="34" charset="0"/>
              </a:rPr>
              <a:t>Remove with alcoholic solution of picric acid. </a:t>
            </a:r>
          </a:p>
          <a:p>
            <a:pPr marL="342900" indent="-342900">
              <a:buFont typeface="Wingdings" pitchFamily="2" charset="2"/>
              <a:buChar char="§"/>
            </a:pPr>
            <a:endParaRPr lang="en-US" sz="2000" dirty="0" smtClean="0">
              <a:latin typeface="Arial Black" pitchFamily="34" charset="0"/>
            </a:endParaRPr>
          </a:p>
          <a:p>
            <a:pPr marL="342900" indent="-342900">
              <a:buFont typeface="Wingdings" pitchFamily="2" charset="2"/>
              <a:buChar char="§"/>
            </a:pPr>
            <a:endParaRPr lang="en-US" sz="2000" dirty="0" smtClean="0"/>
          </a:p>
          <a:p>
            <a:endParaRPr lang="en-US" dirty="0"/>
          </a:p>
        </p:txBody>
      </p:sp>
    </p:spTree>
    <p:extLst>
      <p:ext uri="{BB962C8B-B14F-4D97-AF65-F5344CB8AC3E}">
        <p14:creationId xmlns:p14="http://schemas.microsoft.com/office/powerpoint/2010/main" val="159517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6001643"/>
          </a:xfrm>
          <a:prstGeom prst="rect">
            <a:avLst/>
          </a:prstGeom>
        </p:spPr>
        <p:txBody>
          <a:bodyPr wrap="square">
            <a:spAutoFit/>
          </a:bodyPr>
          <a:lstStyle/>
          <a:p>
            <a:pPr>
              <a:buFont typeface="Wingdings" pitchFamily="2" charset="2"/>
              <a:buChar char="Ø"/>
            </a:pPr>
            <a:r>
              <a:rPr lang="en-GB" sz="2000" dirty="0">
                <a:latin typeface="Arial Black" pitchFamily="34" charset="0"/>
              </a:rPr>
              <a:t>Osmolality and ionic composition – </a:t>
            </a:r>
            <a:endParaRPr lang="en-GB" sz="2000" dirty="0" smtClean="0">
              <a:latin typeface="Arial Black" pitchFamily="34" charset="0"/>
            </a:endParaRPr>
          </a:p>
          <a:p>
            <a:pPr lvl="2"/>
            <a:r>
              <a:rPr lang="en-GB" sz="2000" dirty="0" smtClean="0">
                <a:latin typeface="Arial Black" pitchFamily="34" charset="0"/>
              </a:rPr>
              <a:t>Hypertonic </a:t>
            </a:r>
            <a:r>
              <a:rPr lang="en-GB" sz="2000" dirty="0">
                <a:latin typeface="Arial Black" pitchFamily="34" charset="0"/>
              </a:rPr>
              <a:t>and hypotonic solutions causes shrinkage and swelling of tissues. </a:t>
            </a:r>
          </a:p>
          <a:p>
            <a:pPr>
              <a:buFont typeface="Wingdings" pitchFamily="2" charset="2"/>
              <a:buChar char="Ø"/>
            </a:pPr>
            <a:endParaRPr lang="en-GB" sz="2000" dirty="0">
              <a:latin typeface="Arial Black" pitchFamily="34" charset="0"/>
            </a:endParaRPr>
          </a:p>
          <a:p>
            <a:pPr marL="1257300" lvl="2" indent="-342900">
              <a:buFont typeface="Wingdings" pitchFamily="2" charset="2"/>
              <a:buChar char="ü"/>
            </a:pPr>
            <a:r>
              <a:rPr lang="en-GB" sz="2000" dirty="0">
                <a:latin typeface="Arial Black" pitchFamily="34" charset="0"/>
              </a:rPr>
              <a:t>If cells are fixed in a hypertonic solution, the cells may shrink. </a:t>
            </a:r>
          </a:p>
          <a:p>
            <a:pPr marL="1257300" lvl="2" indent="-342900">
              <a:buFont typeface="Wingdings" pitchFamily="2" charset="2"/>
              <a:buChar char="ü"/>
            </a:pPr>
            <a:endParaRPr lang="en-GB" sz="2000" dirty="0">
              <a:latin typeface="Arial Black" pitchFamily="34" charset="0"/>
            </a:endParaRPr>
          </a:p>
          <a:p>
            <a:pPr marL="1257300" lvl="2" indent="-342900">
              <a:buFont typeface="Wingdings" pitchFamily="2" charset="2"/>
              <a:buChar char="ü"/>
            </a:pPr>
            <a:r>
              <a:rPr lang="en-GB" sz="2000" dirty="0">
                <a:latin typeface="Arial Black" pitchFamily="34" charset="0"/>
              </a:rPr>
              <a:t>If the cells are fixed in a hypotonic solution, the cells may swell and burst. </a:t>
            </a:r>
            <a:endParaRPr lang="en-GB" sz="2000" dirty="0" smtClean="0">
              <a:latin typeface="Arial Black" pitchFamily="34" charset="0"/>
            </a:endParaRPr>
          </a:p>
          <a:p>
            <a:pPr marL="1257300" lvl="2" indent="-342900">
              <a:buFont typeface="Wingdings" pitchFamily="2" charset="2"/>
              <a:buChar char="ü"/>
            </a:pPr>
            <a:endParaRPr lang="en-GB" sz="2000" dirty="0">
              <a:latin typeface="Arial Black" pitchFamily="34" charset="0"/>
            </a:endParaRPr>
          </a:p>
          <a:p>
            <a:pPr>
              <a:defRPr/>
            </a:pPr>
            <a:r>
              <a:rPr lang="en-GB" sz="2000" dirty="0">
                <a:latin typeface="Arial Black" pitchFamily="34" charset="0"/>
              </a:rPr>
              <a:t>For best result use solution with slight </a:t>
            </a:r>
            <a:r>
              <a:rPr lang="en-GB" sz="2000" dirty="0" err="1">
                <a:latin typeface="Arial Black" pitchFamily="34" charset="0"/>
              </a:rPr>
              <a:t>hypertonicity</a:t>
            </a:r>
            <a:r>
              <a:rPr lang="en-GB" sz="2000" dirty="0">
                <a:latin typeface="Arial Black" pitchFamily="34" charset="0"/>
              </a:rPr>
              <a:t> e.g. 10% NBF is about 1500m. </a:t>
            </a:r>
            <a:endParaRPr lang="en-GB" sz="2000" dirty="0" smtClean="0">
              <a:latin typeface="Arial Black" pitchFamily="34" charset="0"/>
            </a:endParaRPr>
          </a:p>
          <a:p>
            <a:pPr>
              <a:defRPr/>
            </a:pPr>
            <a:endParaRPr lang="en-GB" sz="2000" dirty="0" smtClean="0">
              <a:latin typeface="Arial Black" pitchFamily="34" charset="0"/>
            </a:endParaRPr>
          </a:p>
          <a:p>
            <a:pPr>
              <a:defRPr/>
            </a:pPr>
            <a:r>
              <a:rPr lang="en-GB" sz="2000" dirty="0" smtClean="0">
                <a:latin typeface="Arial Black" pitchFamily="34" charset="0"/>
              </a:rPr>
              <a:t>Ions </a:t>
            </a:r>
            <a:r>
              <a:rPr lang="en-GB" sz="2000" dirty="0">
                <a:latin typeface="Arial Black" pitchFamily="34" charset="0"/>
              </a:rPr>
              <a:t>such as NA</a:t>
            </a:r>
            <a:r>
              <a:rPr lang="en-GB" sz="2000" dirty="0">
                <a:effectLst>
                  <a:outerShdw blurRad="38100" dist="38100" dir="2700000" algn="tl">
                    <a:srgbClr val="000000">
                      <a:alpha val="43137"/>
                    </a:srgbClr>
                  </a:outerShdw>
                </a:effectLst>
                <a:latin typeface="Arial Black" pitchFamily="34" charset="0"/>
              </a:rPr>
              <a:t>+</a:t>
            </a:r>
            <a:r>
              <a:rPr lang="en-GB" sz="2000" dirty="0">
                <a:latin typeface="Arial Black" pitchFamily="34" charset="0"/>
              </a:rPr>
              <a:t>, K+, Ca2+ </a:t>
            </a:r>
            <a:r>
              <a:rPr lang="en-GB" sz="2000" dirty="0" err="1">
                <a:latin typeface="Arial Black" pitchFamily="34" charset="0"/>
              </a:rPr>
              <a:t>e.t.c</a:t>
            </a:r>
            <a:r>
              <a:rPr lang="en-GB" sz="2000" dirty="0">
                <a:latin typeface="Arial Black" pitchFamily="34" charset="0"/>
              </a:rPr>
              <a:t> affect shape and structure of cell regardless of osmotic effect. The ionic composition of fluid should be very isotonic.</a:t>
            </a:r>
          </a:p>
          <a:p>
            <a:pPr>
              <a:defRPr/>
            </a:pPr>
            <a:endParaRPr lang="en-GB" sz="2400" dirty="0">
              <a:latin typeface="Arial Black" pitchFamily="34" charset="0"/>
            </a:endParaRPr>
          </a:p>
          <a:p>
            <a:pPr marL="342900" indent="-342900">
              <a:buFont typeface="Wingdings" pitchFamily="2" charset="2"/>
              <a:buChar char="ü"/>
            </a:pPr>
            <a:endParaRPr lang="en-GB" sz="2000" dirty="0" smtClean="0">
              <a:latin typeface="Arial Black" pitchFamily="34" charset="0"/>
            </a:endParaRPr>
          </a:p>
          <a:p>
            <a:pPr marL="1257300" lvl="2" indent="-342900">
              <a:buFont typeface="Wingdings" pitchFamily="2" charset="2"/>
              <a:buChar char="ü"/>
            </a:pPr>
            <a:endParaRPr lang="en-GB" sz="2000" dirty="0">
              <a:latin typeface="Arial Black" pitchFamily="34" charset="0"/>
            </a:endParaRPr>
          </a:p>
        </p:txBody>
      </p:sp>
    </p:spTree>
    <p:extLst>
      <p:ext uri="{BB962C8B-B14F-4D97-AF65-F5344CB8AC3E}">
        <p14:creationId xmlns:p14="http://schemas.microsoft.com/office/powerpoint/2010/main" val="955988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304800"/>
            <a:ext cx="8915400" cy="5386090"/>
          </a:xfrm>
          <a:prstGeom prst="rect">
            <a:avLst/>
          </a:prstGeom>
        </p:spPr>
        <p:txBody>
          <a:bodyPr wrap="square">
            <a:spAutoFit/>
          </a:bodyPr>
          <a:lstStyle/>
          <a:p>
            <a:pPr>
              <a:defRPr/>
            </a:pPr>
            <a:r>
              <a:rPr lang="en-GB" sz="2000" u="sng" dirty="0">
                <a:solidFill>
                  <a:srgbClr val="FF0000"/>
                </a:solidFill>
                <a:latin typeface="Arial Black" pitchFamily="34" charset="0"/>
              </a:rPr>
              <a:t>NOTE</a:t>
            </a:r>
            <a:r>
              <a:rPr lang="en-GB" sz="2000" dirty="0">
                <a:solidFill>
                  <a:srgbClr val="FF0000"/>
                </a:solidFill>
                <a:latin typeface="Arial Black" pitchFamily="34" charset="0"/>
              </a:rPr>
              <a:t>:</a:t>
            </a:r>
            <a:r>
              <a:rPr lang="en-GB" dirty="0">
                <a:latin typeface="Arial Black" pitchFamily="34" charset="0"/>
              </a:rPr>
              <a:t> </a:t>
            </a:r>
          </a:p>
          <a:p>
            <a:pPr marL="742950" lvl="1" indent="-285750">
              <a:buFont typeface="Wingdings" pitchFamily="2" charset="2"/>
              <a:buChar char="§"/>
              <a:defRPr/>
            </a:pPr>
            <a:r>
              <a:rPr lang="en-GB" sz="2400" dirty="0">
                <a:latin typeface="Arial Black" pitchFamily="34" charset="0"/>
              </a:rPr>
              <a:t>Components of a compound fixative penetrate at different rates.</a:t>
            </a:r>
          </a:p>
          <a:p>
            <a:pPr marL="742950" lvl="1" indent="-285750">
              <a:buFont typeface="Wingdings" pitchFamily="2" charset="2"/>
              <a:buChar char="§"/>
              <a:defRPr/>
            </a:pPr>
            <a:endParaRPr lang="en-GB" sz="2400" dirty="0">
              <a:latin typeface="Arial Black" pitchFamily="34" charset="0"/>
            </a:endParaRPr>
          </a:p>
          <a:p>
            <a:pPr marL="742950" lvl="1" indent="-285750">
              <a:buFont typeface="Wingdings" pitchFamily="2" charset="2"/>
              <a:buChar char="§"/>
              <a:defRPr/>
            </a:pPr>
            <a:r>
              <a:rPr lang="en-GB" sz="2400" dirty="0">
                <a:latin typeface="Arial Black" pitchFamily="34" charset="0"/>
              </a:rPr>
              <a:t>Gross specimen should not be thicker than 0.5 cm.</a:t>
            </a:r>
          </a:p>
          <a:p>
            <a:pPr marL="742950" lvl="1" indent="-285750">
              <a:buFont typeface="Wingdings" pitchFamily="2" charset="2"/>
              <a:buChar char="§"/>
              <a:defRPr/>
            </a:pPr>
            <a:endParaRPr lang="en-GB" sz="2400" dirty="0">
              <a:latin typeface="Arial Black" pitchFamily="34" charset="0"/>
            </a:endParaRPr>
          </a:p>
          <a:p>
            <a:pPr marL="742950" lvl="1" indent="-285750">
              <a:buFont typeface="Wingdings" pitchFamily="2" charset="2"/>
              <a:buChar char="§"/>
              <a:defRPr/>
            </a:pPr>
            <a:r>
              <a:rPr lang="en-GB" sz="2400" dirty="0">
                <a:latin typeface="Arial Black" pitchFamily="34" charset="0"/>
              </a:rPr>
              <a:t>They should not be left sitting in a bucket.</a:t>
            </a:r>
          </a:p>
          <a:p>
            <a:pPr marL="742950" lvl="1" indent="-285750">
              <a:buFont typeface="Wingdings" pitchFamily="2" charset="2"/>
              <a:buChar char="§"/>
              <a:defRPr/>
            </a:pPr>
            <a:endParaRPr lang="en-GB" sz="2400" dirty="0">
              <a:latin typeface="Arial Black" pitchFamily="34" charset="0"/>
            </a:endParaRPr>
          </a:p>
          <a:p>
            <a:pPr marL="742950" lvl="1" indent="-285750">
              <a:buFont typeface="Wingdings" pitchFamily="2" charset="2"/>
              <a:buChar char="§"/>
              <a:defRPr/>
            </a:pPr>
            <a:r>
              <a:rPr lang="en-GB" sz="2400" dirty="0">
                <a:latin typeface="Arial Black" pitchFamily="34" charset="0"/>
              </a:rPr>
              <a:t>Fixative inactivates proteins. </a:t>
            </a:r>
            <a:endParaRPr lang="en-GB" sz="2400" dirty="0" smtClean="0">
              <a:latin typeface="Arial Black" pitchFamily="34" charset="0"/>
            </a:endParaRPr>
          </a:p>
          <a:p>
            <a:pPr marL="742950" lvl="1" indent="-285750">
              <a:buFont typeface="Wingdings" pitchFamily="2" charset="2"/>
              <a:buChar char="§"/>
              <a:defRPr/>
            </a:pPr>
            <a:endParaRPr lang="en-GB" sz="2400" dirty="0">
              <a:latin typeface="Arial Black" pitchFamily="34" charset="0"/>
            </a:endParaRPr>
          </a:p>
          <a:p>
            <a:pPr lvl="4">
              <a:defRPr/>
            </a:pPr>
            <a:r>
              <a:rPr lang="en-GB" sz="2000" dirty="0">
                <a:latin typeface="Arial Black" pitchFamily="34" charset="0"/>
              </a:rPr>
              <a:t>Those in blood or blood fluids and bloody gross specimen should be washed with saline prior to being put into fixatives. </a:t>
            </a:r>
          </a:p>
          <a:p>
            <a:pPr marL="742950" lvl="1" indent="-285750">
              <a:buFont typeface="Wingdings" pitchFamily="2" charset="2"/>
              <a:buChar char="§"/>
              <a:defRPr/>
            </a:pPr>
            <a:endParaRPr lang="en-GB" sz="2400" dirty="0">
              <a:latin typeface="Arial Black" pitchFamily="34" charset="0"/>
            </a:endParaRPr>
          </a:p>
        </p:txBody>
      </p:sp>
    </p:spTree>
    <p:extLst>
      <p:ext uri="{BB962C8B-B14F-4D97-AF65-F5344CB8AC3E}">
        <p14:creationId xmlns:p14="http://schemas.microsoft.com/office/powerpoint/2010/main" val="695468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grossing-technology.com/newsite/wp-content/uploads/2012/09/SkinPigmAmbigous2-300x2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685800"/>
            <a:ext cx="6807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22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5684838"/>
          </a:xfrm>
        </p:spPr>
        <p:txBody>
          <a:bodyPr>
            <a:noAutofit/>
          </a:bodyPr>
          <a:lstStyle/>
          <a:p>
            <a:pPr marL="0" indent="0">
              <a:buNone/>
            </a:pPr>
            <a:r>
              <a:rPr lang="en-US" sz="2800" dirty="0"/>
              <a:t> </a:t>
            </a:r>
          </a:p>
          <a:p>
            <a:endParaRPr lang="en-US" sz="2800" dirty="0"/>
          </a:p>
          <a:p>
            <a:pPr marL="0" indent="0">
              <a:buNone/>
            </a:pPr>
            <a:r>
              <a:rPr lang="en-US" sz="2800" dirty="0"/>
              <a:t> </a:t>
            </a:r>
          </a:p>
        </p:txBody>
      </p:sp>
      <p:sp>
        <p:nvSpPr>
          <p:cNvPr id="6" name="Date Placeholder 1"/>
          <p:cNvSpPr>
            <a:spLocks noGrp="1"/>
          </p:cNvSpPr>
          <p:nvPr>
            <p:ph type="dt" sz="quarter" idx="10"/>
          </p:nvPr>
        </p:nvSpPr>
        <p:spPr bwMode="auto">
          <a:xfrm>
            <a:off x="6665913" y="6316519"/>
            <a:ext cx="1919288" cy="34660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43A8382-24D6-41C2-B40A-27F4902FB76A}" type="datetime3">
              <a:rPr lang="en-US" smtClean="0"/>
              <a:pPr eaLnBrk="1" hangingPunct="1"/>
              <a:t>24 November 2023</a:t>
            </a:fld>
            <a:endParaRPr lang="en-US" smtClean="0"/>
          </a:p>
        </p:txBody>
      </p:sp>
      <p:sp>
        <p:nvSpPr>
          <p:cNvPr id="7" name="Slide Number Placeholder 2"/>
          <p:cNvSpPr>
            <a:spLocks noGrp="1"/>
          </p:cNvSpPr>
          <p:nvPr>
            <p:ph type="sldNum" sz="quarter" idx="12"/>
          </p:nvPr>
        </p:nvSpPr>
        <p:spPr bwMode="auto">
          <a:xfrm>
            <a:off x="8585201" y="6316519"/>
            <a:ext cx="366712" cy="34660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A4A1B3D-CC36-4F28-AC8F-7A63F3C5B57E}" type="slidenum">
              <a:rPr lang="en-US" smtClean="0"/>
              <a:pPr eaLnBrk="1" hangingPunct="1"/>
              <a:t>2</a:t>
            </a:fld>
            <a:endParaRPr lang="en-US" smtClean="0"/>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 y="-20782"/>
            <a:ext cx="5181600" cy="632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
          <p:cNvSpPr>
            <a:spLocks noChangeArrowheads="1"/>
          </p:cNvSpPr>
          <p:nvPr/>
        </p:nvSpPr>
        <p:spPr bwMode="auto">
          <a:xfrm>
            <a:off x="5195888" y="1050780"/>
            <a:ext cx="3694113"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dirty="0">
                <a:latin typeface="Arial Black" pitchFamily="34" charset="0"/>
              </a:rPr>
              <a:t>    </a:t>
            </a:r>
            <a:r>
              <a:rPr lang="en-US" sz="2400" dirty="0">
                <a:latin typeface="Arial Black" pitchFamily="34" charset="0"/>
              </a:rPr>
              <a:t>FERDINAND BLUM </a:t>
            </a:r>
          </a:p>
          <a:p>
            <a:pPr algn="ctr"/>
            <a:endParaRPr lang="en-US" dirty="0">
              <a:latin typeface="Arial Black" pitchFamily="34" charset="0"/>
            </a:endParaRPr>
          </a:p>
          <a:p>
            <a:pPr algn="ctr"/>
            <a:endParaRPr lang="en-US" dirty="0">
              <a:latin typeface="Arial Black" pitchFamily="34" charset="0"/>
            </a:endParaRPr>
          </a:p>
          <a:p>
            <a:pPr algn="ctr"/>
            <a:endParaRPr lang="en-US" dirty="0">
              <a:latin typeface="Arial Black" pitchFamily="34" charset="0"/>
            </a:endParaRPr>
          </a:p>
          <a:p>
            <a:pPr algn="ctr"/>
            <a:r>
              <a:rPr lang="en-US" dirty="0">
                <a:latin typeface="Arial Black" pitchFamily="34" charset="0"/>
              </a:rPr>
              <a:t>FATHER OF HISTOLOGICAL</a:t>
            </a:r>
          </a:p>
          <a:p>
            <a:pPr algn="ctr"/>
            <a:r>
              <a:rPr lang="en-US" dirty="0">
                <a:latin typeface="Arial Black" pitchFamily="34" charset="0"/>
              </a:rPr>
              <a:t>FIXATION</a:t>
            </a:r>
          </a:p>
          <a:p>
            <a:pPr algn="ctr"/>
            <a:endParaRPr lang="en-GB" sz="1600" dirty="0"/>
          </a:p>
          <a:p>
            <a:pPr algn="ctr"/>
            <a:r>
              <a:rPr lang="en-GB" sz="1600" dirty="0"/>
              <a:t>Bone 3rd </a:t>
            </a:r>
            <a:r>
              <a:rPr lang="en-GB" sz="1600" dirty="0" err="1"/>
              <a:t>october</a:t>
            </a:r>
            <a:r>
              <a:rPr lang="en-GB" sz="1600" dirty="0"/>
              <a:t> 1865</a:t>
            </a:r>
          </a:p>
          <a:p>
            <a:pPr algn="ctr"/>
            <a:endParaRPr lang="en-GB" sz="1600" dirty="0"/>
          </a:p>
          <a:p>
            <a:pPr algn="ctr"/>
            <a:r>
              <a:rPr lang="en-GB" sz="1600" dirty="0"/>
              <a:t>Frankfurt, </a:t>
            </a:r>
            <a:r>
              <a:rPr lang="en-GB" sz="1600" dirty="0" err="1"/>
              <a:t>Garmany</a:t>
            </a:r>
            <a:r>
              <a:rPr lang="en-GB" sz="1600" dirty="0"/>
              <a:t>.</a:t>
            </a:r>
          </a:p>
          <a:p>
            <a:pPr algn="ctr"/>
            <a:r>
              <a:rPr lang="en-GB" sz="1600" dirty="0"/>
              <a:t> </a:t>
            </a:r>
          </a:p>
        </p:txBody>
      </p:sp>
      <p:sp>
        <p:nvSpPr>
          <p:cNvPr id="10" name="Down Arrow 9"/>
          <p:cNvSpPr/>
          <p:nvPr/>
        </p:nvSpPr>
        <p:spPr>
          <a:xfrm>
            <a:off x="6702426" y="1507981"/>
            <a:ext cx="242887" cy="661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2507350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0"/>
            <a:ext cx="9067800" cy="5878532"/>
          </a:xfrm>
          <a:prstGeom prst="rect">
            <a:avLst/>
          </a:prstGeom>
        </p:spPr>
        <p:txBody>
          <a:bodyPr wrap="square">
            <a:spAutoFit/>
          </a:bodyPr>
          <a:lstStyle/>
          <a:p>
            <a:pPr marL="342900" indent="-342900">
              <a:buFont typeface="Wingdings" pitchFamily="2" charset="2"/>
              <a:buChar char="§"/>
            </a:pPr>
            <a:r>
              <a:rPr lang="en-US" sz="2000" dirty="0" smtClean="0">
                <a:latin typeface="Arial Black" pitchFamily="34" charset="0"/>
              </a:rPr>
              <a:t>Understanding of the </a:t>
            </a:r>
            <a:r>
              <a:rPr lang="en-US" sz="2000" dirty="0">
                <a:latin typeface="Arial Black" pitchFamily="34" charset="0"/>
              </a:rPr>
              <a:t>biological functions and structure of tissues has led to the development of many fixatives. </a:t>
            </a:r>
          </a:p>
          <a:p>
            <a:pPr marL="342900" indent="-342900">
              <a:buFont typeface="Wingdings" pitchFamily="2" charset="2"/>
              <a:buChar char="§"/>
            </a:pPr>
            <a:endParaRPr lang="en-US" sz="2000" dirty="0">
              <a:latin typeface="Arial Black" pitchFamily="34" charset="0"/>
            </a:endParaRPr>
          </a:p>
          <a:p>
            <a:pPr marL="342900" indent="-342900">
              <a:buFont typeface="Wingdings" pitchFamily="2" charset="2"/>
              <a:buChar char="§"/>
            </a:pPr>
            <a:r>
              <a:rPr lang="en-US" sz="2000" dirty="0">
                <a:latin typeface="Arial Black" pitchFamily="34" charset="0"/>
              </a:rPr>
              <a:t>The mechanism and principle to which specific fixative acts to carry out functions such as hardening and prevention  </a:t>
            </a:r>
          </a:p>
          <a:p>
            <a:pPr marL="342900" indent="-342900">
              <a:buFont typeface="Wingdings" pitchFamily="2" charset="2"/>
              <a:buChar char="§"/>
            </a:pPr>
            <a:endParaRPr lang="en-US" sz="2000" dirty="0">
              <a:latin typeface="Arial Black" pitchFamily="34" charset="0"/>
            </a:endParaRPr>
          </a:p>
          <a:p>
            <a:pPr marL="342900" indent="-342900">
              <a:buFont typeface="Wingdings" pitchFamily="2" charset="2"/>
              <a:buChar char="§"/>
            </a:pPr>
            <a:r>
              <a:rPr lang="en-US" sz="2000" dirty="0">
                <a:latin typeface="Arial Black" pitchFamily="34" charset="0"/>
              </a:rPr>
              <a:t>Preservation of specific tissue molecules falls into broad categories, namely : -</a:t>
            </a:r>
          </a:p>
          <a:p>
            <a:endParaRPr lang="en-US" sz="2000" dirty="0">
              <a:latin typeface="Arial Black" pitchFamily="34" charset="0"/>
            </a:endParaRPr>
          </a:p>
          <a:p>
            <a:pPr marL="1714500" lvl="3" indent="-342900">
              <a:buFont typeface="Wingdings" pitchFamily="2" charset="2"/>
              <a:buChar char="Ø"/>
            </a:pPr>
            <a:r>
              <a:rPr lang="en-US" sz="2000" dirty="0">
                <a:latin typeface="Arial Black" pitchFamily="34" charset="0"/>
              </a:rPr>
              <a:t> Dehydration</a:t>
            </a:r>
          </a:p>
          <a:p>
            <a:pPr marL="1714500" lvl="3" indent="-342900">
              <a:buFont typeface="Wingdings" pitchFamily="2" charset="2"/>
              <a:buChar char="Ø"/>
            </a:pPr>
            <a:endParaRPr lang="en-US" sz="1400" dirty="0">
              <a:latin typeface="Arial Black" pitchFamily="34" charset="0"/>
            </a:endParaRPr>
          </a:p>
          <a:p>
            <a:pPr marL="1714500" lvl="3" indent="-342900">
              <a:buFont typeface="Wingdings" pitchFamily="2" charset="2"/>
              <a:buChar char="Ø"/>
            </a:pPr>
            <a:r>
              <a:rPr lang="en-US" sz="2000" dirty="0">
                <a:latin typeface="Arial Black" pitchFamily="34" charset="0"/>
              </a:rPr>
              <a:t> Effect of acids</a:t>
            </a:r>
          </a:p>
          <a:p>
            <a:pPr marL="1714500" lvl="3" indent="-342900">
              <a:buFont typeface="Wingdings" pitchFamily="2" charset="2"/>
              <a:buChar char="Ø"/>
            </a:pPr>
            <a:endParaRPr lang="en-US" sz="1400" dirty="0">
              <a:latin typeface="Arial Black" pitchFamily="34" charset="0"/>
            </a:endParaRPr>
          </a:p>
          <a:p>
            <a:pPr marL="1714500" lvl="3" indent="-342900">
              <a:buFont typeface="Wingdings" pitchFamily="2" charset="2"/>
              <a:buChar char="Ø"/>
            </a:pPr>
            <a:r>
              <a:rPr lang="en-US" sz="2000" dirty="0">
                <a:latin typeface="Arial Black" pitchFamily="34" charset="0"/>
              </a:rPr>
              <a:t> Salt formation </a:t>
            </a:r>
            <a:endParaRPr lang="en-US" sz="1200" dirty="0">
              <a:latin typeface="Arial Black" pitchFamily="34" charset="0"/>
            </a:endParaRPr>
          </a:p>
          <a:p>
            <a:pPr marL="1714500" lvl="3" indent="-342900">
              <a:buFont typeface="Wingdings" pitchFamily="2" charset="2"/>
              <a:buChar char="Ø"/>
            </a:pPr>
            <a:endParaRPr lang="en-US" sz="1400" dirty="0" smtClean="0">
              <a:latin typeface="Arial Black" pitchFamily="34" charset="0"/>
            </a:endParaRPr>
          </a:p>
          <a:p>
            <a:pPr marL="1714500" lvl="3" indent="-342900">
              <a:buFont typeface="Wingdings" pitchFamily="2" charset="2"/>
              <a:buChar char="Ø"/>
            </a:pPr>
            <a:r>
              <a:rPr lang="en-GB" sz="2000" dirty="0">
                <a:latin typeface="Arial Black" pitchFamily="34" charset="0"/>
              </a:rPr>
              <a:t>Covalent addition of reactive groups and of </a:t>
            </a:r>
            <a:r>
              <a:rPr lang="en-GB" sz="2000" dirty="0" smtClean="0">
                <a:latin typeface="Arial Black" pitchFamily="34" charset="0"/>
              </a:rPr>
              <a:t>cross-links</a:t>
            </a:r>
          </a:p>
          <a:p>
            <a:pPr lvl="3"/>
            <a:endParaRPr lang="en-GB" sz="1400" dirty="0">
              <a:latin typeface="Arial Black" pitchFamily="34" charset="0"/>
            </a:endParaRPr>
          </a:p>
          <a:p>
            <a:pPr marL="1714500" lvl="3" indent="-342900">
              <a:buFont typeface="Wingdings" pitchFamily="2" charset="2"/>
              <a:buChar char="Ø"/>
            </a:pPr>
            <a:r>
              <a:rPr lang="en-US" sz="2000" dirty="0" smtClean="0">
                <a:latin typeface="Arial Black" pitchFamily="34" charset="0"/>
              </a:rPr>
              <a:t>Heat </a:t>
            </a:r>
            <a:endParaRPr lang="en-US" sz="2000" dirty="0">
              <a:latin typeface="Arial Black" pitchFamily="34" charset="0"/>
            </a:endParaRPr>
          </a:p>
          <a:p>
            <a:pPr marL="1714500" lvl="3" indent="-342900">
              <a:buFont typeface="Wingdings" pitchFamily="2" charset="2"/>
              <a:buChar char="Ø"/>
            </a:pPr>
            <a:endParaRPr lang="en-US" sz="2000" dirty="0">
              <a:latin typeface="Arial Black" pitchFamily="34" charset="0"/>
            </a:endParaRPr>
          </a:p>
        </p:txBody>
      </p:sp>
      <p:sp>
        <p:nvSpPr>
          <p:cNvPr id="3" name="Rectangle 2"/>
          <p:cNvSpPr/>
          <p:nvPr/>
        </p:nvSpPr>
        <p:spPr>
          <a:xfrm>
            <a:off x="117764" y="200891"/>
            <a:ext cx="8832273" cy="461665"/>
          </a:xfrm>
          <a:prstGeom prst="rect">
            <a:avLst/>
          </a:prstGeom>
        </p:spPr>
        <p:txBody>
          <a:bodyPr wrap="square">
            <a:spAutoFit/>
          </a:bodyPr>
          <a:lstStyle/>
          <a:p>
            <a:pPr algn="ctr"/>
            <a:r>
              <a:rPr lang="en-US" sz="2400" b="1" dirty="0">
                <a:latin typeface="Arial Black" pitchFamily="34" charset="0"/>
              </a:rPr>
              <a:t>WHY SO MANY FIXATIVES ?</a:t>
            </a:r>
            <a:endParaRPr lang="en-US" sz="2400" dirty="0">
              <a:latin typeface="Arial Black" pitchFamily="34" charset="0"/>
            </a:endParaRPr>
          </a:p>
        </p:txBody>
      </p:sp>
    </p:spTree>
    <p:extLst>
      <p:ext uri="{BB962C8B-B14F-4D97-AF65-F5344CB8AC3E}">
        <p14:creationId xmlns:p14="http://schemas.microsoft.com/office/powerpoint/2010/main" val="2986830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1CCE75C-11CD-47B5-8C2B-D00F587B9BF6}" type="datetime3">
              <a:rPr lang="en-US" smtClean="0"/>
              <a:pPr eaLnBrk="1" hangingPunct="1"/>
              <a:t>24 November 2023</a:t>
            </a:fld>
            <a:endParaRPr lang="en-US" smtClean="0"/>
          </a:p>
        </p:txBody>
      </p:sp>
      <p:sp>
        <p:nvSpPr>
          <p:cNvPr id="2867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426D11-9C3B-4DA2-9FA5-5421A9E21FD9}" type="slidenum">
              <a:rPr lang="en-US" smtClean="0"/>
              <a:pPr eaLnBrk="1" hangingPunct="1"/>
              <a:t>21</a:t>
            </a:fld>
            <a:endParaRPr lang="en-US" smtClean="0"/>
          </a:p>
        </p:txBody>
      </p:sp>
      <p:sp>
        <p:nvSpPr>
          <p:cNvPr id="28676" name="Rectangle 3"/>
          <p:cNvSpPr>
            <a:spLocks noChangeArrowheads="1"/>
          </p:cNvSpPr>
          <p:nvPr/>
        </p:nvSpPr>
        <p:spPr bwMode="auto">
          <a:xfrm>
            <a:off x="0" y="152400"/>
            <a:ext cx="9144000" cy="6924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2400" dirty="0">
              <a:latin typeface="Arial Black" pitchFamily="34" charset="0"/>
            </a:endParaRPr>
          </a:p>
          <a:p>
            <a:pPr algn="ctr"/>
            <a:r>
              <a:rPr lang="en-US" sz="2400" dirty="0">
                <a:latin typeface="Arial Black" pitchFamily="34" charset="0"/>
              </a:rPr>
              <a:t>     ADVANTAGES AND DISADVANTAGES.</a:t>
            </a:r>
          </a:p>
          <a:p>
            <a:endParaRPr lang="en-US" sz="2400" dirty="0">
              <a:latin typeface="Arial Black" pitchFamily="34" charset="0"/>
            </a:endParaRPr>
          </a:p>
          <a:p>
            <a:pPr>
              <a:buFont typeface="Wingdings" pitchFamily="2" charset="2"/>
              <a:buChar char="Ø"/>
            </a:pPr>
            <a:r>
              <a:rPr lang="en-US" sz="2400" dirty="0">
                <a:latin typeface="Arial Black" pitchFamily="34" charset="0"/>
              </a:rPr>
              <a:t> Loss of molecules from fixed tissues</a:t>
            </a:r>
          </a:p>
          <a:p>
            <a:pPr>
              <a:buFont typeface="Wingdings" pitchFamily="2" charset="2"/>
              <a:buChar char="Ø"/>
            </a:pPr>
            <a:endParaRPr lang="en-US" sz="2400" dirty="0">
              <a:latin typeface="Arial Black" pitchFamily="34" charset="0"/>
            </a:endParaRPr>
          </a:p>
          <a:p>
            <a:pPr>
              <a:buFont typeface="Wingdings" pitchFamily="2" charset="2"/>
              <a:buChar char="Ø"/>
            </a:pPr>
            <a:r>
              <a:rPr lang="en-US" sz="2400" dirty="0">
                <a:latin typeface="Arial Black" pitchFamily="34" charset="0"/>
              </a:rPr>
              <a:t> Swelling or shrinkage of tissues during process</a:t>
            </a:r>
          </a:p>
          <a:p>
            <a:pPr>
              <a:buFont typeface="Wingdings" pitchFamily="2" charset="2"/>
              <a:buChar char="Ø"/>
            </a:pPr>
            <a:endParaRPr lang="en-US" sz="2400" dirty="0">
              <a:latin typeface="Arial Black" pitchFamily="34" charset="0"/>
            </a:endParaRPr>
          </a:p>
          <a:p>
            <a:pPr>
              <a:buFont typeface="Wingdings" pitchFamily="2" charset="2"/>
              <a:buChar char="Ø"/>
            </a:pPr>
            <a:r>
              <a:rPr lang="en-US" sz="2400" dirty="0">
                <a:latin typeface="Arial Black" pitchFamily="34" charset="0"/>
              </a:rPr>
              <a:t> Variation in quality : </a:t>
            </a:r>
            <a:r>
              <a:rPr lang="en-US" dirty="0" err="1" smtClean="0">
                <a:latin typeface="Arial Black" pitchFamily="34" charset="0"/>
              </a:rPr>
              <a:t>Histochemical</a:t>
            </a:r>
            <a:r>
              <a:rPr lang="en-US" dirty="0" smtClean="0">
                <a:latin typeface="Arial Black" pitchFamily="34" charset="0"/>
              </a:rPr>
              <a:t>  </a:t>
            </a:r>
            <a:r>
              <a:rPr lang="en-US" dirty="0">
                <a:latin typeface="Arial Black" pitchFamily="34" charset="0"/>
              </a:rPr>
              <a:t>	      	   		                                      </a:t>
            </a:r>
            <a:r>
              <a:rPr lang="en-US" dirty="0" err="1" smtClean="0">
                <a:latin typeface="Arial Black" pitchFamily="34" charset="0"/>
              </a:rPr>
              <a:t>Immunohistochemical</a:t>
            </a:r>
            <a:r>
              <a:rPr lang="en-US" dirty="0" smtClean="0">
                <a:latin typeface="Arial Black" pitchFamily="34" charset="0"/>
              </a:rPr>
              <a:t> </a:t>
            </a:r>
            <a:r>
              <a:rPr lang="en-US" dirty="0">
                <a:latin typeface="Arial Black" pitchFamily="34" charset="0"/>
              </a:rPr>
              <a:t>staining</a:t>
            </a:r>
          </a:p>
          <a:p>
            <a:pPr>
              <a:buFont typeface="Wingdings" pitchFamily="2" charset="2"/>
              <a:buChar char="Ø"/>
            </a:pPr>
            <a:endParaRPr lang="en-US" dirty="0">
              <a:latin typeface="Arial Black" pitchFamily="34" charset="0"/>
            </a:endParaRPr>
          </a:p>
          <a:p>
            <a:pPr>
              <a:buFont typeface="Wingdings" pitchFamily="2" charset="2"/>
              <a:buChar char="Ø"/>
            </a:pPr>
            <a:r>
              <a:rPr lang="en-US" sz="2400" dirty="0">
                <a:latin typeface="Arial Black" pitchFamily="34" charset="0"/>
              </a:rPr>
              <a:t> Ability to perform biochemical analysis accurately</a:t>
            </a:r>
          </a:p>
          <a:p>
            <a:pPr>
              <a:buFont typeface="Wingdings" pitchFamily="2" charset="2"/>
              <a:buChar char="Ø"/>
            </a:pPr>
            <a:endParaRPr lang="en-US" sz="2400" dirty="0">
              <a:latin typeface="Arial Black" pitchFamily="34" charset="0"/>
            </a:endParaRPr>
          </a:p>
          <a:p>
            <a:pPr marL="342900" indent="-342900">
              <a:buFont typeface="Wingdings" panose="05000000000000000000" pitchFamily="2" charset="2"/>
              <a:buChar char="Ø"/>
            </a:pPr>
            <a:r>
              <a:rPr lang="en-US" sz="2400" dirty="0" smtClean="0">
                <a:latin typeface="Arial Black" pitchFamily="34" charset="0"/>
              </a:rPr>
              <a:t>Varying capabilities to maintain structure of           cellular organelles.</a:t>
            </a:r>
            <a:endParaRPr lang="en-US" sz="2400" dirty="0">
              <a:latin typeface="Arial Black" pitchFamily="34" charset="0"/>
            </a:endParaRPr>
          </a:p>
          <a:p>
            <a:pPr>
              <a:buFont typeface="Wingdings" pitchFamily="2" charset="2"/>
              <a:buChar char="Ø"/>
            </a:pPr>
            <a:endParaRPr lang="en-US" sz="2400" dirty="0">
              <a:latin typeface="Arial Black" pitchFamily="34" charset="0"/>
            </a:endParaRPr>
          </a:p>
          <a:p>
            <a:endParaRPr lang="en-US" sz="2400" dirty="0">
              <a:latin typeface="Arial Black" pitchFamily="34" charset="0"/>
            </a:endParaRPr>
          </a:p>
          <a:p>
            <a:endParaRPr lang="en-US" dirty="0"/>
          </a:p>
          <a:p>
            <a:endParaRPr lang="en-US" dirty="0"/>
          </a:p>
          <a:p>
            <a:endParaRPr lang="en-US" dirty="0"/>
          </a:p>
          <a:p>
            <a:pPr>
              <a:buFont typeface="Wingdings" pitchFamily="2" charset="2"/>
              <a:buChar char="§"/>
            </a:pPr>
            <a:endParaRPr lang="en-GB" dirty="0"/>
          </a:p>
        </p:txBody>
      </p:sp>
    </p:spTree>
    <p:extLst>
      <p:ext uri="{BB962C8B-B14F-4D97-AF65-F5344CB8AC3E}">
        <p14:creationId xmlns:p14="http://schemas.microsoft.com/office/powerpoint/2010/main" val="197887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D5F2060-BA34-41C0-B960-A06585E004E0}" type="datetime3">
              <a:rPr lang="en-US" smtClean="0"/>
              <a:pPr eaLnBrk="1" hangingPunct="1"/>
              <a:t>24 November 2023</a:t>
            </a:fld>
            <a:endParaRPr lang="en-US" smtClean="0"/>
          </a:p>
        </p:txBody>
      </p:sp>
      <p:sp>
        <p:nvSpPr>
          <p:cNvPr id="2969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4F6ACF-7381-4ED2-ACF2-CBF59CF303C0}" type="slidenum">
              <a:rPr lang="en-US" smtClean="0"/>
              <a:pPr eaLnBrk="1" hangingPunct="1"/>
              <a:t>22</a:t>
            </a:fld>
            <a:endParaRPr lang="en-US" smtClean="0"/>
          </a:p>
        </p:txBody>
      </p:sp>
      <p:sp>
        <p:nvSpPr>
          <p:cNvPr id="23556" name="Rectangle 4"/>
          <p:cNvSpPr>
            <a:spLocks noChangeArrowheads="1"/>
          </p:cNvSpPr>
          <p:nvPr/>
        </p:nvSpPr>
        <p:spPr bwMode="auto">
          <a:xfrm>
            <a:off x="0" y="228600"/>
            <a:ext cx="91440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Wingdings" pitchFamily="2" charset="2"/>
              <a:buChar char="§"/>
              <a:defRPr/>
            </a:pPr>
            <a:r>
              <a:rPr lang="en-US" sz="2000" dirty="0" smtClean="0">
                <a:latin typeface="Arial Black" pitchFamily="34" charset="0"/>
              </a:rPr>
              <a:t>Several studies has also shown that fixation using formaldehyde has lead to the loss of antigen </a:t>
            </a:r>
            <a:r>
              <a:rPr lang="en-US" sz="2000" dirty="0" err="1" smtClean="0">
                <a:latin typeface="Arial Black" pitchFamily="34" charset="0"/>
              </a:rPr>
              <a:t>immunorecognition</a:t>
            </a:r>
            <a:r>
              <a:rPr lang="en-US" sz="2000" dirty="0" smtClean="0">
                <a:latin typeface="Arial Black" pitchFamily="34" charset="0"/>
              </a:rPr>
              <a:t>. </a:t>
            </a:r>
          </a:p>
          <a:p>
            <a:pPr marL="342900" indent="-342900">
              <a:buFont typeface="Wingdings" pitchFamily="2" charset="2"/>
              <a:buChar char="§"/>
              <a:defRPr/>
            </a:pPr>
            <a:endParaRPr lang="en-US" sz="2000" dirty="0">
              <a:latin typeface="Arial Black" pitchFamily="34" charset="0"/>
            </a:endParaRPr>
          </a:p>
          <a:p>
            <a:pPr marL="342900" indent="-342900">
              <a:buFont typeface="Wingdings" pitchFamily="2" charset="2"/>
              <a:buChar char="§"/>
              <a:defRPr/>
            </a:pPr>
            <a:r>
              <a:rPr lang="en-US" sz="2000" dirty="0" smtClean="0">
                <a:latin typeface="Arial Black" pitchFamily="34" charset="0"/>
              </a:rPr>
              <a:t>This loss is due to the type of fixation combined with processing. (</a:t>
            </a:r>
            <a:r>
              <a:rPr lang="en-US" sz="2000" dirty="0" err="1" smtClean="0">
                <a:latin typeface="Arial Black" pitchFamily="34" charset="0"/>
              </a:rPr>
              <a:t>Eltoum</a:t>
            </a:r>
            <a:r>
              <a:rPr lang="en-US" sz="2000" dirty="0" smtClean="0">
                <a:latin typeface="Arial Black" pitchFamily="34" charset="0"/>
              </a:rPr>
              <a:t> </a:t>
            </a:r>
            <a:r>
              <a:rPr lang="en-US" sz="2000" i="1" dirty="0" smtClean="0">
                <a:latin typeface="Arial Black" pitchFamily="34" charset="0"/>
              </a:rPr>
              <a:t>et al ., </a:t>
            </a:r>
            <a:r>
              <a:rPr lang="en-US" sz="2000" dirty="0" smtClean="0">
                <a:latin typeface="Arial Black" pitchFamily="34" charset="0"/>
              </a:rPr>
              <a:t>2001a. 2001b) </a:t>
            </a:r>
          </a:p>
          <a:p>
            <a:pPr>
              <a:defRPr/>
            </a:pPr>
            <a:endParaRPr lang="en-US" sz="2000" dirty="0" smtClean="0">
              <a:latin typeface="Arial Black" pitchFamily="34" charset="0"/>
            </a:endParaRPr>
          </a:p>
          <a:p>
            <a:pPr marL="342900" indent="-342900">
              <a:buFont typeface="Wingdings" pitchFamily="2" charset="2"/>
              <a:buChar char="§"/>
              <a:defRPr/>
            </a:pPr>
            <a:r>
              <a:rPr lang="en-US" sz="2000" dirty="0" smtClean="0">
                <a:latin typeface="Arial Black" pitchFamily="34" charset="0"/>
              </a:rPr>
              <a:t>Analysis </a:t>
            </a:r>
            <a:r>
              <a:rPr lang="en-US" sz="2000" dirty="0">
                <a:latin typeface="Arial Black" pitchFamily="34" charset="0"/>
              </a:rPr>
              <a:t>of mRNA and DNA from FFPE tissues has been very problematic</a:t>
            </a:r>
            <a:r>
              <a:rPr lang="en-US" sz="2000" dirty="0" smtClean="0">
                <a:latin typeface="Arial Black" pitchFamily="34" charset="0"/>
              </a:rPr>
              <a:t>. (Grizzle </a:t>
            </a:r>
            <a:r>
              <a:rPr lang="en-US" sz="2000" i="1" dirty="0">
                <a:latin typeface="Arial Black" pitchFamily="34" charset="0"/>
              </a:rPr>
              <a:t>et al </a:t>
            </a:r>
            <a:r>
              <a:rPr lang="en-US" sz="2000" i="1" dirty="0" smtClean="0">
                <a:latin typeface="Arial Black" pitchFamily="34" charset="0"/>
              </a:rPr>
              <a:t>., </a:t>
            </a:r>
            <a:r>
              <a:rPr lang="en-US" sz="2000" dirty="0" smtClean="0">
                <a:latin typeface="Arial Black" pitchFamily="34" charset="0"/>
              </a:rPr>
              <a:t>2001</a:t>
            </a:r>
            <a:r>
              <a:rPr lang="en-US" sz="2000" dirty="0">
                <a:latin typeface="Arial Black" pitchFamily="34" charset="0"/>
              </a:rPr>
              <a:t>)</a:t>
            </a:r>
          </a:p>
          <a:p>
            <a:pPr>
              <a:defRPr/>
            </a:pPr>
            <a:endParaRPr lang="en-US" sz="2000" dirty="0" smtClean="0">
              <a:latin typeface="Arial Black" pitchFamily="34" charset="0"/>
            </a:endParaRPr>
          </a:p>
          <a:p>
            <a:pPr>
              <a:defRPr/>
            </a:pPr>
            <a:endParaRPr lang="en-US" sz="2000" dirty="0">
              <a:latin typeface="Arial Black" pitchFamily="34" charset="0"/>
            </a:endParaRPr>
          </a:p>
          <a:p>
            <a:pPr>
              <a:defRPr/>
            </a:pPr>
            <a:r>
              <a:rPr lang="en-US" sz="2000" u="sng" dirty="0" smtClean="0">
                <a:latin typeface="Arial Black" pitchFamily="34" charset="0"/>
              </a:rPr>
              <a:t>NOTE:</a:t>
            </a:r>
          </a:p>
          <a:p>
            <a:pPr>
              <a:defRPr/>
            </a:pPr>
            <a:endParaRPr lang="en-US" sz="2000" u="sng" dirty="0">
              <a:latin typeface="Arial Black" pitchFamily="34" charset="0"/>
            </a:endParaRPr>
          </a:p>
          <a:p>
            <a:pPr marL="342900" indent="-342900">
              <a:buFont typeface="Wingdings" panose="05000000000000000000" pitchFamily="2" charset="2"/>
              <a:buChar char="§"/>
              <a:defRPr/>
            </a:pPr>
            <a:r>
              <a:rPr lang="en-US" sz="2000" dirty="0">
                <a:solidFill>
                  <a:srgbClr val="FF0000"/>
                </a:solidFill>
                <a:latin typeface="Arial Black" pitchFamily="34" charset="0"/>
              </a:rPr>
              <a:t>In general good aspects of fixatives are combined and balanced with less desirable features. </a:t>
            </a:r>
          </a:p>
          <a:p>
            <a:pPr marL="342900" indent="-342900">
              <a:buFont typeface="Wingdings" panose="05000000000000000000" pitchFamily="2" charset="2"/>
              <a:buChar char="§"/>
              <a:defRPr/>
            </a:pPr>
            <a:endParaRPr lang="en-US" sz="2000" dirty="0">
              <a:solidFill>
                <a:srgbClr val="FF0000"/>
              </a:solidFill>
              <a:latin typeface="Arial Black" pitchFamily="34" charset="0"/>
            </a:endParaRPr>
          </a:p>
          <a:p>
            <a:pPr marL="342900" indent="-342900">
              <a:buFont typeface="Wingdings" panose="05000000000000000000" pitchFamily="2" charset="2"/>
              <a:buChar char="§"/>
              <a:defRPr/>
            </a:pPr>
            <a:r>
              <a:rPr lang="en-US" sz="2000" dirty="0">
                <a:solidFill>
                  <a:srgbClr val="FF0000"/>
                </a:solidFill>
                <a:latin typeface="Arial Black" pitchFamily="34" charset="0"/>
              </a:rPr>
              <a:t>All widely used fixatives are selected with by compromise. </a:t>
            </a:r>
          </a:p>
        </p:txBody>
      </p:sp>
    </p:spTree>
    <p:extLst>
      <p:ext uri="{BB962C8B-B14F-4D97-AF65-F5344CB8AC3E}">
        <p14:creationId xmlns:p14="http://schemas.microsoft.com/office/powerpoint/2010/main" val="4152288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ure 1: A paraffin section of kidney that has been fixed using neutral buffered formalin. This is an example of well-fixed tissue showing good nuclear and cytoplasmic morphology with minimal shrinkage showing clearly defined basement membranes and cell marg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4" y="0"/>
            <a:ext cx="4167116" cy="3733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884" y="3733800"/>
            <a:ext cx="4014716" cy="2862322"/>
          </a:xfrm>
          <a:prstGeom prst="rect">
            <a:avLst/>
          </a:prstGeom>
        </p:spPr>
        <p:txBody>
          <a:bodyPr wrap="square">
            <a:spAutoFit/>
          </a:bodyPr>
          <a:lstStyle/>
          <a:p>
            <a:r>
              <a:rPr lang="en-US" dirty="0">
                <a:latin typeface="Arial Black" panose="020B0A04020102020204" pitchFamily="34" charset="0"/>
              </a:rPr>
              <a:t>Figure 1: A paraffin section of kidney that has been fixed using neutral buffered formalin. This is an example of well-fixed tissue showing good nuclear and cytoplasmic morphology with minimal shrinkage showing clearly defined basement membranes and cell margins. </a:t>
            </a:r>
            <a:endParaRPr lang="en-GB" dirty="0">
              <a:latin typeface="Arial Black" panose="020B0A04020102020204" pitchFamily="34" charset="0"/>
            </a:endParaRPr>
          </a:p>
        </p:txBody>
      </p:sp>
      <p:pic>
        <p:nvPicPr>
          <p:cNvPr id="1028" name="Picture 4" descr="Figure 2: A paraffin section of kidney that has been fixed using neutral buffered formalin. This is an example of poorly-fixed tissue showing inferior nuclear and cytoplasmic morphology with excessive shrinkage and poorly defined cell margins. Note the vacuolation and fragmentation of both nucleus and cytoplasm of cells of the distal tubule and retraction of the glomerulus due to shrink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0"/>
            <a:ext cx="4267200" cy="37828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24400" y="3795365"/>
            <a:ext cx="4572000" cy="2800767"/>
          </a:xfrm>
          <a:prstGeom prst="rect">
            <a:avLst/>
          </a:prstGeom>
        </p:spPr>
        <p:txBody>
          <a:bodyPr>
            <a:spAutoFit/>
          </a:bodyPr>
          <a:lstStyle/>
          <a:p>
            <a:r>
              <a:rPr lang="en-US" sz="1600" dirty="0">
                <a:latin typeface="Arial Black" panose="020B0A04020102020204" pitchFamily="34" charset="0"/>
              </a:rPr>
              <a:t>Figure 2: A paraffin section of kidney that has been fixed using neutral buffered formalin. This is an example of poorly-fixed tissue showing inferior nuclear and cytoplasmic morphology with excessive shrinkage and poorly defined cell margins. Note the vacuolation and fragmentation of both nucleus and cytoplasm of cells of the distal tubule and retraction of the glomerulus due to shrinkage</a:t>
            </a:r>
            <a:r>
              <a:rPr lang="en-US" sz="1600" dirty="0"/>
              <a:t>.</a:t>
            </a:r>
            <a:endParaRPr lang="en-GB" sz="1600" dirty="0"/>
          </a:p>
        </p:txBody>
      </p:sp>
      <p:sp>
        <p:nvSpPr>
          <p:cNvPr id="5" name="Rectangle 4"/>
          <p:cNvSpPr/>
          <p:nvPr/>
        </p:nvSpPr>
        <p:spPr>
          <a:xfrm>
            <a:off x="23884" y="6550223"/>
            <a:ext cx="6834116" cy="307777"/>
          </a:xfrm>
          <a:prstGeom prst="rect">
            <a:avLst/>
          </a:prstGeom>
        </p:spPr>
        <p:txBody>
          <a:bodyPr wrap="square">
            <a:spAutoFit/>
          </a:bodyPr>
          <a:lstStyle/>
          <a:p>
            <a:r>
              <a:rPr lang="en-GB" sz="1400" dirty="0" smtClean="0"/>
              <a:t>Adapted from www.leicabiosystems.com/knowledge-pathway/fixation</a:t>
            </a:r>
            <a:endParaRPr lang="en-GB" sz="1400" dirty="0"/>
          </a:p>
        </p:txBody>
      </p:sp>
    </p:spTree>
    <p:extLst>
      <p:ext uri="{BB962C8B-B14F-4D97-AF65-F5344CB8AC3E}">
        <p14:creationId xmlns:p14="http://schemas.microsoft.com/office/powerpoint/2010/main" val="2992518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71600"/>
            <a:ext cx="9067800" cy="4154984"/>
          </a:xfrm>
          <a:prstGeom prst="rect">
            <a:avLst/>
          </a:prstGeom>
        </p:spPr>
        <p:txBody>
          <a:bodyPr wrap="square">
            <a:spAutoFit/>
          </a:bodyPr>
          <a:lstStyle/>
          <a:p>
            <a:r>
              <a:rPr lang="en-GB" b="1" dirty="0" smtClean="0">
                <a:latin typeface="Arial Black" pitchFamily="34" charset="0"/>
              </a:rPr>
              <a:t>Bancroft, J.D. and Gamble. M., (2008) Theory and Practice of histological techniques  ed. 6th, Churchill Livingstone </a:t>
            </a:r>
            <a:r>
              <a:rPr lang="en-GB" b="1" dirty="0" err="1" smtClean="0">
                <a:latin typeface="Arial Black" pitchFamily="34" charset="0"/>
              </a:rPr>
              <a:t>inc.</a:t>
            </a:r>
            <a:r>
              <a:rPr lang="en-GB" b="1" dirty="0" smtClean="0">
                <a:latin typeface="Arial Black" pitchFamily="34" charset="0"/>
              </a:rPr>
              <a:t> . Edinburgh. London,</a:t>
            </a:r>
            <a:r>
              <a:rPr lang="en-GB" sz="2400" b="1" dirty="0" smtClean="0">
                <a:latin typeface="Calibri" pitchFamily="34" charset="0"/>
              </a:rPr>
              <a:t> Melbourne and New York.</a:t>
            </a:r>
          </a:p>
          <a:p>
            <a:pPr>
              <a:buFont typeface="Wingdings 3" pitchFamily="18" charset="2"/>
              <a:buNone/>
            </a:pPr>
            <a:endParaRPr lang="en-GB" sz="2400" b="1" dirty="0" smtClean="0">
              <a:latin typeface="Calibri" pitchFamily="34" charset="0"/>
            </a:endParaRPr>
          </a:p>
          <a:p>
            <a:r>
              <a:rPr lang="en-US" b="1" dirty="0" err="1" smtClean="0">
                <a:latin typeface="Arial Black" pitchFamily="34" charset="0"/>
                <a:cs typeface="Times New Roman" pitchFamily="18" charset="0"/>
              </a:rPr>
              <a:t>Avwioro</a:t>
            </a:r>
            <a:r>
              <a:rPr lang="en-US" b="1" dirty="0" smtClean="0">
                <a:latin typeface="Arial Black" pitchFamily="34" charset="0"/>
                <a:cs typeface="Times New Roman" pitchFamily="18" charset="0"/>
              </a:rPr>
              <a:t>, O.G. , Histochemistry and tissue pathology principle and techniques. ,       Ed. 1 </a:t>
            </a:r>
            <a:r>
              <a:rPr lang="en-US" b="1" dirty="0" err="1" smtClean="0">
                <a:latin typeface="Arial Black" pitchFamily="34" charset="0"/>
                <a:cs typeface="Times New Roman" pitchFamily="18" charset="0"/>
              </a:rPr>
              <a:t>Claverianum</a:t>
            </a:r>
            <a:r>
              <a:rPr lang="en-US" b="1" dirty="0" smtClean="0">
                <a:latin typeface="Arial Black" pitchFamily="34" charset="0"/>
                <a:cs typeface="Times New Roman" pitchFamily="18" charset="0"/>
              </a:rPr>
              <a:t> Centre. P.O. Box 4017. U.P.O., Ibadan.</a:t>
            </a:r>
          </a:p>
          <a:p>
            <a:endParaRPr lang="en-US" b="1" dirty="0" smtClean="0">
              <a:latin typeface="Arial Black" pitchFamily="34" charset="0"/>
              <a:cs typeface="Times New Roman" pitchFamily="18" charset="0"/>
            </a:endParaRPr>
          </a:p>
          <a:p>
            <a:pPr>
              <a:buFont typeface="Wingdings 3" pitchFamily="18" charset="2"/>
              <a:buNone/>
            </a:pPr>
            <a:r>
              <a:rPr lang="en-GB" b="1" dirty="0" smtClean="0">
                <a:latin typeface="Calibri" pitchFamily="34" charset="0"/>
              </a:rPr>
              <a:t> </a:t>
            </a:r>
            <a:r>
              <a:rPr lang="en-GB" b="1" dirty="0" err="1" smtClean="0">
                <a:latin typeface="Arial Black" pitchFamily="34" charset="0"/>
              </a:rPr>
              <a:t>Horobin</a:t>
            </a:r>
            <a:r>
              <a:rPr lang="en-GB" b="1" dirty="0" smtClean="0">
                <a:latin typeface="Arial Black" pitchFamily="34" charset="0"/>
              </a:rPr>
              <a:t>, R.W. (2002) Theory of staining and its practical implications. In   Theory</a:t>
            </a:r>
            <a:r>
              <a:rPr lang="en-GB" b="1" i="1" dirty="0" smtClean="0">
                <a:latin typeface="Arial Black" pitchFamily="34" charset="0"/>
              </a:rPr>
              <a:t> and Practice of Histological Techniques, 5th </a:t>
            </a:r>
            <a:r>
              <a:rPr lang="en-GB" b="1" i="1" dirty="0" err="1" smtClean="0">
                <a:latin typeface="Arial Black" pitchFamily="34" charset="0"/>
              </a:rPr>
              <a:t>edn</a:t>
            </a:r>
            <a:r>
              <a:rPr lang="en-GB" b="1" i="1" dirty="0" smtClean="0">
                <a:latin typeface="Arial Black" pitchFamily="34" charset="0"/>
              </a:rPr>
              <a:t> (</a:t>
            </a:r>
            <a:r>
              <a:rPr lang="en-GB" b="1" i="1" dirty="0" err="1" smtClean="0">
                <a:latin typeface="Arial Black" pitchFamily="34" charset="0"/>
              </a:rPr>
              <a:t>eds</a:t>
            </a:r>
            <a:r>
              <a:rPr lang="en-GB" b="1" i="1" dirty="0" smtClean="0">
                <a:latin typeface="Arial Black" pitchFamily="34" charset="0"/>
              </a:rPr>
              <a:t> J.D. Bancroft and M.</a:t>
            </a:r>
            <a:r>
              <a:rPr lang="en-GB" b="1" dirty="0" smtClean="0">
                <a:latin typeface="Arial Black" pitchFamily="34" charset="0"/>
              </a:rPr>
              <a:t>  Gamble). Edinburgh: Churchill Livingstone.</a:t>
            </a:r>
          </a:p>
          <a:p>
            <a:pPr>
              <a:buFont typeface="Wingdings 3" pitchFamily="18" charset="2"/>
              <a:buNone/>
            </a:pPr>
            <a:endParaRPr lang="en-GB" b="1" dirty="0" smtClean="0">
              <a:latin typeface="Arial Black" pitchFamily="34" charset="0"/>
            </a:endParaRPr>
          </a:p>
          <a:p>
            <a:pPr>
              <a:buFont typeface="Wingdings 3" pitchFamily="18" charset="2"/>
              <a:buNone/>
            </a:pPr>
            <a:r>
              <a:rPr lang="en-GB" b="1" smtClean="0">
                <a:latin typeface="Arial Black" pitchFamily="34" charset="0"/>
              </a:rPr>
              <a:t> Kiernan</a:t>
            </a:r>
            <a:r>
              <a:rPr lang="en-GB" b="1" dirty="0" smtClean="0">
                <a:latin typeface="Arial Black" pitchFamily="34" charset="0"/>
              </a:rPr>
              <a:t>, J.A. (2001) </a:t>
            </a:r>
            <a:r>
              <a:rPr lang="en-GB" b="1" i="1" dirty="0" smtClean="0">
                <a:latin typeface="Arial Black" pitchFamily="34" charset="0"/>
              </a:rPr>
              <a:t>Histological and </a:t>
            </a:r>
            <a:r>
              <a:rPr lang="en-GB" b="1" i="1" dirty="0" err="1" smtClean="0">
                <a:latin typeface="Arial Black" pitchFamily="34" charset="0"/>
              </a:rPr>
              <a:t>Histochemical</a:t>
            </a:r>
            <a:r>
              <a:rPr lang="en-GB" b="1" i="1" dirty="0" smtClean="0">
                <a:latin typeface="Arial Black" pitchFamily="34" charset="0"/>
              </a:rPr>
              <a:t> Methods, 3rd </a:t>
            </a:r>
            <a:r>
              <a:rPr lang="en-GB" b="1" i="1" dirty="0" err="1" smtClean="0">
                <a:latin typeface="Arial Black" pitchFamily="34" charset="0"/>
              </a:rPr>
              <a:t>edn</a:t>
            </a:r>
            <a:r>
              <a:rPr lang="en-GB" b="1" i="1" dirty="0" smtClean="0">
                <a:latin typeface="Arial Black" pitchFamily="34" charset="0"/>
              </a:rPr>
              <a:t>. Oxford:</a:t>
            </a:r>
            <a:r>
              <a:rPr lang="en-GB" b="1" dirty="0" smtClean="0">
                <a:latin typeface="Arial Black" pitchFamily="34" charset="0"/>
              </a:rPr>
              <a:t>   </a:t>
            </a:r>
            <a:r>
              <a:rPr lang="en-GB" b="1" dirty="0" err="1" smtClean="0">
                <a:latin typeface="Arial Black" pitchFamily="34" charset="0"/>
              </a:rPr>
              <a:t>Hodder</a:t>
            </a:r>
            <a:r>
              <a:rPr lang="en-GB" b="1" dirty="0" smtClean="0">
                <a:latin typeface="Arial Black" pitchFamily="34" charset="0"/>
              </a:rPr>
              <a:t> Arnold.</a:t>
            </a:r>
            <a:endParaRPr lang="en-US" b="1" dirty="0">
              <a:latin typeface="Arial Black" pitchFamily="34" charset="0"/>
              <a:cs typeface="Times New Roman" pitchFamily="18" charset="0"/>
            </a:endParaRPr>
          </a:p>
        </p:txBody>
      </p:sp>
      <p:sp>
        <p:nvSpPr>
          <p:cNvPr id="3" name="Rectangle 2"/>
          <p:cNvSpPr/>
          <p:nvPr/>
        </p:nvSpPr>
        <p:spPr>
          <a:xfrm>
            <a:off x="0" y="457200"/>
            <a:ext cx="9067800" cy="461665"/>
          </a:xfrm>
          <a:prstGeom prst="rect">
            <a:avLst/>
          </a:prstGeom>
        </p:spPr>
        <p:txBody>
          <a:bodyPr wrap="square">
            <a:spAutoFit/>
          </a:bodyPr>
          <a:lstStyle/>
          <a:p>
            <a:pPr algn="ctr"/>
            <a:r>
              <a:rPr lang="en-GB" sz="2400" dirty="0">
                <a:latin typeface="Arial Black" pitchFamily="34" charset="0"/>
              </a:rPr>
              <a:t>REFERENCES</a:t>
            </a:r>
            <a:endParaRPr lang="en-US" sz="2400" dirty="0"/>
          </a:p>
        </p:txBody>
      </p:sp>
    </p:spTree>
    <p:extLst>
      <p:ext uri="{BB962C8B-B14F-4D97-AF65-F5344CB8AC3E}">
        <p14:creationId xmlns:p14="http://schemas.microsoft.com/office/powerpoint/2010/main" val="2729707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E8C434A-34A9-4795-AFDA-09CE6CA99208}" type="datetime3">
              <a:rPr lang="en-US" smtClean="0"/>
              <a:pPr eaLnBrk="1" hangingPunct="1"/>
              <a:t>24 November 2023</a:t>
            </a:fld>
            <a:endParaRPr lang="en-US" smtClean="0"/>
          </a:p>
        </p:txBody>
      </p:sp>
      <p:sp>
        <p:nvSpPr>
          <p:cNvPr id="3072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0C260D8-643C-4745-BCFE-09E7F0950E8B}" type="slidenum">
              <a:rPr lang="en-US" smtClean="0"/>
              <a:pPr eaLnBrk="1" hangingPunct="1"/>
              <a:t>25</a:t>
            </a:fld>
            <a:endParaRPr lang="en-US" smtClean="0"/>
          </a:p>
        </p:txBody>
      </p:sp>
      <p:pic>
        <p:nvPicPr>
          <p:cNvPr id="30724" name="Picture 2" descr="C:\Documents and Settings\vfreeman\Local Settings\Temporary Internet Files\Content.IE5\1FZXIB28\MC90012409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71600"/>
            <a:ext cx="41973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4"/>
          <p:cNvSpPr>
            <a:spLocks noChangeArrowheads="1"/>
          </p:cNvSpPr>
          <p:nvPr/>
        </p:nvSpPr>
        <p:spPr bwMode="auto">
          <a:xfrm>
            <a:off x="5486400" y="1538288"/>
            <a:ext cx="266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a:latin typeface="Algerian" pitchFamily="82" charset="0"/>
              </a:rPr>
              <a:t>Thank you</a:t>
            </a:r>
            <a:endParaRPr lang="en-GB" sz="3200">
              <a:latin typeface="Algerian" pitchFamily="82" charset="0"/>
            </a:endParaRPr>
          </a:p>
        </p:txBody>
      </p:sp>
      <p:sp>
        <p:nvSpPr>
          <p:cNvPr id="30726" name="Rectangle 5"/>
          <p:cNvSpPr>
            <a:spLocks noChangeArrowheads="1"/>
          </p:cNvSpPr>
          <p:nvPr/>
        </p:nvSpPr>
        <p:spPr bwMode="auto">
          <a:xfrm>
            <a:off x="4343400" y="2108200"/>
            <a:ext cx="48006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atin typeface="Arial Black" pitchFamily="34" charset="0"/>
            </a:endParaRPr>
          </a:p>
          <a:p>
            <a:pPr algn="ctr"/>
            <a:r>
              <a:rPr lang="en-GB" sz="3200">
                <a:latin typeface="Harlow Solid Italic" pitchFamily="82" charset="0"/>
              </a:rPr>
              <a:t>‘’ Visions sometimes have a way of becoming reality for those who believe in the power of positive thinking’’.</a:t>
            </a:r>
            <a:endParaRPr lang="en-US" sz="3200">
              <a:latin typeface="Harlow Solid Italic" pitchFamily="82" charset="0"/>
            </a:endParaRPr>
          </a:p>
          <a:p>
            <a:pPr algn="ctr"/>
            <a:endParaRPr lang="en-GB">
              <a:latin typeface="Arial Black" pitchFamily="34" charset="0"/>
            </a:endParaRPr>
          </a:p>
        </p:txBody>
      </p:sp>
    </p:spTree>
    <p:extLst>
      <p:ext uri="{BB962C8B-B14F-4D97-AF65-F5344CB8AC3E}">
        <p14:creationId xmlns:p14="http://schemas.microsoft.com/office/powerpoint/2010/main" val="358594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066"/>
            <a:ext cx="8229600" cy="533400"/>
          </a:xfrm>
        </p:spPr>
        <p:txBody>
          <a:bodyPr>
            <a:noAutofit/>
          </a:bodyPr>
          <a:lstStyle/>
          <a:p>
            <a:r>
              <a:rPr lang="en-US" sz="3200" b="1" dirty="0" smtClean="0">
                <a:latin typeface="Arial Black" panose="020B0A04020102020204" pitchFamily="34" charset="0"/>
                <a:cs typeface="Arial" pitchFamily="34" charset="0"/>
              </a:rPr>
              <a:t>INTRODUCTION</a:t>
            </a:r>
            <a:endParaRPr lang="en-US" sz="3200" b="1" dirty="0">
              <a:latin typeface="Arial Black" panose="020B0A04020102020204" pitchFamily="34" charset="0"/>
              <a:cs typeface="Arial" pitchFamily="34" charset="0"/>
            </a:endParaRPr>
          </a:p>
        </p:txBody>
      </p:sp>
      <p:sp>
        <p:nvSpPr>
          <p:cNvPr id="3" name="Content Placeholder 2"/>
          <p:cNvSpPr>
            <a:spLocks noGrp="1"/>
          </p:cNvSpPr>
          <p:nvPr>
            <p:ph idx="1"/>
          </p:nvPr>
        </p:nvSpPr>
        <p:spPr>
          <a:xfrm>
            <a:off x="152400" y="884237"/>
            <a:ext cx="8839200" cy="5135563"/>
          </a:xfrm>
        </p:spPr>
        <p:txBody>
          <a:bodyPr>
            <a:normAutofit/>
          </a:bodyPr>
          <a:lstStyle/>
          <a:p>
            <a:pPr marL="0" indent="0">
              <a:buNone/>
            </a:pPr>
            <a:endParaRPr lang="en-US" sz="1000" dirty="0">
              <a:solidFill>
                <a:srgbClr val="FF0000"/>
              </a:solidFill>
              <a:latin typeface="Arial"/>
              <a:cs typeface="Arial"/>
            </a:endParaRPr>
          </a:p>
          <a:p>
            <a:endParaRPr lang="en-US" dirty="0"/>
          </a:p>
        </p:txBody>
      </p:sp>
      <p:sp>
        <p:nvSpPr>
          <p:cNvPr id="4" name="Rectangle 3"/>
          <p:cNvSpPr/>
          <p:nvPr/>
        </p:nvSpPr>
        <p:spPr>
          <a:xfrm>
            <a:off x="152400" y="1066800"/>
            <a:ext cx="8991600" cy="5299912"/>
          </a:xfrm>
          <a:prstGeom prst="rect">
            <a:avLst/>
          </a:prstGeom>
        </p:spPr>
        <p:txBody>
          <a:bodyPr wrap="square">
            <a:spAutoFit/>
          </a:bodyPr>
          <a:lstStyle/>
          <a:p>
            <a:pPr algn="ctr">
              <a:lnSpc>
                <a:spcPct val="90000"/>
              </a:lnSpc>
            </a:pPr>
            <a:r>
              <a:rPr lang="en-US" sz="2800" dirty="0" smtClean="0">
                <a:solidFill>
                  <a:srgbClr val="FF0000"/>
                </a:solidFill>
                <a:latin typeface="Arial Black" pitchFamily="34" charset="0"/>
              </a:rPr>
              <a:t>WHAT IS FIXATION ?</a:t>
            </a:r>
          </a:p>
          <a:p>
            <a:pPr marL="285750" indent="-285750">
              <a:lnSpc>
                <a:spcPct val="90000"/>
              </a:lnSpc>
              <a:buFont typeface="Wingdings" pitchFamily="2" charset="2"/>
              <a:buChar char="§"/>
            </a:pPr>
            <a:endParaRPr lang="en-US" sz="1200" dirty="0" smtClean="0">
              <a:latin typeface="Arial Black" pitchFamily="34" charset="0"/>
            </a:endParaRPr>
          </a:p>
          <a:p>
            <a:pPr marL="285750" indent="-285750">
              <a:lnSpc>
                <a:spcPct val="90000"/>
              </a:lnSpc>
              <a:buFont typeface="Wingdings" pitchFamily="2" charset="2"/>
              <a:buChar char="§"/>
            </a:pPr>
            <a:r>
              <a:rPr lang="en-GB" sz="2000" dirty="0" smtClean="0">
                <a:latin typeface="Arial Black" panose="020B0A04020102020204" pitchFamily="34" charset="0"/>
              </a:rPr>
              <a:t>Fixation </a:t>
            </a:r>
            <a:r>
              <a:rPr lang="en-GB" sz="2000" dirty="0">
                <a:latin typeface="Arial Black" panose="020B0A04020102020204" pitchFamily="34" charset="0"/>
              </a:rPr>
              <a:t>is the use of chemical substances to prevent tissue samples from undergoing autolysis and putrefaction. This autolysis and putrefaction is caused by enzymes and microorganism present in the tissue. It helps in maintaining the tissue architecture and chemistry as life-like as possible after death.</a:t>
            </a:r>
          </a:p>
          <a:p>
            <a:pPr marL="285750" indent="-285750">
              <a:lnSpc>
                <a:spcPct val="90000"/>
              </a:lnSpc>
              <a:buFont typeface="Wingdings" pitchFamily="2" charset="2"/>
              <a:buChar char="§"/>
            </a:pPr>
            <a:endParaRPr lang="en-US" sz="2800" dirty="0" smtClean="0">
              <a:latin typeface="Arial Black" pitchFamily="34" charset="0"/>
            </a:endParaRPr>
          </a:p>
          <a:p>
            <a:pPr marL="285750" indent="-285750">
              <a:lnSpc>
                <a:spcPct val="90000"/>
              </a:lnSpc>
              <a:buFont typeface="Wingdings" pitchFamily="2" charset="2"/>
              <a:buChar char="§"/>
            </a:pPr>
            <a:r>
              <a:rPr lang="en-US" sz="2000" dirty="0" smtClean="0">
                <a:latin typeface="Arial Black" pitchFamily="34" charset="0"/>
              </a:rPr>
              <a:t>Fixation </a:t>
            </a:r>
            <a:r>
              <a:rPr lang="en-US" sz="2000" dirty="0">
                <a:latin typeface="Arial Black" pitchFamily="34" charset="0"/>
              </a:rPr>
              <a:t>is a complex series of chemical process which brings about changes in the various chemical constituents of the </a:t>
            </a:r>
            <a:r>
              <a:rPr lang="en-US" sz="2000" dirty="0" smtClean="0">
                <a:latin typeface="Arial Black" pitchFamily="34" charset="0"/>
              </a:rPr>
              <a:t>cell, </a:t>
            </a:r>
            <a:r>
              <a:rPr lang="en-US" sz="2000" dirty="0">
                <a:latin typeface="Arial Black" pitchFamily="34" charset="0"/>
              </a:rPr>
              <a:t>however the cell morphology and structural detail is preserved in a life-like manner as possible after death. </a:t>
            </a:r>
          </a:p>
          <a:p>
            <a:pPr marL="285750" indent="-285750">
              <a:lnSpc>
                <a:spcPct val="90000"/>
              </a:lnSpc>
              <a:buFont typeface="Wingdings" pitchFamily="2" charset="2"/>
              <a:buChar char="§"/>
            </a:pPr>
            <a:endParaRPr lang="en-US" sz="2800" dirty="0">
              <a:latin typeface="Arial Black" pitchFamily="34" charset="0"/>
            </a:endParaRPr>
          </a:p>
          <a:p>
            <a:pPr marL="285750" indent="-285750">
              <a:lnSpc>
                <a:spcPct val="90000"/>
              </a:lnSpc>
              <a:buFont typeface="Wingdings" pitchFamily="2" charset="2"/>
              <a:buChar char="§"/>
            </a:pPr>
            <a:r>
              <a:rPr lang="en-GB" sz="2000" b="1" dirty="0">
                <a:latin typeface="Arial Black" pitchFamily="34" charset="0"/>
              </a:rPr>
              <a:t>It</a:t>
            </a:r>
            <a:r>
              <a:rPr lang="en-GB" sz="2000" dirty="0">
                <a:latin typeface="Arial Black" pitchFamily="34" charset="0"/>
              </a:rPr>
              <a:t> is a critical step in the preparation of </a:t>
            </a:r>
            <a:r>
              <a:rPr lang="en-GB" sz="2000" b="1" dirty="0">
                <a:latin typeface="Arial Black" pitchFamily="34" charset="0"/>
              </a:rPr>
              <a:t>histological</a:t>
            </a:r>
            <a:r>
              <a:rPr lang="en-GB" sz="2000" dirty="0">
                <a:latin typeface="Arial Black" pitchFamily="34" charset="0"/>
              </a:rPr>
              <a:t> sections by which biological tissues are preserved from decay, thereby preventing autolysis or putrefaction.</a:t>
            </a:r>
            <a:endParaRPr lang="en-US" sz="2000" dirty="0">
              <a:latin typeface="Arial Black" pitchFamily="34" charset="0"/>
            </a:endParaRPr>
          </a:p>
        </p:txBody>
      </p:sp>
    </p:spTree>
    <p:extLst>
      <p:ext uri="{BB962C8B-B14F-4D97-AF65-F5344CB8AC3E}">
        <p14:creationId xmlns:p14="http://schemas.microsoft.com/office/powerpoint/2010/main" val="363519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0239"/>
            <a:ext cx="8229600" cy="715962"/>
          </a:xfrm>
        </p:spPr>
        <p:txBody>
          <a:bodyPr>
            <a:normAutofit/>
          </a:bodyPr>
          <a:lstStyle/>
          <a:p>
            <a:r>
              <a:rPr lang="en-US" sz="3200" dirty="0" smtClean="0">
                <a:latin typeface="Arial Black" pitchFamily="34" charset="0"/>
              </a:rPr>
              <a:t>PRINCIPLE OF FIXATION</a:t>
            </a:r>
            <a:endParaRPr lang="en-US" sz="3200" dirty="0">
              <a:solidFill>
                <a:srgbClr val="FF0000"/>
              </a:solidFill>
              <a:latin typeface="Arial" pitchFamily="34" charset="0"/>
              <a:cs typeface="Arial" pitchFamily="34" charset="0"/>
            </a:endParaRPr>
          </a:p>
        </p:txBody>
      </p:sp>
      <p:sp>
        <p:nvSpPr>
          <p:cNvPr id="3" name="Content Placeholder 2"/>
          <p:cNvSpPr>
            <a:spLocks noGrp="1"/>
          </p:cNvSpPr>
          <p:nvPr>
            <p:ph idx="1"/>
          </p:nvPr>
        </p:nvSpPr>
        <p:spPr>
          <a:xfrm>
            <a:off x="152400" y="884237"/>
            <a:ext cx="8839200" cy="5135563"/>
          </a:xfrm>
        </p:spPr>
        <p:txBody>
          <a:bodyPr>
            <a:normAutofit/>
          </a:bodyPr>
          <a:lstStyle/>
          <a:p>
            <a:r>
              <a:rPr lang="en-US" dirty="0">
                <a:latin typeface="Arial Black" pitchFamily="34" charset="0"/>
              </a:rPr>
              <a:t>The fixative brings about cross-linking of proteins which produces denaturation or coagulation of the proteins so that the semi-fluid state is converted into semisolid state; such that the fixative maintains everything </a:t>
            </a:r>
            <a:r>
              <a:rPr lang="en-US" dirty="0" smtClean="0">
                <a:latin typeface="Arial Black" pitchFamily="34" charset="0"/>
              </a:rPr>
              <a:t>in-vivo </a:t>
            </a:r>
            <a:r>
              <a:rPr lang="en-US" dirty="0">
                <a:latin typeface="Arial Black" pitchFamily="34" charset="0"/>
              </a:rPr>
              <a:t>in relation to each other. </a:t>
            </a:r>
          </a:p>
          <a:p>
            <a:endParaRPr lang="en-US" dirty="0">
              <a:latin typeface="Arial Black" pitchFamily="34" charset="0"/>
            </a:endParaRPr>
          </a:p>
          <a:p>
            <a:pPr marL="914400" lvl="2" indent="-457200">
              <a:lnSpc>
                <a:spcPct val="120000"/>
              </a:lnSpc>
              <a:buFont typeface="Wingdings" charset="2"/>
              <a:buChar char="§"/>
              <a:tabLst>
                <a:tab pos="4691063" algn="l"/>
              </a:tabLst>
            </a:pPr>
            <a:endParaRPr lang="en-US" dirty="0">
              <a:solidFill>
                <a:srgbClr val="0000FF"/>
              </a:solidFill>
              <a:latin typeface="Arial"/>
              <a:cs typeface="Arial"/>
            </a:endParaRPr>
          </a:p>
        </p:txBody>
      </p:sp>
    </p:spTree>
    <p:extLst>
      <p:ext uri="{BB962C8B-B14F-4D97-AF65-F5344CB8AC3E}">
        <p14:creationId xmlns:p14="http://schemas.microsoft.com/office/powerpoint/2010/main" val="2548085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57200"/>
            <a:ext cx="9067800" cy="5016758"/>
          </a:xfrm>
          <a:prstGeom prst="rect">
            <a:avLst/>
          </a:prstGeom>
        </p:spPr>
        <p:txBody>
          <a:bodyPr wrap="square">
            <a:spAutoFit/>
          </a:bodyPr>
          <a:lstStyle/>
          <a:p>
            <a:pPr marL="285750" indent="-285750">
              <a:buFont typeface="Wingdings" pitchFamily="2" charset="2"/>
              <a:buChar char="§"/>
              <a:defRPr/>
            </a:pPr>
            <a:r>
              <a:rPr lang="en-US" sz="2400" dirty="0">
                <a:latin typeface="Arial Black" pitchFamily="34" charset="0"/>
              </a:rPr>
              <a:t>The semisolid state facilitate easy manipulation of the tissue.</a:t>
            </a:r>
          </a:p>
          <a:p>
            <a:pPr marL="285750" indent="-285750">
              <a:buFont typeface="Wingdings" pitchFamily="2" charset="2"/>
              <a:buChar char="§"/>
              <a:defRPr/>
            </a:pPr>
            <a:endParaRPr lang="en-US" sz="2400" dirty="0">
              <a:latin typeface="Arial Black" pitchFamily="34" charset="0"/>
            </a:endParaRPr>
          </a:p>
          <a:p>
            <a:pPr marL="395478" indent="-285750" fontAlgn="auto">
              <a:lnSpc>
                <a:spcPct val="80000"/>
              </a:lnSpc>
              <a:spcAft>
                <a:spcPts val="0"/>
              </a:spcAft>
              <a:buFont typeface="Wingdings" pitchFamily="2" charset="2"/>
              <a:buChar char="§"/>
              <a:defRPr/>
            </a:pPr>
            <a:r>
              <a:rPr lang="en-US" sz="2400" b="1" dirty="0">
                <a:latin typeface="Arial Black" pitchFamily="34" charset="0"/>
              </a:rPr>
              <a:t>If a fresh tissue is kept as it is at room  temp., it will become liquefied.</a:t>
            </a:r>
          </a:p>
          <a:p>
            <a:pPr marL="395478" indent="-285750" fontAlgn="auto">
              <a:lnSpc>
                <a:spcPct val="80000"/>
              </a:lnSpc>
              <a:spcAft>
                <a:spcPts val="0"/>
              </a:spcAft>
              <a:buFont typeface="Wingdings" pitchFamily="2" charset="2"/>
              <a:buChar char="§"/>
              <a:defRPr/>
            </a:pPr>
            <a:endParaRPr lang="en-US" sz="2400" b="1" dirty="0">
              <a:latin typeface="Arial Black" pitchFamily="34" charset="0"/>
            </a:endParaRPr>
          </a:p>
          <a:p>
            <a:pPr marL="395478" indent="-285750" fontAlgn="auto">
              <a:lnSpc>
                <a:spcPct val="80000"/>
              </a:lnSpc>
              <a:spcAft>
                <a:spcPts val="0"/>
              </a:spcAft>
              <a:buFont typeface="Wingdings" pitchFamily="2" charset="2"/>
              <a:buChar char="§"/>
              <a:defRPr/>
            </a:pPr>
            <a:r>
              <a:rPr lang="en-US" sz="2400" b="1" dirty="0">
                <a:latin typeface="Arial Black" pitchFamily="34" charset="0"/>
              </a:rPr>
              <a:t>It will also produce foul odor mainly due to the action of bacteria  and enzymes i.e. putrefaction and autolysis. </a:t>
            </a:r>
          </a:p>
          <a:p>
            <a:pPr marL="395478" indent="-285750" fontAlgn="auto">
              <a:lnSpc>
                <a:spcPct val="80000"/>
              </a:lnSpc>
              <a:spcAft>
                <a:spcPts val="0"/>
              </a:spcAft>
              <a:buFont typeface="Wingdings" pitchFamily="2" charset="2"/>
              <a:buChar char="§"/>
              <a:defRPr/>
            </a:pPr>
            <a:endParaRPr lang="en-US" b="1" dirty="0">
              <a:latin typeface="Arial Black" pitchFamily="34" charset="0"/>
            </a:endParaRPr>
          </a:p>
          <a:p>
            <a:pPr marL="109728" fontAlgn="auto">
              <a:lnSpc>
                <a:spcPct val="80000"/>
              </a:lnSpc>
              <a:spcAft>
                <a:spcPts val="0"/>
              </a:spcAft>
              <a:defRPr/>
            </a:pPr>
            <a:r>
              <a:rPr lang="en-US" sz="2800" dirty="0">
                <a:solidFill>
                  <a:srgbClr val="FF0000"/>
                </a:solidFill>
                <a:latin typeface="Arial Black" pitchFamily="34" charset="0"/>
              </a:rPr>
              <a:t>NOTE:</a:t>
            </a:r>
          </a:p>
          <a:p>
            <a:pPr marL="566928" lvl="1">
              <a:lnSpc>
                <a:spcPct val="80000"/>
              </a:lnSpc>
              <a:defRPr/>
            </a:pPr>
            <a:r>
              <a:rPr lang="en-US" sz="2400" dirty="0">
                <a:latin typeface="Arial Black" pitchFamily="34" charset="0"/>
              </a:rPr>
              <a:t>Unless a tissue is fixed soon after it’s removal from the body it will undergo degenerative changes caused by autolysis and putrefaction, these changes will eventually course the loss of the morphology of the individual cell.</a:t>
            </a:r>
          </a:p>
        </p:txBody>
      </p:sp>
    </p:spTree>
    <p:extLst>
      <p:ext uri="{BB962C8B-B14F-4D97-AF65-F5344CB8AC3E}">
        <p14:creationId xmlns:p14="http://schemas.microsoft.com/office/powerpoint/2010/main" val="388720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0239"/>
            <a:ext cx="8229600" cy="715962"/>
          </a:xfrm>
        </p:spPr>
        <p:txBody>
          <a:bodyPr/>
          <a:lstStyle/>
          <a:p>
            <a:r>
              <a:rPr lang="en-US" sz="4000" b="1" dirty="0"/>
              <a:t>AIM OF FIXATION</a:t>
            </a:r>
            <a:endParaRPr lang="en-US" sz="4000" b="1" dirty="0">
              <a:solidFill>
                <a:srgbClr val="FF0000"/>
              </a:solidFill>
              <a:latin typeface="Arial" pitchFamily="34" charset="0"/>
              <a:cs typeface="Arial" pitchFamily="34" charset="0"/>
            </a:endParaRPr>
          </a:p>
        </p:txBody>
      </p:sp>
      <p:sp>
        <p:nvSpPr>
          <p:cNvPr id="4" name="Rectangle 3"/>
          <p:cNvSpPr/>
          <p:nvPr/>
        </p:nvSpPr>
        <p:spPr>
          <a:xfrm>
            <a:off x="259307" y="1180827"/>
            <a:ext cx="8915400" cy="4531497"/>
          </a:xfrm>
          <a:prstGeom prst="rect">
            <a:avLst/>
          </a:prstGeom>
        </p:spPr>
        <p:txBody>
          <a:bodyPr wrap="square">
            <a:spAutoFit/>
          </a:bodyPr>
          <a:lstStyle/>
          <a:p>
            <a:pPr marL="365760" indent="-256032">
              <a:lnSpc>
                <a:spcPct val="80000"/>
              </a:lnSpc>
              <a:defRPr/>
            </a:pPr>
            <a:r>
              <a:rPr lang="en-US" sz="2400" b="1" dirty="0">
                <a:latin typeface="Arial Black" pitchFamily="34" charset="0"/>
              </a:rPr>
              <a:t>The first </a:t>
            </a:r>
            <a:r>
              <a:rPr lang="en-US" sz="2400" b="1" dirty="0" smtClean="0">
                <a:latin typeface="Arial Black" pitchFamily="34" charset="0"/>
              </a:rPr>
              <a:t>aim </a:t>
            </a:r>
            <a:r>
              <a:rPr lang="en-US" sz="2400" b="1" dirty="0">
                <a:latin typeface="Arial Black" pitchFamily="34" charset="0"/>
              </a:rPr>
              <a:t>of fixation is</a:t>
            </a:r>
          </a:p>
          <a:p>
            <a:pPr marL="365760" indent="-256032">
              <a:lnSpc>
                <a:spcPct val="80000"/>
              </a:lnSpc>
              <a:defRPr/>
            </a:pPr>
            <a:endParaRPr lang="en-US" sz="2400" b="1" dirty="0">
              <a:latin typeface="Arial Black" pitchFamily="34" charset="0"/>
            </a:endParaRPr>
          </a:p>
          <a:p>
            <a:pPr marL="365760" indent="-256032">
              <a:lnSpc>
                <a:spcPct val="80000"/>
              </a:lnSpc>
              <a:buFont typeface="Wingdings" pitchFamily="2" charset="2"/>
              <a:buChar char="ü"/>
              <a:defRPr/>
            </a:pPr>
            <a:r>
              <a:rPr lang="en-US" sz="2400" b="1" dirty="0">
                <a:latin typeface="Arial Black" pitchFamily="34" charset="0"/>
              </a:rPr>
              <a:t> To preserve the tissue in a life-like manner as possible.</a:t>
            </a:r>
          </a:p>
          <a:p>
            <a:pPr marL="365760" indent="-256032">
              <a:lnSpc>
                <a:spcPct val="80000"/>
              </a:lnSpc>
              <a:defRPr/>
            </a:pPr>
            <a:endParaRPr lang="en-US" sz="2400" b="1" dirty="0">
              <a:latin typeface="Arial Black" pitchFamily="34" charset="0"/>
            </a:endParaRPr>
          </a:p>
          <a:p>
            <a:pPr marL="365760" indent="-256032">
              <a:lnSpc>
                <a:spcPct val="80000"/>
              </a:lnSpc>
              <a:buFont typeface="Wingdings" pitchFamily="2" charset="2"/>
              <a:buChar char="ü"/>
              <a:defRPr/>
            </a:pPr>
            <a:r>
              <a:rPr lang="en-US" sz="2400" b="1" dirty="0">
                <a:latin typeface="Arial Black" pitchFamily="34" charset="0"/>
              </a:rPr>
              <a:t> Prevent postmortem changes like autolysis and putrefaction.</a:t>
            </a:r>
          </a:p>
          <a:p>
            <a:pPr marL="365760" indent="-256032">
              <a:lnSpc>
                <a:spcPct val="80000"/>
              </a:lnSpc>
              <a:defRPr/>
            </a:pPr>
            <a:endParaRPr lang="en-US" sz="2400" b="1" dirty="0">
              <a:latin typeface="Arial Black" pitchFamily="34" charset="0"/>
            </a:endParaRPr>
          </a:p>
          <a:p>
            <a:pPr marL="966978" indent="-857250">
              <a:lnSpc>
                <a:spcPct val="80000"/>
              </a:lnSpc>
              <a:buFont typeface="Wingdings" pitchFamily="2" charset="2"/>
              <a:buChar char="§"/>
              <a:defRPr/>
            </a:pPr>
            <a:r>
              <a:rPr lang="en-US" sz="2400" b="1" dirty="0">
                <a:latin typeface="Arial Black" pitchFamily="34" charset="0"/>
              </a:rPr>
              <a:t>Autolysis:</a:t>
            </a:r>
            <a:r>
              <a:rPr lang="en-US" sz="2400" b="1" i="1" dirty="0">
                <a:latin typeface="Arial Black" pitchFamily="34" charset="0"/>
              </a:rPr>
              <a:t> </a:t>
            </a:r>
            <a:r>
              <a:rPr lang="en-US" sz="2400" b="1" dirty="0">
                <a:latin typeface="Arial Black" pitchFamily="34" charset="0"/>
              </a:rPr>
              <a:t>Is the </a:t>
            </a:r>
            <a:r>
              <a:rPr lang="en-US" sz="2400" b="1" dirty="0" err="1">
                <a:latin typeface="Arial Black" pitchFamily="34" charset="0"/>
              </a:rPr>
              <a:t>lysis</a:t>
            </a:r>
            <a:r>
              <a:rPr lang="en-US" sz="2400" b="1" dirty="0">
                <a:latin typeface="Arial Black" pitchFamily="34" charset="0"/>
              </a:rPr>
              <a:t> (destruction or dissolution of cells) by enzymatic action probably as a result of rupture of the lysosomes.</a:t>
            </a:r>
          </a:p>
          <a:p>
            <a:pPr marL="966978" indent="-857250">
              <a:lnSpc>
                <a:spcPct val="80000"/>
              </a:lnSpc>
              <a:buFont typeface="Wingdings" pitchFamily="2" charset="2"/>
              <a:buChar char="§"/>
              <a:defRPr/>
            </a:pPr>
            <a:endParaRPr lang="en-US" sz="2400" b="1" dirty="0">
              <a:latin typeface="Arial Black" pitchFamily="34" charset="0"/>
            </a:endParaRPr>
          </a:p>
          <a:p>
            <a:pPr marL="966978" indent="-857250">
              <a:lnSpc>
                <a:spcPct val="80000"/>
              </a:lnSpc>
              <a:buFont typeface="Wingdings" pitchFamily="2" charset="2"/>
              <a:buChar char="§"/>
              <a:defRPr/>
            </a:pPr>
            <a:r>
              <a:rPr lang="en-US" sz="2400" b="1" dirty="0">
                <a:latin typeface="Arial Black" pitchFamily="34" charset="0"/>
              </a:rPr>
              <a:t>Putrefaction:</a:t>
            </a:r>
            <a:r>
              <a:rPr lang="en-US" sz="2400" b="1" i="1" dirty="0">
                <a:latin typeface="Arial Black" pitchFamily="34" charset="0"/>
              </a:rPr>
              <a:t>  </a:t>
            </a:r>
            <a:r>
              <a:rPr lang="en-US" sz="2400" b="1" dirty="0">
                <a:latin typeface="Arial Black" pitchFamily="34" charset="0"/>
              </a:rPr>
              <a:t>The breakdown of tissue by bacterial action often with formation of gas.</a:t>
            </a:r>
          </a:p>
        </p:txBody>
      </p:sp>
    </p:spTree>
    <p:extLst>
      <p:ext uri="{BB962C8B-B14F-4D97-AF65-F5344CB8AC3E}">
        <p14:creationId xmlns:p14="http://schemas.microsoft.com/office/powerpoint/2010/main" val="343646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5607689"/>
          </a:xfrm>
          <a:prstGeom prst="rect">
            <a:avLst/>
          </a:prstGeom>
        </p:spPr>
        <p:txBody>
          <a:bodyPr wrap="square">
            <a:spAutoFit/>
          </a:bodyPr>
          <a:lstStyle/>
          <a:p>
            <a:pPr marL="365760" indent="-256032">
              <a:lnSpc>
                <a:spcPct val="80000"/>
              </a:lnSpc>
              <a:buFont typeface="Wingdings" pitchFamily="2" charset="2"/>
              <a:buChar char="ü"/>
              <a:defRPr/>
            </a:pPr>
            <a:r>
              <a:rPr lang="en-US" sz="2400" b="1" dirty="0">
                <a:latin typeface="Arial Black" pitchFamily="34" charset="0"/>
              </a:rPr>
              <a:t>Preservation of chemical compounds and </a:t>
            </a:r>
            <a:r>
              <a:rPr lang="en-US" sz="2400" b="1" dirty="0" err="1">
                <a:latin typeface="Arial Black" pitchFamily="34" charset="0"/>
              </a:rPr>
              <a:t>microanatomic</a:t>
            </a:r>
            <a:r>
              <a:rPr lang="en-US" sz="2400" b="1" dirty="0">
                <a:latin typeface="Arial Black" pitchFamily="34" charset="0"/>
              </a:rPr>
              <a:t> constituents in the tissue so that further histochemistry is possible.</a:t>
            </a:r>
          </a:p>
          <a:p>
            <a:pPr marL="365760" indent="-256032">
              <a:lnSpc>
                <a:spcPct val="80000"/>
              </a:lnSpc>
              <a:buFont typeface="Wingdings" pitchFamily="2" charset="2"/>
              <a:buChar char="ü"/>
              <a:defRPr/>
            </a:pPr>
            <a:endParaRPr lang="en-US" sz="2400" b="1" dirty="0">
              <a:latin typeface="Arial Black" pitchFamily="34" charset="0"/>
            </a:endParaRPr>
          </a:p>
          <a:p>
            <a:pPr marL="365760" indent="-256032">
              <a:lnSpc>
                <a:spcPct val="80000"/>
              </a:lnSpc>
              <a:buFont typeface="Wingdings" pitchFamily="2" charset="2"/>
              <a:buChar char="ü"/>
              <a:defRPr/>
            </a:pPr>
            <a:r>
              <a:rPr lang="en-US" sz="2400" b="1" dirty="0">
                <a:latin typeface="Arial Black" pitchFamily="34" charset="0"/>
              </a:rPr>
              <a:t> Hardening</a:t>
            </a:r>
            <a:r>
              <a:rPr lang="en-US" sz="2400" b="1" i="1" dirty="0">
                <a:latin typeface="Arial Black" pitchFamily="34" charset="0"/>
              </a:rPr>
              <a:t> </a:t>
            </a:r>
            <a:r>
              <a:rPr lang="en-US" sz="2400" b="1" dirty="0">
                <a:latin typeface="Arial Black" pitchFamily="34" charset="0"/>
              </a:rPr>
              <a:t>: the hardening effect of fixatives allows easy manipulation of soft tissue like brain, intestines etc.</a:t>
            </a:r>
          </a:p>
          <a:p>
            <a:pPr marL="365760" indent="-256032">
              <a:lnSpc>
                <a:spcPct val="80000"/>
              </a:lnSpc>
              <a:defRPr/>
            </a:pPr>
            <a:endParaRPr lang="en-US" sz="2400" b="1" dirty="0">
              <a:latin typeface="Arial Black" pitchFamily="34" charset="0"/>
            </a:endParaRPr>
          </a:p>
          <a:p>
            <a:pPr marL="365760" indent="-256032">
              <a:lnSpc>
                <a:spcPct val="80000"/>
              </a:lnSpc>
              <a:buFont typeface="Wingdings" pitchFamily="2" charset="2"/>
              <a:buChar char="ü"/>
              <a:defRPr/>
            </a:pPr>
            <a:r>
              <a:rPr lang="en-US" sz="2400" b="1" dirty="0">
                <a:latin typeface="Arial Black" pitchFamily="34" charset="0"/>
              </a:rPr>
              <a:t> Solidification: Converts the normal semi-fluid consistency of cells (gel) to an irreversible semisolid consistency (solid).</a:t>
            </a:r>
          </a:p>
          <a:p>
            <a:pPr marL="365760" indent="-256032">
              <a:lnSpc>
                <a:spcPct val="80000"/>
              </a:lnSpc>
              <a:defRPr/>
            </a:pPr>
            <a:endParaRPr lang="en-US" sz="2400" b="1" dirty="0">
              <a:latin typeface="Arial Black" pitchFamily="34" charset="0"/>
            </a:endParaRPr>
          </a:p>
          <a:p>
            <a:pPr marL="365760" indent="-256032">
              <a:lnSpc>
                <a:spcPct val="80000"/>
              </a:lnSpc>
              <a:buFont typeface="Wingdings" pitchFamily="2" charset="2"/>
              <a:buChar char="ü"/>
              <a:defRPr/>
            </a:pPr>
            <a:r>
              <a:rPr lang="en-US" sz="2400" b="1" dirty="0">
                <a:latin typeface="Arial Black" pitchFamily="34" charset="0"/>
              </a:rPr>
              <a:t>Optical differentiation </a:t>
            </a:r>
            <a:r>
              <a:rPr lang="en-US" sz="2400" b="1" dirty="0" smtClean="0">
                <a:latin typeface="Arial Black" pitchFamily="34" charset="0"/>
              </a:rPr>
              <a:t>– </a:t>
            </a:r>
          </a:p>
          <a:p>
            <a:pPr marL="365760" indent="-256032">
              <a:lnSpc>
                <a:spcPct val="80000"/>
              </a:lnSpc>
              <a:buFont typeface="Wingdings" pitchFamily="2" charset="2"/>
              <a:buChar char="ü"/>
              <a:defRPr/>
            </a:pPr>
            <a:endParaRPr lang="en-US" sz="2400" b="1" dirty="0" smtClean="0">
              <a:latin typeface="Arial Black" pitchFamily="34" charset="0"/>
            </a:endParaRPr>
          </a:p>
          <a:p>
            <a:pPr marL="1024128" lvl="2">
              <a:lnSpc>
                <a:spcPct val="80000"/>
              </a:lnSpc>
              <a:defRPr/>
            </a:pPr>
            <a:r>
              <a:rPr lang="en-US" sz="2400" b="1" dirty="0" smtClean="0">
                <a:latin typeface="Arial Black" pitchFamily="34" charset="0"/>
              </a:rPr>
              <a:t>It alters to varying degrees the refractive indices of the various components of cells and tissues so that unstained components are more easily visualized than when unfixed</a:t>
            </a:r>
            <a:endParaRPr lang="en-US" sz="2400" b="1" dirty="0">
              <a:latin typeface="Arial Black" pitchFamily="34" charset="0"/>
            </a:endParaRPr>
          </a:p>
          <a:p>
            <a:pPr marL="365760" indent="-256032">
              <a:lnSpc>
                <a:spcPct val="80000"/>
              </a:lnSpc>
              <a:defRPr/>
            </a:pPr>
            <a:endParaRPr lang="en-US" sz="1600" b="1" dirty="0"/>
          </a:p>
        </p:txBody>
      </p:sp>
    </p:spTree>
    <p:extLst>
      <p:ext uri="{BB962C8B-B14F-4D97-AF65-F5344CB8AC3E}">
        <p14:creationId xmlns:p14="http://schemas.microsoft.com/office/powerpoint/2010/main" val="573301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9067800" cy="7417415"/>
          </a:xfrm>
          <a:prstGeom prst="rect">
            <a:avLst/>
          </a:prstGeom>
        </p:spPr>
        <p:txBody>
          <a:bodyPr wrap="square">
            <a:spAutoFit/>
          </a:bodyPr>
          <a:lstStyle/>
          <a:p>
            <a:pPr>
              <a:buFont typeface="Wingdings" pitchFamily="2" charset="2"/>
              <a:buChar char="ü"/>
            </a:pPr>
            <a:endParaRPr lang="en-US" sz="2400" b="1" dirty="0" smtClean="0">
              <a:latin typeface="Arial Black" pitchFamily="34" charset="0"/>
            </a:endParaRPr>
          </a:p>
          <a:p>
            <a:pPr>
              <a:buFont typeface="Wingdings" pitchFamily="2" charset="2"/>
              <a:buChar char="ü"/>
            </a:pPr>
            <a:r>
              <a:rPr lang="en-US" sz="2400" b="1" dirty="0" smtClean="0">
                <a:latin typeface="Arial Black" pitchFamily="34" charset="0"/>
              </a:rPr>
              <a:t>Effects </a:t>
            </a:r>
            <a:r>
              <a:rPr lang="en-US" sz="2400" b="1" dirty="0">
                <a:latin typeface="Arial Black" pitchFamily="34" charset="0"/>
              </a:rPr>
              <a:t>of staining</a:t>
            </a:r>
            <a:r>
              <a:rPr lang="en-US" sz="2400" b="1" i="1" dirty="0">
                <a:latin typeface="Arial Black" pitchFamily="34" charset="0"/>
              </a:rPr>
              <a:t> </a:t>
            </a:r>
            <a:r>
              <a:rPr lang="en-US" sz="2400" dirty="0" smtClean="0">
                <a:latin typeface="Arial Black" pitchFamily="34" charset="0"/>
              </a:rPr>
              <a:t>– </a:t>
            </a:r>
          </a:p>
          <a:p>
            <a:pPr lvl="1"/>
            <a:r>
              <a:rPr lang="en-US" sz="2000" b="1" dirty="0">
                <a:latin typeface="Arial Black" pitchFamily="34" charset="0"/>
              </a:rPr>
              <a:t>C</a:t>
            </a:r>
            <a:r>
              <a:rPr lang="en-US" sz="2000" b="1" dirty="0" smtClean="0">
                <a:latin typeface="Arial Black" pitchFamily="34" charset="0"/>
              </a:rPr>
              <a:t>ertain </a:t>
            </a:r>
            <a:r>
              <a:rPr lang="en-US" sz="2000" b="1" dirty="0">
                <a:latin typeface="Arial Black" pitchFamily="34" charset="0"/>
              </a:rPr>
              <a:t>fixatives like formaldehyde intensifies the staining character of tissue </a:t>
            </a:r>
            <a:r>
              <a:rPr lang="en-US" sz="2000" b="1" dirty="0" smtClean="0">
                <a:latin typeface="Arial Black" pitchFamily="34" charset="0"/>
              </a:rPr>
              <a:t>especially </a:t>
            </a:r>
            <a:r>
              <a:rPr lang="en-US" sz="2000" b="1" dirty="0">
                <a:latin typeface="Arial Black" pitchFamily="34" charset="0"/>
              </a:rPr>
              <a:t>with </a:t>
            </a:r>
            <a:r>
              <a:rPr lang="en-US" sz="2000" b="1" dirty="0" err="1">
                <a:latin typeface="Arial Black" pitchFamily="34" charset="0"/>
              </a:rPr>
              <a:t>haematoxylin</a:t>
            </a:r>
            <a:r>
              <a:rPr lang="en-US" sz="2000" b="1" dirty="0" smtClean="0">
                <a:latin typeface="Arial Black" pitchFamily="34" charset="0"/>
              </a:rPr>
              <a:t>.</a:t>
            </a:r>
          </a:p>
          <a:p>
            <a:pPr lvl="1"/>
            <a:endParaRPr lang="en-US" sz="2000" b="1" dirty="0" smtClean="0">
              <a:latin typeface="Arial Black" pitchFamily="34" charset="0"/>
            </a:endParaRPr>
          </a:p>
          <a:p>
            <a:pPr marL="342900" indent="-342900">
              <a:buFont typeface="Wingdings" pitchFamily="2" charset="2"/>
              <a:buChar char="ü"/>
            </a:pPr>
            <a:r>
              <a:rPr lang="en-GB" sz="2000" dirty="0">
                <a:latin typeface="Arial Black" pitchFamily="34" charset="0"/>
              </a:rPr>
              <a:t>S</a:t>
            </a:r>
            <a:r>
              <a:rPr lang="en-GB" sz="2000" dirty="0" smtClean="0">
                <a:latin typeface="Arial Black" pitchFamily="34" charset="0"/>
              </a:rPr>
              <a:t>upport </a:t>
            </a:r>
            <a:r>
              <a:rPr lang="en-GB" sz="2000" dirty="0">
                <a:latin typeface="Arial Black" pitchFamily="34" charset="0"/>
              </a:rPr>
              <a:t>high quality and consistent staining with </a:t>
            </a:r>
            <a:r>
              <a:rPr lang="en-GB" sz="2000" dirty="0" smtClean="0">
                <a:latin typeface="Arial Black" pitchFamily="34" charset="0"/>
              </a:rPr>
              <a:t>Haematoxylin </a:t>
            </a:r>
            <a:r>
              <a:rPr lang="en-GB" sz="2000" dirty="0">
                <a:latin typeface="Arial Black" pitchFamily="34" charset="0"/>
              </a:rPr>
              <a:t>and eosin (H&amp;E</a:t>
            </a:r>
            <a:r>
              <a:rPr lang="en-GB" sz="2000" dirty="0" smtClean="0">
                <a:latin typeface="Arial Black" pitchFamily="34" charset="0"/>
              </a:rPr>
              <a:t>)</a:t>
            </a:r>
          </a:p>
          <a:p>
            <a:r>
              <a:rPr lang="en-GB" sz="2000" dirty="0" smtClean="0">
                <a:latin typeface="Arial Black" pitchFamily="34" charset="0"/>
              </a:rPr>
              <a:t>    </a:t>
            </a:r>
            <a:r>
              <a:rPr lang="en-GB" sz="2000" dirty="0" err="1" smtClean="0">
                <a:latin typeface="Arial Black" pitchFamily="34" charset="0"/>
              </a:rPr>
              <a:t>Histochemical</a:t>
            </a:r>
            <a:r>
              <a:rPr lang="en-GB" sz="2000" dirty="0" smtClean="0">
                <a:latin typeface="Arial Black" pitchFamily="34" charset="0"/>
              </a:rPr>
              <a:t> </a:t>
            </a:r>
            <a:endParaRPr lang="en-GB" sz="2000" dirty="0" smtClean="0">
              <a:latin typeface="Arial Black" pitchFamily="34" charset="0"/>
            </a:endParaRPr>
          </a:p>
          <a:p>
            <a:r>
              <a:rPr lang="en-GB" sz="2000" dirty="0" smtClean="0">
                <a:latin typeface="Arial Black" pitchFamily="34" charset="0"/>
              </a:rPr>
              <a:t>    I</a:t>
            </a:r>
            <a:r>
              <a:rPr lang="en-GB" sz="2000" dirty="0" smtClean="0">
                <a:latin typeface="Arial Black" pitchFamily="34" charset="0"/>
              </a:rPr>
              <a:t>mmunohistochemical </a:t>
            </a:r>
            <a:r>
              <a:rPr lang="en-GB" sz="2000" dirty="0">
                <a:latin typeface="Arial Black" pitchFamily="34" charset="0"/>
              </a:rPr>
              <a:t>stain both initially and after storage of the paraffin blocks for at least a decade.</a:t>
            </a:r>
          </a:p>
          <a:p>
            <a:pPr marL="342900" indent="-342900">
              <a:buFont typeface="Wingdings" pitchFamily="2" charset="2"/>
              <a:buChar char="ü"/>
            </a:pPr>
            <a:endParaRPr lang="en-GB" sz="2000" dirty="0">
              <a:latin typeface="Arial Black" pitchFamily="34" charset="0"/>
            </a:endParaRPr>
          </a:p>
          <a:p>
            <a:pPr marL="342900" indent="-342900">
              <a:buFont typeface="Wingdings" pitchFamily="2" charset="2"/>
              <a:buChar char="ü"/>
            </a:pPr>
            <a:r>
              <a:rPr lang="en-GB" sz="2000" dirty="0">
                <a:latin typeface="Arial Black" pitchFamily="34" charset="0"/>
              </a:rPr>
              <a:t>The fixative must have the ability to prevent long and short term destruction of the micro-architecture of the tissue by stopping the activity of catabolic enzymes and hence, autolysis, minimizing the diffusion of soluble molecules from their original locations.</a:t>
            </a:r>
          </a:p>
          <a:p>
            <a:pPr marL="342900" indent="-342900">
              <a:buFont typeface="Wingdings" pitchFamily="2" charset="2"/>
              <a:buChar char="ü"/>
            </a:pPr>
            <a:endParaRPr lang="en-GB" sz="2000" dirty="0">
              <a:latin typeface="Arial Black" pitchFamily="34" charset="0"/>
            </a:endParaRPr>
          </a:p>
          <a:p>
            <a:pPr marL="342900" indent="-342900">
              <a:buFont typeface="Wingdings" pitchFamily="2" charset="2"/>
              <a:buChar char="ü"/>
            </a:pPr>
            <a:r>
              <a:rPr lang="en-GB" sz="2000" dirty="0">
                <a:latin typeface="Arial Black" pitchFamily="34" charset="0"/>
              </a:rPr>
              <a:t> Another characteristics of a good fixative is the destruction of infectious agents - maintaining tissue and cellular integrity.</a:t>
            </a:r>
          </a:p>
          <a:p>
            <a:pPr lvl="1"/>
            <a:endParaRPr lang="en-US" sz="2000" b="1" dirty="0">
              <a:latin typeface="Arial Black" pitchFamily="34" charset="0"/>
            </a:endParaRPr>
          </a:p>
          <a:p>
            <a:endParaRPr lang="en-US" sz="2400" b="1" dirty="0">
              <a:latin typeface="Arial Black" pitchFamily="34" charset="0"/>
            </a:endParaRPr>
          </a:p>
          <a:p>
            <a:pPr marL="342900" indent="-342900">
              <a:buFont typeface="Wingdings" pitchFamily="2" charset="2"/>
              <a:buChar char="§"/>
            </a:pPr>
            <a:endParaRPr lang="en-US" sz="2400" b="1" dirty="0">
              <a:latin typeface="Arial Black" pitchFamily="34" charset="0"/>
            </a:endParaRPr>
          </a:p>
        </p:txBody>
      </p:sp>
    </p:spTree>
    <p:extLst>
      <p:ext uri="{BB962C8B-B14F-4D97-AF65-F5344CB8AC3E}">
        <p14:creationId xmlns:p14="http://schemas.microsoft.com/office/powerpoint/2010/main" val="2951723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6247864"/>
          </a:xfrm>
          <a:prstGeom prst="rect">
            <a:avLst/>
          </a:prstGeom>
        </p:spPr>
        <p:txBody>
          <a:bodyPr wrap="square">
            <a:spAutoFit/>
          </a:bodyPr>
          <a:lstStyle/>
          <a:p>
            <a:pPr marL="342900" indent="-342900">
              <a:buFont typeface="Wingdings" pitchFamily="2" charset="2"/>
              <a:buChar char="§"/>
            </a:pPr>
            <a:r>
              <a:rPr lang="en-US" sz="2400" b="1" dirty="0" smtClean="0">
                <a:latin typeface="Arial Black" pitchFamily="34" charset="0"/>
              </a:rPr>
              <a:t>Generally </a:t>
            </a:r>
            <a:r>
              <a:rPr lang="en-US" sz="2400" b="1" dirty="0">
                <a:latin typeface="Arial Black" pitchFamily="34" charset="0"/>
              </a:rPr>
              <a:t>the major objective of fixation in pathology is:-</a:t>
            </a:r>
          </a:p>
          <a:p>
            <a:pPr marL="342900" indent="-342900">
              <a:buFont typeface="Wingdings" pitchFamily="2" charset="2"/>
              <a:buChar char="§"/>
            </a:pPr>
            <a:endParaRPr lang="en-US" sz="1000" b="1" dirty="0">
              <a:latin typeface="Arial Black" pitchFamily="34" charset="0"/>
            </a:endParaRPr>
          </a:p>
          <a:p>
            <a:pPr marL="1371600" lvl="2" indent="-457200">
              <a:lnSpc>
                <a:spcPct val="200000"/>
              </a:lnSpc>
              <a:buFont typeface="+mj-lt"/>
              <a:buAutoNum type="arabicPeriod"/>
            </a:pPr>
            <a:r>
              <a:rPr lang="en-US" b="1" dirty="0">
                <a:latin typeface="Arial Black" pitchFamily="34" charset="0"/>
              </a:rPr>
              <a:t>Maintain clear and consistent morphological features.</a:t>
            </a:r>
          </a:p>
          <a:p>
            <a:pPr marL="1371600" lvl="2" indent="-457200">
              <a:lnSpc>
                <a:spcPct val="200000"/>
              </a:lnSpc>
              <a:buFont typeface="+mj-lt"/>
              <a:buAutoNum type="arabicPeriod"/>
            </a:pPr>
            <a:r>
              <a:rPr lang="en-GB" b="1" dirty="0">
                <a:latin typeface="Arial Black" pitchFamily="34" charset="0"/>
              </a:rPr>
              <a:t>Preserves and stabilizes</a:t>
            </a:r>
            <a:r>
              <a:rPr lang="en-GB" dirty="0">
                <a:latin typeface="Arial Black" pitchFamily="34" charset="0"/>
              </a:rPr>
              <a:t> cell morphology and tissue architecture</a:t>
            </a:r>
            <a:endParaRPr lang="en-US" dirty="0">
              <a:latin typeface="Arial Black" pitchFamily="34" charset="0"/>
            </a:endParaRPr>
          </a:p>
          <a:p>
            <a:pPr marL="1371600" lvl="2" indent="-457200">
              <a:lnSpc>
                <a:spcPct val="200000"/>
              </a:lnSpc>
              <a:buFont typeface="+mj-lt"/>
              <a:buAutoNum type="arabicPeriod"/>
            </a:pPr>
            <a:r>
              <a:rPr lang="en-GB" b="1" dirty="0">
                <a:latin typeface="Arial Black" pitchFamily="34" charset="0"/>
              </a:rPr>
              <a:t>Inactivates</a:t>
            </a:r>
            <a:r>
              <a:rPr lang="en-GB" dirty="0">
                <a:latin typeface="Arial Black" pitchFamily="34" charset="0"/>
              </a:rPr>
              <a:t> proteolytic enzymes that could otherwise degrade </a:t>
            </a:r>
            <a:r>
              <a:rPr lang="en-GB" dirty="0" smtClean="0">
                <a:latin typeface="Arial Black" pitchFamily="34" charset="0"/>
              </a:rPr>
              <a:t>the </a:t>
            </a:r>
            <a:r>
              <a:rPr lang="en-GB" dirty="0">
                <a:latin typeface="Arial Black" pitchFamily="34" charset="0"/>
              </a:rPr>
              <a:t>sample</a:t>
            </a:r>
            <a:endParaRPr lang="en-US" dirty="0">
              <a:latin typeface="Arial Black" pitchFamily="34" charset="0"/>
            </a:endParaRPr>
          </a:p>
          <a:p>
            <a:pPr marL="1371600" lvl="2" indent="-457200">
              <a:lnSpc>
                <a:spcPct val="200000"/>
              </a:lnSpc>
              <a:buFont typeface="+mj-lt"/>
              <a:buAutoNum type="arabicPeriod"/>
            </a:pPr>
            <a:r>
              <a:rPr lang="en-GB" b="1" dirty="0">
                <a:latin typeface="Arial Black" pitchFamily="34" charset="0"/>
              </a:rPr>
              <a:t>Strengthens</a:t>
            </a:r>
            <a:r>
              <a:rPr lang="en-GB" dirty="0">
                <a:latin typeface="Arial Black" pitchFamily="34" charset="0"/>
              </a:rPr>
              <a:t> samples so that they can withstand further processing and staining</a:t>
            </a:r>
            <a:endParaRPr lang="en-US" dirty="0">
              <a:latin typeface="Arial Black" pitchFamily="34" charset="0"/>
            </a:endParaRPr>
          </a:p>
          <a:p>
            <a:pPr marL="1371600" lvl="2" indent="-457200">
              <a:lnSpc>
                <a:spcPct val="200000"/>
              </a:lnSpc>
              <a:buFont typeface="+mj-lt"/>
              <a:buAutoNum type="arabicPeriod"/>
            </a:pPr>
            <a:r>
              <a:rPr lang="en-GB" b="1" dirty="0">
                <a:latin typeface="Arial Black" pitchFamily="34" charset="0"/>
              </a:rPr>
              <a:t>Protects</a:t>
            </a:r>
            <a:r>
              <a:rPr lang="en-GB" dirty="0">
                <a:latin typeface="Arial Black" pitchFamily="34" charset="0"/>
              </a:rPr>
              <a:t> samples against microbial contamination and possible decomposition. </a:t>
            </a:r>
            <a:endParaRPr lang="en-US" dirty="0">
              <a:latin typeface="Arial Black" pitchFamily="34" charset="0"/>
            </a:endParaRPr>
          </a:p>
          <a:p>
            <a:pPr marL="342900" indent="-342900">
              <a:buFont typeface="Wingdings" pitchFamily="2" charset="2"/>
              <a:buChar char="§"/>
            </a:pPr>
            <a:endParaRPr lang="en-GB" dirty="0">
              <a:latin typeface="Arial Black" pitchFamily="34" charset="0"/>
            </a:endParaRPr>
          </a:p>
        </p:txBody>
      </p:sp>
    </p:spTree>
    <p:extLst>
      <p:ext uri="{BB962C8B-B14F-4D97-AF65-F5344CB8AC3E}">
        <p14:creationId xmlns:p14="http://schemas.microsoft.com/office/powerpoint/2010/main" val="1609635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TotalTime>
  <Words>1614</Words>
  <Application>Microsoft Office PowerPoint</Application>
  <PresentationFormat>On-screen Show (4:3)</PresentationFormat>
  <Paragraphs>249</Paragraphs>
  <Slides>25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Algerian</vt:lpstr>
      <vt:lpstr>Arial</vt:lpstr>
      <vt:lpstr>Arial Black</vt:lpstr>
      <vt:lpstr>Bauhaus 93</vt:lpstr>
      <vt:lpstr>Calibri</vt:lpstr>
      <vt:lpstr>Harlow Solid Italic</vt:lpstr>
      <vt:lpstr>Times New Roman</vt:lpstr>
      <vt:lpstr>Wingdings</vt:lpstr>
      <vt:lpstr>Wingdings 3</vt:lpstr>
      <vt:lpstr>Office Theme</vt:lpstr>
      <vt:lpstr>PowerPoint Presentation</vt:lpstr>
      <vt:lpstr>PowerPoint Presentation</vt:lpstr>
      <vt:lpstr>INTRODUCTION</vt:lpstr>
      <vt:lpstr>PRINCIPLE OF FIXATION</vt:lpstr>
      <vt:lpstr>PowerPoint Presentation</vt:lpstr>
      <vt:lpstr>AIM OF FIXATION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University System – The Trinity University of Our Dream</dc:title>
  <dc:creator>falade</dc:creator>
  <cp:lastModifiedBy>dell</cp:lastModifiedBy>
  <cp:revision>127</cp:revision>
  <dcterms:created xsi:type="dcterms:W3CDTF">2019-05-19T08:06:06Z</dcterms:created>
  <dcterms:modified xsi:type="dcterms:W3CDTF">2023-11-24T11:05:56Z</dcterms:modified>
</cp:coreProperties>
</file>