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02" r:id="rId2"/>
    <p:sldId id="257" r:id="rId3"/>
    <p:sldId id="261" r:id="rId4"/>
    <p:sldId id="291" r:id="rId5"/>
    <p:sldId id="262" r:id="rId6"/>
    <p:sldId id="269" r:id="rId7"/>
    <p:sldId id="264" r:id="rId8"/>
    <p:sldId id="305" r:id="rId9"/>
    <p:sldId id="306" r:id="rId10"/>
    <p:sldId id="304" r:id="rId11"/>
    <p:sldId id="277" r:id="rId12"/>
    <p:sldId id="300" r:id="rId13"/>
    <p:sldId id="271" r:id="rId14"/>
    <p:sldId id="273" r:id="rId15"/>
    <p:sldId id="301" r:id="rId16"/>
    <p:sldId id="274" r:id="rId17"/>
    <p:sldId id="275" r:id="rId18"/>
    <p:sldId id="270" r:id="rId19"/>
    <p:sldId id="307" r:id="rId20"/>
    <p:sldId id="296" r:id="rId21"/>
    <p:sldId id="30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24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97038-1444-4970-8BA1-2B7111FE868D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57028-FBC2-4836-A680-8E9BF321D4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819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EEF2800-77E8-4095-BFB5-E1F9D481F4A5}" type="slidenum">
              <a:rPr lang="en-US"/>
              <a:pPr eaLnBrk="1" hangingPunct="1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87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4DA1-61F5-43C9-A987-C1A2911F86A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76B2-8075-4333-A37F-57CC8B0E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6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4DA1-61F5-43C9-A987-C1A2911F86A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76B2-8075-4333-A37F-57CC8B0E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8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4DA1-61F5-43C9-A987-C1A2911F86A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76B2-8075-4333-A37F-57CC8B0E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3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4DA1-61F5-43C9-A987-C1A2911F86A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76B2-8075-4333-A37F-57CC8B0E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3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4DA1-61F5-43C9-A987-C1A2911F86A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76B2-8075-4333-A37F-57CC8B0E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5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4DA1-61F5-43C9-A987-C1A2911F86A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76B2-8075-4333-A37F-57CC8B0E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8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4DA1-61F5-43C9-A987-C1A2911F86A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76B2-8075-4333-A37F-57CC8B0E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4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4DA1-61F5-43C9-A987-C1A2911F86A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76B2-8075-4333-A37F-57CC8B0E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7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4DA1-61F5-43C9-A987-C1A2911F86A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76B2-8075-4333-A37F-57CC8B0E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2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4DA1-61F5-43C9-A987-C1A2911F86A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76B2-8075-4333-A37F-57CC8B0E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0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4DA1-61F5-43C9-A987-C1A2911F86A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76B2-8075-4333-A37F-57CC8B0E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1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04DA1-61F5-43C9-A987-C1A2911F86A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D76B2-8075-4333-A37F-57CC8B0E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5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7315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smtClean="0">
                <a:latin typeface="Berlin Sans FB Demi" panose="020E0802020502020306" pitchFamily="34" charset="0"/>
              </a:rPr>
              <a:t>INTRODUCTION</a:t>
            </a:r>
            <a:br>
              <a:rPr lang="en-GB" sz="4000" smtClean="0">
                <a:latin typeface="Berlin Sans FB Demi" panose="020E0802020502020306" pitchFamily="34" charset="0"/>
              </a:rPr>
            </a:br>
            <a:r>
              <a:rPr lang="en-GB" sz="4000" smtClean="0">
                <a:latin typeface="Berlin Sans FB Demi" panose="020E0802020502020306" pitchFamily="34" charset="0"/>
              </a:rPr>
              <a:t>TO</a:t>
            </a:r>
            <a:br>
              <a:rPr lang="en-GB" sz="4000" smtClean="0">
                <a:latin typeface="Berlin Sans FB Demi" panose="020E0802020502020306" pitchFamily="34" charset="0"/>
              </a:rPr>
            </a:br>
            <a:r>
              <a:rPr lang="en-GB" sz="4000" smtClean="0">
                <a:latin typeface="Berlin Sans FB Demi" panose="020E0802020502020306" pitchFamily="34" charset="0"/>
              </a:rPr>
              <a:t>  HISTOPATHOLOGY </a:t>
            </a:r>
            <a:r>
              <a:rPr lang="en-GB" smtClean="0">
                <a:latin typeface="Berlin Sans FB Demi" panose="020E0802020502020306" pitchFamily="34" charset="0"/>
              </a:rPr>
              <a:t/>
            </a:r>
            <a:br>
              <a:rPr lang="en-GB" smtClean="0">
                <a:latin typeface="Berlin Sans FB Demi" panose="020E0802020502020306" pitchFamily="34" charset="0"/>
              </a:rPr>
            </a:br>
            <a:r>
              <a:rPr lang="en-GB" smtClean="0">
                <a:latin typeface="Berlin Sans FB Demi" panose="020E0802020502020306" pitchFamily="34" charset="0"/>
              </a:rPr>
              <a:t/>
            </a:r>
            <a:br>
              <a:rPr lang="en-GB" smtClean="0">
                <a:latin typeface="Berlin Sans FB Demi" panose="020E0802020502020306" pitchFamily="34" charset="0"/>
              </a:rPr>
            </a:br>
            <a:endParaRPr lang="en-GB" smtClean="0">
              <a:latin typeface="Garamond Premr Pro Smbd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295400" y="4343400"/>
            <a:ext cx="7315200" cy="4419600"/>
          </a:xfrm>
        </p:spPr>
        <p:txBody>
          <a:bodyPr/>
          <a:lstStyle/>
          <a:p>
            <a:pPr algn="ctr" eaLnBrk="1" hangingPunct="1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GB" smtClean="0">
                <a:latin typeface="Berlin Sans FB Demi" panose="020E0802020502020306" pitchFamily="34" charset="0"/>
              </a:rPr>
              <a:t> </a:t>
            </a:r>
            <a:r>
              <a:rPr lang="en-US" b="1" smtClean="0">
                <a:latin typeface="Monotype Corsiva" panose="03010101010201010101" pitchFamily="66" charset="0"/>
              </a:rPr>
              <a:t>By</a:t>
            </a:r>
          </a:p>
          <a:p>
            <a:pPr algn="ctr" eaLnBrk="1" hangingPunct="1">
              <a:lnSpc>
                <a:spcPct val="60000"/>
              </a:lnSpc>
            </a:pPr>
            <a:endParaRPr lang="en-US" b="1" smtClean="0">
              <a:latin typeface="Monotype Corsiva" panose="03010101010201010101" pitchFamily="66" charset="0"/>
            </a:endParaRPr>
          </a:p>
          <a:p>
            <a:pPr algn="ctr" eaLnBrk="1" hangingPunct="1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2800" b="1" smtClean="0">
                <a:latin typeface="Times New Roman" panose="02020603050405020304" pitchFamily="18" charset="0"/>
              </a:rPr>
              <a:t>OSIAGWU DANIEL</a:t>
            </a:r>
            <a:r>
              <a:rPr lang="en-US" sz="4000" b="1" smtClean="0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endParaRPr lang="en-GB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427163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75" y="50800"/>
            <a:ext cx="1916113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8725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85" y="914400"/>
            <a:ext cx="9144000" cy="4659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-342900">
              <a:lnSpc>
                <a:spcPct val="120000"/>
              </a:lnSpc>
              <a:buFont typeface="Wingdings" panose="05000000000000000000" pitchFamily="2" charset="2"/>
              <a:buChar char="§"/>
              <a:tabLst>
                <a:tab pos="4691063" algn="l"/>
              </a:tabLst>
            </a:pPr>
            <a:r>
              <a:rPr lang="en-US" sz="2000" dirty="0">
                <a:latin typeface="Arial Black" panose="020B0A04020102020204" pitchFamily="34" charset="0"/>
              </a:rPr>
              <a:t>Cellular pathology is </a:t>
            </a:r>
            <a:r>
              <a:rPr lang="en-US" sz="2000" b="1" dirty="0">
                <a:latin typeface="Arial Black" panose="020B0A04020102020204" pitchFamily="34" charset="0"/>
              </a:rPr>
              <a:t>the study of disease in cells, tissues and organs</a:t>
            </a:r>
            <a:r>
              <a:rPr lang="en-US" sz="2000" dirty="0">
                <a:latin typeface="Arial Black" panose="020B0A04020102020204" pitchFamily="34" charset="0"/>
              </a:rPr>
              <a:t>. </a:t>
            </a:r>
          </a:p>
          <a:p>
            <a:pPr marL="400050" lvl="1" indent="-342900">
              <a:lnSpc>
                <a:spcPct val="120000"/>
              </a:lnSpc>
              <a:buFont typeface="Wingdings" panose="05000000000000000000" pitchFamily="2" charset="2"/>
              <a:buChar char="§"/>
              <a:tabLst>
                <a:tab pos="4691063" algn="l"/>
              </a:tabLst>
            </a:pPr>
            <a:endParaRPr lang="en-US" sz="800" dirty="0">
              <a:latin typeface="Arial Black" panose="020B0A04020102020204" pitchFamily="34" charset="0"/>
            </a:endParaRPr>
          </a:p>
          <a:p>
            <a:pPr marL="400050" lvl="1" indent="-342900">
              <a:lnSpc>
                <a:spcPct val="120000"/>
              </a:lnSpc>
              <a:buFont typeface="Wingdings" panose="05000000000000000000" pitchFamily="2" charset="2"/>
              <a:buChar char="§"/>
              <a:tabLst>
                <a:tab pos="4691063" algn="l"/>
              </a:tabLst>
            </a:pPr>
            <a:r>
              <a:rPr lang="en-US" altLang="x-none" sz="2000" dirty="0">
                <a:latin typeface="Arial Black" panose="020B0A04020102020204" pitchFamily="34" charset="0"/>
              </a:rPr>
              <a:t>It is the study and diagnosis of disease through examination of tissues, organs, body fluids and whole bodies (Autopsy). </a:t>
            </a:r>
            <a:endParaRPr lang="en-US" sz="2000" dirty="0">
              <a:latin typeface="Arial Black" panose="020B0A04020102020204" pitchFamily="34" charset="0"/>
            </a:endParaRPr>
          </a:p>
          <a:p>
            <a:pPr marL="400050" lvl="1" indent="-342900">
              <a:lnSpc>
                <a:spcPct val="120000"/>
              </a:lnSpc>
              <a:buFont typeface="Wingdings" panose="05000000000000000000" pitchFamily="2" charset="2"/>
              <a:buChar char="§"/>
              <a:tabLst>
                <a:tab pos="4691063" algn="l"/>
              </a:tabLst>
            </a:pPr>
            <a:endParaRPr lang="en-US" sz="800" dirty="0">
              <a:latin typeface="Arial Black" panose="020B0A04020102020204" pitchFamily="34" charset="0"/>
            </a:endParaRPr>
          </a:p>
          <a:p>
            <a:pPr marL="400050" lvl="1" indent="-342900">
              <a:lnSpc>
                <a:spcPct val="120000"/>
              </a:lnSpc>
              <a:buFont typeface="Wingdings" panose="05000000000000000000" pitchFamily="2" charset="2"/>
              <a:buChar char="§"/>
              <a:tabLst>
                <a:tab pos="4691063" algn="l"/>
              </a:tabLst>
            </a:pPr>
            <a:r>
              <a:rPr lang="en-US" sz="2000" dirty="0">
                <a:latin typeface="Arial Black" panose="020B0A04020102020204" pitchFamily="34" charset="0"/>
              </a:rPr>
              <a:t>Used </a:t>
            </a:r>
            <a:r>
              <a:rPr lang="en-US" sz="2000" b="1" dirty="0">
                <a:latin typeface="Arial Black" panose="020B0A04020102020204" pitchFamily="34" charset="0"/>
              </a:rPr>
              <a:t>to diagnose illnesses and medical problems  </a:t>
            </a:r>
            <a:endParaRPr lang="en-US" sz="2000" dirty="0">
              <a:latin typeface="Arial Black" panose="020B0A04020102020204" pitchFamily="34" charset="0"/>
            </a:endParaRPr>
          </a:p>
          <a:p>
            <a:pPr marL="400050" lvl="1" indent="-342900">
              <a:lnSpc>
                <a:spcPct val="120000"/>
              </a:lnSpc>
              <a:buFont typeface="Wingdings" panose="05000000000000000000" pitchFamily="2" charset="2"/>
              <a:buChar char="§"/>
              <a:tabLst>
                <a:tab pos="4691063" algn="l"/>
              </a:tabLst>
            </a:pPr>
            <a:endParaRPr lang="en-US" sz="800" dirty="0">
              <a:latin typeface="Arial Black" panose="020B0A04020102020204" pitchFamily="34" charset="0"/>
            </a:endParaRPr>
          </a:p>
          <a:p>
            <a:pPr marL="400050" lvl="1" indent="-342900">
              <a:lnSpc>
                <a:spcPct val="120000"/>
              </a:lnSpc>
              <a:buFont typeface="Wingdings" panose="05000000000000000000" pitchFamily="2" charset="2"/>
              <a:buChar char="§"/>
              <a:tabLst>
                <a:tab pos="4691063" algn="l"/>
              </a:tabLst>
            </a:pPr>
            <a:r>
              <a:rPr lang="en-US" sz="2000" dirty="0">
                <a:latin typeface="Arial Black" panose="020B0A04020102020204" pitchFamily="34" charset="0"/>
              </a:rPr>
              <a:t>Cellular pathology also known as anatomical (or anatomic) pathology is </a:t>
            </a:r>
            <a:r>
              <a:rPr lang="en-US" sz="2000" b="1" dirty="0">
                <a:latin typeface="Arial Black" panose="020B0A04020102020204" pitchFamily="34" charset="0"/>
              </a:rPr>
              <a:t>the branch of pathology that involves the study of body organs and tissues (groups of cells)</a:t>
            </a:r>
          </a:p>
          <a:p>
            <a:pPr marL="400050" lvl="1" indent="-342900">
              <a:lnSpc>
                <a:spcPct val="120000"/>
              </a:lnSpc>
              <a:buFont typeface="Wingdings" panose="05000000000000000000" pitchFamily="2" charset="2"/>
              <a:buChar char="§"/>
              <a:tabLst>
                <a:tab pos="4691063" algn="l"/>
              </a:tabLst>
            </a:pPr>
            <a:endParaRPr lang="en-US" sz="1000" dirty="0">
              <a:latin typeface="Arial Black" panose="020B0A04020102020204" pitchFamily="34" charset="0"/>
            </a:endParaRPr>
          </a:p>
          <a:p>
            <a:pPr marL="1314450" lvl="3" indent="-342900">
              <a:lnSpc>
                <a:spcPct val="120000"/>
              </a:lnSpc>
              <a:buFont typeface="Wingdings" panose="05000000000000000000" pitchFamily="2" charset="2"/>
              <a:buChar char="ü"/>
              <a:tabLst>
                <a:tab pos="4691063" algn="l"/>
              </a:tabLst>
            </a:pPr>
            <a:r>
              <a:rPr lang="en-US" sz="2000" dirty="0" smtClean="0">
                <a:latin typeface="Arial Black" panose="020B0A04020102020204" pitchFamily="34" charset="0"/>
              </a:rPr>
              <a:t>Histopathology</a:t>
            </a:r>
          </a:p>
          <a:p>
            <a:pPr marL="1314450" lvl="3" indent="-342900">
              <a:lnSpc>
                <a:spcPct val="120000"/>
              </a:lnSpc>
              <a:buFont typeface="Wingdings" panose="05000000000000000000" pitchFamily="2" charset="2"/>
              <a:buChar char="ü"/>
              <a:tabLst>
                <a:tab pos="4691063" algn="l"/>
              </a:tabLst>
            </a:pPr>
            <a:endParaRPr lang="en-US" sz="2000" dirty="0">
              <a:latin typeface="Arial Black" panose="020B0A04020102020204" pitchFamily="34" charset="0"/>
            </a:endParaRPr>
          </a:p>
          <a:p>
            <a:pPr marL="1257300" lvl="2" indent="-34290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Arial Black" panose="020B0A04020102020204" pitchFamily="34" charset="0"/>
              </a:rPr>
              <a:t>Cytopathology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1752600" y="304800"/>
            <a:ext cx="6538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Arial Black" panose="020B0A04020102020204" pitchFamily="34" charset="0"/>
              </a:rPr>
              <a:t>CELLULAR PATHOLOGY/HISTOPATHOLOGY</a:t>
            </a:r>
            <a:endParaRPr lang="en-US" sz="2000" b="1" dirty="0">
              <a:latin typeface="Arial Black" pitchFamily="34" charset="0"/>
              <a:ea typeface="Times New Roma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387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9441E56-1283-A1C1-E09F-7BD5E66C9DB6}"/>
              </a:ext>
            </a:extLst>
          </p:cNvPr>
          <p:cNvSpPr txBox="1"/>
          <p:nvPr/>
        </p:nvSpPr>
        <p:spPr>
          <a:xfrm>
            <a:off x="228600" y="0"/>
            <a:ext cx="8915400" cy="7308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lvl="1">
              <a:lnSpc>
                <a:spcPct val="120000"/>
              </a:lnSpc>
              <a:tabLst>
                <a:tab pos="4691063" algn="l"/>
              </a:tabLst>
            </a:pPr>
            <a:endParaRPr lang="en-US" sz="1600" dirty="0">
              <a:latin typeface="Arial Black" panose="020B0A04020102020204" pitchFamily="34" charset="0"/>
            </a:endParaRPr>
          </a:p>
          <a:p>
            <a:pPr marL="400050" lvl="1" indent="-342900">
              <a:lnSpc>
                <a:spcPct val="120000"/>
              </a:lnSpc>
              <a:buFont typeface="Wingdings" panose="05000000000000000000" pitchFamily="2" charset="2"/>
              <a:buChar char="§"/>
              <a:tabLst>
                <a:tab pos="4691063" algn="l"/>
              </a:tabLst>
            </a:pPr>
            <a:r>
              <a:rPr lang="en-US" sz="2000" dirty="0">
                <a:latin typeface="Arial Black" panose="020B0A04020102020204" pitchFamily="34" charset="0"/>
              </a:rPr>
              <a:t>Histopathology is the study of tissues removed from living patients during surgery to help diagnose a disease and determine a treatment plan.</a:t>
            </a:r>
            <a:endParaRPr lang="en-US" sz="2400" dirty="0">
              <a:latin typeface="Arial Black" panose="020B0A04020102020204" pitchFamily="34" charset="0"/>
            </a:endParaRPr>
          </a:p>
          <a:p>
            <a:pPr marL="57150" lvl="1">
              <a:lnSpc>
                <a:spcPct val="120000"/>
              </a:lnSpc>
              <a:tabLst>
                <a:tab pos="4691063" algn="l"/>
              </a:tabLst>
            </a:pPr>
            <a:endParaRPr lang="en-US" sz="2000" dirty="0">
              <a:latin typeface="Arial Black" panose="020B0A04020102020204" pitchFamily="34" charset="0"/>
            </a:endParaRPr>
          </a:p>
          <a:p>
            <a:pPr marL="400050" lvl="1" indent="-342900">
              <a:lnSpc>
                <a:spcPct val="120000"/>
              </a:lnSpc>
              <a:buFont typeface="Wingdings" panose="05000000000000000000" pitchFamily="2" charset="2"/>
              <a:buChar char="§"/>
              <a:tabLst>
                <a:tab pos="4691063" algn="l"/>
              </a:tabLst>
            </a:pPr>
            <a:r>
              <a:rPr lang="en-US" sz="2000" dirty="0">
                <a:latin typeface="Arial Black" panose="020B0A04020102020204" pitchFamily="34" charset="0"/>
              </a:rPr>
              <a:t>The majority of histopathology examinations are undertaken on tissue obtained from patients undergoing a tissue biopsy for diagnostic purposes.</a:t>
            </a:r>
          </a:p>
          <a:p>
            <a:pPr marL="57150" lvl="1">
              <a:lnSpc>
                <a:spcPct val="120000"/>
              </a:lnSpc>
              <a:tabLst>
                <a:tab pos="4691063" algn="l"/>
              </a:tabLst>
            </a:pPr>
            <a:endParaRPr lang="en-US" sz="2000" dirty="0">
              <a:latin typeface="Arial Black" panose="020B0A04020102020204" pitchFamily="34" charset="0"/>
            </a:endParaRPr>
          </a:p>
          <a:p>
            <a:pPr marL="400050" lvl="1" indent="-342900">
              <a:lnSpc>
                <a:spcPct val="120000"/>
              </a:lnSpc>
              <a:buFont typeface="Wingdings" panose="05000000000000000000" pitchFamily="2" charset="2"/>
              <a:buChar char="§"/>
              <a:tabLst>
                <a:tab pos="4691063" algn="l"/>
              </a:tabLst>
            </a:pPr>
            <a:r>
              <a:rPr lang="en-US" sz="2000" dirty="0">
                <a:latin typeface="Arial Black" panose="020B0A04020102020204" pitchFamily="34" charset="0"/>
              </a:rPr>
              <a:t>Histopathology is also used to help the establishment of cause of death as part of a post-mortem examination</a:t>
            </a:r>
          </a:p>
          <a:p>
            <a:pPr marL="57150" lvl="1">
              <a:lnSpc>
                <a:spcPct val="120000"/>
              </a:lnSpc>
              <a:tabLst>
                <a:tab pos="4691063" algn="l"/>
              </a:tabLst>
            </a:pPr>
            <a:r>
              <a:rPr lang="en-US" sz="2000" dirty="0">
                <a:latin typeface="Arial Black" panose="020B0A04020102020204" pitchFamily="34" charset="0"/>
              </a:rPr>
              <a:t> </a:t>
            </a:r>
          </a:p>
          <a:p>
            <a:pPr marL="400050" lvl="1" indent="-342900">
              <a:lnSpc>
                <a:spcPct val="120000"/>
              </a:lnSpc>
              <a:buFont typeface="Wingdings" panose="05000000000000000000" pitchFamily="2" charset="2"/>
              <a:buChar char="§"/>
              <a:tabLst>
                <a:tab pos="4691063" algn="l"/>
              </a:tabLst>
            </a:pPr>
            <a:r>
              <a:rPr lang="en-US" sz="2000" dirty="0">
                <a:latin typeface="Arial Black" panose="020B0A04020102020204" pitchFamily="34" charset="0"/>
              </a:rPr>
              <a:t>All histopathological examination of tissues starts with;-</a:t>
            </a:r>
          </a:p>
          <a:p>
            <a:pPr marL="1314450" lvl="3" indent="-342900">
              <a:lnSpc>
                <a:spcPct val="120000"/>
              </a:lnSpc>
              <a:buFont typeface="Wingdings" panose="05000000000000000000" pitchFamily="2" charset="2"/>
              <a:buChar char="ü"/>
              <a:tabLst>
                <a:tab pos="4691063" algn="l"/>
              </a:tabLst>
            </a:pPr>
            <a:r>
              <a:rPr lang="en-US" dirty="0">
                <a:latin typeface="Arial Black" panose="020B0A04020102020204" pitchFamily="34" charset="0"/>
              </a:rPr>
              <a:t>Surgery</a:t>
            </a:r>
          </a:p>
          <a:p>
            <a:pPr marL="1314450" lvl="3" indent="-342900">
              <a:lnSpc>
                <a:spcPct val="120000"/>
              </a:lnSpc>
              <a:buFont typeface="Wingdings" panose="05000000000000000000" pitchFamily="2" charset="2"/>
              <a:buChar char="ü"/>
              <a:tabLst>
                <a:tab pos="4691063" algn="l"/>
              </a:tabLst>
            </a:pPr>
            <a:r>
              <a:rPr lang="en-US" dirty="0">
                <a:latin typeface="Arial Black" panose="020B0A04020102020204" pitchFamily="34" charset="0"/>
              </a:rPr>
              <a:t>Biopsy </a:t>
            </a:r>
          </a:p>
          <a:p>
            <a:pPr marL="1314450" lvl="3" indent="-342900">
              <a:lnSpc>
                <a:spcPct val="120000"/>
              </a:lnSpc>
              <a:buFont typeface="Wingdings" panose="05000000000000000000" pitchFamily="2" charset="2"/>
              <a:buChar char="ü"/>
              <a:tabLst>
                <a:tab pos="4691063" algn="l"/>
              </a:tabLst>
            </a:pPr>
            <a:r>
              <a:rPr lang="en-US" dirty="0">
                <a:latin typeface="Arial Black" panose="020B0A04020102020204" pitchFamily="34" charset="0"/>
              </a:rPr>
              <a:t>Autopsy </a:t>
            </a:r>
          </a:p>
          <a:p>
            <a:pPr marL="400050" lvl="1" indent="-342900">
              <a:lnSpc>
                <a:spcPct val="120000"/>
              </a:lnSpc>
              <a:buFont typeface="Wingdings" panose="05000000000000000000" pitchFamily="2" charset="2"/>
              <a:buChar char="§"/>
              <a:tabLst>
                <a:tab pos="4691063" algn="l"/>
              </a:tabLst>
            </a:pPr>
            <a:endParaRPr lang="en-US" sz="2000" dirty="0">
              <a:latin typeface="Arial Black" panose="020B0A04020102020204" pitchFamily="34" charset="0"/>
            </a:endParaRPr>
          </a:p>
          <a:p>
            <a:pPr marL="400050" lvl="1" indent="-342900">
              <a:lnSpc>
                <a:spcPct val="120000"/>
              </a:lnSpc>
              <a:buFont typeface="Wingdings" panose="05000000000000000000" pitchFamily="2" charset="2"/>
              <a:buChar char="§"/>
              <a:tabLst>
                <a:tab pos="4691063" algn="l"/>
              </a:tabLst>
            </a:pPr>
            <a:endParaRPr lang="en-US" sz="2000" dirty="0">
              <a:latin typeface="Arial Black" panose="020B0A04020102020204" pitchFamily="34" charset="0"/>
            </a:endParaRPr>
          </a:p>
          <a:p>
            <a:pPr marL="400050" lvl="1" indent="-342900">
              <a:lnSpc>
                <a:spcPct val="120000"/>
              </a:lnSpc>
              <a:buFont typeface="Wingdings" panose="05000000000000000000" pitchFamily="2" charset="2"/>
              <a:buChar char="§"/>
              <a:tabLst>
                <a:tab pos="4691063" algn="l"/>
              </a:tabLst>
            </a:pPr>
            <a:endParaRPr lang="en-US" sz="1800" dirty="0">
              <a:latin typeface="Arial Black" panose="020B0A04020102020204" pitchFamily="34" charset="0"/>
            </a:endParaRPr>
          </a:p>
          <a:p>
            <a:pPr marL="57150" lvl="1" indent="0">
              <a:lnSpc>
                <a:spcPct val="120000"/>
              </a:lnSpc>
              <a:buNone/>
              <a:tabLst>
                <a:tab pos="4691063" algn="l"/>
              </a:tabLst>
            </a:pPr>
            <a:endParaRPr lang="en-US" sz="1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23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605F069-D9CC-6C8B-33AD-A356D2BF49FC}"/>
              </a:ext>
            </a:extLst>
          </p:cNvPr>
          <p:cNvSpPr txBox="1"/>
          <p:nvPr/>
        </p:nvSpPr>
        <p:spPr>
          <a:xfrm>
            <a:off x="-4549" y="272988"/>
            <a:ext cx="89916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lvl="1">
              <a:lnSpc>
                <a:spcPct val="120000"/>
              </a:lnSpc>
              <a:tabLst>
                <a:tab pos="4691063" algn="l"/>
              </a:tabLst>
            </a:pPr>
            <a:r>
              <a:rPr lang="en-US" sz="2000" dirty="0">
                <a:latin typeface="Arial Black" panose="020B0A04020102020204" pitchFamily="34" charset="0"/>
              </a:rPr>
              <a:t>Histopathology</a:t>
            </a:r>
            <a:endParaRPr lang="en-US" dirty="0">
              <a:latin typeface="Arial Black" panose="020B0A04020102020204" pitchFamily="34" charset="0"/>
            </a:endParaRPr>
          </a:p>
          <a:p>
            <a:pPr marL="457200" lvl="2">
              <a:lnSpc>
                <a:spcPct val="120000"/>
              </a:lnSpc>
              <a:tabLst>
                <a:tab pos="4691063" algn="l"/>
              </a:tabLst>
            </a:pPr>
            <a:r>
              <a:rPr lang="en-US" sz="2000" dirty="0">
                <a:effectLst/>
                <a:latin typeface="Arial Black" panose="020B0A04020102020204" pitchFamily="34" charset="0"/>
              </a:rPr>
              <a:t>  Surgical Pathology</a:t>
            </a:r>
          </a:p>
          <a:p>
            <a:pPr lvl="1">
              <a:lnSpc>
                <a:spcPct val="80000"/>
              </a:lnSpc>
            </a:pPr>
            <a:r>
              <a:rPr lang="en-US" altLang="x-none" sz="2000" dirty="0">
                <a:latin typeface="Arial Black" panose="020B0A04020102020204" pitchFamily="34" charset="0"/>
              </a:rPr>
              <a:t>         </a:t>
            </a:r>
            <a:r>
              <a:rPr lang="en-US" altLang="x-none" dirty="0">
                <a:latin typeface="Arial Black" panose="020B0A04020102020204" pitchFamily="34" charset="0"/>
              </a:rPr>
              <a:t>- Biopsies</a:t>
            </a:r>
          </a:p>
          <a:p>
            <a:pPr marL="2571750" lvl="5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x-none" dirty="0">
                <a:solidFill>
                  <a:schemeClr val="tx2"/>
                </a:solidFill>
                <a:latin typeface="Arial Black" panose="020B0A04020102020204" pitchFamily="34" charset="0"/>
              </a:rPr>
              <a:t>Incisional biopsy</a:t>
            </a:r>
          </a:p>
          <a:p>
            <a:pPr marL="2571750" lvl="5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x-none" dirty="0">
                <a:solidFill>
                  <a:schemeClr val="tx2"/>
                </a:solidFill>
                <a:latin typeface="Arial Black" panose="020B0A04020102020204" pitchFamily="34" charset="0"/>
              </a:rPr>
              <a:t>Excisional </a:t>
            </a:r>
            <a:r>
              <a:rPr lang="en-US" altLang="x-none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biopsy</a:t>
            </a:r>
          </a:p>
          <a:p>
            <a:pPr marL="2571750" lvl="5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x-none" dirty="0">
              <a:latin typeface="Arial Black" panose="020B0A04020102020204" pitchFamily="34" charset="0"/>
            </a:endParaRPr>
          </a:p>
          <a:p>
            <a:pPr lvl="2">
              <a:lnSpc>
                <a:spcPct val="80000"/>
              </a:lnSpc>
            </a:pPr>
            <a:r>
              <a:rPr lang="en-US" altLang="x-none" sz="2000" dirty="0"/>
              <a:t>     -  </a:t>
            </a:r>
            <a:r>
              <a:rPr lang="en-US" altLang="x-none" sz="1600" dirty="0">
                <a:latin typeface="Arial Black" panose="020B0A04020102020204" pitchFamily="34" charset="0"/>
              </a:rPr>
              <a:t>Needle biopsy (FNAB)</a:t>
            </a:r>
          </a:p>
          <a:p>
            <a:pPr lvl="2">
              <a:lnSpc>
                <a:spcPct val="80000"/>
              </a:lnSpc>
            </a:pPr>
            <a:r>
              <a:rPr lang="en-US" altLang="x-none" sz="1600" dirty="0">
                <a:latin typeface="Arial Black" panose="020B0A04020102020204" pitchFamily="34" charset="0"/>
              </a:rPr>
              <a:t>     - Endoscopic biopsy</a:t>
            </a:r>
          </a:p>
          <a:p>
            <a:pPr lvl="1">
              <a:lnSpc>
                <a:spcPct val="80000"/>
              </a:lnSpc>
            </a:pPr>
            <a:endParaRPr lang="en-US" altLang="x-none" sz="1600" dirty="0">
              <a:latin typeface="Arial Black" panose="020B0A04020102020204" pitchFamily="34" charset="0"/>
            </a:endParaRPr>
          </a:p>
          <a:p>
            <a:pPr marL="400050" lvl="1" indent="-342900">
              <a:lnSpc>
                <a:spcPct val="120000"/>
              </a:lnSpc>
              <a:buFont typeface="Wingdings" panose="05000000000000000000" pitchFamily="2" charset="2"/>
              <a:buChar char="§"/>
              <a:tabLst>
                <a:tab pos="4691063" algn="l"/>
              </a:tabLst>
            </a:pPr>
            <a:r>
              <a:rPr lang="en-US" sz="2000" dirty="0">
                <a:latin typeface="Arial Black" panose="020B0A04020102020204" pitchFamily="34" charset="0"/>
              </a:rPr>
              <a:t>Cytopathology is closely allied to histopathology but is distinct because the diagnostic information is acquired following analysis of cell preparations.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400" dirty="0">
              <a:latin typeface="Arial Black" panose="020B0A040201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Arial Black" panose="020B0A04020102020204" pitchFamily="34" charset="0"/>
              </a:rPr>
              <a:t>Cytopathology</a:t>
            </a:r>
          </a:p>
          <a:p>
            <a:pPr lvl="1">
              <a:lnSpc>
                <a:spcPct val="80000"/>
              </a:lnSpc>
            </a:pPr>
            <a:endParaRPr lang="en-US" sz="1000" dirty="0">
              <a:latin typeface="Arial Black" panose="020B0A040201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 Black" panose="020B0A04020102020204" pitchFamily="34" charset="0"/>
              </a:rPr>
              <a:t>The study of cellular changes and everything related to cells,</a:t>
            </a:r>
            <a:r>
              <a:rPr lang="en-US" sz="2000" b="1" dirty="0">
                <a:latin typeface="Arial Black" panose="020B0A04020102020204" pitchFamily="34" charset="0"/>
              </a:rPr>
              <a:t> It </a:t>
            </a:r>
            <a:r>
              <a:rPr lang="en-US" dirty="0">
                <a:latin typeface="Arial Black" panose="020B0A04020102020204" pitchFamily="34" charset="0"/>
              </a:rPr>
              <a:t>Involves </a:t>
            </a:r>
            <a:r>
              <a:rPr lang="en-US" b="1" dirty="0">
                <a:latin typeface="Arial Black" panose="020B0A04020102020204" pitchFamily="34" charset="0"/>
              </a:rPr>
              <a:t>examining cells from bodily tissues or fluids to determine a diagnosis: </a:t>
            </a:r>
            <a:r>
              <a:rPr lang="en-US" altLang="x-none" sz="1600" dirty="0">
                <a:latin typeface="Arial Black" panose="020B0A04020102020204" pitchFamily="34" charset="0"/>
              </a:rPr>
              <a:t>– </a:t>
            </a:r>
            <a:endParaRPr lang="en-US" altLang="x-none" sz="1600" dirty="0" smtClean="0">
              <a:latin typeface="Arial Black" panose="020B0A04020102020204" pitchFamily="34" charset="0"/>
            </a:endParaRPr>
          </a:p>
          <a:p>
            <a:pPr lvl="1">
              <a:lnSpc>
                <a:spcPct val="80000"/>
              </a:lnSpc>
            </a:pPr>
            <a:endParaRPr lang="en-US" altLang="x-none" sz="1600" dirty="0">
              <a:latin typeface="Arial Black" panose="020B0A040201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x-none" sz="1600" dirty="0">
                <a:latin typeface="Arial Black" panose="020B0A04020102020204" pitchFamily="34" charset="0"/>
              </a:rPr>
              <a:t>     </a:t>
            </a:r>
            <a:r>
              <a:rPr lang="en-US" altLang="x-none" dirty="0">
                <a:latin typeface="Arial Black" panose="020B0A04020102020204" pitchFamily="34" charset="0"/>
              </a:rPr>
              <a:t>- </a:t>
            </a:r>
            <a:r>
              <a:rPr lang="en-US" altLang="x-none" dirty="0">
                <a:solidFill>
                  <a:srgbClr val="FF0000"/>
                </a:solidFill>
                <a:latin typeface="Arial Black" panose="020B0A04020102020204" pitchFamily="34" charset="0"/>
              </a:rPr>
              <a:t>Exfoliate cytology</a:t>
            </a:r>
          </a:p>
          <a:p>
            <a:pPr lvl="1" algn="just">
              <a:lnSpc>
                <a:spcPct val="80000"/>
              </a:lnSpc>
            </a:pPr>
            <a:r>
              <a:rPr lang="en-US" altLang="x-none" dirty="0">
                <a:solidFill>
                  <a:srgbClr val="FF0000"/>
                </a:solidFill>
                <a:latin typeface="Arial Black" panose="020B0A04020102020204" pitchFamily="34" charset="0"/>
              </a:rPr>
              <a:t>     - Fluid cytology</a:t>
            </a:r>
          </a:p>
          <a:p>
            <a:pPr lvl="1" algn="just">
              <a:lnSpc>
                <a:spcPct val="80000"/>
              </a:lnSpc>
            </a:pPr>
            <a:r>
              <a:rPr lang="en-US" altLang="x-none" dirty="0">
                <a:solidFill>
                  <a:srgbClr val="FF0000"/>
                </a:solidFill>
                <a:latin typeface="Arial Black" panose="020B0A04020102020204" pitchFamily="34" charset="0"/>
              </a:rPr>
              <a:t>     - Washing cell</a:t>
            </a:r>
          </a:p>
          <a:p>
            <a:pPr lvl="1" algn="just">
              <a:lnSpc>
                <a:spcPct val="80000"/>
              </a:lnSpc>
            </a:pPr>
            <a:r>
              <a:rPr lang="en-US" altLang="x-none" dirty="0">
                <a:solidFill>
                  <a:srgbClr val="FF0000"/>
                </a:solidFill>
                <a:latin typeface="Arial Black" panose="020B0A04020102020204" pitchFamily="34" charset="0"/>
              </a:rPr>
              <a:t>     - Fine needle aspiration cytology (FNAC)</a:t>
            </a:r>
          </a:p>
          <a:p>
            <a:pPr lvl="1" algn="just">
              <a:lnSpc>
                <a:spcPct val="80000"/>
              </a:lnSpc>
            </a:pPr>
            <a:r>
              <a:rPr lang="en-US" altLang="x-none" dirty="0">
                <a:solidFill>
                  <a:srgbClr val="FF0000"/>
                </a:solidFill>
                <a:latin typeface="Arial Black" panose="020B0A04020102020204" pitchFamily="34" charset="0"/>
              </a:rPr>
              <a:t>     - Urine </a:t>
            </a:r>
          </a:p>
          <a:p>
            <a:pPr lvl="1" algn="just">
              <a:lnSpc>
                <a:spcPct val="80000"/>
              </a:lnSpc>
            </a:pPr>
            <a:r>
              <a:rPr lang="en-US" altLang="x-none" dirty="0">
                <a:solidFill>
                  <a:srgbClr val="FF0000"/>
                </a:solidFill>
                <a:latin typeface="Arial Black" panose="020B0A04020102020204" pitchFamily="34" charset="0"/>
              </a:rPr>
              <a:t>     - Sputum</a:t>
            </a:r>
          </a:p>
          <a:p>
            <a:pPr lvl="1" algn="just">
              <a:lnSpc>
                <a:spcPct val="80000"/>
              </a:lnSpc>
            </a:pPr>
            <a:r>
              <a:rPr lang="en-US" altLang="x-none" dirty="0">
                <a:solidFill>
                  <a:srgbClr val="FF0000"/>
                </a:solidFill>
                <a:latin typeface="Arial Black" panose="020B0A04020102020204" pitchFamily="34" charset="0"/>
              </a:rPr>
              <a:t>     - Semen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x-none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562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0239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 Black" panose="020B0A04020102020204" pitchFamily="34" charset="0"/>
                <a:cs typeface="Arial" pitchFamily="34" charset="0"/>
              </a:rPr>
              <a:t>TYPES OF BIOPSIES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AF78C72-C762-0C43-9F39-45B3CC7BC69B}"/>
              </a:ext>
            </a:extLst>
          </p:cNvPr>
          <p:cNvSpPr txBox="1"/>
          <p:nvPr/>
        </p:nvSpPr>
        <p:spPr>
          <a:xfrm>
            <a:off x="0" y="835164"/>
            <a:ext cx="91440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Arial Black" panose="020B0A04020102020204" pitchFamily="34" charset="0"/>
              </a:rPr>
              <a:t>Currettings-</a:t>
            </a:r>
          </a:p>
          <a:p>
            <a:pPr lvl="2" algn="just"/>
            <a:r>
              <a:rPr lang="en-US" dirty="0">
                <a:latin typeface="Arial Black" panose="020B0A04020102020204" pitchFamily="34" charset="0"/>
              </a:rPr>
              <a:t>Fragments of tissue harvested by scraping the site of the   disease process.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 Black" panose="020B0A04020102020204" pitchFamily="34" charset="0"/>
              </a:rPr>
              <a:t>Skin 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 Black" panose="020B0A04020102020204" pitchFamily="34" charset="0"/>
              </a:rPr>
              <a:t>Endometrium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 Black" panose="020B0A04020102020204" pitchFamily="34" charset="0"/>
              </a:rPr>
              <a:t>Bone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dirty="0">
              <a:latin typeface="Arial Black" panose="020B0A04020102020204" pitchFamily="34" charset="0"/>
            </a:endParaRPr>
          </a:p>
          <a:p>
            <a:pPr lvl="3"/>
            <a:endParaRPr lang="en-US" sz="1000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Arial Black" panose="020B0A04020102020204" pitchFamily="34" charset="0"/>
              </a:rPr>
              <a:t>Endoscopic biopsy </a:t>
            </a:r>
            <a:r>
              <a:rPr lang="en-US" dirty="0" smtClean="0">
                <a:latin typeface="Arial Black" panose="020B0A04020102020204" pitchFamily="34" charset="0"/>
              </a:rPr>
              <a:t>– capsule /pill camera</a:t>
            </a:r>
            <a:endParaRPr lang="en-US" dirty="0">
              <a:latin typeface="Arial Black" panose="020B0A04020102020204" pitchFamily="34" charset="0"/>
            </a:endParaRPr>
          </a:p>
          <a:p>
            <a:pPr lvl="2"/>
            <a:r>
              <a:rPr lang="en-US" dirty="0">
                <a:latin typeface="Arial Black" panose="020B0A04020102020204" pitchFamily="34" charset="0"/>
              </a:rPr>
              <a:t>Tissue harvested using an endoscope—a camera is used to visualize the biopsy site   and small pincers are used to harvest and retrieve the tissue.</a:t>
            </a:r>
          </a:p>
          <a:p>
            <a:pPr lvl="2"/>
            <a:r>
              <a:rPr lang="en-US" dirty="0">
                <a:latin typeface="Arial Black" panose="020B0A04020102020204" pitchFamily="34" charset="0"/>
              </a:rPr>
              <a:t>Endoscopy facilitates the examination of internal organs and the luminal surfaces </a:t>
            </a:r>
            <a:endParaRPr lang="en-US" dirty="0" smtClean="0">
              <a:latin typeface="Arial Black" panose="020B0A04020102020204" pitchFamily="34" charset="0"/>
            </a:endParaRPr>
          </a:p>
          <a:p>
            <a:pPr lvl="2"/>
            <a:endParaRPr lang="en-US" sz="1000" dirty="0" smtClean="0">
              <a:latin typeface="Arial Black" panose="020B0A040201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Genitourinary tract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rgbClr val="FF0000"/>
                </a:solidFill>
                <a:latin typeface="Arial Black" panose="020B0A04020102020204" pitchFamily="34" charset="0"/>
              </a:rPr>
              <a:t>Sinonasal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tract</a:t>
            </a:r>
            <a:endParaRPr lang="en-US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Respiratory tract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Gastrointestinal tract</a:t>
            </a:r>
            <a:endParaRPr lang="x-none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2"/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281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F192071-167B-3923-33C3-E60FAF052CC7}"/>
              </a:ext>
            </a:extLst>
          </p:cNvPr>
          <p:cNvSpPr txBox="1"/>
          <p:nvPr/>
        </p:nvSpPr>
        <p:spPr>
          <a:xfrm>
            <a:off x="228600" y="210026"/>
            <a:ext cx="9144000" cy="6647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Arial Black" panose="020B0A04020102020204" pitchFamily="34" charset="0"/>
              </a:rPr>
              <a:t>Core biopsy –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800" dirty="0">
              <a:latin typeface="Arial Black" panose="020B0A04020102020204" pitchFamily="34" charset="0"/>
            </a:endParaRPr>
          </a:p>
          <a:p>
            <a:pPr lvl="1"/>
            <a:r>
              <a:rPr lang="en-US" dirty="0">
                <a:latin typeface="Arial Black" panose="020B0A04020102020204" pitchFamily="34" charset="0"/>
              </a:rPr>
              <a:t>A large-bore needle is used to harvest deep tissue samples, producing a long, thin core of tissue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 Black" panose="020B0A04020102020204" pitchFamily="34" charset="0"/>
              </a:rPr>
              <a:t>Breast 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 Black" panose="020B0A04020102020204" pitchFamily="34" charset="0"/>
              </a:rPr>
              <a:t>Prostate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 Black" panose="020B0A04020102020204" pitchFamily="34" charset="0"/>
              </a:rPr>
              <a:t>Muscle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sz="1000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sz="2800" dirty="0">
                <a:latin typeface="Arial Black" panose="020B0A04020102020204" pitchFamily="34" charset="0"/>
              </a:rPr>
              <a:t>Punch biopsy -</a:t>
            </a:r>
          </a:p>
          <a:p>
            <a:pPr lvl="2"/>
            <a:r>
              <a:rPr lang="en-US" dirty="0">
                <a:latin typeface="Arial Black" panose="020B0A04020102020204" pitchFamily="34" charset="0"/>
              </a:rPr>
              <a:t>An instrument similar to a hole punch is used to take a disc of tissue (size: 2–6 mm diameter). 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 Black" panose="020B0A04020102020204" pitchFamily="34" charset="0"/>
              </a:rPr>
              <a:t>Skin 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 Black" panose="020B0A04020102020204" pitchFamily="34" charset="0"/>
              </a:rPr>
              <a:t>Oral cavity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sz="1000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Arial Black" panose="020B0A04020102020204" pitchFamily="34" charset="0"/>
              </a:rPr>
              <a:t>Cone biopsy -</a:t>
            </a:r>
          </a:p>
          <a:p>
            <a:pPr lvl="2"/>
            <a:r>
              <a:rPr lang="en-US" dirty="0">
                <a:latin typeface="Arial Black" panose="020B0A04020102020204" pitchFamily="34" charset="0"/>
              </a:rPr>
              <a:t> Removal of the cervical squamocolumnar junction. 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 Black" panose="020B0A04020102020204" pitchFamily="34" charset="0"/>
              </a:rPr>
              <a:t>Cervix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sz="1200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Arial Black" panose="020B0A04020102020204" pitchFamily="34" charset="0"/>
              </a:rPr>
              <a:t>Pipelle</a:t>
            </a:r>
            <a:r>
              <a:rPr lang="en-US" sz="2800" dirty="0">
                <a:latin typeface="Arial Black" panose="020B0A04020102020204" pitchFamily="34" charset="0"/>
              </a:rPr>
              <a:t> biopsy - </a:t>
            </a:r>
          </a:p>
          <a:p>
            <a:pPr lvl="2"/>
            <a:r>
              <a:rPr lang="en-US" dirty="0">
                <a:latin typeface="Arial Black" panose="020B0A04020102020204" pitchFamily="34" charset="0"/>
              </a:rPr>
              <a:t>  Sampling of the endometrium using a small-gauge needle. </a:t>
            </a:r>
          </a:p>
          <a:p>
            <a:pPr marL="1657350" lvl="3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 Black" panose="020B0A04020102020204" pitchFamily="34" charset="0"/>
              </a:rPr>
              <a:t>Endometrium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x-none" dirty="0">
              <a:latin typeface="Arial Black" panose="020B0A0402010202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141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ipelle biopsy instrument">
            <a:extLst>
              <a:ext uri="{FF2B5EF4-FFF2-40B4-BE49-F238E27FC236}">
                <a16:creationId xmlns:a16="http://schemas.microsoft.com/office/drawing/2014/main" xmlns="" id="{BDA64C89-0ED3-CF80-CE28-764C8F2A0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2401"/>
            <a:ext cx="3833502" cy="288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5F7C3CA-FC68-2469-498B-23272CA73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8003"/>
            <a:ext cx="4203188" cy="28866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0C5DA4C-BFED-62A3-51CF-180EF50C3E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3164054"/>
            <a:ext cx="3833504" cy="304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9910EEB-B68A-6F88-D209-F67CB177AE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9000"/>
            <a:ext cx="3655320" cy="251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48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695CF80-2992-C591-6788-0B625D7AE293}"/>
              </a:ext>
            </a:extLst>
          </p:cNvPr>
          <p:cNvSpPr txBox="1"/>
          <p:nvPr/>
        </p:nvSpPr>
        <p:spPr>
          <a:xfrm>
            <a:off x="12032" y="152400"/>
            <a:ext cx="91440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sz="800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Arial Black" panose="020B0A04020102020204" pitchFamily="34" charset="0"/>
              </a:rPr>
              <a:t>Incision biopsy -</a:t>
            </a:r>
          </a:p>
          <a:p>
            <a:pPr lvl="2"/>
            <a:r>
              <a:rPr lang="en-US" dirty="0">
                <a:latin typeface="Arial Black" panose="020B0A04020102020204" pitchFamily="34" charset="0"/>
              </a:rPr>
              <a:t>  A scalpel is used to incise the lesion and remove a sample.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 Black" panose="020B0A04020102020204" pitchFamily="34" charset="0"/>
              </a:rPr>
              <a:t> Skin 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 Black" panose="020B0A04020102020204" pitchFamily="34" charset="0"/>
              </a:rPr>
              <a:t>Oral cavity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sz="1200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Arial Black" panose="020B0A04020102020204" pitchFamily="34" charset="0"/>
              </a:rPr>
              <a:t>Excision biopsy -</a:t>
            </a:r>
          </a:p>
          <a:p>
            <a:pPr lvl="1"/>
            <a:r>
              <a:rPr lang="en-US" dirty="0">
                <a:latin typeface="Arial Black" panose="020B0A04020102020204" pitchFamily="34" charset="0"/>
              </a:rPr>
              <a:t>Complete removal of diseased tissue with a small margin of healthy tissue.</a:t>
            </a:r>
          </a:p>
          <a:p>
            <a:pPr marL="1657350" lvl="3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 Black" panose="020B0A04020102020204" pitchFamily="34" charset="0"/>
              </a:rPr>
              <a:t> Skin</a:t>
            </a:r>
          </a:p>
          <a:p>
            <a:pPr marL="1657350" lvl="3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 Black" panose="020B0A04020102020204" pitchFamily="34" charset="0"/>
              </a:rPr>
              <a:t> Upper gastrointestinal tract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x-none" dirty="0">
              <a:latin typeface="Arial Black" panose="020B0A04020102020204" pitchFamily="34" charset="0"/>
            </a:endParaRPr>
          </a:p>
        </p:txBody>
      </p:sp>
      <p:pic>
        <p:nvPicPr>
          <p:cNvPr id="1026" name="Picture 2" descr="Excisional biopsy - Mayo Clinic">
            <a:extLst>
              <a:ext uri="{FF2B5EF4-FFF2-40B4-BE49-F238E27FC236}">
                <a16:creationId xmlns:a16="http://schemas.microsoft.com/office/drawing/2014/main" xmlns="" id="{F82E3C00-FA3A-A1E6-047A-9216A7E84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429000"/>
            <a:ext cx="3200399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C587450-CF54-1F92-769A-3D0A1EA07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" y="3333751"/>
            <a:ext cx="3791647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7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87CF22B-3E86-CD1A-66D5-764B1B598ECF}"/>
              </a:ext>
            </a:extLst>
          </p:cNvPr>
          <p:cNvSpPr txBox="1"/>
          <p:nvPr/>
        </p:nvSpPr>
        <p:spPr>
          <a:xfrm>
            <a:off x="24063" y="304800"/>
            <a:ext cx="91440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Arial Black" panose="020B0A04020102020204" pitchFamily="34" charset="0"/>
              </a:rPr>
              <a:t>Resection -</a:t>
            </a:r>
            <a:r>
              <a:rPr lang="en-US" dirty="0">
                <a:latin typeface="Arial Black" panose="020B0A04020102020204" pitchFamily="34" charset="0"/>
              </a:rPr>
              <a:t> </a:t>
            </a:r>
          </a:p>
          <a:p>
            <a:pPr lvl="2"/>
            <a:r>
              <a:rPr lang="en-US" dirty="0">
                <a:latin typeface="Arial Black" panose="020B0A04020102020204" pitchFamily="34" charset="0"/>
              </a:rPr>
              <a:t>Typically, a complex surgical procedure to achieve complete removal of diseased tissue with a margin of healthy tissue; the surgical site may require reconstruction with tissue from another part of the body. </a:t>
            </a:r>
          </a:p>
          <a:p>
            <a:pPr lvl="2"/>
            <a:endParaRPr lang="en-US" dirty="0">
              <a:latin typeface="Arial Black" panose="020B0A0402010202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 Black" panose="020B0A04020102020204" pitchFamily="34" charset="0"/>
              </a:rPr>
              <a:t> Gastrointestinal tract </a:t>
            </a:r>
          </a:p>
          <a:p>
            <a:pPr marL="1657350" lvl="3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 Black" panose="020B0A04020102020204" pitchFamily="34" charset="0"/>
              </a:rPr>
              <a:t> Genitourinary tract</a:t>
            </a:r>
          </a:p>
          <a:p>
            <a:pPr marL="1657350" lvl="3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 Black" panose="020B0A04020102020204" pitchFamily="34" charset="0"/>
              </a:rPr>
              <a:t> Respiratory tract</a:t>
            </a:r>
          </a:p>
          <a:p>
            <a:pPr marL="1657350" lvl="3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 Black" panose="020B0A04020102020204" pitchFamily="34" charset="0"/>
              </a:rPr>
              <a:t> Liver </a:t>
            </a:r>
          </a:p>
          <a:p>
            <a:pPr marL="1657350" lvl="3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 Black" panose="020B0A04020102020204" pitchFamily="34" charset="0"/>
              </a:rPr>
              <a:t> Spleen</a:t>
            </a:r>
          </a:p>
          <a:p>
            <a:pPr marL="1657350" lvl="3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 Black" panose="020B0A04020102020204" pitchFamily="34" charset="0"/>
              </a:rPr>
              <a:t> Kidney </a:t>
            </a:r>
          </a:p>
          <a:p>
            <a:pPr marL="1657350" lvl="3" indent="-285750">
              <a:buFont typeface="Wingdings" panose="05000000000000000000" pitchFamily="2" charset="2"/>
              <a:buChar char="ü"/>
            </a:pPr>
            <a:endParaRPr lang="en-US" dirty="0">
              <a:latin typeface="Arial Black" panose="020B0A04020102020204" pitchFamily="34" charset="0"/>
            </a:endParaRPr>
          </a:p>
          <a:p>
            <a:pPr lvl="3"/>
            <a:endParaRPr lang="en-US" sz="1000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Arial Black" panose="020B0A04020102020204" pitchFamily="34" charset="0"/>
              </a:rPr>
              <a:t>Amputation -</a:t>
            </a:r>
          </a:p>
          <a:p>
            <a:r>
              <a:rPr lang="en-US" dirty="0">
                <a:latin typeface="Arial Black" panose="020B0A04020102020204" pitchFamily="34" charset="0"/>
              </a:rPr>
              <a:t>        Removal of an extremity.</a:t>
            </a:r>
          </a:p>
          <a:p>
            <a:pPr marL="1657350" lvl="3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 Black" panose="020B0A04020102020204" pitchFamily="34" charset="0"/>
              </a:rPr>
              <a:t> Digits</a:t>
            </a:r>
          </a:p>
          <a:p>
            <a:pPr marL="1657350" lvl="3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 Black" panose="020B0A04020102020204" pitchFamily="34" charset="0"/>
              </a:rPr>
              <a:t> Arm</a:t>
            </a:r>
          </a:p>
          <a:p>
            <a:pPr marL="1657350" lvl="3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 Black" panose="020B0A04020102020204" pitchFamily="34" charset="0"/>
              </a:rPr>
              <a:t> leg</a:t>
            </a:r>
          </a:p>
          <a:p>
            <a:pPr marL="1657350" lvl="3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 Black" panose="020B0A04020102020204" pitchFamily="34" charset="0"/>
              </a:rPr>
              <a:t> ear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95468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0239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x-none" sz="1600" b="1" dirty="0">
                <a:latin typeface="Lucida Sans Unicode" panose="020B0602030504020204" pitchFamily="34" charset="0"/>
              </a:rPr>
              <a:t/>
            </a:r>
            <a:br>
              <a:rPr lang="en-US" altLang="x-none" sz="1600" b="1" dirty="0">
                <a:latin typeface="Lucida Sans Unicode" panose="020B0602030504020204" pitchFamily="34" charset="0"/>
              </a:rPr>
            </a:br>
            <a:r>
              <a:rPr lang="en-US" altLang="x-none" sz="1600" b="1" dirty="0">
                <a:latin typeface="Lucida Sans Unicode" panose="020B0602030504020204" pitchFamily="34" charset="0"/>
              </a:rPr>
              <a:t/>
            </a:r>
            <a:br>
              <a:rPr lang="en-US" altLang="x-none" sz="1600" b="1" dirty="0">
                <a:latin typeface="Lucida Sans Unicode" panose="020B0602030504020204" pitchFamily="34" charset="0"/>
              </a:rPr>
            </a:br>
            <a:r>
              <a:rPr lang="en-US" altLang="x-none" sz="2700" b="1" dirty="0">
                <a:latin typeface="Arial Black" panose="020B0A04020102020204" pitchFamily="34" charset="0"/>
              </a:rPr>
              <a:t>HANDLING OF BIOPSY AND AUTOPSY SAMPLES </a:t>
            </a:r>
            <a:r>
              <a:rPr lang="en-GB" altLang="x-none" sz="2700" dirty="0">
                <a:latin typeface="Arial Black" panose="020B0A04020102020204" pitchFamily="34" charset="0"/>
              </a:rPr>
              <a:t/>
            </a:r>
            <a:br>
              <a:rPr lang="en-GB" altLang="x-none" sz="2700" dirty="0">
                <a:latin typeface="Arial Black" panose="020B0A04020102020204" pitchFamily="34" charset="0"/>
              </a:rPr>
            </a:br>
            <a:endParaRPr lang="en-US" sz="2700" dirty="0">
              <a:solidFill>
                <a:srgbClr val="FF0000"/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F446B1-3CB1-8212-C280-C77EC9791A31}"/>
              </a:ext>
            </a:extLst>
          </p:cNvPr>
          <p:cNvSpPr txBox="1"/>
          <p:nvPr/>
        </p:nvSpPr>
        <p:spPr>
          <a:xfrm>
            <a:off x="76200" y="510146"/>
            <a:ext cx="9067800" cy="6571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</a:pPr>
            <a:endParaRPr lang="en-US" altLang="x-none" sz="800" dirty="0">
              <a:latin typeface="Arial Black" panose="020B0A040201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§"/>
            </a:pPr>
            <a:r>
              <a:rPr lang="en-US" altLang="x-none" dirty="0">
                <a:latin typeface="Arial Black" panose="020B0A040201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Fixation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rial Black" panose="020B0A04020102020204" pitchFamily="34" charset="0"/>
              </a:rPr>
              <a:t>Specimen collection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rial Black" panose="020B0A04020102020204" pitchFamily="34" charset="0"/>
              </a:rPr>
              <a:t>Transportation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rial Black" panose="020B0A04020102020204" pitchFamily="34" charset="0"/>
              </a:rPr>
              <a:t>Reception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Arial Black" panose="020B0A04020102020204" pitchFamily="34" charset="0"/>
              </a:rPr>
              <a:t>Tissue selection and description    </a:t>
            </a:r>
            <a:endParaRPr lang="en-US" altLang="x-none" dirty="0">
              <a:latin typeface="Arial Black" panose="020B0A040201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§"/>
            </a:pPr>
            <a:r>
              <a:rPr lang="en-US" altLang="x-none" dirty="0">
                <a:latin typeface="Arial Black" panose="020B0A040201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Cutting/slicing/dissection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§"/>
            </a:pPr>
            <a:r>
              <a:rPr lang="en-US" altLang="x-none" dirty="0">
                <a:latin typeface="Arial Black" panose="020B0A040201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Processing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x-none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Dehydration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x-none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Clearing 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x-none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Infiltration 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x-none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Impregnation </a:t>
            </a:r>
            <a:endParaRPr lang="en-US" altLang="x-none" dirty="0">
              <a:latin typeface="Arial Black" panose="020B0A040201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rial Black" panose="020B0A04020102020204" pitchFamily="34" charset="0"/>
              </a:rPr>
              <a:t>Embedding </a:t>
            </a:r>
            <a:endParaRPr lang="en-US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§"/>
            </a:pPr>
            <a:r>
              <a:rPr lang="en-US" altLang="x-none" dirty="0">
                <a:latin typeface="Arial Black" panose="020B0A040201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Microtomy 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§"/>
            </a:pPr>
            <a:r>
              <a:rPr lang="en-US" altLang="x-none" dirty="0">
                <a:latin typeface="Arial Black" panose="020B0A040201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Staining </a:t>
            </a:r>
            <a:r>
              <a:rPr lang="en-US" dirty="0">
                <a:latin typeface="Arial Black" panose="020B0A04020102020204" pitchFamily="34" charset="0"/>
              </a:rPr>
              <a:t>and mounting </a:t>
            </a:r>
          </a:p>
          <a:p>
            <a:pPr marL="342900" indent="-34290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§"/>
            </a:pPr>
            <a:endParaRPr lang="en-US" altLang="x-none" sz="1100" dirty="0">
              <a:latin typeface="Arial Black" panose="020B0A040201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</a:pPr>
            <a:endParaRPr lang="en-US" altLang="x-none" sz="2400" dirty="0">
              <a:latin typeface="Arial Black" panose="020B0A040201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900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260" y="381000"/>
            <a:ext cx="90678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Arial Black" panose="020B0A04020102020204" pitchFamily="34" charset="0"/>
              </a:rPr>
              <a:t>Quality assurance</a:t>
            </a:r>
            <a:endParaRPr lang="en-US" altLang="x-none" dirty="0">
              <a:latin typeface="Arial Black" panose="020B0A040201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x-none" dirty="0">
                <a:latin typeface="Arial Black" panose="020B0A040201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Microscopy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Arial Black" panose="020B0A04020102020204" pitchFamily="34" charset="0"/>
              </a:rPr>
              <a:t>Reporting</a:t>
            </a:r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endParaRPr lang="en-US" altLang="x-none" dirty="0">
              <a:latin typeface="Arial Black" panose="020B0A040201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x-none" dirty="0">
                <a:latin typeface="Arial Black" panose="020B0A040201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Other request: e.g. </a:t>
            </a:r>
            <a:endParaRPr lang="en-US" altLang="x-none" dirty="0" smtClean="0">
              <a:latin typeface="Arial Black" panose="020B0A040201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628900" lvl="5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x-none" dirty="0" smtClean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SS – Special stains</a:t>
            </a:r>
          </a:p>
          <a:p>
            <a:pPr marL="2628900" lvl="5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x-none" dirty="0" smtClean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IHC - Immunohistochemistry</a:t>
            </a:r>
          </a:p>
          <a:p>
            <a:pPr marL="2628900" lvl="5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x-none" dirty="0" smtClean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FISH – fluorescent in-situ hybridization</a:t>
            </a:r>
          </a:p>
          <a:p>
            <a:pPr marL="2628900" lvl="5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x-none" dirty="0" smtClean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Molecular methods (PCR)</a:t>
            </a:r>
          </a:p>
          <a:p>
            <a:pPr marL="2628900" lvl="5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x-none" dirty="0" smtClean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MDT – Multi-disciplinary meetings</a:t>
            </a:r>
            <a:endParaRPr lang="en-US" altLang="x-none" dirty="0">
              <a:solidFill>
                <a:srgbClr val="FF0000"/>
              </a:solidFill>
              <a:latin typeface="Arial Black" panose="020B0A040201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28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663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  <a:latin typeface="Arial Black" panose="020B0A04020102020204" pitchFamily="34" charset="0"/>
              </a:rPr>
              <a:t>OBJECTIVES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 </a:t>
            </a:r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6848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 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84DA4C-E11E-0F6D-9965-1ECCC2E29704}"/>
              </a:ext>
            </a:extLst>
          </p:cNvPr>
          <p:cNvSpPr txBox="1"/>
          <p:nvPr/>
        </p:nvSpPr>
        <p:spPr>
          <a:xfrm>
            <a:off x="0" y="968625"/>
            <a:ext cx="9067800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3600" dirty="0"/>
          </a:p>
          <a:p>
            <a:r>
              <a:rPr lang="en-US" sz="3200" dirty="0">
                <a:effectLst/>
                <a:latin typeface="Arial Black" panose="020B0A04020102020204" pitchFamily="34" charset="0"/>
              </a:rPr>
              <a:t>At the end of this unit, you should be able to:</a:t>
            </a:r>
          </a:p>
          <a:p>
            <a:endParaRPr lang="en-US" sz="3600" dirty="0">
              <a:effectLst/>
              <a:latin typeface="Arial Black" panose="020B0A040201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dirty="0" smtClean="0">
                <a:effectLst/>
                <a:latin typeface="Arial Black" panose="020B0A04020102020204" pitchFamily="34" charset="0"/>
              </a:rPr>
              <a:t>Define Pathology and </a:t>
            </a:r>
            <a:r>
              <a:rPr lang="en-US" sz="2800" dirty="0" smtClean="0">
                <a:latin typeface="Arial Black" panose="020B0A04020102020204" pitchFamily="34" charset="0"/>
              </a:rPr>
              <a:t>histo</a:t>
            </a:r>
            <a:r>
              <a:rPr lang="en-US" sz="2800" dirty="0" smtClean="0">
                <a:effectLst/>
                <a:latin typeface="Arial Black" panose="020B0A04020102020204" pitchFamily="34" charset="0"/>
              </a:rPr>
              <a:t>pathology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2800" dirty="0" smtClean="0">
              <a:effectLst/>
              <a:latin typeface="Arial Black" panose="020B0A040201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dirty="0">
                <a:latin typeface="Arial Black" panose="020B0A04020102020204" pitchFamily="34" charset="0"/>
              </a:rPr>
              <a:t>Have an understanding of the Pathologic bases of </a:t>
            </a:r>
            <a:r>
              <a:rPr lang="en-US" sz="2800" dirty="0" smtClean="0">
                <a:latin typeface="Arial Black" panose="020B0A04020102020204" pitchFamily="34" charset="0"/>
              </a:rPr>
              <a:t>diseases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2800" dirty="0">
              <a:effectLst/>
              <a:latin typeface="Arial Black" panose="020B0A040201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 Black" panose="020B0A04020102020204" pitchFamily="34" charset="0"/>
              </a:rPr>
              <a:t>Understand and discourse the various aspects of histopathology.</a:t>
            </a:r>
            <a:endParaRPr lang="en-US" sz="2800" dirty="0"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350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3834ECA-F02D-3FE5-9190-EB6DE762FDB2}"/>
              </a:ext>
            </a:extLst>
          </p:cNvPr>
          <p:cNvSpPr txBox="1"/>
          <p:nvPr/>
        </p:nvSpPr>
        <p:spPr>
          <a:xfrm>
            <a:off x="76200" y="228600"/>
            <a:ext cx="90678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effectLst/>
                <a:latin typeface="Arial Black" panose="020B0A04020102020204" pitchFamily="34" charset="0"/>
              </a:rPr>
              <a:t>REFERENCES AND FURTHER READING</a:t>
            </a:r>
          </a:p>
          <a:p>
            <a:endParaRPr lang="en-US" dirty="0">
              <a:effectLst/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Arial Black" panose="020B0A04020102020204" pitchFamily="34" charset="0"/>
              </a:rPr>
              <a:t>Kumar, V., Abbas, A. K., &amp; Aster, J. C. (2015). Robbins and </a:t>
            </a:r>
            <a:r>
              <a:rPr lang="en-US" dirty="0" err="1">
                <a:effectLst/>
                <a:latin typeface="Arial Black" panose="020B0A04020102020204" pitchFamily="34" charset="0"/>
              </a:rPr>
              <a:t>Cotran</a:t>
            </a:r>
            <a:r>
              <a:rPr lang="en-US" dirty="0">
                <a:effectLst/>
                <a:latin typeface="Arial Black" panose="020B0A04020102020204" pitchFamily="34" charset="0"/>
              </a:rPr>
              <a:t> </a:t>
            </a:r>
            <a:r>
              <a:rPr lang="en-US" dirty="0" smtClean="0">
                <a:effectLst/>
                <a:latin typeface="Arial Black" panose="020B0A04020102020204" pitchFamily="34" charset="0"/>
              </a:rPr>
              <a:t>pathologic basis </a:t>
            </a:r>
            <a:r>
              <a:rPr lang="en-US" dirty="0">
                <a:effectLst/>
                <a:latin typeface="Arial Black" panose="020B0A04020102020204" pitchFamily="34" charset="0"/>
              </a:rPr>
              <a:t>of disease (Ninth edition.). Philadelphia, PA: Elsevier/Saunders.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effectLst/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Arial Black" panose="020B0A04020102020204" pitchFamily="34" charset="0"/>
              </a:rPr>
              <a:t>Emmanuel Rubin, Howard M.R Essentials of Rubin’s Pathology. Sixth edition.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Arial Black" panose="020B0A04020102020204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>
                <a:latin typeface="Arial Black" pitchFamily="34" charset="0"/>
              </a:rPr>
              <a:t>Robbins Pathologic Basis of Disease 7</a:t>
            </a:r>
            <a:r>
              <a:rPr lang="en-US" b="1" baseline="30000" dirty="0">
                <a:latin typeface="Arial Black" pitchFamily="34" charset="0"/>
              </a:rPr>
              <a:t>th</a:t>
            </a:r>
            <a:r>
              <a:rPr lang="en-US" b="1" dirty="0">
                <a:latin typeface="Arial Black" pitchFamily="34" charset="0"/>
              </a:rPr>
              <a:t> Edition Histology for Pathologists by Mills, SE, 3</a:t>
            </a:r>
            <a:r>
              <a:rPr lang="en-US" b="1" baseline="30000" dirty="0">
                <a:latin typeface="Arial Black" pitchFamily="34" charset="0"/>
              </a:rPr>
              <a:t>rd</a:t>
            </a:r>
            <a:r>
              <a:rPr lang="en-US" b="1" dirty="0">
                <a:latin typeface="Arial Black" pitchFamily="34" charset="0"/>
              </a:rPr>
              <a:t> Ed</a:t>
            </a:r>
            <a:r>
              <a:rPr lang="en-US" dirty="0">
                <a:latin typeface="Arial Black" pitchFamily="34" charset="0"/>
              </a:rPr>
              <a:t>.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 Black" pitchFamily="34" charset="0"/>
              </a:rPr>
              <a:t>Robbins and </a:t>
            </a:r>
            <a:r>
              <a:rPr lang="en-US" dirty="0" err="1">
                <a:latin typeface="Arial Black" pitchFamily="34" charset="0"/>
              </a:rPr>
              <a:t>Cotrans</a:t>
            </a:r>
            <a:r>
              <a:rPr lang="en-US" dirty="0">
                <a:latin typeface="Arial Black" pitchFamily="34" charset="0"/>
              </a:rPr>
              <a:t>, Pathologic Basis of Disease 9</a:t>
            </a:r>
            <a:r>
              <a:rPr lang="en-US" baseline="30000" dirty="0">
                <a:latin typeface="Arial Black" pitchFamily="34" charset="0"/>
              </a:rPr>
              <a:t>th</a:t>
            </a:r>
            <a:r>
              <a:rPr lang="en-US" dirty="0">
                <a:latin typeface="Arial Black" pitchFamily="34" charset="0"/>
              </a:rPr>
              <a:t> Edition</a:t>
            </a:r>
          </a:p>
          <a:p>
            <a:endParaRPr lang="en-US" dirty="0">
              <a:latin typeface="Arial Black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 Black" pitchFamily="34" charset="0"/>
              </a:rPr>
              <a:t>D. J Cook:  Cellular pathology – 2</a:t>
            </a:r>
            <a:r>
              <a:rPr lang="en-US" baseline="30000" dirty="0">
                <a:latin typeface="Arial Black" pitchFamily="34" charset="0"/>
              </a:rPr>
              <a:t>nd</a:t>
            </a:r>
            <a:r>
              <a:rPr lang="en-US" dirty="0">
                <a:latin typeface="Arial Black" pitchFamily="34" charset="0"/>
              </a:rPr>
              <a:t> Edition</a:t>
            </a:r>
          </a:p>
          <a:p>
            <a:endParaRPr lang="en-US" dirty="0">
              <a:latin typeface="Arial Black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 Black" pitchFamily="34" charset="0"/>
              </a:rPr>
              <a:t>Steven G. Silverberg : Principles and practice of surgical pathology and cytopathology. 3</a:t>
            </a:r>
            <a:r>
              <a:rPr lang="en-US" baseline="30000" dirty="0">
                <a:latin typeface="Arial Black" pitchFamily="34" charset="0"/>
              </a:rPr>
              <a:t>rd</a:t>
            </a:r>
            <a:r>
              <a:rPr lang="en-US" dirty="0">
                <a:latin typeface="Arial Black" pitchFamily="34" charset="0"/>
              </a:rPr>
              <a:t> Edition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x-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67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4986338" y="3665538"/>
            <a:ext cx="328612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sz="4400" dirty="0">
                <a:latin typeface="Algerian" panose="04020705040A02060702" pitchFamily="82" charset="0"/>
              </a:rPr>
              <a:t>THANK YOU</a:t>
            </a:r>
          </a:p>
        </p:txBody>
      </p:sp>
      <p:pic>
        <p:nvPicPr>
          <p:cNvPr id="44035" name="Picture 4" descr="E:\for printing\dav 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06488"/>
            <a:ext cx="3886200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1"/>
          <p:cNvSpPr>
            <a:spLocks noChangeArrowheads="1"/>
          </p:cNvSpPr>
          <p:nvPr/>
        </p:nvSpPr>
        <p:spPr bwMode="auto">
          <a:xfrm>
            <a:off x="4114800" y="1189038"/>
            <a:ext cx="502920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400" dirty="0">
                <a:latin typeface="Arial Black" panose="020B0A04020102020204" pitchFamily="34" charset="0"/>
              </a:rPr>
              <a:t>Do not worry, because worries will not remove the sorrows of tomorrow, but will drain you of the strength of today  </a:t>
            </a:r>
            <a:endParaRPr lang="en-GB" sz="2400" dirty="0" smtClean="0">
              <a:latin typeface="Arial Black" panose="020B0A04020102020204" pitchFamily="34" charset="0"/>
            </a:endParaRPr>
          </a:p>
          <a:p>
            <a:pPr eaLnBrk="1" hangingPunct="1"/>
            <a:r>
              <a:rPr lang="en-GB" sz="2400" dirty="0">
                <a:latin typeface="Arial Black" panose="020B0A04020102020204" pitchFamily="34" charset="0"/>
              </a:rPr>
              <a:t> </a:t>
            </a:r>
            <a:r>
              <a:rPr lang="en-GB" sz="2400" dirty="0" smtClean="0">
                <a:latin typeface="Arial Black" panose="020B0A04020102020204" pitchFamily="34" charset="0"/>
              </a:rPr>
              <a:t>            -- </a:t>
            </a:r>
            <a:r>
              <a:rPr lang="en-GB" sz="2400" dirty="0">
                <a:latin typeface="Arial Black" panose="020B0A04020102020204" pitchFamily="34" charset="0"/>
              </a:rPr>
              <a:t>Stephen </a:t>
            </a:r>
            <a:r>
              <a:rPr lang="en-GB" sz="2400" dirty="0" err="1">
                <a:latin typeface="Arial Black" panose="020B0A04020102020204" pitchFamily="34" charset="0"/>
              </a:rPr>
              <a:t>Furtick</a:t>
            </a:r>
            <a:r>
              <a:rPr lang="en-GB" sz="2400" dirty="0">
                <a:latin typeface="Arial Black" panose="020B0A04020102020204" pitchFamily="34" charset="0"/>
              </a:rPr>
              <a:t>.</a:t>
            </a:r>
          </a:p>
          <a:p>
            <a:pPr eaLnBrk="1" hangingPunct="1"/>
            <a:endParaRPr lang="en-GB" sz="2400" dirty="0"/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26239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1027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altLang="x-none" sz="2700" dirty="0">
                <a:latin typeface="Arial Black" panose="020B0A04020102020204" pitchFamily="34" charset="0"/>
              </a:rPr>
              <a:t>INTRODUCTION TO PATHOLOGY</a:t>
            </a:r>
            <a:r>
              <a:rPr lang="en-US" altLang="x-none" sz="3600" dirty="0">
                <a:latin typeface="Arial Black" panose="020B0A04020102020204" pitchFamily="34" charset="0"/>
              </a:rPr>
              <a:t/>
            </a:r>
            <a:br>
              <a:rPr lang="en-US" altLang="x-none" sz="3600" dirty="0">
                <a:latin typeface="Arial Black" panose="020B0A04020102020204" pitchFamily="34" charset="0"/>
              </a:rPr>
            </a:br>
            <a:endParaRPr lang="en-US" sz="4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578" y="1036637"/>
            <a:ext cx="8839200" cy="5135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00" dirty="0">
              <a:solidFill>
                <a:srgbClr val="FF0000"/>
              </a:solidFill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E5EBA1D-6F5E-2E87-A9C6-AA5830A2BCB1}"/>
              </a:ext>
            </a:extLst>
          </p:cNvPr>
          <p:cNvSpPr txBox="1"/>
          <p:nvPr/>
        </p:nvSpPr>
        <p:spPr>
          <a:xfrm>
            <a:off x="0" y="717727"/>
            <a:ext cx="8839200" cy="692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§"/>
            </a:pPr>
            <a:r>
              <a:rPr lang="en-US" altLang="x-none" sz="2000" dirty="0">
                <a:latin typeface="Arial Black" panose="020B0A04020102020204" pitchFamily="34" charset="0"/>
              </a:rPr>
              <a:t>Pathology can be defined as the science that deals with the study of diseases and the body's response to diseases.</a:t>
            </a: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endParaRPr lang="en-US" altLang="x-none" sz="2000" dirty="0"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Arial Black" panose="020B0A04020102020204" pitchFamily="34" charset="0"/>
              </a:rPr>
              <a:t>Pathology is the study (logos) of disease (pathos) by scientific methods.</a:t>
            </a:r>
            <a:endParaRPr lang="x-none" sz="2000" dirty="0">
              <a:latin typeface="Arial Black" panose="020B0A04020102020204" pitchFamily="34" charset="0"/>
            </a:endParaRPr>
          </a:p>
          <a:p>
            <a:pPr eaLnBrk="1" hangingPunct="1"/>
            <a:endParaRPr lang="en-US" altLang="x-none" sz="2000" dirty="0">
              <a:latin typeface="Arial Black" panose="020B0A040201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x-none" sz="2000" dirty="0">
                <a:latin typeface="Arial Black" panose="020B0A04020102020204" pitchFamily="34" charset="0"/>
              </a:rPr>
              <a:t>Pathos (disease)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x-none" sz="2000" dirty="0">
                <a:latin typeface="Arial Black" panose="020B0A04020102020204" pitchFamily="34" charset="0"/>
              </a:rPr>
              <a:t>Logos  (study)</a:t>
            </a: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endParaRPr lang="en-US" altLang="x-none" sz="2000" dirty="0">
              <a:latin typeface="Arial Black" panose="020B0A04020102020204" pitchFamily="34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Arial Black" panose="020B0A04020102020204" pitchFamily="34" charset="0"/>
              </a:rPr>
              <a:t>Devoted  to the study of the structural, biochemical, and functional changes in cells, tissues, and organs that underlie disease</a:t>
            </a:r>
          </a:p>
          <a:p>
            <a:pPr eaLnBrk="1" hangingPunct="1"/>
            <a:endParaRPr lang="en-US" sz="2000" dirty="0">
              <a:effectLst/>
              <a:latin typeface="Arial Black" panose="020B0A04020102020204" pitchFamily="34" charset="0"/>
            </a:endParaRPr>
          </a:p>
          <a:p>
            <a:pPr algn="ctr" eaLnBrk="1" hangingPunct="1"/>
            <a:r>
              <a:rPr lang="en-US" altLang="x-none" sz="2000" dirty="0">
                <a:latin typeface="Arial Black" panose="020B0A04020102020204" pitchFamily="34" charset="0"/>
              </a:rPr>
              <a:t>BRANCHES OF PATHOLOGY</a:t>
            </a:r>
            <a:endParaRPr lang="en-US" sz="2000" dirty="0">
              <a:effectLst/>
              <a:latin typeface="Arial Black" panose="020B0A0402010202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600" dirty="0">
                <a:effectLst/>
                <a:latin typeface="Arial Black" panose="020B0A04020102020204" pitchFamily="34" charset="0"/>
              </a:rPr>
              <a:t>Morbid Anatomy(</a:t>
            </a:r>
            <a:r>
              <a:rPr lang="en-US" altLang="x-none" sz="1600" dirty="0">
                <a:latin typeface="Arial Black" panose="020B0A04020102020204" pitchFamily="34" charset="0"/>
              </a:rPr>
              <a:t>Anatomical or </a:t>
            </a:r>
            <a:r>
              <a:rPr lang="en-US" sz="1600" dirty="0" err="1" smtClean="0">
                <a:effectLst/>
                <a:latin typeface="Arial Black" panose="020B0A04020102020204" pitchFamily="34" charset="0"/>
              </a:rPr>
              <a:t>Anatomic,Histo</a:t>
            </a:r>
            <a:r>
              <a:rPr lang="en-US" sz="1600" dirty="0" smtClean="0">
                <a:effectLst/>
                <a:latin typeface="Arial Black" panose="020B0A04020102020204" pitchFamily="34" charset="0"/>
              </a:rPr>
              <a:t>/Cellular</a:t>
            </a:r>
            <a:r>
              <a:rPr lang="en-US" altLang="x-none" sz="1600" dirty="0" smtClean="0">
                <a:latin typeface="Arial Black" panose="020B0A04020102020204" pitchFamily="34" charset="0"/>
              </a:rPr>
              <a:t> </a:t>
            </a:r>
            <a:r>
              <a:rPr lang="en-US" altLang="x-none" sz="1600" dirty="0">
                <a:latin typeface="Arial Black" panose="020B0A04020102020204" pitchFamily="34" charset="0"/>
              </a:rPr>
              <a:t>pathology)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x-none" sz="1600" dirty="0">
                <a:latin typeface="Arial Black" panose="020B0A04020102020204" pitchFamily="34" charset="0"/>
              </a:rPr>
              <a:t>Immunopathology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x-none" sz="1600" dirty="0">
                <a:latin typeface="Arial Black" panose="020B0A04020102020204" pitchFamily="34" charset="0"/>
              </a:rPr>
              <a:t>Clinical or chemical pathology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x-none" sz="1600" dirty="0">
                <a:latin typeface="Arial Black" panose="020B0A04020102020204" pitchFamily="34" charset="0"/>
              </a:rPr>
              <a:t>Medical Microbiology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x-none" sz="1600" dirty="0">
                <a:latin typeface="Arial Black" panose="020B0A04020102020204" pitchFamily="34" charset="0"/>
              </a:rPr>
              <a:t>Hematology and blood transfusion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x-none" sz="1600" dirty="0">
                <a:latin typeface="Arial Black" panose="020B0A04020102020204" pitchFamily="34" charset="0"/>
              </a:rPr>
              <a:t>Molecular Pathology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x-none" sz="1600" dirty="0">
                <a:latin typeface="Arial Black" panose="020B0A04020102020204" pitchFamily="34" charset="0"/>
              </a:rPr>
              <a:t>Forensic </a:t>
            </a:r>
            <a:r>
              <a:rPr lang="en-US" altLang="x-none" sz="1600" dirty="0" smtClean="0">
                <a:latin typeface="Arial Black" panose="020B0A04020102020204" pitchFamily="34" charset="0"/>
              </a:rPr>
              <a:t>pathology</a:t>
            </a:r>
            <a:endParaRPr lang="en-US" sz="1600" dirty="0">
              <a:effectLst/>
              <a:latin typeface="Arial Black" panose="020B0A04020102020204" pitchFamily="34" charset="0"/>
            </a:endParaRPr>
          </a:p>
          <a:p>
            <a:pPr eaLnBrk="1" hangingPunct="1"/>
            <a:endParaRPr lang="en-US" altLang="x-none" sz="1800" dirty="0"/>
          </a:p>
          <a:p>
            <a:pPr algn="ctr" eaLnBrk="1" hangingPunct="1"/>
            <a:endParaRPr lang="en-GB" altLang="x-none" sz="1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19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3548226-A196-6E85-209A-654DBAA6D298}"/>
              </a:ext>
            </a:extLst>
          </p:cNvPr>
          <p:cNvSpPr txBox="1"/>
          <p:nvPr/>
        </p:nvSpPr>
        <p:spPr>
          <a:xfrm>
            <a:off x="0" y="420253"/>
            <a:ext cx="9115926" cy="7465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§"/>
              <a:tabLst>
                <a:tab pos="4691063" algn="l"/>
              </a:tabLst>
            </a:pPr>
            <a:r>
              <a:rPr lang="en-US" dirty="0">
                <a:effectLst/>
                <a:latin typeface="Arial Black" panose="020B0A04020102020204" pitchFamily="34" charset="0"/>
              </a:rPr>
              <a:t>Surgical Pathology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§"/>
              <a:tabLst>
                <a:tab pos="4691063" algn="l"/>
              </a:tabLst>
            </a:pPr>
            <a:r>
              <a:rPr lang="en-US" dirty="0">
                <a:effectLst/>
                <a:latin typeface="Arial Black" panose="020B0A04020102020204" pitchFamily="34" charset="0"/>
              </a:rPr>
              <a:t>Cytopathology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§"/>
              <a:tabLst>
                <a:tab pos="4691063" algn="l"/>
              </a:tabLst>
            </a:pPr>
            <a:r>
              <a:rPr lang="en-US" dirty="0">
                <a:effectLst/>
                <a:latin typeface="Arial Black" panose="020B0A04020102020204" pitchFamily="34" charset="0"/>
              </a:rPr>
              <a:t>Autopsy</a:t>
            </a:r>
          </a:p>
          <a:p>
            <a:pPr marL="457200" lvl="2">
              <a:lnSpc>
                <a:spcPct val="120000"/>
              </a:lnSpc>
              <a:tabLst>
                <a:tab pos="4691063" algn="l"/>
              </a:tabLst>
            </a:pPr>
            <a:endParaRPr lang="en-US" sz="500" dirty="0">
              <a:latin typeface="Arial Black" panose="020B0A04020102020204" pitchFamily="34" charset="0"/>
            </a:endParaRPr>
          </a:p>
          <a:p>
            <a:pPr marL="0" lvl="1">
              <a:lnSpc>
                <a:spcPct val="120000"/>
              </a:lnSpc>
              <a:tabLst>
                <a:tab pos="4691063" algn="l"/>
              </a:tabLst>
            </a:pPr>
            <a:r>
              <a:rPr lang="en-US" dirty="0">
                <a:effectLst/>
                <a:latin typeface="Arial Black" panose="020B0A04020102020204" pitchFamily="34" charset="0"/>
              </a:rPr>
              <a:t>Surgical Pathology</a:t>
            </a:r>
            <a:endParaRPr lang="en-US" dirty="0">
              <a:latin typeface="Arial Black" panose="020B0A04020102020204" pitchFamily="34" charset="0"/>
            </a:endParaRPr>
          </a:p>
          <a:p>
            <a:pPr marL="457200" lvl="2">
              <a:lnSpc>
                <a:spcPct val="120000"/>
              </a:lnSpc>
              <a:tabLst>
                <a:tab pos="4691063" algn="l"/>
              </a:tabLst>
            </a:pPr>
            <a:r>
              <a:rPr lang="en-US" dirty="0">
                <a:latin typeface="Arial Black" panose="020B0A04020102020204" pitchFamily="34" charset="0"/>
              </a:rPr>
              <a:t>Is the study of tissues removed from living patients during surgery to help diagnose a disease and determine a treatment plan.</a:t>
            </a:r>
          </a:p>
          <a:p>
            <a:pPr marL="457200" lvl="2">
              <a:lnSpc>
                <a:spcPct val="120000"/>
              </a:lnSpc>
              <a:tabLst>
                <a:tab pos="4691063" algn="l"/>
              </a:tabLst>
            </a:pPr>
            <a:endParaRPr lang="en-US" sz="800" dirty="0">
              <a:effectLst/>
              <a:latin typeface="Arial Black" panose="020B0A04020102020204" pitchFamily="34" charset="0"/>
            </a:endParaRPr>
          </a:p>
          <a:p>
            <a:pPr marL="0" lvl="1">
              <a:lnSpc>
                <a:spcPct val="120000"/>
              </a:lnSpc>
              <a:tabLst>
                <a:tab pos="4691063" algn="l"/>
              </a:tabLst>
            </a:pPr>
            <a:r>
              <a:rPr lang="en-US" dirty="0">
                <a:effectLst/>
                <a:latin typeface="Arial Black" panose="020B0A04020102020204" pitchFamily="34" charset="0"/>
              </a:rPr>
              <a:t>Cytopathology</a:t>
            </a:r>
          </a:p>
          <a:p>
            <a:pPr marL="457200" lvl="2">
              <a:lnSpc>
                <a:spcPct val="120000"/>
              </a:lnSpc>
              <a:tabLst>
                <a:tab pos="4691063" algn="l"/>
              </a:tabLst>
            </a:pPr>
            <a:r>
              <a:rPr lang="en-US" dirty="0">
                <a:latin typeface="Arial Black" panose="020B0A04020102020204" pitchFamily="34" charset="0"/>
              </a:rPr>
              <a:t>Involves </a:t>
            </a:r>
            <a:r>
              <a:rPr lang="en-US" b="1" dirty="0">
                <a:latin typeface="Arial Black" panose="020B0A04020102020204" pitchFamily="34" charset="0"/>
              </a:rPr>
              <a:t>examining cells from bodily tissues or fluids to determine a diagnosis</a:t>
            </a:r>
            <a:r>
              <a:rPr lang="en-US" dirty="0">
                <a:latin typeface="Arial Black" panose="020B0A04020102020204" pitchFamily="34" charset="0"/>
              </a:rPr>
              <a:t>. Scientist/Pathologist will look at the cells in the tissue sample under a microscope and look for characteristics or abnormalities in the cells</a:t>
            </a:r>
            <a:r>
              <a:rPr lang="en-US" sz="1400" dirty="0">
                <a:latin typeface="Arial Black" panose="020B0A04020102020204" pitchFamily="34" charset="0"/>
              </a:rPr>
              <a:t>.</a:t>
            </a:r>
            <a:endParaRPr lang="en-US" sz="1000" dirty="0">
              <a:effectLst/>
              <a:latin typeface="Arial Black" panose="020B0A04020102020204" pitchFamily="34" charset="0"/>
            </a:endParaRPr>
          </a:p>
          <a:p>
            <a:pPr indent="-400050">
              <a:lnSpc>
                <a:spcPct val="120000"/>
              </a:lnSpc>
              <a:tabLst>
                <a:tab pos="4691063" algn="l"/>
              </a:tabLst>
            </a:pPr>
            <a:r>
              <a:rPr lang="en-US" sz="2000" dirty="0">
                <a:effectLst/>
                <a:latin typeface="Arial Black" panose="020B0A04020102020204" pitchFamily="34" charset="0"/>
              </a:rPr>
              <a:t>Autopsy</a:t>
            </a:r>
            <a:r>
              <a:rPr lang="en-US" dirty="0">
                <a:effectLst/>
                <a:latin typeface="Arial Black" panose="020B0A04020102020204" pitchFamily="34" charset="0"/>
              </a:rPr>
              <a:t> 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§"/>
              <a:tabLst>
                <a:tab pos="4691063" algn="l"/>
              </a:tabLst>
            </a:pPr>
            <a:r>
              <a:rPr lang="en-US" dirty="0">
                <a:effectLst/>
                <a:latin typeface="Arial Black" panose="020B0A04020102020204" pitchFamily="34" charset="0"/>
              </a:rPr>
              <a:t>An autopsy is a medical procedure performed on the human body after death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§"/>
              <a:tabLst>
                <a:tab pos="4691063" algn="l"/>
              </a:tabLst>
            </a:pPr>
            <a:r>
              <a:rPr lang="en-US" dirty="0">
                <a:latin typeface="Arial Black" panose="020B0A04020102020204" pitchFamily="34" charset="0"/>
              </a:rPr>
              <a:t>It</a:t>
            </a:r>
            <a:r>
              <a:rPr lang="en-US" dirty="0">
                <a:effectLst/>
                <a:latin typeface="Arial Black" panose="020B0A04020102020204" pitchFamily="34" charset="0"/>
              </a:rPr>
              <a:t> involves the systematic dissection and examination of human tissues exclusively for medical reasons such as discovering the cause circumstances and mechanisms of death.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§"/>
              <a:tabLst>
                <a:tab pos="4691063" algn="l"/>
              </a:tabLst>
            </a:pPr>
            <a:endParaRPr lang="en-US" dirty="0">
              <a:effectLst/>
              <a:latin typeface="Arial Black" panose="020B0A04020102020204" pitchFamily="34" charset="0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§"/>
              <a:tabLst>
                <a:tab pos="4691063" algn="l"/>
              </a:tabLst>
            </a:pPr>
            <a:endParaRPr lang="en-US" dirty="0">
              <a:effectLst/>
              <a:latin typeface="Arial Black" panose="020B0A04020102020204" pitchFamily="34" charset="0"/>
            </a:endParaRPr>
          </a:p>
          <a:p>
            <a:pPr marL="57150" lvl="1" indent="0">
              <a:lnSpc>
                <a:spcPct val="120000"/>
              </a:lnSpc>
              <a:buNone/>
              <a:tabLst>
                <a:tab pos="4691063" algn="l"/>
              </a:tabLst>
            </a:pPr>
            <a:r>
              <a:rPr lang="en-US" dirty="0">
                <a:effectLst/>
                <a:latin typeface="Arial Black" panose="020B0A04020102020204" pitchFamily="34" charset="0"/>
              </a:rPr>
              <a:t>   </a:t>
            </a:r>
            <a:endParaRPr lang="en-US" dirty="0">
              <a:solidFill>
                <a:srgbClr val="0000FF"/>
              </a:solidFill>
              <a:latin typeface="Arial Black" panose="020B0A04020102020204" pitchFamily="34" charset="0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C72AFB1-0833-2CF4-8C7D-D216CAA91FC4}"/>
              </a:ext>
            </a:extLst>
          </p:cNvPr>
          <p:cNvSpPr txBox="1"/>
          <p:nvPr/>
        </p:nvSpPr>
        <p:spPr>
          <a:xfrm>
            <a:off x="114300" y="50921"/>
            <a:ext cx="9001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 Black" panose="020B0A04020102020204" pitchFamily="34" charset="0"/>
              </a:rPr>
              <a:t>ASPECTS OF MORBID </a:t>
            </a:r>
            <a:r>
              <a:rPr lang="en-US" sz="1800" dirty="0" smtClean="0">
                <a:effectLst/>
                <a:latin typeface="Arial Black" panose="020B0A04020102020204" pitchFamily="34" charset="0"/>
              </a:rPr>
              <a:t>ANATOMY(HISTOPATHOLOGY</a:t>
            </a:r>
            <a:r>
              <a:rPr lang="en-US" altLang="x-none" sz="1800" dirty="0" smtClean="0">
                <a:latin typeface="Arial Black" panose="020B0A04020102020204" pitchFamily="34" charset="0"/>
              </a:rPr>
              <a:t>)</a:t>
            </a:r>
            <a:r>
              <a:rPr lang="en-US" sz="1800" dirty="0" smtClean="0">
                <a:effectLst/>
                <a:latin typeface="Arial Black" panose="020B0A04020102020204" pitchFamily="34" charset="0"/>
              </a:rPr>
              <a:t>PRACTICE</a:t>
            </a:r>
            <a:endParaRPr lang="x-none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F46DC367-0E4B-2836-DFB4-589B1E92F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7"/>
          <a:stretch/>
        </p:blipFill>
        <p:spPr bwMode="auto">
          <a:xfrm>
            <a:off x="28074" y="6705600"/>
            <a:ext cx="9204158" cy="595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787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0239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x-none" sz="2700" dirty="0">
                <a:solidFill>
                  <a:srgbClr val="FF00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altLang="x-none" sz="2700" dirty="0">
                <a:solidFill>
                  <a:srgbClr val="FF00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x-none" sz="2700" dirty="0">
                <a:solidFill>
                  <a:srgbClr val="FF00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Hierarchy of Anatomical Organization</a:t>
            </a:r>
            <a:r>
              <a:rPr lang="en-US" altLang="x-none" sz="27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altLang="x-none" sz="1600" dirty="0"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altLang="x-none" sz="16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 descr="http://htmlimg3.scribdassets.com/3or4hiw3pc1ihg3c/images/6-4573dcf56f.jpg">
            <a:extLst>
              <a:ext uri="{FF2B5EF4-FFF2-40B4-BE49-F238E27FC236}">
                <a16:creationId xmlns:a16="http://schemas.microsoft.com/office/drawing/2014/main" xmlns="" id="{6577DB0B-E4C5-6C59-15F5-8738ED51AC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6" r="22656"/>
          <a:stretch>
            <a:fillRect/>
          </a:stretch>
        </p:blipFill>
        <p:spPr bwMode="auto">
          <a:xfrm>
            <a:off x="8021" y="945399"/>
            <a:ext cx="9144000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8085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0239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x-none" sz="27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altLang="x-none" sz="27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x-none" sz="27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 OF TISSUE </a:t>
            </a:r>
            <a:r>
              <a:rPr lang="en-US" altLang="x-none" sz="40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altLang="x-none" sz="40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7" descr="http://htmlimg3.scribdassets.com/3or4hiw3pc1ihg3c/images/7-c8ea3d58be.jpg">
            <a:extLst>
              <a:ext uri="{FF2B5EF4-FFF2-40B4-BE49-F238E27FC236}">
                <a16:creationId xmlns:a16="http://schemas.microsoft.com/office/drawing/2014/main" xmlns="" id="{91271E9D-979D-CD45-CF5F-7AD98E329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55"/>
          <a:stretch>
            <a:fillRect/>
          </a:stretch>
        </p:blipFill>
        <p:spPr bwMode="auto">
          <a:xfrm>
            <a:off x="-28075" y="1957638"/>
            <a:ext cx="91440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3BAEF15-3C80-849E-97D7-4BAF82946C4B}"/>
              </a:ext>
            </a:extLst>
          </p:cNvPr>
          <p:cNvSpPr txBox="1"/>
          <p:nvPr/>
        </p:nvSpPr>
        <p:spPr>
          <a:xfrm>
            <a:off x="28075" y="727911"/>
            <a:ext cx="468429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x-none" sz="1800" dirty="0">
                <a:solidFill>
                  <a:schemeClr val="tx2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Molecules (simple and macro)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x-none" sz="1800" dirty="0">
                <a:solidFill>
                  <a:schemeClr val="tx2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Sub-cellular (organelles)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x-none" sz="1800" dirty="0">
                <a:solidFill>
                  <a:schemeClr val="tx2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Cells (cytology)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x-none" sz="1800" dirty="0">
                <a:solidFill>
                  <a:schemeClr val="tx2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Tissues (histology)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x-none" sz="1800" dirty="0">
                <a:solidFill>
                  <a:schemeClr val="tx2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Organs  (organology)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x-none" sz="1800" dirty="0">
                <a:solidFill>
                  <a:schemeClr val="tx2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 systems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x-none" sz="1800" dirty="0">
                <a:solidFill>
                  <a:schemeClr val="tx2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Organism - Societal / Ecological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3EF83B5-DC7F-6E5E-3CE8-4417D73A4D66}"/>
              </a:ext>
            </a:extLst>
          </p:cNvPr>
          <p:cNvSpPr txBox="1"/>
          <p:nvPr/>
        </p:nvSpPr>
        <p:spPr>
          <a:xfrm>
            <a:off x="92245" y="2589847"/>
            <a:ext cx="46842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18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x-none" sz="18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Epithelial tissue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x-none" sz="18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Connective tissue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x-none" sz="18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Muscular tissue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x-none" sz="18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Nervous tissue</a:t>
            </a:r>
          </a:p>
        </p:txBody>
      </p:sp>
    </p:spTree>
    <p:extLst>
      <p:ext uri="{BB962C8B-B14F-4D97-AF65-F5344CB8AC3E}">
        <p14:creationId xmlns:p14="http://schemas.microsoft.com/office/powerpoint/2010/main" val="371404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57981"/>
            <a:ext cx="8229600" cy="71596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Berlin Sans FB Demi" pitchFamily="34" charset="0"/>
                <a:cs typeface="Times New Roman" pitchFamily="18" charset="0"/>
              </a:rPr>
              <a:t>WHAT IS </a:t>
            </a:r>
            <a:r>
              <a:rPr lang="en-US" sz="3200" dirty="0">
                <a:solidFill>
                  <a:srgbClr val="FF0000"/>
                </a:solidFill>
                <a:latin typeface="Arial Black" pitchFamily="34" charset="0"/>
                <a:cs typeface="Times New Roman" pitchFamily="18" charset="0"/>
              </a:rPr>
              <a:t>HISTOPATHOLOGY</a:t>
            </a:r>
            <a:r>
              <a:rPr lang="en-US" sz="3200" dirty="0">
                <a:solidFill>
                  <a:srgbClr val="FF0000"/>
                </a:solidFill>
                <a:latin typeface="Berlin Sans FB Demi" pitchFamily="34" charset="0"/>
                <a:cs typeface="Times New Roman" pitchFamily="18" charset="0"/>
              </a:rPr>
              <a:t> </a:t>
            </a:r>
            <a:r>
              <a:rPr lang="en-US" sz="3200" dirty="0">
                <a:latin typeface="Berlin Sans FB Demi" pitchFamily="34" charset="0"/>
                <a:cs typeface="Times New Roman" pitchFamily="18" charset="0"/>
              </a:rPr>
              <a:t>?</a:t>
            </a:r>
            <a:br>
              <a:rPr lang="en-US" sz="3200" dirty="0">
                <a:latin typeface="Berlin Sans FB Demi" pitchFamily="34" charset="0"/>
                <a:cs typeface="Times New Roman" pitchFamily="18" charset="0"/>
              </a:rPr>
            </a:br>
            <a:endParaRPr lang="en-US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11" y="715962"/>
            <a:ext cx="8953577" cy="4830763"/>
          </a:xfrm>
        </p:spPr>
        <p:txBody>
          <a:bodyPr>
            <a:normAutofit/>
          </a:bodyPr>
          <a:lstStyle/>
          <a:p>
            <a:pPr marL="400050" lvl="1" indent="-342900">
              <a:lnSpc>
                <a:spcPct val="120000"/>
              </a:lnSpc>
              <a:buFont typeface="Wingdings" panose="05000000000000000000" pitchFamily="2" charset="2"/>
              <a:buChar char="§"/>
              <a:tabLst>
                <a:tab pos="4691063" algn="l"/>
              </a:tabLst>
            </a:pPr>
            <a:endParaRPr lang="en-US" sz="2100" dirty="0">
              <a:latin typeface="Arial Black" panose="020B0A04020102020204" pitchFamily="34" charset="0"/>
            </a:endParaRPr>
          </a:p>
          <a:p>
            <a:pPr marL="400050" lvl="1" indent="-342900">
              <a:lnSpc>
                <a:spcPct val="120000"/>
              </a:lnSpc>
              <a:buFont typeface="Wingdings" panose="05000000000000000000" pitchFamily="2" charset="2"/>
              <a:buChar char="§"/>
              <a:tabLst>
                <a:tab pos="4691063" algn="l"/>
              </a:tabLst>
            </a:pPr>
            <a:endParaRPr lang="en-US" sz="2100" dirty="0">
              <a:latin typeface="Arial Black" panose="020B0A04020102020204" pitchFamily="34" charset="0"/>
            </a:endParaRPr>
          </a:p>
          <a:p>
            <a:pPr marL="400050" lvl="1" indent="-342900">
              <a:lnSpc>
                <a:spcPct val="120000"/>
              </a:lnSpc>
              <a:buFont typeface="Wingdings" panose="05000000000000000000" pitchFamily="2" charset="2"/>
              <a:buChar char="§"/>
              <a:tabLst>
                <a:tab pos="4691063" algn="l"/>
              </a:tabLst>
            </a:pPr>
            <a:endParaRPr lang="en-US" sz="2100" dirty="0">
              <a:latin typeface="Arial Black" panose="020B0A04020102020204" pitchFamily="34" charset="0"/>
            </a:endParaRPr>
          </a:p>
          <a:p>
            <a:pPr marL="457200" lvl="2" indent="0">
              <a:lnSpc>
                <a:spcPct val="120000"/>
              </a:lnSpc>
              <a:buNone/>
              <a:tabLst>
                <a:tab pos="4691063" algn="l"/>
              </a:tabLst>
            </a:pPr>
            <a:endParaRPr 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8AA1C1-072C-D620-7E4A-AFDC51BC6EBC}"/>
              </a:ext>
            </a:extLst>
          </p:cNvPr>
          <p:cNvSpPr txBox="1"/>
          <p:nvPr/>
        </p:nvSpPr>
        <p:spPr>
          <a:xfrm>
            <a:off x="87250" y="586512"/>
            <a:ext cx="8953577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sz="1600" dirty="0">
              <a:latin typeface="Bauhaus 93" pitchFamily="82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sz="2400" b="1" dirty="0">
                <a:latin typeface="Arial Black" pitchFamily="34" charset="0"/>
                <a:ea typeface="Times New Roman" pitchFamily="18" charset="0"/>
                <a:cs typeface="Arial" pitchFamily="34" charset="0"/>
              </a:rPr>
              <a:t>Histopathology is the study of the microscopic anatomical changes in </a:t>
            </a:r>
            <a:r>
              <a:rPr lang="en-GB" sz="2400" dirty="0">
                <a:latin typeface="Arial Black" pitchFamily="34" charset="0"/>
              </a:rPr>
              <a:t>tissues caused by disease</a:t>
            </a:r>
            <a:r>
              <a:rPr lang="en-GB" sz="2400" dirty="0" smtClean="0">
                <a:latin typeface="Arial Black" pitchFamily="34" charset="0"/>
              </a:rPr>
              <a:t>.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endParaRPr lang="en-US" sz="2400" b="1" dirty="0">
              <a:latin typeface="Arial Black" pitchFamily="34" charset="0"/>
              <a:ea typeface="Times New Roman" pitchFamily="18" charset="0"/>
              <a:cs typeface="Arial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r>
              <a:rPr lang="en-US" sz="2400" b="1" dirty="0" smtClean="0">
                <a:latin typeface="Arial Black" pitchFamily="34" charset="0"/>
                <a:ea typeface="Times New Roman" pitchFamily="18" charset="0"/>
                <a:cs typeface="Arial" pitchFamily="34" charset="0"/>
              </a:rPr>
              <a:t> It </a:t>
            </a:r>
            <a:r>
              <a:rPr lang="en-US" sz="2400" b="1" dirty="0">
                <a:latin typeface="Arial Black" pitchFamily="34" charset="0"/>
                <a:ea typeface="Times New Roman" pitchFamily="18" charset="0"/>
                <a:cs typeface="Arial" pitchFamily="34" charset="0"/>
              </a:rPr>
              <a:t>is an intellectually satisfying discipline.</a:t>
            </a:r>
          </a:p>
          <a:p>
            <a:pPr marL="914400" lvl="1" indent="-457200">
              <a:buFont typeface="Wingdings" pitchFamily="2" charset="2"/>
              <a:buChar char="Ø"/>
              <a:defRPr/>
            </a:pPr>
            <a:r>
              <a:rPr lang="en-US" sz="2400" b="1" dirty="0" smtClean="0">
                <a:latin typeface="Arial Black" pitchFamily="34" charset="0"/>
                <a:ea typeface="Times New Roman" pitchFamily="18" charset="0"/>
                <a:cs typeface="Arial" pitchFamily="34" charset="0"/>
              </a:rPr>
              <a:t>It </a:t>
            </a:r>
            <a:r>
              <a:rPr lang="en-US" sz="2400" b="1" dirty="0">
                <a:latin typeface="Arial Black" pitchFamily="34" charset="0"/>
                <a:ea typeface="Times New Roman" pitchFamily="18" charset="0"/>
                <a:cs typeface="Arial" pitchFamily="34" charset="0"/>
              </a:rPr>
              <a:t>deals with the tissue diagnosis of disease</a:t>
            </a:r>
            <a:r>
              <a:rPr lang="en-US" sz="2400" b="1" dirty="0" smtClean="0">
                <a:latin typeface="Arial Black" pitchFamily="34" charset="0"/>
                <a:ea typeface="Times New Roman" pitchFamily="18" charset="0"/>
                <a:cs typeface="Arial" pitchFamily="34" charset="0"/>
              </a:rPr>
              <a:t>.</a:t>
            </a:r>
            <a:r>
              <a:rPr lang="en-US" sz="2800" b="1" dirty="0">
                <a:latin typeface="Arial Black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lang="en-US" sz="2800" b="1" dirty="0">
                <a:latin typeface="Arial Black" pitchFamily="34" charset="0"/>
                <a:ea typeface="Times New Roman" pitchFamily="18" charset="0"/>
                <a:cs typeface="Arial" pitchFamily="34" charset="0"/>
              </a:rPr>
            </a:br>
            <a:r>
              <a:rPr lang="en-US" sz="1600" b="1" dirty="0">
                <a:latin typeface="Arial Black" pitchFamily="34" charset="0"/>
                <a:ea typeface="Times New Roman" pitchFamily="18" charset="0"/>
                <a:cs typeface="Arial" pitchFamily="34" charset="0"/>
              </a:rPr>
              <a:t>“</a:t>
            </a:r>
            <a:r>
              <a:rPr lang="en-US" b="1" i="1" dirty="0">
                <a:ea typeface="Times New Roman" pitchFamily="18" charset="0"/>
                <a:cs typeface="Arial" pitchFamily="34" charset="0"/>
              </a:rPr>
              <a:t>This branch of medicine  deals with the changes in tissues caused by disease"</a:t>
            </a:r>
            <a:r>
              <a:rPr lang="en-US" sz="2800" b="1" i="1" dirty="0">
                <a:latin typeface="Arial Black" pitchFamily="34" charset="0"/>
                <a:ea typeface="Times New Roman" pitchFamily="18" charset="0"/>
                <a:cs typeface="Arial" pitchFamily="34" charset="0"/>
              </a:rPr>
              <a:t> </a:t>
            </a:r>
          </a:p>
          <a:p>
            <a:pPr>
              <a:defRPr/>
            </a:pPr>
            <a:endParaRPr lang="en-US" sz="2000" b="1" i="1" dirty="0">
              <a:latin typeface="Arial Black" pitchFamily="34" charset="0"/>
              <a:ea typeface="Times New Roman" pitchFamily="18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sz="2400" b="1" dirty="0">
                <a:latin typeface="Arial Black" pitchFamily="34" charset="0"/>
                <a:ea typeface="Times New Roman" pitchFamily="18" charset="0"/>
                <a:cs typeface="Arial" pitchFamily="34" charset="0"/>
              </a:rPr>
              <a:t>Histopathology is  devoted to the study of the structural and functional changes that underlies diseases. It is divided into: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endParaRPr lang="en-US" sz="2400" b="1" dirty="0">
              <a:latin typeface="Arial Black" pitchFamily="34" charset="0"/>
              <a:ea typeface="Times New Roman" pitchFamily="18" charset="0"/>
              <a:cs typeface="Arial" pitchFamily="34" charset="0"/>
            </a:endParaRPr>
          </a:p>
          <a:p>
            <a:pPr lvl="2">
              <a:buFont typeface="Wingdings" pitchFamily="2" charset="2"/>
              <a:buChar char="Ø"/>
              <a:defRPr/>
            </a:pPr>
            <a:r>
              <a:rPr lang="en-US" sz="2000" b="1" dirty="0">
                <a:latin typeface="Arial Black" pitchFamily="34" charset="0"/>
                <a:ea typeface="Times New Roman" pitchFamily="18" charset="0"/>
                <a:cs typeface="Arial" pitchFamily="34" charset="0"/>
              </a:rPr>
              <a:t>   General pathology </a:t>
            </a:r>
            <a:endParaRPr lang="en-US" sz="2000" b="1" dirty="0" smtClean="0">
              <a:latin typeface="Arial Black" pitchFamily="34" charset="0"/>
              <a:ea typeface="Times New Roman" pitchFamily="18" charset="0"/>
              <a:cs typeface="Arial" pitchFamily="34" charset="0"/>
            </a:endParaRPr>
          </a:p>
          <a:p>
            <a:pPr lvl="2">
              <a:buFont typeface="Wingdings" pitchFamily="2" charset="2"/>
              <a:buChar char="Ø"/>
              <a:defRPr/>
            </a:pPr>
            <a:endParaRPr lang="en-US" sz="2000" b="1" dirty="0">
              <a:latin typeface="Arial Black" pitchFamily="34" charset="0"/>
              <a:ea typeface="Times New Roman" pitchFamily="18" charset="0"/>
              <a:cs typeface="Arial" pitchFamily="34" charset="0"/>
            </a:endParaRPr>
          </a:p>
          <a:p>
            <a:pPr lvl="2">
              <a:buFont typeface="Wingdings" pitchFamily="2" charset="2"/>
              <a:buChar char="Ø"/>
              <a:defRPr/>
            </a:pPr>
            <a:r>
              <a:rPr lang="en-US" sz="2000" b="1" dirty="0">
                <a:latin typeface="Arial Black" pitchFamily="34" charset="0"/>
                <a:ea typeface="Times New Roman" pitchFamily="18" charset="0"/>
                <a:cs typeface="Arial" pitchFamily="34" charset="0"/>
              </a:rPr>
              <a:t>   Systemic pathology</a:t>
            </a:r>
          </a:p>
          <a:p>
            <a:pPr marL="57150" lvl="1">
              <a:lnSpc>
                <a:spcPct val="120000"/>
              </a:lnSpc>
              <a:tabLst>
                <a:tab pos="4691063" algn="l"/>
              </a:tabLst>
            </a:pPr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20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-3581400" y="5257800"/>
            <a:ext cx="9001125" cy="338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>
              <a:latin typeface="Lucida Sans Unicode" panose="020B0602030504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latin typeface="Lucida Sans Unicode" panose="020B0602030504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latin typeface="Lucida Sans Unicode" panose="020B0602030504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latin typeface="Lucida Sans Unicode" panose="020B0602030504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latin typeface="Lucida Sans Unicode" panose="020B0602030504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latin typeface="Lucida Sans Unicode" panose="020B0602030504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latin typeface="Lucida Sans Unicode" panose="020B0602030504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 b="1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AutoNum type="arabicPeriod"/>
            </a:pPr>
            <a:endParaRPr lang="en-US" sz="2800" b="1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AutoNum type="arabicPeriod"/>
            </a:pPr>
            <a:endParaRPr lang="en-US" sz="2800" b="1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endParaRPr lang="en-GB" sz="2800" b="1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-4763" y="381000"/>
            <a:ext cx="9144001" cy="840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§"/>
              <a:defRPr/>
            </a:pPr>
            <a:r>
              <a:rPr lang="en-US" sz="2400" b="1" dirty="0">
                <a:latin typeface="Arial Black" pitchFamily="34" charset="0"/>
                <a:ea typeface="Times New Roman" pitchFamily="18" charset="0"/>
                <a:cs typeface="Arial" pitchFamily="34" charset="0"/>
              </a:rPr>
              <a:t>General pathology deals with the basic reaction of cells and tissues to abnormal stimuli that underlie disease. 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endParaRPr lang="en-US" sz="2400" b="1" dirty="0">
              <a:ea typeface="Times New Roman" pitchFamily="18" charset="0"/>
              <a:cs typeface="Arial" pitchFamily="34" charset="0"/>
            </a:endParaRPr>
          </a:p>
          <a:p>
            <a:pPr marL="457200" indent="-457200">
              <a:buFont typeface="Wingdings" pitchFamily="2" charset="2"/>
              <a:buChar char="§"/>
              <a:defRPr/>
            </a:pPr>
            <a:r>
              <a:rPr lang="en-US" sz="2400" b="1" dirty="0">
                <a:latin typeface="Arial Black" pitchFamily="34" charset="0"/>
                <a:ea typeface="Times New Roman" pitchFamily="18" charset="0"/>
                <a:cs typeface="Arial" pitchFamily="34" charset="0"/>
              </a:rPr>
              <a:t>Systemic Pathology examines specific response of specialized organs and tissue to more or less well defined stimuli.</a:t>
            </a:r>
          </a:p>
          <a:p>
            <a:pPr marL="457200" indent="-457200">
              <a:buFont typeface="Wingdings" pitchFamily="2" charset="2"/>
              <a:buChar char="§"/>
              <a:defRPr/>
            </a:pPr>
            <a:endParaRPr lang="en-US" sz="2400" b="1" dirty="0">
              <a:latin typeface="Arial Black" pitchFamily="34" charset="0"/>
              <a:ea typeface="Times New Roman" pitchFamily="18" charset="0"/>
              <a:cs typeface="Arial" pitchFamily="34" charset="0"/>
            </a:endParaRPr>
          </a:p>
          <a:p>
            <a:pPr marL="457200" indent="-457200">
              <a:buFont typeface="Wingdings" pitchFamily="2" charset="2"/>
              <a:buChar char="§"/>
              <a:defRPr/>
            </a:pPr>
            <a:r>
              <a:rPr lang="en-US" sz="2400" b="1" dirty="0">
                <a:latin typeface="Arial Black" pitchFamily="34" charset="0"/>
                <a:cs typeface="Arial" pitchFamily="34" charset="0"/>
              </a:rPr>
              <a:t>The four disease processes that form the core of pathology:</a:t>
            </a:r>
          </a:p>
          <a:p>
            <a:pPr marL="457200" indent="-457200">
              <a:buFont typeface="Wingdings" pitchFamily="2" charset="2"/>
              <a:buChar char="§"/>
              <a:defRPr/>
            </a:pPr>
            <a:endParaRPr lang="en-US" sz="2400" b="1" dirty="0">
              <a:latin typeface="Arial Black" pitchFamily="34" charset="0"/>
              <a:cs typeface="Arial" pitchFamily="34" charset="0"/>
            </a:endParaRPr>
          </a:p>
          <a:p>
            <a:pPr marL="1524000" lvl="2" indent="-609600">
              <a:lnSpc>
                <a:spcPct val="90000"/>
              </a:lnSpc>
              <a:buFontTx/>
              <a:buAutoNum type="arabicPeriod"/>
              <a:defRPr/>
            </a:pPr>
            <a:r>
              <a:rPr lang="en-US" sz="2400" b="1" dirty="0">
                <a:latin typeface="Arial Black" pitchFamily="34" charset="0"/>
                <a:cs typeface="Arial" pitchFamily="34" charset="0"/>
              </a:rPr>
              <a:t>Its cause or etiology</a:t>
            </a:r>
          </a:p>
          <a:p>
            <a:pPr marL="1524000" lvl="2" indent="-609600">
              <a:lnSpc>
                <a:spcPct val="90000"/>
              </a:lnSpc>
              <a:buFontTx/>
              <a:buAutoNum type="arabicPeriod"/>
              <a:defRPr/>
            </a:pPr>
            <a:endParaRPr lang="en-US" sz="2400" b="1" dirty="0">
              <a:latin typeface="Arial Black" pitchFamily="34" charset="0"/>
              <a:cs typeface="Arial" pitchFamily="34" charset="0"/>
            </a:endParaRPr>
          </a:p>
          <a:p>
            <a:pPr marL="1524000" lvl="2" indent="-609600">
              <a:lnSpc>
                <a:spcPct val="90000"/>
              </a:lnSpc>
              <a:buFontTx/>
              <a:buAutoNum type="arabicPeriod"/>
              <a:defRPr/>
            </a:pPr>
            <a:r>
              <a:rPr lang="en-US" sz="2400" b="1" dirty="0">
                <a:latin typeface="Arial Black" pitchFamily="34" charset="0"/>
                <a:cs typeface="Arial" pitchFamily="34" charset="0"/>
              </a:rPr>
              <a:t>Pathogenesis or the mechanism  of the development of the disease. </a:t>
            </a:r>
          </a:p>
          <a:p>
            <a:pPr marL="1524000" lvl="2" indent="-609600">
              <a:lnSpc>
                <a:spcPct val="90000"/>
              </a:lnSpc>
              <a:buFontTx/>
              <a:buAutoNum type="arabicPeriod"/>
              <a:defRPr/>
            </a:pPr>
            <a:endParaRPr lang="en-US" sz="2400" b="1" dirty="0">
              <a:latin typeface="Arial Black" pitchFamily="34" charset="0"/>
              <a:cs typeface="Arial" pitchFamily="34" charset="0"/>
            </a:endParaRPr>
          </a:p>
          <a:p>
            <a:pPr marL="1371600" lvl="2" indent="-457200">
              <a:buFont typeface="Wingdings" pitchFamily="2" charset="2"/>
              <a:buChar char="§"/>
              <a:defRPr/>
            </a:pPr>
            <a:endParaRPr lang="en-US" sz="2400" b="1" dirty="0">
              <a:latin typeface="Arial Black" pitchFamily="34" charset="0"/>
              <a:cs typeface="Arial" pitchFamily="34" charset="0"/>
            </a:endParaRPr>
          </a:p>
          <a:p>
            <a:pPr marL="1371600" lvl="2" indent="-457200">
              <a:buFont typeface="Wingdings" pitchFamily="2" charset="2"/>
              <a:buChar char="§"/>
              <a:defRPr/>
            </a:pPr>
            <a:endParaRPr lang="en-US" sz="2400" b="1" dirty="0">
              <a:latin typeface="Arial Black" pitchFamily="34" charset="0"/>
              <a:ea typeface="Times New Roman" pitchFamily="18" charset="0"/>
              <a:cs typeface="Arial" pitchFamily="34" charset="0"/>
            </a:endParaRPr>
          </a:p>
          <a:p>
            <a:pPr marL="457200" indent="-457200">
              <a:buFont typeface="Wingdings" pitchFamily="2" charset="2"/>
              <a:buChar char="§"/>
              <a:defRPr/>
            </a:pPr>
            <a:endParaRPr lang="en-US" sz="2400" b="1" dirty="0">
              <a:latin typeface="Arial Black" pitchFamily="34" charset="0"/>
              <a:ea typeface="Times New Roman" pitchFamily="18" charset="0"/>
              <a:cs typeface="Arial" pitchFamily="34" charset="0"/>
            </a:endParaRPr>
          </a:p>
          <a:p>
            <a:pPr>
              <a:defRPr/>
            </a:pPr>
            <a:endParaRPr lang="en-US" sz="2400" b="1" dirty="0">
              <a:latin typeface="Arial Black" pitchFamily="34" charset="0"/>
              <a:ea typeface="Times New Roman" pitchFamily="18" charset="0"/>
              <a:cs typeface="Arial" pitchFamily="34" charset="0"/>
            </a:endParaRPr>
          </a:p>
          <a:p>
            <a:pPr>
              <a:defRPr/>
            </a:pPr>
            <a:endParaRPr lang="en-US" sz="2400" b="1" dirty="0">
              <a:ea typeface="Times New Roman" pitchFamily="18" charset="0"/>
              <a:cs typeface="Arial" pitchFamily="34" charset="0"/>
            </a:endParaRPr>
          </a:p>
          <a:p>
            <a:pPr>
              <a:defRPr/>
            </a:pPr>
            <a:endParaRPr lang="en-US" sz="2400" b="1" dirty="0">
              <a:ea typeface="Times New Roman" pitchFamily="18" charset="0"/>
              <a:cs typeface="Arial" pitchFamily="34" charset="0"/>
            </a:endParaRPr>
          </a:p>
          <a:p>
            <a:pPr>
              <a:defRPr/>
            </a:pPr>
            <a:endParaRPr lang="en-US" sz="2400" b="1" dirty="0">
              <a:ea typeface="Times New Roma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18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500063"/>
            <a:ext cx="9144000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09600" indent="-609600">
              <a:lnSpc>
                <a:spcPct val="90000"/>
              </a:lnSpc>
              <a:buFontTx/>
              <a:buAutoNum type="arabicPeriod" startAt="3"/>
              <a:defRPr/>
            </a:pPr>
            <a:r>
              <a:rPr lang="en-US" sz="2400" b="1" dirty="0">
                <a:latin typeface="Arial Black" pitchFamily="34" charset="0"/>
                <a:cs typeface="Arial" pitchFamily="34" charset="0"/>
              </a:rPr>
              <a:t>Morphology or the structural alteration induced in the cells and organs of the body.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3"/>
              <a:defRPr/>
            </a:pPr>
            <a:endParaRPr lang="en-US" sz="2400" b="1" dirty="0">
              <a:latin typeface="Arial Black" pitchFamily="34" charset="0"/>
              <a:cs typeface="Arial" pitchFamily="34" charset="0"/>
            </a:endParaRPr>
          </a:p>
          <a:p>
            <a:pPr marL="609600" indent="-609600">
              <a:lnSpc>
                <a:spcPct val="90000"/>
              </a:lnSpc>
              <a:buFontTx/>
              <a:buAutoNum type="arabicPeriod" startAt="4"/>
              <a:defRPr/>
            </a:pPr>
            <a:r>
              <a:rPr lang="en-US" sz="2400" b="1" dirty="0">
                <a:latin typeface="Arial Black" pitchFamily="34" charset="0"/>
                <a:cs typeface="Arial" pitchFamily="34" charset="0"/>
              </a:rPr>
              <a:t>Clinical syndromes or the functional consequences of the morphological changes.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4"/>
              <a:defRPr/>
            </a:pPr>
            <a:endParaRPr lang="en-GB" sz="2800" b="1" dirty="0">
              <a:latin typeface="Arial Black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GB" sz="2800" b="1" dirty="0">
                <a:latin typeface="Arial Black" pitchFamily="34" charset="0"/>
                <a:cs typeface="Arial" pitchFamily="34" charset="0"/>
              </a:rPr>
              <a:t>NOTE</a:t>
            </a:r>
          </a:p>
          <a:p>
            <a:pPr lvl="1">
              <a:lnSpc>
                <a:spcPct val="90000"/>
              </a:lnSpc>
              <a:defRPr/>
            </a:pPr>
            <a:r>
              <a:rPr lang="en-GB" sz="2800" b="1" dirty="0">
                <a:latin typeface="Arial Black" pitchFamily="34" charset="0"/>
                <a:cs typeface="Arial" pitchFamily="34" charset="0"/>
              </a:rPr>
              <a:t>The earlier a disease is detected and treated, the greater the chance of a cure and the more cost-effective the treatment. 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4"/>
              <a:defRPr/>
            </a:pPr>
            <a:endParaRPr lang="en-US" sz="2800" b="1" dirty="0">
              <a:latin typeface="Arial Black" pitchFamily="34" charset="0"/>
              <a:cs typeface="Arial" pitchFamily="34" charset="0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Char char="§"/>
              <a:defRPr/>
            </a:pPr>
            <a:endParaRPr lang="en-GB" sz="24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429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1134</Words>
  <Application>Microsoft Office PowerPoint</Application>
  <PresentationFormat>On-screen Show (4:3)</PresentationFormat>
  <Paragraphs>264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Algerian</vt:lpstr>
      <vt:lpstr>Arial</vt:lpstr>
      <vt:lpstr>Arial Black</vt:lpstr>
      <vt:lpstr>Bauhaus 93</vt:lpstr>
      <vt:lpstr>Berlin Sans FB Demi</vt:lpstr>
      <vt:lpstr>Calibri</vt:lpstr>
      <vt:lpstr>Garamond Premr Pro Smbd</vt:lpstr>
      <vt:lpstr>Lucida Sans Unicode</vt:lpstr>
      <vt:lpstr>Monotype Corsiva</vt:lpstr>
      <vt:lpstr>Times New Roman</vt:lpstr>
      <vt:lpstr>Wingdings</vt:lpstr>
      <vt:lpstr>Office Theme</vt:lpstr>
      <vt:lpstr>INTRODUCTION TO   HISTOPATHOLOGY   </vt:lpstr>
      <vt:lpstr>OBJECTIVES </vt:lpstr>
      <vt:lpstr>INTRODUCTION TO PATHOLOGY </vt:lpstr>
      <vt:lpstr>PowerPoint Presentation</vt:lpstr>
      <vt:lpstr> Hierarchy of Anatomical Organization  </vt:lpstr>
      <vt:lpstr> TYPES OF TISSUE  </vt:lpstr>
      <vt:lpstr>WHAT IS HISTOPATHOLOGY 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BIOPSIES</vt:lpstr>
      <vt:lpstr>PowerPoint Presentation</vt:lpstr>
      <vt:lpstr>PowerPoint Presentation</vt:lpstr>
      <vt:lpstr>PowerPoint Presentation</vt:lpstr>
      <vt:lpstr>PowerPoint Presentation</vt:lpstr>
      <vt:lpstr>  HANDLING OF BIOPSY AND AUTOPSY SAMPLES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University System – The Trinity University of Our Dream</dc:title>
  <dc:creator>falade</dc:creator>
  <cp:lastModifiedBy>dell</cp:lastModifiedBy>
  <cp:revision>255</cp:revision>
  <dcterms:created xsi:type="dcterms:W3CDTF">2019-05-19T08:06:06Z</dcterms:created>
  <dcterms:modified xsi:type="dcterms:W3CDTF">2023-11-24T10:22:54Z</dcterms:modified>
</cp:coreProperties>
</file>