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6" r:id="rId30"/>
    <p:sldId id="291" r:id="rId31"/>
    <p:sldId id="292" r:id="rId32"/>
    <p:sldId id="294" r:id="rId33"/>
    <p:sldId id="295" r:id="rId34"/>
    <p:sldId id="303" r:id="rId35"/>
    <p:sldId id="299" r:id="rId36"/>
    <p:sldId id="300" r:id="rId37"/>
    <p:sldId id="301" r:id="rId38"/>
    <p:sldId id="302"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1E93-EB39-15A6-EC2E-58E97B0FF3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62F5C0-609F-CFBF-E1D3-7400EECD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0D557-8727-4322-7425-226109D42366}"/>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CDB61941-03D6-5CB1-71FD-EE5E8F911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93067-374E-5F9B-97D1-98F4DBE46EA4}"/>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41282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4C6B-D873-940A-3EAF-0B92490FF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2171B-599C-1B1A-F19C-CB78B75450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C2F0E-1266-5D64-87C8-D2819334EE8D}"/>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C5242A45-3736-EF75-3F5E-CB5F0E657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75F3F-0FAD-E0F3-DF8D-DA82AA67D1FB}"/>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235008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422DA-D0AE-2DDA-34D1-2545C01776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41C54-B78C-1DCA-2B55-DB3777E8F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1E926-386B-47B6-2C93-C141C28DEC8C}"/>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7F18277B-40D3-4AAE-375A-FA4164CA6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0EBE9-A439-8B1F-CFF2-1BB02E41FD6B}"/>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143443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2668-25A1-582B-EAEF-84E88874B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D383F5-BDEE-F9D4-D236-21B95FD67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C6DA3-0EF6-EAFE-923C-54A70FB2BD2E}"/>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BD254EA7-3C7A-8FA2-EA75-8950ABBDD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D268B-F7FB-61D8-983C-20190C8630BA}"/>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137807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83B7-A851-BA00-C58B-23573131DD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5EF3C-0087-EB70-945E-A0EE27375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652BA-DCD0-2094-292E-CCEDC743EAFC}"/>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5B36600A-2252-1470-EC89-340EAD4A9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ED669-0274-DFE0-20E0-ED8765D50281}"/>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60325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C098-2734-84C9-7C89-A943AD8DC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D8E7D-67C9-2872-9A02-1A16CB27F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57866-F312-C27C-2C08-11A72C870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1D3CD-83E5-9023-18E2-AFF1214FCEB3}"/>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6" name="Footer Placeholder 5">
            <a:extLst>
              <a:ext uri="{FF2B5EF4-FFF2-40B4-BE49-F238E27FC236}">
                <a16:creationId xmlns:a16="http://schemas.microsoft.com/office/drawing/2014/main" id="{5F49DCB5-7F8F-3242-FC01-F31A1EF4B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0A6E5-8048-7281-CE74-739AD1BFA45D}"/>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2758571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FEA1-8643-FD17-DB57-0F7B60A61E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FB29C2-7AC1-239E-B273-657217707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61C24-91DB-2D88-E594-B2236AFF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701418-327B-E59D-ADBC-576775578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66D9E4-0DA6-1282-F80B-16B24D390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8F0F7-C652-3E89-4130-FA664111BD2B}"/>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8" name="Footer Placeholder 7">
            <a:extLst>
              <a:ext uri="{FF2B5EF4-FFF2-40B4-BE49-F238E27FC236}">
                <a16:creationId xmlns:a16="http://schemas.microsoft.com/office/drawing/2014/main" id="{5C80B54B-7B9E-AC38-7AB8-ECB49314F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2DF81-F6C2-2C75-377B-624C71FFA401}"/>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16302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5784-D968-77CD-ED3B-E28DB624F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7A8764-7958-9410-03E2-298E2B052AD6}"/>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4" name="Footer Placeholder 3">
            <a:extLst>
              <a:ext uri="{FF2B5EF4-FFF2-40B4-BE49-F238E27FC236}">
                <a16:creationId xmlns:a16="http://schemas.microsoft.com/office/drawing/2014/main" id="{2DD20561-2E15-7AB7-A9AB-B7E1506C33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B4E41A-73C7-C325-D455-B71D6F78C736}"/>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388796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A19219-63D0-3B60-B490-CE7ABD50C49F}"/>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3" name="Footer Placeholder 2">
            <a:extLst>
              <a:ext uri="{FF2B5EF4-FFF2-40B4-BE49-F238E27FC236}">
                <a16:creationId xmlns:a16="http://schemas.microsoft.com/office/drawing/2014/main" id="{BC52EBB1-4A90-4D32-5AB5-57999CCE5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6BE-D26A-3FBD-A56C-D00CA31BD746}"/>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292502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C24-433A-6403-CBEA-751FB08E6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F4515-279E-4C0A-4E6C-EA644227E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3EBC19-2F56-37BA-6486-1B716CDC7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7FAC9-1B4C-4314-FFDB-F611CAB53D54}"/>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6" name="Footer Placeholder 5">
            <a:extLst>
              <a:ext uri="{FF2B5EF4-FFF2-40B4-BE49-F238E27FC236}">
                <a16:creationId xmlns:a16="http://schemas.microsoft.com/office/drawing/2014/main" id="{4E6D06A4-2CA5-08D8-B458-B10236BCE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383F3-B33A-52B9-8F1D-C14EF92D16D1}"/>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7999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7462-4BB6-BA71-2EE2-BDFEC6BB6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7C9C41-12E2-0F0E-3B50-9A0D71F4E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C079F7-277A-8F9B-E3CA-A841709B9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57256-E5F7-083E-DEDF-8BF0F2CC6688}"/>
              </a:ext>
            </a:extLst>
          </p:cNvPr>
          <p:cNvSpPr>
            <a:spLocks noGrp="1"/>
          </p:cNvSpPr>
          <p:nvPr>
            <p:ph type="dt" sz="half" idx="10"/>
          </p:nvPr>
        </p:nvSpPr>
        <p:spPr/>
        <p:txBody>
          <a:bodyPr/>
          <a:lstStyle/>
          <a:p>
            <a:fld id="{56B9249E-AB10-4E68-BAE4-17ED957B7B5B}" type="datetimeFigureOut">
              <a:rPr lang="en-US" smtClean="0"/>
              <a:t>12/9/2023</a:t>
            </a:fld>
            <a:endParaRPr lang="en-US"/>
          </a:p>
        </p:txBody>
      </p:sp>
      <p:sp>
        <p:nvSpPr>
          <p:cNvPr id="6" name="Footer Placeholder 5">
            <a:extLst>
              <a:ext uri="{FF2B5EF4-FFF2-40B4-BE49-F238E27FC236}">
                <a16:creationId xmlns:a16="http://schemas.microsoft.com/office/drawing/2014/main" id="{D4B7F874-16AF-A686-8AA7-FC6C78F8B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B7332-F626-8760-FA38-D94A637ABDB6}"/>
              </a:ext>
            </a:extLst>
          </p:cNvPr>
          <p:cNvSpPr>
            <a:spLocks noGrp="1"/>
          </p:cNvSpPr>
          <p:nvPr>
            <p:ph type="sldNum" sz="quarter" idx="12"/>
          </p:nvPr>
        </p:nvSpPr>
        <p:spPr/>
        <p:txBody>
          <a:bodyPr/>
          <a:lstStyle/>
          <a:p>
            <a:fld id="{9687E139-B57F-4964-B5B6-9A968118E143}" type="slidenum">
              <a:rPr lang="en-US" smtClean="0"/>
              <a:t>‹#›</a:t>
            </a:fld>
            <a:endParaRPr lang="en-US"/>
          </a:p>
        </p:txBody>
      </p:sp>
    </p:spTree>
    <p:extLst>
      <p:ext uri="{BB962C8B-B14F-4D97-AF65-F5344CB8AC3E}">
        <p14:creationId xmlns:p14="http://schemas.microsoft.com/office/powerpoint/2010/main" val="414124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E8924-DD7E-A84C-36E4-A3C93081F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3423C-1F22-AE30-DA16-44761A7A5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1BBC9-2BEC-8323-AE2C-BC985AA3B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9249E-AB10-4E68-BAE4-17ED957B7B5B}" type="datetimeFigureOut">
              <a:rPr lang="en-US" smtClean="0"/>
              <a:t>12/9/2023</a:t>
            </a:fld>
            <a:endParaRPr lang="en-US"/>
          </a:p>
        </p:txBody>
      </p:sp>
      <p:sp>
        <p:nvSpPr>
          <p:cNvPr id="5" name="Footer Placeholder 4">
            <a:extLst>
              <a:ext uri="{FF2B5EF4-FFF2-40B4-BE49-F238E27FC236}">
                <a16:creationId xmlns:a16="http://schemas.microsoft.com/office/drawing/2014/main" id="{C573B9B6-C22B-C730-EAD5-CE9453F00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31D2A-A582-A68D-CAF9-66F652CB2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7E139-B57F-4964-B5B6-9A968118E143}" type="slidenum">
              <a:rPr lang="en-US" smtClean="0"/>
              <a:t>‹#›</a:t>
            </a:fld>
            <a:endParaRPr lang="en-US"/>
          </a:p>
        </p:txBody>
      </p:sp>
    </p:spTree>
    <p:extLst>
      <p:ext uri="{BB962C8B-B14F-4D97-AF65-F5344CB8AC3E}">
        <p14:creationId xmlns:p14="http://schemas.microsoft.com/office/powerpoint/2010/main" val="41626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C4C3-ADC1-6430-673E-39FBE95BA173}"/>
              </a:ext>
            </a:extLst>
          </p:cNvPr>
          <p:cNvSpPr>
            <a:spLocks noGrp="1"/>
          </p:cNvSpPr>
          <p:nvPr>
            <p:ph type="ctrTitle"/>
          </p:nvPr>
        </p:nvSpPr>
        <p:spPr/>
        <p:txBody>
          <a:bodyPr/>
          <a:lstStyle/>
          <a:p>
            <a:r>
              <a:rPr lang="en-US" dirty="0"/>
              <a:t>Methods for Blood Cell Counting</a:t>
            </a:r>
          </a:p>
        </p:txBody>
      </p:sp>
      <p:sp>
        <p:nvSpPr>
          <p:cNvPr id="3" name="Subtitle 2">
            <a:extLst>
              <a:ext uri="{FF2B5EF4-FFF2-40B4-BE49-F238E27FC236}">
                <a16:creationId xmlns:a16="http://schemas.microsoft.com/office/drawing/2014/main" id="{87A37C31-7521-1735-EEFF-5942FE363D41}"/>
              </a:ext>
            </a:extLst>
          </p:cNvPr>
          <p:cNvSpPr>
            <a:spLocks noGrp="1"/>
          </p:cNvSpPr>
          <p:nvPr>
            <p:ph type="subTitle" idx="1"/>
          </p:nvPr>
        </p:nvSpPr>
        <p:spPr/>
        <p:txBody>
          <a:bodyPr>
            <a:normAutofit/>
          </a:bodyPr>
          <a:lstStyle/>
          <a:p>
            <a:r>
              <a:rPr lang="en-US" sz="3200" b="1" dirty="0"/>
              <a:t>Dr. </a:t>
            </a:r>
            <a:r>
              <a:rPr lang="en-US" sz="3200" b="1" dirty="0" err="1"/>
              <a:t>N.O.Ogidi</a:t>
            </a:r>
            <a:endParaRPr lang="en-US" sz="3200" b="1" dirty="0"/>
          </a:p>
        </p:txBody>
      </p:sp>
    </p:spTree>
    <p:extLst>
      <p:ext uri="{BB962C8B-B14F-4D97-AF65-F5344CB8AC3E}">
        <p14:creationId xmlns:p14="http://schemas.microsoft.com/office/powerpoint/2010/main" val="137869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1A55-B29F-CD2A-458C-319FF688DAA3}"/>
              </a:ext>
            </a:extLst>
          </p:cNvPr>
          <p:cNvSpPr>
            <a:spLocks noGrp="1"/>
          </p:cNvSpPr>
          <p:nvPr>
            <p:ph type="title"/>
          </p:nvPr>
        </p:nvSpPr>
        <p:spPr/>
        <p:txBody>
          <a:bodyPr/>
          <a:lstStyle/>
          <a:p>
            <a:r>
              <a:rPr lang="en-US" dirty="0"/>
              <a:t>Procedure using a WBC Pipette</a:t>
            </a:r>
          </a:p>
        </p:txBody>
      </p:sp>
      <p:pic>
        <p:nvPicPr>
          <p:cNvPr id="5" name="Content Placeholder 4">
            <a:extLst>
              <a:ext uri="{FF2B5EF4-FFF2-40B4-BE49-F238E27FC236}">
                <a16:creationId xmlns:a16="http://schemas.microsoft.com/office/drawing/2014/main" id="{BA01506A-9184-210A-5A4F-8E8581466C10}"/>
              </a:ext>
            </a:extLst>
          </p:cNvPr>
          <p:cNvPicPr>
            <a:picLocks noGrp="1" noChangeAspect="1"/>
          </p:cNvPicPr>
          <p:nvPr>
            <p:ph idx="1"/>
          </p:nvPr>
        </p:nvPicPr>
        <p:blipFill>
          <a:blip r:embed="rId2"/>
          <a:stretch>
            <a:fillRect/>
          </a:stretch>
        </p:blipFill>
        <p:spPr>
          <a:xfrm>
            <a:off x="1179443" y="1537252"/>
            <a:ext cx="9859618" cy="4214191"/>
          </a:xfrm>
        </p:spPr>
      </p:pic>
    </p:spTree>
    <p:extLst>
      <p:ext uri="{BB962C8B-B14F-4D97-AF65-F5344CB8AC3E}">
        <p14:creationId xmlns:p14="http://schemas.microsoft.com/office/powerpoint/2010/main" val="146178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75FC-CAA3-3CDE-3E35-55CAC3ACEFC5}"/>
              </a:ext>
            </a:extLst>
          </p:cNvPr>
          <p:cNvSpPr>
            <a:spLocks noGrp="1"/>
          </p:cNvSpPr>
          <p:nvPr>
            <p:ph type="title"/>
          </p:nvPr>
        </p:nvSpPr>
        <p:spPr/>
        <p:txBody>
          <a:bodyPr/>
          <a:lstStyle/>
          <a:p>
            <a:r>
              <a:rPr lang="en-US" dirty="0"/>
              <a:t>Total WBC Count Using Tube Method</a:t>
            </a:r>
          </a:p>
        </p:txBody>
      </p:sp>
      <p:pic>
        <p:nvPicPr>
          <p:cNvPr id="5" name="Content Placeholder 4">
            <a:extLst>
              <a:ext uri="{FF2B5EF4-FFF2-40B4-BE49-F238E27FC236}">
                <a16:creationId xmlns:a16="http://schemas.microsoft.com/office/drawing/2014/main" id="{8E1387B6-2ADF-4EEB-280A-DDAD81891A71}"/>
              </a:ext>
            </a:extLst>
          </p:cNvPr>
          <p:cNvPicPr>
            <a:picLocks noGrp="1" noChangeAspect="1"/>
          </p:cNvPicPr>
          <p:nvPr>
            <p:ph idx="1"/>
          </p:nvPr>
        </p:nvPicPr>
        <p:blipFill>
          <a:blip r:embed="rId2"/>
          <a:stretch>
            <a:fillRect/>
          </a:stretch>
        </p:blipFill>
        <p:spPr>
          <a:xfrm>
            <a:off x="1139687" y="1267099"/>
            <a:ext cx="9621078" cy="5369192"/>
          </a:xfrm>
        </p:spPr>
      </p:pic>
    </p:spTree>
    <p:extLst>
      <p:ext uri="{BB962C8B-B14F-4D97-AF65-F5344CB8AC3E}">
        <p14:creationId xmlns:p14="http://schemas.microsoft.com/office/powerpoint/2010/main" val="437034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E54D60-B18D-9142-2134-8C1A076D95E9}"/>
              </a:ext>
            </a:extLst>
          </p:cNvPr>
          <p:cNvPicPr>
            <a:picLocks noChangeAspect="1"/>
          </p:cNvPicPr>
          <p:nvPr/>
        </p:nvPicPr>
        <p:blipFill>
          <a:blip r:embed="rId2"/>
          <a:stretch>
            <a:fillRect/>
          </a:stretch>
        </p:blipFill>
        <p:spPr>
          <a:xfrm>
            <a:off x="2486025" y="381000"/>
            <a:ext cx="7219950" cy="6096000"/>
          </a:xfrm>
          <a:prstGeom prst="rect">
            <a:avLst/>
          </a:prstGeom>
        </p:spPr>
      </p:pic>
    </p:spTree>
    <p:extLst>
      <p:ext uri="{BB962C8B-B14F-4D97-AF65-F5344CB8AC3E}">
        <p14:creationId xmlns:p14="http://schemas.microsoft.com/office/powerpoint/2010/main" val="149745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6DA2-89BA-9144-D36B-0452F0FA0A8A}"/>
              </a:ext>
            </a:extLst>
          </p:cNvPr>
          <p:cNvSpPr>
            <a:spLocks noGrp="1"/>
          </p:cNvSpPr>
          <p:nvPr>
            <p:ph type="title"/>
          </p:nvPr>
        </p:nvSpPr>
        <p:spPr/>
        <p:txBody>
          <a:bodyPr/>
          <a:lstStyle/>
          <a:p>
            <a:r>
              <a:rPr lang="en-US" dirty="0"/>
              <a:t>Total WBC Calculations</a:t>
            </a:r>
          </a:p>
        </p:txBody>
      </p:sp>
      <p:pic>
        <p:nvPicPr>
          <p:cNvPr id="5" name="Content Placeholder 4">
            <a:extLst>
              <a:ext uri="{FF2B5EF4-FFF2-40B4-BE49-F238E27FC236}">
                <a16:creationId xmlns:a16="http://schemas.microsoft.com/office/drawing/2014/main" id="{8F53A2E9-2A73-5793-C2FF-37BA900A3F9E}"/>
              </a:ext>
            </a:extLst>
          </p:cNvPr>
          <p:cNvPicPr>
            <a:picLocks noGrp="1" noChangeAspect="1"/>
          </p:cNvPicPr>
          <p:nvPr>
            <p:ph idx="1"/>
          </p:nvPr>
        </p:nvPicPr>
        <p:blipFill>
          <a:blip r:embed="rId2"/>
          <a:stretch>
            <a:fillRect/>
          </a:stretch>
        </p:blipFill>
        <p:spPr>
          <a:xfrm>
            <a:off x="1058140" y="1690687"/>
            <a:ext cx="9899172" cy="4458322"/>
          </a:xfrm>
        </p:spPr>
      </p:pic>
    </p:spTree>
    <p:extLst>
      <p:ext uri="{BB962C8B-B14F-4D97-AF65-F5344CB8AC3E}">
        <p14:creationId xmlns:p14="http://schemas.microsoft.com/office/powerpoint/2010/main" val="63825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5-F401-7512-61F2-04FDBAF801D9}"/>
              </a:ext>
            </a:extLst>
          </p:cNvPr>
          <p:cNvSpPr>
            <a:spLocks noGrp="1"/>
          </p:cNvSpPr>
          <p:nvPr>
            <p:ph type="title"/>
          </p:nvPr>
        </p:nvSpPr>
        <p:spPr/>
        <p:txBody>
          <a:bodyPr/>
          <a:lstStyle/>
          <a:p>
            <a:r>
              <a:rPr lang="en-US" dirty="0"/>
              <a:t>Sources of error for WBC counts</a:t>
            </a:r>
          </a:p>
        </p:txBody>
      </p:sp>
      <p:pic>
        <p:nvPicPr>
          <p:cNvPr id="5" name="Content Placeholder 4">
            <a:extLst>
              <a:ext uri="{FF2B5EF4-FFF2-40B4-BE49-F238E27FC236}">
                <a16:creationId xmlns:a16="http://schemas.microsoft.com/office/drawing/2014/main" id="{1A31AFF4-D419-DC73-89AB-646D22B4A4CA}"/>
              </a:ext>
            </a:extLst>
          </p:cNvPr>
          <p:cNvPicPr>
            <a:picLocks noGrp="1" noChangeAspect="1"/>
          </p:cNvPicPr>
          <p:nvPr>
            <p:ph idx="1"/>
          </p:nvPr>
        </p:nvPicPr>
        <p:blipFill>
          <a:blip r:embed="rId2"/>
          <a:stretch>
            <a:fillRect/>
          </a:stretch>
        </p:blipFill>
        <p:spPr>
          <a:xfrm>
            <a:off x="1463745" y="1563757"/>
            <a:ext cx="8894098" cy="4717773"/>
          </a:xfrm>
        </p:spPr>
      </p:pic>
    </p:spTree>
    <p:extLst>
      <p:ext uri="{BB962C8B-B14F-4D97-AF65-F5344CB8AC3E}">
        <p14:creationId xmlns:p14="http://schemas.microsoft.com/office/powerpoint/2010/main" val="3500754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0618-EB68-20C1-DFE2-A61AC2A8E2E9}"/>
              </a:ext>
            </a:extLst>
          </p:cNvPr>
          <p:cNvSpPr>
            <a:spLocks noGrp="1"/>
          </p:cNvSpPr>
          <p:nvPr>
            <p:ph type="title"/>
          </p:nvPr>
        </p:nvSpPr>
        <p:spPr/>
        <p:txBody>
          <a:bodyPr/>
          <a:lstStyle/>
          <a:p>
            <a:r>
              <a:rPr lang="en-US" dirty="0"/>
              <a:t>Normal Values for Total counts</a:t>
            </a:r>
          </a:p>
        </p:txBody>
      </p:sp>
      <p:pic>
        <p:nvPicPr>
          <p:cNvPr id="5" name="Content Placeholder 4">
            <a:extLst>
              <a:ext uri="{FF2B5EF4-FFF2-40B4-BE49-F238E27FC236}">
                <a16:creationId xmlns:a16="http://schemas.microsoft.com/office/drawing/2014/main" id="{B08704F7-58C2-91CB-1B30-B2E01527DFD2}"/>
              </a:ext>
            </a:extLst>
          </p:cNvPr>
          <p:cNvPicPr>
            <a:picLocks noGrp="1" noChangeAspect="1"/>
          </p:cNvPicPr>
          <p:nvPr>
            <p:ph idx="1"/>
          </p:nvPr>
        </p:nvPicPr>
        <p:blipFill>
          <a:blip r:embed="rId2"/>
          <a:stretch>
            <a:fillRect/>
          </a:stretch>
        </p:blipFill>
        <p:spPr>
          <a:xfrm>
            <a:off x="1828800" y="1258958"/>
            <a:ext cx="7606748" cy="2199322"/>
          </a:xfrm>
        </p:spPr>
      </p:pic>
    </p:spTree>
    <p:extLst>
      <p:ext uri="{BB962C8B-B14F-4D97-AF65-F5344CB8AC3E}">
        <p14:creationId xmlns:p14="http://schemas.microsoft.com/office/powerpoint/2010/main" val="200732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80BB3C-B97B-5350-93C7-6661CEE67795}"/>
              </a:ext>
            </a:extLst>
          </p:cNvPr>
          <p:cNvPicPr>
            <a:picLocks noChangeAspect="1"/>
          </p:cNvPicPr>
          <p:nvPr/>
        </p:nvPicPr>
        <p:blipFill>
          <a:blip r:embed="rId2"/>
          <a:stretch>
            <a:fillRect/>
          </a:stretch>
        </p:blipFill>
        <p:spPr>
          <a:xfrm>
            <a:off x="2236162" y="649357"/>
            <a:ext cx="9296436" cy="4585252"/>
          </a:xfrm>
          <a:prstGeom prst="rect">
            <a:avLst/>
          </a:prstGeom>
        </p:spPr>
      </p:pic>
      <p:pic>
        <p:nvPicPr>
          <p:cNvPr id="5" name="Picture 4">
            <a:extLst>
              <a:ext uri="{FF2B5EF4-FFF2-40B4-BE49-F238E27FC236}">
                <a16:creationId xmlns:a16="http://schemas.microsoft.com/office/drawing/2014/main" id="{80CE6CB1-B733-2F26-33E0-D302DF119D27}"/>
              </a:ext>
            </a:extLst>
          </p:cNvPr>
          <p:cNvPicPr>
            <a:picLocks noChangeAspect="1"/>
          </p:cNvPicPr>
          <p:nvPr/>
        </p:nvPicPr>
        <p:blipFill>
          <a:blip r:embed="rId3"/>
          <a:stretch>
            <a:fillRect/>
          </a:stretch>
        </p:blipFill>
        <p:spPr>
          <a:xfrm>
            <a:off x="2236162" y="4518992"/>
            <a:ext cx="9162848" cy="1908312"/>
          </a:xfrm>
          <a:prstGeom prst="rect">
            <a:avLst/>
          </a:prstGeom>
        </p:spPr>
      </p:pic>
    </p:spTree>
    <p:extLst>
      <p:ext uri="{BB962C8B-B14F-4D97-AF65-F5344CB8AC3E}">
        <p14:creationId xmlns:p14="http://schemas.microsoft.com/office/powerpoint/2010/main" val="60121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6729-C727-F5D5-88D2-17E1C0B8DCB9}"/>
              </a:ext>
            </a:extLst>
          </p:cNvPr>
          <p:cNvSpPr>
            <a:spLocks noGrp="1"/>
          </p:cNvSpPr>
          <p:nvPr>
            <p:ph type="title"/>
          </p:nvPr>
        </p:nvSpPr>
        <p:spPr/>
        <p:txBody>
          <a:bodyPr/>
          <a:lstStyle/>
          <a:p>
            <a:r>
              <a:rPr lang="en-US" dirty="0"/>
              <a:t>Increased WBC count (</a:t>
            </a:r>
            <a:r>
              <a:rPr lang="en-US" dirty="0" err="1"/>
              <a:t>Leucocytosis</a:t>
            </a:r>
            <a:r>
              <a:rPr lang="en-US" dirty="0"/>
              <a:t>)</a:t>
            </a:r>
          </a:p>
        </p:txBody>
      </p:sp>
      <p:pic>
        <p:nvPicPr>
          <p:cNvPr id="5" name="Content Placeholder 4">
            <a:extLst>
              <a:ext uri="{FF2B5EF4-FFF2-40B4-BE49-F238E27FC236}">
                <a16:creationId xmlns:a16="http://schemas.microsoft.com/office/drawing/2014/main" id="{C71EA6BE-01D3-DC26-819D-8C9101FAD8AC}"/>
              </a:ext>
            </a:extLst>
          </p:cNvPr>
          <p:cNvPicPr>
            <a:picLocks noGrp="1" noChangeAspect="1"/>
          </p:cNvPicPr>
          <p:nvPr>
            <p:ph idx="1"/>
          </p:nvPr>
        </p:nvPicPr>
        <p:blipFill>
          <a:blip r:embed="rId2"/>
          <a:stretch>
            <a:fillRect/>
          </a:stretch>
        </p:blipFill>
        <p:spPr>
          <a:xfrm>
            <a:off x="1921565" y="1286108"/>
            <a:ext cx="7964557" cy="5409408"/>
          </a:xfrm>
        </p:spPr>
      </p:pic>
    </p:spTree>
    <p:extLst>
      <p:ext uri="{BB962C8B-B14F-4D97-AF65-F5344CB8AC3E}">
        <p14:creationId xmlns:p14="http://schemas.microsoft.com/office/powerpoint/2010/main" val="344460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98ED-F93F-2C12-3028-1BCD0FC4EB65}"/>
              </a:ext>
            </a:extLst>
          </p:cNvPr>
          <p:cNvSpPr>
            <a:spLocks noGrp="1"/>
          </p:cNvSpPr>
          <p:nvPr>
            <p:ph type="title"/>
          </p:nvPr>
        </p:nvSpPr>
        <p:spPr/>
        <p:txBody>
          <a:bodyPr/>
          <a:lstStyle/>
          <a:p>
            <a:r>
              <a:rPr lang="en-US" dirty="0"/>
              <a:t>Decreased WBC Count (</a:t>
            </a:r>
            <a:r>
              <a:rPr lang="en-US" dirty="0" err="1"/>
              <a:t>Leucopaenia</a:t>
            </a:r>
            <a:r>
              <a:rPr lang="en-US" dirty="0"/>
              <a:t>)</a:t>
            </a:r>
          </a:p>
        </p:txBody>
      </p:sp>
      <p:pic>
        <p:nvPicPr>
          <p:cNvPr id="5" name="Content Placeholder 4">
            <a:extLst>
              <a:ext uri="{FF2B5EF4-FFF2-40B4-BE49-F238E27FC236}">
                <a16:creationId xmlns:a16="http://schemas.microsoft.com/office/drawing/2014/main" id="{FBA15BAA-C842-B43D-2D09-BE855E66AE56}"/>
              </a:ext>
            </a:extLst>
          </p:cNvPr>
          <p:cNvPicPr>
            <a:picLocks noGrp="1" noChangeAspect="1"/>
          </p:cNvPicPr>
          <p:nvPr>
            <p:ph idx="1"/>
          </p:nvPr>
        </p:nvPicPr>
        <p:blipFill>
          <a:blip r:embed="rId2"/>
          <a:stretch>
            <a:fillRect/>
          </a:stretch>
        </p:blipFill>
        <p:spPr>
          <a:xfrm>
            <a:off x="2239616" y="1484243"/>
            <a:ext cx="9012179" cy="5041124"/>
          </a:xfrm>
        </p:spPr>
      </p:pic>
    </p:spTree>
    <p:extLst>
      <p:ext uri="{BB962C8B-B14F-4D97-AF65-F5344CB8AC3E}">
        <p14:creationId xmlns:p14="http://schemas.microsoft.com/office/powerpoint/2010/main" val="46065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5DD8-D249-2243-6D89-8B957ED17440}"/>
              </a:ext>
            </a:extLst>
          </p:cNvPr>
          <p:cNvSpPr>
            <a:spLocks noGrp="1"/>
          </p:cNvSpPr>
          <p:nvPr>
            <p:ph type="title"/>
          </p:nvPr>
        </p:nvSpPr>
        <p:spPr/>
        <p:txBody>
          <a:bodyPr/>
          <a:lstStyle/>
          <a:p>
            <a:r>
              <a:rPr lang="en-US" dirty="0"/>
              <a:t>RBC Count</a:t>
            </a:r>
          </a:p>
        </p:txBody>
      </p:sp>
      <p:sp>
        <p:nvSpPr>
          <p:cNvPr id="3" name="Content Placeholder 2">
            <a:extLst>
              <a:ext uri="{FF2B5EF4-FFF2-40B4-BE49-F238E27FC236}">
                <a16:creationId xmlns:a16="http://schemas.microsoft.com/office/drawing/2014/main" id="{D917742F-81AF-07EB-0DE7-FF9CB24039BA}"/>
              </a:ext>
            </a:extLst>
          </p:cNvPr>
          <p:cNvSpPr>
            <a:spLocks noGrp="1"/>
          </p:cNvSpPr>
          <p:nvPr>
            <p:ph idx="1"/>
          </p:nvPr>
        </p:nvSpPr>
        <p:spPr/>
        <p:txBody>
          <a:bodyPr/>
          <a:lstStyle/>
          <a:p>
            <a:r>
              <a:rPr lang="en-US" dirty="0"/>
              <a:t>The main purpose for performing a red cell count is to know if  a patient </a:t>
            </a:r>
          </a:p>
          <a:p>
            <a:r>
              <a:rPr lang="en-US" dirty="0"/>
              <a:t>is suffering from erythrocytosis or </a:t>
            </a:r>
            <a:r>
              <a:rPr lang="en-US" dirty="0" err="1"/>
              <a:t>polycythaemia</a:t>
            </a:r>
            <a:r>
              <a:rPr lang="en-US" dirty="0"/>
              <a:t> ( </a:t>
            </a:r>
            <a:r>
              <a:rPr lang="en-US" dirty="0" err="1"/>
              <a:t>i.e</a:t>
            </a:r>
            <a:r>
              <a:rPr lang="en-US" dirty="0"/>
              <a:t> red cell count of </a:t>
            </a:r>
            <a:r>
              <a:rPr lang="en-US" dirty="0">
                <a:effectLst/>
                <a:latin typeface="Calibri" panose="020F0502020204030204" pitchFamily="34" charset="0"/>
                <a:ea typeface="Calibri" panose="020F0502020204030204" pitchFamily="34" charset="0"/>
              </a:rPr>
              <a:t>≥ </a:t>
            </a:r>
            <a:r>
              <a:rPr lang="en-US" dirty="0"/>
              <a:t>6.5 million/</a:t>
            </a:r>
            <a:r>
              <a:rPr lang="en-US" kern="100" dirty="0">
                <a:effectLst/>
                <a:latin typeface="Calibri" panose="020F0502020204030204" pitchFamily="34" charset="0"/>
                <a:ea typeface="Calibri" panose="020F0502020204030204" pitchFamily="34" charset="0"/>
                <a:cs typeface="Times New Roman" panose="02020603050405020304" pitchFamily="18" charset="0"/>
              </a:rPr>
              <a:t>Mm</a:t>
            </a:r>
            <a:r>
              <a:rPr lang="en-US" kern="100" baseline="30000" dirty="0">
                <a:effectLst/>
                <a:latin typeface="Calibri" panose="020F0502020204030204" pitchFamily="34" charset="0"/>
                <a:ea typeface="Calibri" panose="020F0502020204030204" pitchFamily="34" charset="0"/>
                <a:cs typeface="Times New Roman" panose="02020603050405020304" pitchFamily="18" charset="0"/>
              </a:rPr>
              <a:t>3</a:t>
            </a:r>
          </a:p>
          <a:p>
            <a:r>
              <a:rPr lang="en-US" kern="100" dirty="0">
                <a:effectLst/>
                <a:latin typeface="Calibri" panose="020F0502020204030204" pitchFamily="34" charset="0"/>
                <a:ea typeface="Calibri" panose="020F0502020204030204" pitchFamily="34" charset="0"/>
                <a:cs typeface="Times New Roman" panose="02020603050405020304" pitchFamily="18" charset="0"/>
              </a:rPr>
              <a:t>Is suffering from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erythropaenia</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kern="100" dirty="0">
                <a:effectLst/>
                <a:latin typeface="Calibri" panose="020F0502020204030204" pitchFamily="34" charset="0"/>
                <a:ea typeface="Calibri" panose="020F0502020204030204" pitchFamily="34" charset="0"/>
                <a:cs typeface="Times New Roman" panose="02020603050405020304" pitchFamily="18" charset="0"/>
              </a:rPr>
              <a:t> decrease in red cell count to </a:t>
            </a:r>
            <a:r>
              <a:rPr lang="en-US" kern="100" dirty="0">
                <a:effectLst/>
                <a:latin typeface="Calibri" panose="020F0502020204030204" pitchFamily="34" charset="0"/>
                <a:ea typeface="Calibri" panose="020F0502020204030204" pitchFamily="34" charset="0"/>
                <a:cs typeface="Calibri" panose="020F0502020204030204" pitchFamily="34" charset="0"/>
              </a:rPr>
              <a:t>≤ 3.5 </a:t>
            </a:r>
            <a:r>
              <a:rPr lang="en-US" dirty="0"/>
              <a:t>million/</a:t>
            </a:r>
            <a:r>
              <a:rPr lang="en-US" kern="100" dirty="0">
                <a:effectLst/>
                <a:latin typeface="Calibri" panose="020F0502020204030204" pitchFamily="34" charset="0"/>
                <a:ea typeface="Calibri" panose="020F0502020204030204" pitchFamily="34" charset="0"/>
                <a:cs typeface="Times New Roman" panose="02020603050405020304" pitchFamily="18" charset="0"/>
              </a:rPr>
              <a:t>Mm</a:t>
            </a:r>
            <a:r>
              <a:rPr lang="en-US" kern="1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US" kern="100" dirty="0">
                <a:effectLst/>
                <a:latin typeface="Calibri" panose="020F0502020204030204" pitchFamily="34" charset="0"/>
                <a:ea typeface="Calibri" panose="020F0502020204030204" pitchFamily="34" charset="0"/>
                <a:cs typeface="Calibri" panose="020F0502020204030204" pitchFamily="34"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kern="100" dirty="0">
                <a:effectLst/>
                <a:latin typeface="Calibri" panose="020F0502020204030204" pitchFamily="34" charset="0"/>
                <a:ea typeface="Calibri" panose="020F0502020204030204" pitchFamily="34" charset="0"/>
                <a:cs typeface="Times New Roman" panose="02020603050405020304" pitchFamily="18" charset="0"/>
              </a:rPr>
            </a:b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1586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942E18-21D0-6210-7296-6DF2FCA5F17A}"/>
              </a:ext>
            </a:extLst>
          </p:cNvPr>
          <p:cNvPicPr>
            <a:picLocks noChangeAspect="1"/>
          </p:cNvPicPr>
          <p:nvPr/>
        </p:nvPicPr>
        <p:blipFill>
          <a:blip r:embed="rId2"/>
          <a:stretch>
            <a:fillRect/>
          </a:stretch>
        </p:blipFill>
        <p:spPr>
          <a:xfrm>
            <a:off x="2160104" y="636104"/>
            <a:ext cx="8097079" cy="5037785"/>
          </a:xfrm>
          <a:prstGeom prst="rect">
            <a:avLst/>
          </a:prstGeom>
        </p:spPr>
      </p:pic>
    </p:spTree>
    <p:extLst>
      <p:ext uri="{BB962C8B-B14F-4D97-AF65-F5344CB8AC3E}">
        <p14:creationId xmlns:p14="http://schemas.microsoft.com/office/powerpoint/2010/main" val="133352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B69A-60FA-23DD-B757-346AFE250837}"/>
              </a:ext>
            </a:extLst>
          </p:cNvPr>
          <p:cNvSpPr>
            <a:spLocks noGrp="1"/>
          </p:cNvSpPr>
          <p:nvPr>
            <p:ph type="title"/>
          </p:nvPr>
        </p:nvSpPr>
        <p:spPr/>
        <p:txBody>
          <a:bodyPr/>
          <a:lstStyle/>
          <a:p>
            <a:r>
              <a:rPr lang="en-US" dirty="0"/>
              <a:t>RBC Count</a:t>
            </a:r>
          </a:p>
        </p:txBody>
      </p:sp>
      <p:sp>
        <p:nvSpPr>
          <p:cNvPr id="3" name="Content Placeholder 2">
            <a:extLst>
              <a:ext uri="{FF2B5EF4-FFF2-40B4-BE49-F238E27FC236}">
                <a16:creationId xmlns:a16="http://schemas.microsoft.com/office/drawing/2014/main" id="{BBA98F1C-6D4E-F823-9B94-B8767AFB8A3F}"/>
              </a:ext>
            </a:extLst>
          </p:cNvPr>
          <p:cNvSpPr>
            <a:spLocks noGrp="1"/>
          </p:cNvSpPr>
          <p:nvPr>
            <p:ph idx="1"/>
          </p:nvPr>
        </p:nvSpPr>
        <p:spPr/>
        <p:txBody>
          <a:bodyPr/>
          <a:lstStyle/>
          <a:p>
            <a:r>
              <a:rPr lang="en-US" dirty="0"/>
              <a:t>Blood is diluted in a 1:200 dilution using </a:t>
            </a:r>
            <a:r>
              <a:rPr lang="en-US" dirty="0" err="1"/>
              <a:t>Haymen’s</a:t>
            </a:r>
            <a:r>
              <a:rPr lang="en-US" dirty="0"/>
              <a:t> fluid, formal citrate or normal saline. </a:t>
            </a:r>
            <a:r>
              <a:rPr lang="en-US" dirty="0" err="1"/>
              <a:t>Hayem’s</a:t>
            </a:r>
            <a:r>
              <a:rPr lang="en-US" dirty="0"/>
              <a:t> fluid and formal citrate fix the cells and is isotonic to the cell. So it does not cause any damage. Normal saline is rarely used because it is associated with crenation of red cells and rouleaux formation</a:t>
            </a:r>
          </a:p>
        </p:txBody>
      </p:sp>
    </p:spTree>
    <p:extLst>
      <p:ext uri="{BB962C8B-B14F-4D97-AF65-F5344CB8AC3E}">
        <p14:creationId xmlns:p14="http://schemas.microsoft.com/office/powerpoint/2010/main" val="183587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B98B-7EF4-32BD-48B9-690662A6096D}"/>
              </a:ext>
            </a:extLst>
          </p:cNvPr>
          <p:cNvSpPr>
            <a:spLocks noGrp="1"/>
          </p:cNvSpPr>
          <p:nvPr>
            <p:ph type="title"/>
          </p:nvPr>
        </p:nvSpPr>
        <p:spPr/>
        <p:txBody>
          <a:bodyPr/>
          <a:lstStyle/>
          <a:p>
            <a:r>
              <a:rPr lang="en-US" dirty="0" err="1"/>
              <a:t>Hayem’s</a:t>
            </a:r>
            <a:r>
              <a:rPr lang="en-US" dirty="0"/>
              <a:t> fluid</a:t>
            </a:r>
          </a:p>
        </p:txBody>
      </p:sp>
      <p:pic>
        <p:nvPicPr>
          <p:cNvPr id="5" name="Content Placeholder 4">
            <a:extLst>
              <a:ext uri="{FF2B5EF4-FFF2-40B4-BE49-F238E27FC236}">
                <a16:creationId xmlns:a16="http://schemas.microsoft.com/office/drawing/2014/main" id="{D7F28D12-AE1F-129B-A966-C417C8455628}"/>
              </a:ext>
            </a:extLst>
          </p:cNvPr>
          <p:cNvPicPr>
            <a:picLocks noGrp="1" noChangeAspect="1"/>
          </p:cNvPicPr>
          <p:nvPr>
            <p:ph idx="1"/>
          </p:nvPr>
        </p:nvPicPr>
        <p:blipFill>
          <a:blip r:embed="rId2"/>
          <a:stretch>
            <a:fillRect/>
          </a:stretch>
        </p:blipFill>
        <p:spPr>
          <a:xfrm>
            <a:off x="1752600" y="1828801"/>
            <a:ext cx="8686800" cy="3777456"/>
          </a:xfrm>
        </p:spPr>
      </p:pic>
    </p:spTree>
    <p:extLst>
      <p:ext uri="{BB962C8B-B14F-4D97-AF65-F5344CB8AC3E}">
        <p14:creationId xmlns:p14="http://schemas.microsoft.com/office/powerpoint/2010/main" val="4160933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74F4-8B71-3FD1-9AEB-119767DBBBE2}"/>
              </a:ext>
            </a:extLst>
          </p:cNvPr>
          <p:cNvSpPr>
            <a:spLocks noGrp="1"/>
          </p:cNvSpPr>
          <p:nvPr>
            <p:ph type="title"/>
          </p:nvPr>
        </p:nvSpPr>
        <p:spPr/>
        <p:txBody>
          <a:bodyPr/>
          <a:lstStyle/>
          <a:p>
            <a:r>
              <a:rPr lang="en-US" dirty="0"/>
              <a:t>Formal Citrate</a:t>
            </a:r>
          </a:p>
        </p:txBody>
      </p:sp>
      <p:pic>
        <p:nvPicPr>
          <p:cNvPr id="5" name="Content Placeholder 4">
            <a:extLst>
              <a:ext uri="{FF2B5EF4-FFF2-40B4-BE49-F238E27FC236}">
                <a16:creationId xmlns:a16="http://schemas.microsoft.com/office/drawing/2014/main" id="{9946EDB2-CB37-BB41-279A-B803B94FE533}"/>
              </a:ext>
            </a:extLst>
          </p:cNvPr>
          <p:cNvPicPr>
            <a:picLocks noGrp="1" noChangeAspect="1"/>
          </p:cNvPicPr>
          <p:nvPr>
            <p:ph idx="1"/>
          </p:nvPr>
        </p:nvPicPr>
        <p:blipFill>
          <a:blip r:embed="rId2"/>
          <a:stretch>
            <a:fillRect/>
          </a:stretch>
        </p:blipFill>
        <p:spPr>
          <a:xfrm>
            <a:off x="1232452" y="1681759"/>
            <a:ext cx="9846365" cy="4187942"/>
          </a:xfrm>
        </p:spPr>
      </p:pic>
    </p:spTree>
    <p:extLst>
      <p:ext uri="{BB962C8B-B14F-4D97-AF65-F5344CB8AC3E}">
        <p14:creationId xmlns:p14="http://schemas.microsoft.com/office/powerpoint/2010/main" val="132583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530D-F500-118C-BBCC-7A75F894C9E3}"/>
              </a:ext>
            </a:extLst>
          </p:cNvPr>
          <p:cNvSpPr>
            <a:spLocks noGrp="1"/>
          </p:cNvSpPr>
          <p:nvPr>
            <p:ph type="title"/>
          </p:nvPr>
        </p:nvSpPr>
        <p:spPr/>
        <p:txBody>
          <a:bodyPr/>
          <a:lstStyle/>
          <a:p>
            <a:r>
              <a:rPr lang="en-US" dirty="0"/>
              <a:t>Microdilution Method for RBC Count</a:t>
            </a:r>
          </a:p>
        </p:txBody>
      </p:sp>
      <p:sp>
        <p:nvSpPr>
          <p:cNvPr id="3" name="Content Placeholder 2">
            <a:extLst>
              <a:ext uri="{FF2B5EF4-FFF2-40B4-BE49-F238E27FC236}">
                <a16:creationId xmlns:a16="http://schemas.microsoft.com/office/drawing/2014/main" id="{2DDF4FCE-3007-48DA-9B38-643808502BED}"/>
              </a:ext>
            </a:extLst>
          </p:cNvPr>
          <p:cNvSpPr>
            <a:spLocks noGrp="1"/>
          </p:cNvSpPr>
          <p:nvPr>
            <p:ph idx="1"/>
          </p:nvPr>
        </p:nvSpPr>
        <p:spPr/>
        <p:txBody>
          <a:bodyPr/>
          <a:lstStyle/>
          <a:p>
            <a:r>
              <a:rPr lang="en-US" dirty="0"/>
              <a:t>This involves the use of RBC Pipette for dilution</a:t>
            </a:r>
          </a:p>
          <a:p>
            <a:endParaRPr lang="en-US" dirty="0"/>
          </a:p>
        </p:txBody>
      </p:sp>
      <p:pic>
        <p:nvPicPr>
          <p:cNvPr id="5" name="Picture 4">
            <a:extLst>
              <a:ext uri="{FF2B5EF4-FFF2-40B4-BE49-F238E27FC236}">
                <a16:creationId xmlns:a16="http://schemas.microsoft.com/office/drawing/2014/main" id="{442BC199-4938-C833-D987-91BA4A72B22B}"/>
              </a:ext>
            </a:extLst>
          </p:cNvPr>
          <p:cNvPicPr>
            <a:picLocks noChangeAspect="1"/>
          </p:cNvPicPr>
          <p:nvPr/>
        </p:nvPicPr>
        <p:blipFill>
          <a:blip r:embed="rId2"/>
          <a:stretch>
            <a:fillRect/>
          </a:stretch>
        </p:blipFill>
        <p:spPr>
          <a:xfrm>
            <a:off x="586839" y="2531166"/>
            <a:ext cx="11234100" cy="2305877"/>
          </a:xfrm>
          <a:prstGeom prst="rect">
            <a:avLst/>
          </a:prstGeom>
        </p:spPr>
      </p:pic>
    </p:spTree>
    <p:extLst>
      <p:ext uri="{BB962C8B-B14F-4D97-AF65-F5344CB8AC3E}">
        <p14:creationId xmlns:p14="http://schemas.microsoft.com/office/powerpoint/2010/main" val="202329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40D73D-88B5-52AD-A9E1-C7257E4A7A7D}"/>
              </a:ext>
            </a:extLst>
          </p:cNvPr>
          <p:cNvPicPr>
            <a:picLocks noChangeAspect="1"/>
          </p:cNvPicPr>
          <p:nvPr/>
        </p:nvPicPr>
        <p:blipFill>
          <a:blip r:embed="rId2"/>
          <a:stretch>
            <a:fillRect/>
          </a:stretch>
        </p:blipFill>
        <p:spPr>
          <a:xfrm>
            <a:off x="1364974" y="622851"/>
            <a:ext cx="9716055" cy="5579165"/>
          </a:xfrm>
          <a:prstGeom prst="rect">
            <a:avLst/>
          </a:prstGeom>
        </p:spPr>
      </p:pic>
    </p:spTree>
    <p:extLst>
      <p:ext uri="{BB962C8B-B14F-4D97-AF65-F5344CB8AC3E}">
        <p14:creationId xmlns:p14="http://schemas.microsoft.com/office/powerpoint/2010/main" val="1448493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E6C8-3B4B-CB0F-5926-E97CC2CB3F38}"/>
              </a:ext>
            </a:extLst>
          </p:cNvPr>
          <p:cNvSpPr>
            <a:spLocks noGrp="1"/>
          </p:cNvSpPr>
          <p:nvPr>
            <p:ph type="title"/>
          </p:nvPr>
        </p:nvSpPr>
        <p:spPr/>
        <p:txBody>
          <a:bodyPr/>
          <a:lstStyle/>
          <a:p>
            <a:r>
              <a:rPr lang="en-US" dirty="0"/>
              <a:t>Microdilution method RBC Count</a:t>
            </a:r>
          </a:p>
        </p:txBody>
      </p:sp>
      <p:pic>
        <p:nvPicPr>
          <p:cNvPr id="5" name="Content Placeholder 4">
            <a:extLst>
              <a:ext uri="{FF2B5EF4-FFF2-40B4-BE49-F238E27FC236}">
                <a16:creationId xmlns:a16="http://schemas.microsoft.com/office/drawing/2014/main" id="{3C431A4D-C7FE-6BB7-0331-04618901CDF4}"/>
              </a:ext>
            </a:extLst>
          </p:cNvPr>
          <p:cNvPicPr>
            <a:picLocks noGrp="1" noChangeAspect="1"/>
          </p:cNvPicPr>
          <p:nvPr>
            <p:ph idx="1"/>
          </p:nvPr>
        </p:nvPicPr>
        <p:blipFill>
          <a:blip r:embed="rId2"/>
          <a:stretch>
            <a:fillRect/>
          </a:stretch>
        </p:blipFill>
        <p:spPr>
          <a:xfrm>
            <a:off x="1364974" y="1842051"/>
            <a:ext cx="9150626" cy="4002157"/>
          </a:xfrm>
        </p:spPr>
      </p:pic>
    </p:spTree>
    <p:extLst>
      <p:ext uri="{BB962C8B-B14F-4D97-AF65-F5344CB8AC3E}">
        <p14:creationId xmlns:p14="http://schemas.microsoft.com/office/powerpoint/2010/main" val="157208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AFB14-3DCD-2703-4F0B-E54505354FC9}"/>
              </a:ext>
            </a:extLst>
          </p:cNvPr>
          <p:cNvSpPr>
            <a:spLocks noGrp="1"/>
          </p:cNvSpPr>
          <p:nvPr>
            <p:ph type="title"/>
          </p:nvPr>
        </p:nvSpPr>
        <p:spPr/>
        <p:txBody>
          <a:bodyPr/>
          <a:lstStyle/>
          <a:p>
            <a:r>
              <a:rPr lang="en-US" dirty="0" err="1"/>
              <a:t>Macrodilution</a:t>
            </a:r>
            <a:r>
              <a:rPr lang="en-US" dirty="0"/>
              <a:t> method for RBC Count</a:t>
            </a:r>
          </a:p>
        </p:txBody>
      </p:sp>
      <p:pic>
        <p:nvPicPr>
          <p:cNvPr id="5" name="Content Placeholder 4">
            <a:extLst>
              <a:ext uri="{FF2B5EF4-FFF2-40B4-BE49-F238E27FC236}">
                <a16:creationId xmlns:a16="http://schemas.microsoft.com/office/drawing/2014/main" id="{C0990CF5-C836-DBCD-94E1-43D7E209E0CD}"/>
              </a:ext>
            </a:extLst>
          </p:cNvPr>
          <p:cNvPicPr>
            <a:picLocks noGrp="1" noChangeAspect="1"/>
          </p:cNvPicPr>
          <p:nvPr>
            <p:ph idx="1"/>
          </p:nvPr>
        </p:nvPicPr>
        <p:blipFill>
          <a:blip r:embed="rId2"/>
          <a:stretch>
            <a:fillRect/>
          </a:stretch>
        </p:blipFill>
        <p:spPr>
          <a:xfrm>
            <a:off x="977329" y="1690688"/>
            <a:ext cx="9523983" cy="4246286"/>
          </a:xfrm>
        </p:spPr>
      </p:pic>
    </p:spTree>
    <p:extLst>
      <p:ext uri="{BB962C8B-B14F-4D97-AF65-F5344CB8AC3E}">
        <p14:creationId xmlns:p14="http://schemas.microsoft.com/office/powerpoint/2010/main" val="377246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C8AB-1C87-7C84-D0A6-D4FF397EB7AD}"/>
              </a:ext>
            </a:extLst>
          </p:cNvPr>
          <p:cNvSpPr>
            <a:spLocks noGrp="1"/>
          </p:cNvSpPr>
          <p:nvPr>
            <p:ph type="title"/>
          </p:nvPr>
        </p:nvSpPr>
        <p:spPr/>
        <p:txBody>
          <a:bodyPr/>
          <a:lstStyle/>
          <a:p>
            <a:r>
              <a:rPr lang="en-US" dirty="0"/>
              <a:t>Calculation for Total RBC Count</a:t>
            </a:r>
          </a:p>
        </p:txBody>
      </p:sp>
      <p:pic>
        <p:nvPicPr>
          <p:cNvPr id="5" name="Content Placeholder 4">
            <a:extLst>
              <a:ext uri="{FF2B5EF4-FFF2-40B4-BE49-F238E27FC236}">
                <a16:creationId xmlns:a16="http://schemas.microsoft.com/office/drawing/2014/main" id="{B2C424F1-002B-3FB3-B4BE-7C78A15963DB}"/>
              </a:ext>
            </a:extLst>
          </p:cNvPr>
          <p:cNvPicPr>
            <a:picLocks noGrp="1" noChangeAspect="1"/>
          </p:cNvPicPr>
          <p:nvPr>
            <p:ph idx="1"/>
          </p:nvPr>
        </p:nvPicPr>
        <p:blipFill>
          <a:blip r:embed="rId2"/>
          <a:stretch>
            <a:fillRect/>
          </a:stretch>
        </p:blipFill>
        <p:spPr>
          <a:xfrm>
            <a:off x="2279374" y="2146852"/>
            <a:ext cx="7513983" cy="3101009"/>
          </a:xfrm>
        </p:spPr>
      </p:pic>
    </p:spTree>
    <p:extLst>
      <p:ext uri="{BB962C8B-B14F-4D97-AF65-F5344CB8AC3E}">
        <p14:creationId xmlns:p14="http://schemas.microsoft.com/office/powerpoint/2010/main" val="232052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D108D4-E31F-6A04-A159-F65FC9513BBB}"/>
              </a:ext>
            </a:extLst>
          </p:cNvPr>
          <p:cNvPicPr>
            <a:picLocks noChangeAspect="1"/>
          </p:cNvPicPr>
          <p:nvPr/>
        </p:nvPicPr>
        <p:blipFill>
          <a:blip r:embed="rId2"/>
          <a:stretch>
            <a:fillRect/>
          </a:stretch>
        </p:blipFill>
        <p:spPr>
          <a:xfrm>
            <a:off x="2443162" y="1351721"/>
            <a:ext cx="7305675" cy="3445565"/>
          </a:xfrm>
          <a:prstGeom prst="rect">
            <a:avLst/>
          </a:prstGeom>
        </p:spPr>
      </p:pic>
      <p:sp>
        <p:nvSpPr>
          <p:cNvPr id="6" name="TextBox 5">
            <a:extLst>
              <a:ext uri="{FF2B5EF4-FFF2-40B4-BE49-F238E27FC236}">
                <a16:creationId xmlns:a16="http://schemas.microsoft.com/office/drawing/2014/main" id="{9F20C1AF-A4E3-D10B-D670-58F4AEC131A9}"/>
              </a:ext>
            </a:extLst>
          </p:cNvPr>
          <p:cNvSpPr txBox="1"/>
          <p:nvPr/>
        </p:nvSpPr>
        <p:spPr>
          <a:xfrm>
            <a:off x="2107096" y="490330"/>
            <a:ext cx="6573078" cy="584775"/>
          </a:xfrm>
          <a:prstGeom prst="rect">
            <a:avLst/>
          </a:prstGeom>
          <a:noFill/>
        </p:spPr>
        <p:txBody>
          <a:bodyPr wrap="square" rtlCol="0">
            <a:spAutoFit/>
          </a:bodyPr>
          <a:lstStyle/>
          <a:p>
            <a:r>
              <a:rPr lang="en-US" sz="3200" dirty="0"/>
              <a:t>Normal Ranges of RBC</a:t>
            </a:r>
          </a:p>
        </p:txBody>
      </p:sp>
    </p:spTree>
    <p:extLst>
      <p:ext uri="{BB962C8B-B14F-4D97-AF65-F5344CB8AC3E}">
        <p14:creationId xmlns:p14="http://schemas.microsoft.com/office/powerpoint/2010/main" val="4070979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FBB8B-0D8B-41F3-F4ED-E93B724DDCE1}"/>
              </a:ext>
            </a:extLst>
          </p:cNvPr>
          <p:cNvPicPr>
            <a:picLocks noChangeAspect="1"/>
          </p:cNvPicPr>
          <p:nvPr/>
        </p:nvPicPr>
        <p:blipFill>
          <a:blip r:embed="rId2"/>
          <a:stretch>
            <a:fillRect/>
          </a:stretch>
        </p:blipFill>
        <p:spPr>
          <a:xfrm>
            <a:off x="2358887" y="1099930"/>
            <a:ext cx="7407965" cy="5055993"/>
          </a:xfrm>
          <a:prstGeom prst="rect">
            <a:avLst/>
          </a:prstGeom>
        </p:spPr>
      </p:pic>
    </p:spTree>
    <p:extLst>
      <p:ext uri="{BB962C8B-B14F-4D97-AF65-F5344CB8AC3E}">
        <p14:creationId xmlns:p14="http://schemas.microsoft.com/office/powerpoint/2010/main" val="23615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F3D3C1-9746-9A94-3B5A-067FA6F9E300}"/>
              </a:ext>
            </a:extLst>
          </p:cNvPr>
          <p:cNvPicPr>
            <a:picLocks noChangeAspect="1"/>
          </p:cNvPicPr>
          <p:nvPr/>
        </p:nvPicPr>
        <p:blipFill>
          <a:blip r:embed="rId2"/>
          <a:stretch>
            <a:fillRect/>
          </a:stretch>
        </p:blipFill>
        <p:spPr>
          <a:xfrm>
            <a:off x="1908313" y="742122"/>
            <a:ext cx="8240839" cy="4853024"/>
          </a:xfrm>
          <a:prstGeom prst="rect">
            <a:avLst/>
          </a:prstGeom>
        </p:spPr>
      </p:pic>
    </p:spTree>
    <p:extLst>
      <p:ext uri="{BB962C8B-B14F-4D97-AF65-F5344CB8AC3E}">
        <p14:creationId xmlns:p14="http://schemas.microsoft.com/office/powerpoint/2010/main" val="2291435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9CA3-1F62-05AF-6FE4-B30065E3F9E4}"/>
              </a:ext>
            </a:extLst>
          </p:cNvPr>
          <p:cNvSpPr>
            <a:spLocks noGrp="1"/>
          </p:cNvSpPr>
          <p:nvPr>
            <p:ph type="title"/>
          </p:nvPr>
        </p:nvSpPr>
        <p:spPr/>
        <p:txBody>
          <a:bodyPr/>
          <a:lstStyle/>
          <a:p>
            <a:r>
              <a:rPr lang="en-US" dirty="0"/>
              <a:t>Platelet Count</a:t>
            </a:r>
          </a:p>
        </p:txBody>
      </p:sp>
      <p:sp>
        <p:nvSpPr>
          <p:cNvPr id="3" name="Content Placeholder 2">
            <a:extLst>
              <a:ext uri="{FF2B5EF4-FFF2-40B4-BE49-F238E27FC236}">
                <a16:creationId xmlns:a16="http://schemas.microsoft.com/office/drawing/2014/main" id="{EB503856-4054-099A-168B-94EB1414DFE2}"/>
              </a:ext>
            </a:extLst>
          </p:cNvPr>
          <p:cNvSpPr>
            <a:spLocks noGrp="1"/>
          </p:cNvSpPr>
          <p:nvPr>
            <p:ph idx="1"/>
          </p:nvPr>
        </p:nvSpPr>
        <p:spPr/>
        <p:txBody>
          <a:bodyPr/>
          <a:lstStyle/>
          <a:p>
            <a:r>
              <a:rPr lang="en-US" dirty="0"/>
              <a:t>The purpose of platelet count is to determine if a patient is suffering from thrombocytosis (Platelets more than 700,000/</a:t>
            </a:r>
            <a:r>
              <a:rPr lang="en-US" kern="100" dirty="0">
                <a:effectLst/>
                <a:latin typeface="Calibri" panose="020F0502020204030204" pitchFamily="34" charset="0"/>
                <a:ea typeface="Calibri" panose="020F0502020204030204" pitchFamily="34" charset="0"/>
                <a:cs typeface="Times New Roman" panose="02020603050405020304" pitchFamily="18" charset="0"/>
              </a:rPr>
              <a:t> Mm</a:t>
            </a:r>
            <a:r>
              <a:rPr lang="en-US" kern="100"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US" dirty="0"/>
              <a:t>)</a:t>
            </a:r>
          </a:p>
          <a:p>
            <a:r>
              <a:rPr lang="en-US" dirty="0"/>
              <a:t>Or </a:t>
            </a:r>
            <a:r>
              <a:rPr lang="en-US" dirty="0" err="1"/>
              <a:t>Thrombocytopaenia</a:t>
            </a:r>
            <a:r>
              <a:rPr lang="en-US" dirty="0"/>
              <a:t> (Platelets less than 50,000/</a:t>
            </a:r>
            <a:r>
              <a:rPr lang="en-US" kern="100" dirty="0">
                <a:effectLst/>
                <a:latin typeface="Calibri" panose="020F0502020204030204" pitchFamily="34" charset="0"/>
                <a:ea typeface="Calibri" panose="020F0502020204030204" pitchFamily="34" charset="0"/>
                <a:cs typeface="Times New Roman" panose="02020603050405020304" pitchFamily="18" charset="0"/>
              </a:rPr>
              <a:t> Mm</a:t>
            </a:r>
            <a:r>
              <a:rPr lang="en-US" kern="100" baseline="30000" dirty="0">
                <a:effectLst/>
                <a:latin typeface="Calibri" panose="020F0502020204030204" pitchFamily="34" charset="0"/>
                <a:ea typeface="Calibri" panose="020F0502020204030204" pitchFamily="34" charset="0"/>
                <a:cs typeface="Times New Roman" panose="02020603050405020304" pitchFamily="18" charset="0"/>
              </a:rPr>
              <a:t>3</a:t>
            </a:r>
            <a:endParaRPr lang="en-US" dirty="0"/>
          </a:p>
          <a:p>
            <a:pPr marL="0" indent="0">
              <a:buNone/>
            </a:pPr>
            <a:endParaRPr lang="en-US"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kern="1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9756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C8AF-4C35-8A61-2BFE-DE19EA5D242E}"/>
              </a:ext>
            </a:extLst>
          </p:cNvPr>
          <p:cNvSpPr>
            <a:spLocks noGrp="1"/>
          </p:cNvSpPr>
          <p:nvPr>
            <p:ph type="title"/>
          </p:nvPr>
        </p:nvSpPr>
        <p:spPr/>
        <p:txBody>
          <a:bodyPr/>
          <a:lstStyle/>
          <a:p>
            <a:r>
              <a:rPr lang="en-US" dirty="0"/>
              <a:t>Microdilution method for platelet count</a:t>
            </a:r>
          </a:p>
        </p:txBody>
      </p:sp>
      <p:sp>
        <p:nvSpPr>
          <p:cNvPr id="3" name="Content Placeholder 2">
            <a:extLst>
              <a:ext uri="{FF2B5EF4-FFF2-40B4-BE49-F238E27FC236}">
                <a16:creationId xmlns:a16="http://schemas.microsoft.com/office/drawing/2014/main" id="{EE8D1C45-7241-6683-6875-79EC49D01F04}"/>
              </a:ext>
            </a:extLst>
          </p:cNvPr>
          <p:cNvSpPr>
            <a:spLocks noGrp="1"/>
          </p:cNvSpPr>
          <p:nvPr>
            <p:ph idx="1"/>
          </p:nvPr>
        </p:nvSpPr>
        <p:spPr/>
        <p:txBody>
          <a:bodyPr/>
          <a:lstStyle/>
          <a:p>
            <a:r>
              <a:rPr lang="en-US" dirty="0"/>
              <a:t>Pipette used for dilution</a:t>
            </a:r>
          </a:p>
          <a:p>
            <a:endParaRPr lang="en-US" dirty="0"/>
          </a:p>
        </p:txBody>
      </p:sp>
      <p:pic>
        <p:nvPicPr>
          <p:cNvPr id="5" name="Picture 4">
            <a:extLst>
              <a:ext uri="{FF2B5EF4-FFF2-40B4-BE49-F238E27FC236}">
                <a16:creationId xmlns:a16="http://schemas.microsoft.com/office/drawing/2014/main" id="{747A106C-55C0-3D6C-3199-A16F0E7F79D6}"/>
              </a:ext>
            </a:extLst>
          </p:cNvPr>
          <p:cNvPicPr>
            <a:picLocks noChangeAspect="1"/>
          </p:cNvPicPr>
          <p:nvPr/>
        </p:nvPicPr>
        <p:blipFill>
          <a:blip r:embed="rId2"/>
          <a:stretch>
            <a:fillRect/>
          </a:stretch>
        </p:blipFill>
        <p:spPr>
          <a:xfrm>
            <a:off x="1557129" y="2266123"/>
            <a:ext cx="9796671" cy="3790120"/>
          </a:xfrm>
          <a:prstGeom prst="rect">
            <a:avLst/>
          </a:prstGeom>
        </p:spPr>
      </p:pic>
    </p:spTree>
    <p:extLst>
      <p:ext uri="{BB962C8B-B14F-4D97-AF65-F5344CB8AC3E}">
        <p14:creationId xmlns:p14="http://schemas.microsoft.com/office/powerpoint/2010/main" val="2751800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797C-9AF8-B728-9755-76AE6DE8DA6A}"/>
              </a:ext>
            </a:extLst>
          </p:cNvPr>
          <p:cNvSpPr>
            <a:spLocks noGrp="1"/>
          </p:cNvSpPr>
          <p:nvPr>
            <p:ph type="title"/>
          </p:nvPr>
        </p:nvSpPr>
        <p:spPr/>
        <p:txBody>
          <a:bodyPr/>
          <a:lstStyle/>
          <a:p>
            <a:r>
              <a:rPr lang="en-US" dirty="0"/>
              <a:t>Counting Platelets under the microscope</a:t>
            </a:r>
          </a:p>
        </p:txBody>
      </p:sp>
      <p:pic>
        <p:nvPicPr>
          <p:cNvPr id="5" name="Content Placeholder 4">
            <a:extLst>
              <a:ext uri="{FF2B5EF4-FFF2-40B4-BE49-F238E27FC236}">
                <a16:creationId xmlns:a16="http://schemas.microsoft.com/office/drawing/2014/main" id="{BD01CF29-C921-BD03-88A3-4347EC6034E7}"/>
              </a:ext>
            </a:extLst>
          </p:cNvPr>
          <p:cNvPicPr>
            <a:picLocks noGrp="1" noChangeAspect="1"/>
          </p:cNvPicPr>
          <p:nvPr>
            <p:ph idx="1"/>
          </p:nvPr>
        </p:nvPicPr>
        <p:blipFill>
          <a:blip r:embed="rId2"/>
          <a:stretch>
            <a:fillRect/>
          </a:stretch>
        </p:blipFill>
        <p:spPr>
          <a:xfrm>
            <a:off x="1444487" y="1828799"/>
            <a:ext cx="9051235" cy="4114552"/>
          </a:xfrm>
        </p:spPr>
      </p:pic>
    </p:spTree>
    <p:extLst>
      <p:ext uri="{BB962C8B-B14F-4D97-AF65-F5344CB8AC3E}">
        <p14:creationId xmlns:p14="http://schemas.microsoft.com/office/powerpoint/2010/main" val="405547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BDF4-2380-9FF8-D459-D2932B8ADABF}"/>
              </a:ext>
            </a:extLst>
          </p:cNvPr>
          <p:cNvSpPr>
            <a:spLocks noGrp="1"/>
          </p:cNvSpPr>
          <p:nvPr>
            <p:ph type="title"/>
          </p:nvPr>
        </p:nvSpPr>
        <p:spPr/>
        <p:txBody>
          <a:bodyPr/>
          <a:lstStyle/>
          <a:p>
            <a:r>
              <a:rPr lang="en-US" dirty="0"/>
              <a:t>Calculation for Platelet Count</a:t>
            </a:r>
          </a:p>
        </p:txBody>
      </p:sp>
      <p:pic>
        <p:nvPicPr>
          <p:cNvPr id="5" name="Content Placeholder 4">
            <a:extLst>
              <a:ext uri="{FF2B5EF4-FFF2-40B4-BE49-F238E27FC236}">
                <a16:creationId xmlns:a16="http://schemas.microsoft.com/office/drawing/2014/main" id="{0D6BD4A1-52E1-8517-E2BF-158EB8865448}"/>
              </a:ext>
            </a:extLst>
          </p:cNvPr>
          <p:cNvPicPr>
            <a:picLocks noGrp="1" noChangeAspect="1"/>
          </p:cNvPicPr>
          <p:nvPr>
            <p:ph idx="1"/>
          </p:nvPr>
        </p:nvPicPr>
        <p:blipFill>
          <a:blip r:embed="rId2"/>
          <a:stretch>
            <a:fillRect/>
          </a:stretch>
        </p:blipFill>
        <p:spPr>
          <a:xfrm>
            <a:off x="2292626" y="1895062"/>
            <a:ext cx="8210851" cy="3136882"/>
          </a:xfrm>
        </p:spPr>
      </p:pic>
    </p:spTree>
    <p:extLst>
      <p:ext uri="{BB962C8B-B14F-4D97-AF65-F5344CB8AC3E}">
        <p14:creationId xmlns:p14="http://schemas.microsoft.com/office/powerpoint/2010/main" val="360899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74EB-1F67-24DD-FBD8-7665D95B09B2}"/>
              </a:ext>
            </a:extLst>
          </p:cNvPr>
          <p:cNvSpPr>
            <a:spLocks noGrp="1"/>
          </p:cNvSpPr>
          <p:nvPr>
            <p:ph type="title"/>
          </p:nvPr>
        </p:nvSpPr>
        <p:spPr/>
        <p:txBody>
          <a:bodyPr/>
          <a:lstStyle/>
          <a:p>
            <a:r>
              <a:rPr lang="en-US" dirty="0"/>
              <a:t>Clinical Application of Platelet Count</a:t>
            </a:r>
          </a:p>
        </p:txBody>
      </p:sp>
      <p:sp>
        <p:nvSpPr>
          <p:cNvPr id="3" name="Content Placeholder 2">
            <a:extLst>
              <a:ext uri="{FF2B5EF4-FFF2-40B4-BE49-F238E27FC236}">
                <a16:creationId xmlns:a16="http://schemas.microsoft.com/office/drawing/2014/main" id="{EE022AD6-449A-B82C-8672-C5D834360094}"/>
              </a:ext>
            </a:extLst>
          </p:cNvPr>
          <p:cNvSpPr>
            <a:spLocks noGrp="1"/>
          </p:cNvSpPr>
          <p:nvPr>
            <p:ph idx="1"/>
          </p:nvPr>
        </p:nvSpPr>
        <p:spPr>
          <a:xfrm>
            <a:off x="838200" y="1470991"/>
            <a:ext cx="10515600" cy="4705972"/>
          </a:xfrm>
        </p:spPr>
        <p:txBody>
          <a:bodyPr/>
          <a:lstStyle/>
          <a:p>
            <a:r>
              <a:rPr lang="en-US" dirty="0"/>
              <a:t>Thrombocytosis-</a:t>
            </a:r>
          </a:p>
          <a:p>
            <a:endParaRPr lang="en-US" dirty="0"/>
          </a:p>
          <a:p>
            <a:endParaRPr lang="en-US" dirty="0"/>
          </a:p>
          <a:p>
            <a:endParaRPr lang="en-US" dirty="0"/>
          </a:p>
          <a:p>
            <a:r>
              <a:rPr lang="en-US" dirty="0" err="1"/>
              <a:t>Thrombocytopaenia</a:t>
            </a:r>
            <a:endParaRPr lang="en-US" dirty="0"/>
          </a:p>
        </p:txBody>
      </p:sp>
      <p:pic>
        <p:nvPicPr>
          <p:cNvPr id="5" name="Picture 4">
            <a:extLst>
              <a:ext uri="{FF2B5EF4-FFF2-40B4-BE49-F238E27FC236}">
                <a16:creationId xmlns:a16="http://schemas.microsoft.com/office/drawing/2014/main" id="{EB10A87B-BED5-42D7-9BD2-7B5BCB29795E}"/>
              </a:ext>
            </a:extLst>
          </p:cNvPr>
          <p:cNvPicPr>
            <a:picLocks noChangeAspect="1"/>
          </p:cNvPicPr>
          <p:nvPr/>
        </p:nvPicPr>
        <p:blipFill>
          <a:blip r:embed="rId2"/>
          <a:stretch>
            <a:fillRect/>
          </a:stretch>
        </p:blipFill>
        <p:spPr>
          <a:xfrm>
            <a:off x="3757612" y="1690689"/>
            <a:ext cx="5810458" cy="1503086"/>
          </a:xfrm>
          <a:prstGeom prst="rect">
            <a:avLst/>
          </a:prstGeom>
        </p:spPr>
      </p:pic>
      <p:pic>
        <p:nvPicPr>
          <p:cNvPr id="7" name="Picture 6">
            <a:extLst>
              <a:ext uri="{FF2B5EF4-FFF2-40B4-BE49-F238E27FC236}">
                <a16:creationId xmlns:a16="http://schemas.microsoft.com/office/drawing/2014/main" id="{56003B7C-AD30-DBEF-F6A3-81EEE661DF1E}"/>
              </a:ext>
            </a:extLst>
          </p:cNvPr>
          <p:cNvPicPr>
            <a:picLocks noChangeAspect="1"/>
          </p:cNvPicPr>
          <p:nvPr/>
        </p:nvPicPr>
        <p:blipFill>
          <a:blip r:embed="rId3"/>
          <a:stretch>
            <a:fillRect/>
          </a:stretch>
        </p:blipFill>
        <p:spPr>
          <a:xfrm>
            <a:off x="4637019" y="3590028"/>
            <a:ext cx="5938216" cy="1805702"/>
          </a:xfrm>
          <a:prstGeom prst="rect">
            <a:avLst/>
          </a:prstGeom>
        </p:spPr>
      </p:pic>
    </p:spTree>
    <p:extLst>
      <p:ext uri="{BB962C8B-B14F-4D97-AF65-F5344CB8AC3E}">
        <p14:creationId xmlns:p14="http://schemas.microsoft.com/office/powerpoint/2010/main" val="2610340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2CD7-90C7-9F1F-9CA1-A3FA17C99816}"/>
              </a:ext>
            </a:extLst>
          </p:cNvPr>
          <p:cNvSpPr>
            <a:spLocks noGrp="1"/>
          </p:cNvSpPr>
          <p:nvPr>
            <p:ph type="title"/>
          </p:nvPr>
        </p:nvSpPr>
        <p:spPr/>
        <p:txBody>
          <a:bodyPr/>
          <a:lstStyle/>
          <a:p>
            <a:r>
              <a:rPr lang="en-US" dirty="0"/>
              <a:t>Challenges of Manual counting</a:t>
            </a:r>
          </a:p>
        </p:txBody>
      </p:sp>
      <p:sp>
        <p:nvSpPr>
          <p:cNvPr id="3" name="Content Placeholder 2">
            <a:extLst>
              <a:ext uri="{FF2B5EF4-FFF2-40B4-BE49-F238E27FC236}">
                <a16:creationId xmlns:a16="http://schemas.microsoft.com/office/drawing/2014/main" id="{5F11F0EA-A99D-5C9F-A596-EAA7F1AEBC03}"/>
              </a:ext>
            </a:extLst>
          </p:cNvPr>
          <p:cNvSpPr>
            <a:spLocks noGrp="1"/>
          </p:cNvSpPr>
          <p:nvPr>
            <p:ph idx="1"/>
          </p:nvPr>
        </p:nvSpPr>
        <p:spPr/>
        <p:txBody>
          <a:bodyPr/>
          <a:lstStyle/>
          <a:p>
            <a:r>
              <a:rPr lang="en-US" dirty="0"/>
              <a:t>Poor reproducibility of results</a:t>
            </a:r>
          </a:p>
          <a:p>
            <a:r>
              <a:rPr lang="en-US" dirty="0"/>
              <a:t>Cumbersome process</a:t>
            </a:r>
          </a:p>
        </p:txBody>
      </p:sp>
    </p:spTree>
    <p:extLst>
      <p:ext uri="{BB962C8B-B14F-4D97-AF65-F5344CB8AC3E}">
        <p14:creationId xmlns:p14="http://schemas.microsoft.com/office/powerpoint/2010/main" val="3544482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13BB-0F7C-B827-4BE5-219C607BF319}"/>
              </a:ext>
            </a:extLst>
          </p:cNvPr>
          <p:cNvSpPr>
            <a:spLocks noGrp="1"/>
          </p:cNvSpPr>
          <p:nvPr>
            <p:ph type="title"/>
          </p:nvPr>
        </p:nvSpPr>
        <p:spPr/>
        <p:txBody>
          <a:bodyPr/>
          <a:lstStyle/>
          <a:p>
            <a:r>
              <a:rPr lang="en-US" dirty="0"/>
              <a:t>Automated Counters</a:t>
            </a:r>
          </a:p>
        </p:txBody>
      </p:sp>
      <p:sp>
        <p:nvSpPr>
          <p:cNvPr id="3" name="Content Placeholder 2">
            <a:extLst>
              <a:ext uri="{FF2B5EF4-FFF2-40B4-BE49-F238E27FC236}">
                <a16:creationId xmlns:a16="http://schemas.microsoft.com/office/drawing/2014/main" id="{2294FB3F-EC80-14BB-8077-1CDF65CEEE49}"/>
              </a:ext>
            </a:extLst>
          </p:cNvPr>
          <p:cNvSpPr>
            <a:spLocks noGrp="1"/>
          </p:cNvSpPr>
          <p:nvPr>
            <p:ph idx="1"/>
          </p:nvPr>
        </p:nvSpPr>
        <p:spPr/>
        <p:txBody>
          <a:bodyPr/>
          <a:lstStyle/>
          <a:p>
            <a:r>
              <a:rPr lang="en-US" dirty="0"/>
              <a:t>Principle</a:t>
            </a:r>
          </a:p>
          <a:p>
            <a:r>
              <a:rPr lang="en-US" b="0" i="0" dirty="0">
                <a:solidFill>
                  <a:srgbClr val="333333"/>
                </a:solidFill>
                <a:effectLst/>
                <a:latin typeface="verdana" panose="020B0604030504040204" pitchFamily="34" charset="0"/>
              </a:rPr>
              <a:t>Automated systems are now based on flow-through (also called </a:t>
            </a:r>
            <a:r>
              <a:rPr lang="en-US" b="1" i="0" dirty="0">
                <a:solidFill>
                  <a:srgbClr val="333333"/>
                </a:solidFill>
                <a:effectLst/>
                <a:latin typeface="inherit"/>
              </a:rPr>
              <a:t>flow cytometry</a:t>
            </a:r>
            <a:r>
              <a:rPr lang="en-US" b="0" i="0" dirty="0">
                <a:solidFill>
                  <a:srgbClr val="333333"/>
                </a:solidFill>
                <a:effectLst/>
                <a:latin typeface="verdana" panose="020B0604030504040204" pitchFamily="34" charset="0"/>
              </a:rPr>
              <a:t>) optical technologies that identify cells on the basis of </a:t>
            </a:r>
            <a:r>
              <a:rPr lang="en-US" b="1" i="0" dirty="0">
                <a:solidFill>
                  <a:srgbClr val="333333"/>
                </a:solidFill>
                <a:effectLst/>
                <a:latin typeface="inherit"/>
              </a:rPr>
              <a:t>light scatter</a:t>
            </a:r>
            <a:r>
              <a:rPr lang="en-US" b="0" i="0" dirty="0">
                <a:solidFill>
                  <a:srgbClr val="333333"/>
                </a:solidFill>
                <a:effectLst/>
                <a:latin typeface="verdana" panose="020B0604030504040204" pitchFamily="34" charset="0"/>
              </a:rPr>
              <a:t> properties broadly equating to the cell’s physical characteristic differences.</a:t>
            </a:r>
            <a:endParaRPr lang="en-US" dirty="0"/>
          </a:p>
        </p:txBody>
      </p:sp>
    </p:spTree>
    <p:extLst>
      <p:ext uri="{BB962C8B-B14F-4D97-AF65-F5344CB8AC3E}">
        <p14:creationId xmlns:p14="http://schemas.microsoft.com/office/powerpoint/2010/main" val="3321625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A9C938-EAD2-49B8-1A0B-B42E23E448D3}"/>
              </a:ext>
            </a:extLst>
          </p:cNvPr>
          <p:cNvPicPr>
            <a:picLocks noChangeAspect="1"/>
          </p:cNvPicPr>
          <p:nvPr/>
        </p:nvPicPr>
        <p:blipFill>
          <a:blip r:embed="rId2"/>
          <a:stretch>
            <a:fillRect/>
          </a:stretch>
        </p:blipFill>
        <p:spPr>
          <a:xfrm>
            <a:off x="2657475" y="1638300"/>
            <a:ext cx="6877050" cy="3581400"/>
          </a:xfrm>
          <a:prstGeom prst="rect">
            <a:avLst/>
          </a:prstGeom>
        </p:spPr>
      </p:pic>
    </p:spTree>
    <p:extLst>
      <p:ext uri="{BB962C8B-B14F-4D97-AF65-F5344CB8AC3E}">
        <p14:creationId xmlns:p14="http://schemas.microsoft.com/office/powerpoint/2010/main" val="120646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F449-13B1-FDD8-1F8C-0318831E87C2}"/>
              </a:ext>
            </a:extLst>
          </p:cNvPr>
          <p:cNvSpPr>
            <a:spLocks noGrp="1"/>
          </p:cNvSpPr>
          <p:nvPr>
            <p:ph type="title"/>
          </p:nvPr>
        </p:nvSpPr>
        <p:spPr/>
        <p:txBody>
          <a:bodyPr/>
          <a:lstStyle/>
          <a:p>
            <a:r>
              <a:rPr lang="en-US" dirty="0"/>
              <a:t>Automatic Counters</a:t>
            </a:r>
          </a:p>
        </p:txBody>
      </p:sp>
      <p:pic>
        <p:nvPicPr>
          <p:cNvPr id="5" name="Content Placeholder 4">
            <a:extLst>
              <a:ext uri="{FF2B5EF4-FFF2-40B4-BE49-F238E27FC236}">
                <a16:creationId xmlns:a16="http://schemas.microsoft.com/office/drawing/2014/main" id="{D819F3E9-3669-D662-2181-7028645188D9}"/>
              </a:ext>
            </a:extLst>
          </p:cNvPr>
          <p:cNvPicPr>
            <a:picLocks noGrp="1" noChangeAspect="1"/>
          </p:cNvPicPr>
          <p:nvPr>
            <p:ph idx="1"/>
          </p:nvPr>
        </p:nvPicPr>
        <p:blipFill>
          <a:blip r:embed="rId2"/>
          <a:stretch>
            <a:fillRect/>
          </a:stretch>
        </p:blipFill>
        <p:spPr>
          <a:xfrm>
            <a:off x="2358887" y="2080591"/>
            <a:ext cx="7487477" cy="3989265"/>
          </a:xfrm>
        </p:spPr>
      </p:pic>
    </p:spTree>
    <p:extLst>
      <p:ext uri="{BB962C8B-B14F-4D97-AF65-F5344CB8AC3E}">
        <p14:creationId xmlns:p14="http://schemas.microsoft.com/office/powerpoint/2010/main" val="4112848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8BF689-6FD6-D5D4-1715-FC8D022322BF}"/>
              </a:ext>
            </a:extLst>
          </p:cNvPr>
          <p:cNvPicPr>
            <a:picLocks noChangeAspect="1"/>
          </p:cNvPicPr>
          <p:nvPr/>
        </p:nvPicPr>
        <p:blipFill>
          <a:blip r:embed="rId2"/>
          <a:stretch>
            <a:fillRect/>
          </a:stretch>
        </p:blipFill>
        <p:spPr>
          <a:xfrm>
            <a:off x="2127069" y="675861"/>
            <a:ext cx="8183122" cy="5658678"/>
          </a:xfrm>
          <a:prstGeom prst="rect">
            <a:avLst/>
          </a:prstGeom>
        </p:spPr>
      </p:pic>
    </p:spTree>
    <p:extLst>
      <p:ext uri="{BB962C8B-B14F-4D97-AF65-F5344CB8AC3E}">
        <p14:creationId xmlns:p14="http://schemas.microsoft.com/office/powerpoint/2010/main" val="320875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9A4708-777F-F6B2-92E2-1E64FEF5ED75}"/>
              </a:ext>
            </a:extLst>
          </p:cNvPr>
          <p:cNvPicPr>
            <a:picLocks noChangeAspect="1"/>
          </p:cNvPicPr>
          <p:nvPr/>
        </p:nvPicPr>
        <p:blipFill>
          <a:blip r:embed="rId2"/>
          <a:stretch>
            <a:fillRect/>
          </a:stretch>
        </p:blipFill>
        <p:spPr>
          <a:xfrm>
            <a:off x="2459704" y="1113183"/>
            <a:ext cx="7148122" cy="4552363"/>
          </a:xfrm>
          <a:prstGeom prst="rect">
            <a:avLst/>
          </a:prstGeom>
        </p:spPr>
      </p:pic>
    </p:spTree>
    <p:extLst>
      <p:ext uri="{BB962C8B-B14F-4D97-AF65-F5344CB8AC3E}">
        <p14:creationId xmlns:p14="http://schemas.microsoft.com/office/powerpoint/2010/main" val="369245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F2F452-76B2-3AD2-E902-07C4A6B5F62C}"/>
              </a:ext>
            </a:extLst>
          </p:cNvPr>
          <p:cNvPicPr>
            <a:picLocks noChangeAspect="1"/>
          </p:cNvPicPr>
          <p:nvPr/>
        </p:nvPicPr>
        <p:blipFill>
          <a:blip r:embed="rId2"/>
          <a:stretch>
            <a:fillRect/>
          </a:stretch>
        </p:blipFill>
        <p:spPr>
          <a:xfrm>
            <a:off x="2425148" y="1008957"/>
            <a:ext cx="7050156" cy="4647880"/>
          </a:xfrm>
          <a:prstGeom prst="rect">
            <a:avLst/>
          </a:prstGeom>
        </p:spPr>
      </p:pic>
    </p:spTree>
    <p:extLst>
      <p:ext uri="{BB962C8B-B14F-4D97-AF65-F5344CB8AC3E}">
        <p14:creationId xmlns:p14="http://schemas.microsoft.com/office/powerpoint/2010/main" val="380293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3F61A6-0F8E-9BD4-46B3-520AA7F351AA}"/>
              </a:ext>
            </a:extLst>
          </p:cNvPr>
          <p:cNvPicPr>
            <a:picLocks noChangeAspect="1"/>
          </p:cNvPicPr>
          <p:nvPr/>
        </p:nvPicPr>
        <p:blipFill>
          <a:blip r:embed="rId2"/>
          <a:stretch>
            <a:fillRect/>
          </a:stretch>
        </p:blipFill>
        <p:spPr>
          <a:xfrm>
            <a:off x="2650435" y="583096"/>
            <a:ext cx="7354955" cy="5758120"/>
          </a:xfrm>
          <a:prstGeom prst="rect">
            <a:avLst/>
          </a:prstGeom>
        </p:spPr>
      </p:pic>
    </p:spTree>
    <p:extLst>
      <p:ext uri="{BB962C8B-B14F-4D97-AF65-F5344CB8AC3E}">
        <p14:creationId xmlns:p14="http://schemas.microsoft.com/office/powerpoint/2010/main" val="84489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08-45EC-41E6-8661-DB550F095D57}"/>
              </a:ext>
            </a:extLst>
          </p:cNvPr>
          <p:cNvSpPr>
            <a:spLocks noGrp="1"/>
          </p:cNvSpPr>
          <p:nvPr>
            <p:ph type="title"/>
          </p:nvPr>
        </p:nvSpPr>
        <p:spPr/>
        <p:txBody>
          <a:bodyPr/>
          <a:lstStyle/>
          <a:p>
            <a:r>
              <a:rPr lang="en-US" dirty="0"/>
              <a:t>Total WBC Count</a:t>
            </a:r>
          </a:p>
        </p:txBody>
      </p:sp>
      <p:pic>
        <p:nvPicPr>
          <p:cNvPr id="5" name="Content Placeholder 4">
            <a:extLst>
              <a:ext uri="{FF2B5EF4-FFF2-40B4-BE49-F238E27FC236}">
                <a16:creationId xmlns:a16="http://schemas.microsoft.com/office/drawing/2014/main" id="{B79F6FAE-2584-9869-4F8A-A68566AE86A1}"/>
              </a:ext>
            </a:extLst>
          </p:cNvPr>
          <p:cNvPicPr>
            <a:picLocks noGrp="1" noChangeAspect="1"/>
          </p:cNvPicPr>
          <p:nvPr>
            <p:ph idx="1"/>
          </p:nvPr>
        </p:nvPicPr>
        <p:blipFill>
          <a:blip r:embed="rId2"/>
          <a:stretch>
            <a:fillRect/>
          </a:stretch>
        </p:blipFill>
        <p:spPr>
          <a:xfrm>
            <a:off x="1829627" y="1457739"/>
            <a:ext cx="8613085" cy="1875361"/>
          </a:xfrm>
        </p:spPr>
      </p:pic>
      <p:pic>
        <p:nvPicPr>
          <p:cNvPr id="7" name="Picture 6">
            <a:extLst>
              <a:ext uri="{FF2B5EF4-FFF2-40B4-BE49-F238E27FC236}">
                <a16:creationId xmlns:a16="http://schemas.microsoft.com/office/drawing/2014/main" id="{9606DF72-356B-2B59-4B34-278F81B75361}"/>
              </a:ext>
            </a:extLst>
          </p:cNvPr>
          <p:cNvPicPr>
            <a:picLocks noChangeAspect="1"/>
          </p:cNvPicPr>
          <p:nvPr/>
        </p:nvPicPr>
        <p:blipFill>
          <a:blip r:embed="rId3"/>
          <a:stretch>
            <a:fillRect/>
          </a:stretch>
        </p:blipFill>
        <p:spPr>
          <a:xfrm>
            <a:off x="998053" y="3233530"/>
            <a:ext cx="8254224" cy="3154018"/>
          </a:xfrm>
          <a:prstGeom prst="rect">
            <a:avLst/>
          </a:prstGeom>
        </p:spPr>
      </p:pic>
    </p:spTree>
    <p:extLst>
      <p:ext uri="{BB962C8B-B14F-4D97-AF65-F5344CB8AC3E}">
        <p14:creationId xmlns:p14="http://schemas.microsoft.com/office/powerpoint/2010/main" val="5006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0BCBA-7D13-7C6B-B40E-AFEAB5E35D75}"/>
              </a:ext>
            </a:extLst>
          </p:cNvPr>
          <p:cNvPicPr>
            <a:picLocks noChangeAspect="1"/>
          </p:cNvPicPr>
          <p:nvPr/>
        </p:nvPicPr>
        <p:blipFill>
          <a:blip r:embed="rId2"/>
          <a:stretch>
            <a:fillRect/>
          </a:stretch>
        </p:blipFill>
        <p:spPr>
          <a:xfrm>
            <a:off x="1519237" y="914399"/>
            <a:ext cx="9830563" cy="4492487"/>
          </a:xfrm>
          <a:prstGeom prst="rect">
            <a:avLst/>
          </a:prstGeom>
        </p:spPr>
      </p:pic>
      <p:sp>
        <p:nvSpPr>
          <p:cNvPr id="4" name="TextBox 3">
            <a:extLst>
              <a:ext uri="{FF2B5EF4-FFF2-40B4-BE49-F238E27FC236}">
                <a16:creationId xmlns:a16="http://schemas.microsoft.com/office/drawing/2014/main" id="{F7DCA625-E13F-4131-79C6-AA5817B44627}"/>
              </a:ext>
            </a:extLst>
          </p:cNvPr>
          <p:cNvSpPr txBox="1"/>
          <p:nvPr/>
        </p:nvSpPr>
        <p:spPr>
          <a:xfrm>
            <a:off x="2796209" y="145774"/>
            <a:ext cx="7606748" cy="523220"/>
          </a:xfrm>
          <a:prstGeom prst="rect">
            <a:avLst/>
          </a:prstGeom>
          <a:noFill/>
        </p:spPr>
        <p:txBody>
          <a:bodyPr wrap="square" rtlCol="0">
            <a:spAutoFit/>
          </a:bodyPr>
          <a:lstStyle/>
          <a:p>
            <a:r>
              <a:rPr lang="en-US" sz="2800" dirty="0"/>
              <a:t>Total WBC Count</a:t>
            </a:r>
          </a:p>
        </p:txBody>
      </p:sp>
    </p:spTree>
    <p:extLst>
      <p:ext uri="{BB962C8B-B14F-4D97-AF65-F5344CB8AC3E}">
        <p14:creationId xmlns:p14="http://schemas.microsoft.com/office/powerpoint/2010/main" val="1743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AF50-0A60-60F4-6C94-67438FEDE26D}"/>
              </a:ext>
            </a:extLst>
          </p:cNvPr>
          <p:cNvSpPr>
            <a:spLocks noGrp="1"/>
          </p:cNvSpPr>
          <p:nvPr>
            <p:ph type="title"/>
          </p:nvPr>
        </p:nvSpPr>
        <p:spPr/>
        <p:txBody>
          <a:bodyPr/>
          <a:lstStyle/>
          <a:p>
            <a:r>
              <a:rPr lang="en-US" dirty="0"/>
              <a:t>Total White cell Count using a WBC Pipette</a:t>
            </a:r>
          </a:p>
        </p:txBody>
      </p:sp>
      <p:pic>
        <p:nvPicPr>
          <p:cNvPr id="5" name="Content Placeholder 4">
            <a:extLst>
              <a:ext uri="{FF2B5EF4-FFF2-40B4-BE49-F238E27FC236}">
                <a16:creationId xmlns:a16="http://schemas.microsoft.com/office/drawing/2014/main" id="{0BF6AA39-1197-0175-817A-BFE85E141999}"/>
              </a:ext>
            </a:extLst>
          </p:cNvPr>
          <p:cNvPicPr>
            <a:picLocks noGrp="1" noChangeAspect="1"/>
          </p:cNvPicPr>
          <p:nvPr>
            <p:ph idx="1"/>
          </p:nvPr>
        </p:nvPicPr>
        <p:blipFill>
          <a:blip r:embed="rId2"/>
          <a:stretch>
            <a:fillRect/>
          </a:stretch>
        </p:blipFill>
        <p:spPr>
          <a:xfrm>
            <a:off x="1311965" y="1285461"/>
            <a:ext cx="10202628" cy="5207413"/>
          </a:xfrm>
        </p:spPr>
      </p:pic>
    </p:spTree>
    <p:extLst>
      <p:ext uri="{BB962C8B-B14F-4D97-AF65-F5344CB8AC3E}">
        <p14:creationId xmlns:p14="http://schemas.microsoft.com/office/powerpoint/2010/main" val="3043293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323</Words>
  <Application>Microsoft Office PowerPoint</Application>
  <PresentationFormat>Widescreen</PresentationFormat>
  <Paragraphs>48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inherit</vt:lpstr>
      <vt:lpstr>verdana</vt:lpstr>
      <vt:lpstr>Office Theme</vt:lpstr>
      <vt:lpstr>Methods for Blood Cell Counting</vt:lpstr>
      <vt:lpstr>PowerPoint Presentation</vt:lpstr>
      <vt:lpstr>PowerPoint Presentation</vt:lpstr>
      <vt:lpstr>PowerPoint Presentation</vt:lpstr>
      <vt:lpstr>PowerPoint Presentation</vt:lpstr>
      <vt:lpstr>PowerPoint Presentation</vt:lpstr>
      <vt:lpstr>Total WBC Count</vt:lpstr>
      <vt:lpstr>PowerPoint Presentation</vt:lpstr>
      <vt:lpstr>Total White cell Count using a WBC Pipette</vt:lpstr>
      <vt:lpstr>Procedure using a WBC Pipette</vt:lpstr>
      <vt:lpstr>Total WBC Count Using Tube Method</vt:lpstr>
      <vt:lpstr>PowerPoint Presentation</vt:lpstr>
      <vt:lpstr>Total WBC Calculations</vt:lpstr>
      <vt:lpstr>Sources of error for WBC counts</vt:lpstr>
      <vt:lpstr>Normal Values for Total counts</vt:lpstr>
      <vt:lpstr>PowerPoint Presentation</vt:lpstr>
      <vt:lpstr>Increased WBC count (Leucocytosis)</vt:lpstr>
      <vt:lpstr>Decreased WBC Count (Leucopaenia)</vt:lpstr>
      <vt:lpstr>RBC Count</vt:lpstr>
      <vt:lpstr>RBC Count</vt:lpstr>
      <vt:lpstr>Hayem’s fluid</vt:lpstr>
      <vt:lpstr>Formal Citrate</vt:lpstr>
      <vt:lpstr>Microdilution Method for RBC Count</vt:lpstr>
      <vt:lpstr>PowerPoint Presentation</vt:lpstr>
      <vt:lpstr>Microdilution method RBC Count</vt:lpstr>
      <vt:lpstr>Macrodilution method for RBC Count</vt:lpstr>
      <vt:lpstr>Calculation for Total RBC Count</vt:lpstr>
      <vt:lpstr>PowerPoint Presentation</vt:lpstr>
      <vt:lpstr>PowerPoint Presentation</vt:lpstr>
      <vt:lpstr>Platelet Count</vt:lpstr>
      <vt:lpstr>Microdilution method for platelet count</vt:lpstr>
      <vt:lpstr>Counting Platelets under the microscope</vt:lpstr>
      <vt:lpstr>Calculation for Platelet Count</vt:lpstr>
      <vt:lpstr>Clinical Application of Platelet Count</vt:lpstr>
      <vt:lpstr>Challenges of Manual counting</vt:lpstr>
      <vt:lpstr>Automated Counters</vt:lpstr>
      <vt:lpstr>PowerPoint Presentation</vt:lpstr>
      <vt:lpstr>Automatic Counters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Blood Cell Counting</dc:title>
  <dc:creator>USER</dc:creator>
  <cp:lastModifiedBy>USER</cp:lastModifiedBy>
  <cp:revision>3</cp:revision>
  <dcterms:created xsi:type="dcterms:W3CDTF">2023-11-23T09:49:07Z</dcterms:created>
  <dcterms:modified xsi:type="dcterms:W3CDTF">2023-12-09T19:13:46Z</dcterms:modified>
</cp:coreProperties>
</file>