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74" r:id="rId4"/>
    <p:sldId id="275" r:id="rId5"/>
    <p:sldId id="277" r:id="rId6"/>
    <p:sldId id="276" r:id="rId7"/>
    <p:sldId id="272" r:id="rId8"/>
    <p:sldId id="259" r:id="rId9"/>
    <p:sldId id="260" r:id="rId10"/>
    <p:sldId id="261" r:id="rId11"/>
    <p:sldId id="262" r:id="rId12"/>
    <p:sldId id="263" r:id="rId13"/>
    <p:sldId id="273" r:id="rId14"/>
    <p:sldId id="264" r:id="rId15"/>
    <p:sldId id="269" r:id="rId16"/>
    <p:sldId id="270" r:id="rId17"/>
    <p:sldId id="265" r:id="rId18"/>
    <p:sldId id="266" r:id="rId19"/>
    <p:sldId id="267" r:id="rId20"/>
    <p:sldId id="268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40108-5DB5-4D61-9A99-CDE1D48EABF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B5451-1048-4F04-AEE2-57DFDE852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3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1583-9CDB-4BCF-BA95-A3A0974A0DF2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6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83CD-E83A-470D-9605-790C401F3680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42EF-76AD-4B85-B292-90D0D70EE5AD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1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B6EF-FCE0-4516-B802-08558F8D1EB5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0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BF7C-2B79-439F-8D39-1BC4CEFA5181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5D30-081F-4E17-B2FB-05FFEB10BD23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D7F6-B2C6-4DD8-B23F-C11041ACDDEC}" type="datetime1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6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868-47F8-49B7-A8F0-B62F9B838A7F}" type="datetime1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6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F305-6148-483D-8989-3B581A9B2BCE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6BEC-1544-4BD2-A44C-EA2DC9AB17DA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2D00-5B20-46F1-BBA0-44359BAA8B55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9E48-BF4B-4D71-BC48-22D95E8BA46E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380E-41E6-4A7B-AE69-79B5BEA4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IRON DEFICIENCY ANAEMIA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MLS 332</a:t>
            </a:r>
          </a:p>
        </p:txBody>
      </p:sp>
    </p:spTree>
    <p:extLst>
      <p:ext uri="{BB962C8B-B14F-4D97-AF65-F5344CB8AC3E}">
        <p14:creationId xmlns:p14="http://schemas.microsoft.com/office/powerpoint/2010/main" val="106931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Daily dietary iron requirements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181600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sz="3600" b="1" dirty="0"/>
              <a:t>Male 1mg</a:t>
            </a:r>
          </a:p>
          <a:p>
            <a:r>
              <a:rPr lang="en-US" sz="3600" b="1" dirty="0"/>
              <a:t>Adolescence 2-3mg</a:t>
            </a:r>
          </a:p>
          <a:p>
            <a:r>
              <a:rPr lang="en-US" sz="3600" b="1" dirty="0"/>
              <a:t>Female (reproductive age) 2-3mg</a:t>
            </a:r>
          </a:p>
          <a:p>
            <a:r>
              <a:rPr lang="en-US" sz="3600" b="1" dirty="0"/>
              <a:t>Pregnancy 3-4mg</a:t>
            </a:r>
          </a:p>
          <a:p>
            <a:r>
              <a:rPr lang="en-US" sz="3600" b="1" dirty="0"/>
              <a:t>Infancy 1mg</a:t>
            </a:r>
          </a:p>
          <a:p>
            <a:r>
              <a:rPr lang="en-US" sz="3600" b="1" dirty="0"/>
              <a:t>Maximum bioavailability from normal diet about 4mg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4873-CAC9-4C0E-8908-8B974D1DC257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rgbClr val="FF0000"/>
                </a:solidFill>
              </a:rPr>
              <a:t>Risk factors in development of iron deficiency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sz="2800" b="1" dirty="0">
                <a:solidFill>
                  <a:srgbClr val="C00000"/>
                </a:solidFill>
              </a:rPr>
              <a:t>Age</a:t>
            </a:r>
            <a:r>
              <a:rPr lang="en-US" sz="2800" b="1" dirty="0"/>
              <a:t>: </a:t>
            </a:r>
            <a:r>
              <a:rPr lang="en-US" sz="2800" dirty="0"/>
              <a:t>infants (especially if history of prematurity); adolescents; postmenopausal women; old age</a:t>
            </a:r>
          </a:p>
          <a:p>
            <a:pPr marL="0" indent="0">
              <a:buNone/>
            </a:pPr>
            <a:r>
              <a:rPr lang="en-US" sz="2800" dirty="0"/>
              <a:t>•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Sex</a:t>
            </a:r>
            <a:r>
              <a:rPr lang="en-US" sz="2800" b="1" dirty="0"/>
              <a:t>: </a:t>
            </a:r>
            <a:r>
              <a:rPr lang="en-US" sz="2800" dirty="0"/>
              <a:t>increased risk in women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b="1" dirty="0">
                <a:solidFill>
                  <a:srgbClr val="C00000"/>
                </a:solidFill>
              </a:rPr>
              <a:t>Reproduction</a:t>
            </a:r>
            <a:r>
              <a:rPr lang="en-US" sz="2800" b="1" dirty="0"/>
              <a:t>: </a:t>
            </a:r>
            <a:r>
              <a:rPr lang="en-US" sz="2800" dirty="0"/>
              <a:t>menorrhagia</a:t>
            </a:r>
          </a:p>
          <a:p>
            <a:pPr marL="0" indent="0">
              <a:buNone/>
            </a:pPr>
            <a:r>
              <a:rPr lang="en-US" sz="2800" dirty="0"/>
              <a:t>•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Renal</a:t>
            </a:r>
            <a:r>
              <a:rPr lang="en-US" sz="2800" b="1" dirty="0"/>
              <a:t>: </a:t>
            </a:r>
            <a:r>
              <a:rPr lang="en-US" sz="2800" dirty="0" err="1"/>
              <a:t>haematuria</a:t>
            </a:r>
            <a:r>
              <a:rPr lang="en-US" sz="2800" dirty="0"/>
              <a:t> (rarer cause)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b="1" dirty="0">
                <a:solidFill>
                  <a:srgbClr val="C00000"/>
                </a:solidFill>
              </a:rPr>
              <a:t>Gastrointestinal tract</a:t>
            </a:r>
            <a:r>
              <a:rPr lang="en-US" sz="2800" b="1" dirty="0"/>
              <a:t>: </a:t>
            </a:r>
            <a:r>
              <a:rPr lang="en-US" sz="2800" dirty="0"/>
              <a:t>appetite or weight changes; changes in bowel habit; bleeding from rectum; gastric or bowel surgery</a:t>
            </a:r>
          </a:p>
          <a:p>
            <a:pPr marL="0" indent="0">
              <a:buNone/>
            </a:pPr>
            <a:r>
              <a:rPr lang="en-US" sz="2800" dirty="0"/>
              <a:t>•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Drug history</a:t>
            </a:r>
            <a:r>
              <a:rPr lang="en-US" sz="2800" b="1" dirty="0"/>
              <a:t>: </a:t>
            </a:r>
            <a:r>
              <a:rPr lang="en-US" sz="2800" dirty="0"/>
              <a:t>especially aspirin and non-steroidal anti-inflammatories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b="1" dirty="0">
                <a:solidFill>
                  <a:srgbClr val="C00000"/>
                </a:solidFill>
              </a:rPr>
              <a:t>Social history</a:t>
            </a:r>
            <a:r>
              <a:rPr lang="en-US" sz="2800" b="1" dirty="0"/>
              <a:t>: </a:t>
            </a:r>
            <a:r>
              <a:rPr lang="en-US" sz="2800" dirty="0"/>
              <a:t>diet, especially vegetarians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b="1" dirty="0">
                <a:solidFill>
                  <a:srgbClr val="C00000"/>
                </a:solidFill>
              </a:rPr>
              <a:t>Physiological</a:t>
            </a:r>
            <a:r>
              <a:rPr lang="en-US" sz="2800" b="1" dirty="0"/>
              <a:t>: </a:t>
            </a:r>
            <a:r>
              <a:rPr lang="en-US" sz="2800" dirty="0"/>
              <a:t>pregnancy; infancy; adolescence; breast feeding; age of weaning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4657-5AB8-4903-9FB5-55854DA973A5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Causes of iron deficiency </a:t>
            </a:r>
            <a:r>
              <a:rPr lang="en-US" b="1" dirty="0" err="1">
                <a:solidFill>
                  <a:srgbClr val="C00000"/>
                </a:solidFill>
              </a:rPr>
              <a:t>anaemia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 Reproductive system</a:t>
            </a:r>
          </a:p>
          <a:p>
            <a:pPr marL="0" indent="0">
              <a:buNone/>
            </a:pPr>
            <a:r>
              <a:rPr lang="en-US" sz="2600" dirty="0"/>
              <a:t>• Menorrhagia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Gastrointestinal tract</a:t>
            </a:r>
          </a:p>
          <a:p>
            <a:pPr marL="0" indent="0">
              <a:buNone/>
            </a:pPr>
            <a:r>
              <a:rPr lang="en-US" sz="2600" i="1" dirty="0"/>
              <a:t>      Bleeding</a:t>
            </a:r>
          </a:p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dirty="0" err="1"/>
              <a:t>Oesophagitis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dirty="0" err="1"/>
              <a:t>Oesophageal</a:t>
            </a:r>
            <a:r>
              <a:rPr lang="en-US" sz="2600" dirty="0"/>
              <a:t> </a:t>
            </a:r>
            <a:r>
              <a:rPr lang="en-US" sz="2600" dirty="0" err="1"/>
              <a:t>varices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• Hiatus hernia (ulcerated)</a:t>
            </a:r>
          </a:p>
          <a:p>
            <a:pPr marL="0" indent="0">
              <a:buNone/>
            </a:pPr>
            <a:r>
              <a:rPr lang="en-US" sz="2600" dirty="0"/>
              <a:t>• Peptic ulcer</a:t>
            </a:r>
          </a:p>
          <a:p>
            <a:pPr marL="0" indent="0">
              <a:buNone/>
            </a:pPr>
            <a:r>
              <a:rPr lang="en-US" sz="2600" dirty="0"/>
              <a:t>• Inflammatory bowel disease</a:t>
            </a:r>
          </a:p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dirty="0" err="1"/>
              <a:t>Haemorrhoids</a:t>
            </a:r>
            <a:r>
              <a:rPr lang="en-US" sz="2600" dirty="0"/>
              <a:t> (rarely)</a:t>
            </a:r>
          </a:p>
          <a:p>
            <a:pPr marL="0" indent="0">
              <a:buNone/>
            </a:pPr>
            <a:r>
              <a:rPr lang="en-US" sz="2600" dirty="0"/>
              <a:t>• Carcinoma: stomach, colorectal</a:t>
            </a:r>
          </a:p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dirty="0" err="1"/>
              <a:t>Angiodysplasia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• Hereditary </a:t>
            </a:r>
            <a:r>
              <a:rPr lang="en-US" sz="2600" dirty="0" err="1"/>
              <a:t>haemorrhagic</a:t>
            </a:r>
            <a:r>
              <a:rPr lang="en-US" sz="2600" dirty="0"/>
              <a:t> telangiectasia (rare)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D11A-4F4A-4086-B8C0-8ABA1271ADCF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66800"/>
            <a:ext cx="8229600" cy="106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i="1" dirty="0"/>
              <a:t>  Malabsorption</a:t>
            </a:r>
          </a:p>
          <a:p>
            <a:pPr marL="0" indent="0">
              <a:buNone/>
            </a:pPr>
            <a:r>
              <a:rPr lang="en-US" sz="2800" dirty="0"/>
              <a:t>• Coeliac disease</a:t>
            </a:r>
          </a:p>
          <a:p>
            <a:pPr marL="0" indent="0">
              <a:buNone/>
            </a:pPr>
            <a:r>
              <a:rPr lang="en-US" sz="2800" dirty="0"/>
              <a:t>• Atrophic gastritis (also may result </a:t>
            </a:r>
            <a:r>
              <a:rPr lang="en-US" sz="2800" i="1" dirty="0"/>
              <a:t>from </a:t>
            </a:r>
            <a:r>
              <a:rPr lang="en-US" sz="2800" dirty="0"/>
              <a:t>iron deficiency)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    Physiological</a:t>
            </a:r>
          </a:p>
          <a:p>
            <a:pPr marL="0" indent="0">
              <a:buNone/>
            </a:pPr>
            <a:r>
              <a:rPr lang="en-US" sz="2800" dirty="0"/>
              <a:t>• Growth spurts (especially in premature infants)</a:t>
            </a:r>
          </a:p>
          <a:p>
            <a:pPr marL="0" indent="0">
              <a:buNone/>
            </a:pPr>
            <a:r>
              <a:rPr lang="en-US" sz="2800" dirty="0"/>
              <a:t>• Pregnancy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   Dietary</a:t>
            </a:r>
          </a:p>
          <a:p>
            <a:pPr marL="0" indent="0">
              <a:buNone/>
            </a:pPr>
            <a:r>
              <a:rPr lang="en-US" sz="2800" dirty="0"/>
              <a:t>• Vegans</a:t>
            </a:r>
          </a:p>
          <a:p>
            <a:pPr marL="0" indent="0">
              <a:buNone/>
            </a:pPr>
            <a:r>
              <a:rPr lang="en-US" sz="2800" dirty="0"/>
              <a:t>• Elderly</a:t>
            </a:r>
          </a:p>
          <a:p>
            <a:pPr marL="0" indent="0">
              <a:buNone/>
            </a:pPr>
            <a:r>
              <a:rPr lang="en-US" sz="2800" dirty="0"/>
              <a:t> Worldwide commonest cause of iron deficiency is hookworm infection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C30-BA18-40F6-9173-362580CC7291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6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i="1" dirty="0" err="1">
                <a:solidFill>
                  <a:srgbClr val="C00000"/>
                </a:solidFill>
              </a:rPr>
              <a:t>Koilonychia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5715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5BED-CE9F-4EFD-BA82-7BEFDCF37AF4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4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Laboratory investigations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638800"/>
          </a:xfrm>
        </p:spPr>
        <p:txBody>
          <a:bodyPr>
            <a:normAutofit/>
          </a:bodyPr>
          <a:lstStyle/>
          <a:p>
            <a:r>
              <a:rPr lang="en-US" sz="2800" b="1" dirty="0"/>
              <a:t>A </a:t>
            </a:r>
            <a:r>
              <a:rPr lang="en-US" sz="2800" b="1" i="1" dirty="0">
                <a:solidFill>
                  <a:srgbClr val="C00000"/>
                </a:solidFill>
              </a:rPr>
              <a:t>full blood count and film </a:t>
            </a:r>
            <a:r>
              <a:rPr lang="en-US" sz="2800" b="1" dirty="0"/>
              <a:t>should be taken. </a:t>
            </a:r>
          </a:p>
          <a:p>
            <a:r>
              <a:rPr lang="en-US" sz="2800" b="1" dirty="0"/>
              <a:t>These will confirm the </a:t>
            </a:r>
            <a:r>
              <a:rPr lang="en-US" sz="2800" b="1" dirty="0" err="1"/>
              <a:t>anaemia</a:t>
            </a:r>
            <a:r>
              <a:rPr lang="en-US" sz="2800" b="1" dirty="0"/>
              <a:t>; </a:t>
            </a:r>
            <a:r>
              <a:rPr lang="en-US" sz="2800" b="1" dirty="0" err="1"/>
              <a:t>recognising</a:t>
            </a:r>
            <a:r>
              <a:rPr lang="en-US" sz="2800" b="1" dirty="0"/>
              <a:t> the indices of iron deficiency is usually straightforward (reduced </a:t>
            </a:r>
            <a:r>
              <a:rPr lang="en-US" sz="2800" b="1" dirty="0" err="1"/>
              <a:t>haemoglobin</a:t>
            </a:r>
            <a:r>
              <a:rPr lang="en-US" sz="2800" b="1" dirty="0"/>
              <a:t> concentration, reduced mean cell volume, reduced mean cell </a:t>
            </a:r>
            <a:r>
              <a:rPr lang="en-US" sz="2800" b="1" dirty="0" err="1"/>
              <a:t>haemoglobin</a:t>
            </a:r>
            <a:r>
              <a:rPr lang="en-US" sz="2800" b="1" dirty="0"/>
              <a:t>, reduced mean cell </a:t>
            </a:r>
            <a:r>
              <a:rPr lang="en-US" sz="2800" b="1" dirty="0" err="1"/>
              <a:t>haemoglobin</a:t>
            </a:r>
            <a:r>
              <a:rPr lang="en-US" sz="2800" b="1" dirty="0"/>
              <a:t> concentration).</a:t>
            </a:r>
          </a:p>
          <a:p>
            <a:r>
              <a:rPr lang="en-US" sz="2800" b="1" dirty="0"/>
              <a:t>Some modern </a:t>
            </a:r>
            <a:r>
              <a:rPr lang="en-US" sz="2800" b="1" dirty="0" err="1"/>
              <a:t>analysers</a:t>
            </a:r>
            <a:r>
              <a:rPr lang="en-US" sz="2800" b="1" dirty="0"/>
              <a:t> will determine the percentage of hypochromic red cells, which may be high before the </a:t>
            </a:r>
            <a:r>
              <a:rPr lang="en-US" sz="2800" b="1" dirty="0" err="1"/>
              <a:t>anaemia</a:t>
            </a:r>
            <a:r>
              <a:rPr lang="en-US" sz="2800" b="1" dirty="0"/>
              <a:t> develops (it is worth noting that a </a:t>
            </a:r>
            <a:r>
              <a:rPr lang="en-US" sz="2800" b="1" i="1" dirty="0">
                <a:solidFill>
                  <a:srgbClr val="0070C0"/>
                </a:solidFill>
              </a:rPr>
              <a:t>reduction in </a:t>
            </a:r>
            <a:r>
              <a:rPr lang="en-US" sz="2800" b="1" i="1" dirty="0" err="1">
                <a:solidFill>
                  <a:srgbClr val="0070C0"/>
                </a:solidFill>
              </a:rPr>
              <a:t>haemoglobin</a:t>
            </a:r>
            <a:r>
              <a:rPr lang="en-US" sz="2800" b="1" i="1" dirty="0">
                <a:solidFill>
                  <a:srgbClr val="0070C0"/>
                </a:solidFill>
              </a:rPr>
              <a:t> concentration is a late feature of iron deficiency</a:t>
            </a:r>
            <a:r>
              <a:rPr lang="en-US" sz="2800" b="1" dirty="0"/>
              <a:t>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BBF-1661-4625-BB60-D6BF3D4D0655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3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1600200"/>
            <a:ext cx="8229600" cy="685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400800"/>
          </a:xfrm>
        </p:spPr>
        <p:txBody>
          <a:bodyPr>
            <a:normAutofit/>
          </a:bodyPr>
          <a:lstStyle/>
          <a:p>
            <a:r>
              <a:rPr lang="en-US" sz="2800" b="1" dirty="0"/>
              <a:t>The blood film shows </a:t>
            </a:r>
            <a:r>
              <a:rPr lang="en-US" sz="2800" b="1" i="1" dirty="0">
                <a:solidFill>
                  <a:srgbClr val="CC0000"/>
                </a:solidFill>
              </a:rPr>
              <a:t>microcytic hypochromic red cells</a:t>
            </a:r>
            <a:r>
              <a:rPr lang="en-US" sz="2800" b="1" dirty="0"/>
              <a:t>. Hypochromic </a:t>
            </a:r>
            <a:r>
              <a:rPr lang="en-US" sz="2800" b="1" dirty="0" err="1"/>
              <a:t>anaemia</a:t>
            </a:r>
            <a:r>
              <a:rPr lang="en-US" sz="2800" b="1" dirty="0"/>
              <a:t> occurs in other disorders, such as </a:t>
            </a:r>
            <a:r>
              <a:rPr lang="en-US" sz="2800" b="1" dirty="0" err="1"/>
              <a:t>anaemia</a:t>
            </a:r>
            <a:r>
              <a:rPr lang="en-US" sz="2800" b="1" dirty="0"/>
              <a:t> of chronic disorders and </a:t>
            </a:r>
            <a:r>
              <a:rPr lang="en-US" sz="2800" b="1" dirty="0" err="1"/>
              <a:t>sideroblastic</a:t>
            </a:r>
            <a:r>
              <a:rPr lang="en-US" sz="2800" b="1" dirty="0"/>
              <a:t> </a:t>
            </a:r>
            <a:r>
              <a:rPr lang="en-US" sz="2800" b="1" dirty="0" err="1"/>
              <a:t>anaemias</a:t>
            </a:r>
            <a:r>
              <a:rPr lang="en-US" sz="2800" b="1" dirty="0"/>
              <a:t> and in globin synthesis disorders, such as </a:t>
            </a:r>
            <a:r>
              <a:rPr lang="en-US" sz="2800" b="1" dirty="0" err="1"/>
              <a:t>thalassaemia</a:t>
            </a:r>
            <a:r>
              <a:rPr lang="en-US" sz="2800" b="1" dirty="0"/>
              <a:t>. </a:t>
            </a:r>
          </a:p>
          <a:p>
            <a:r>
              <a:rPr lang="en-US" sz="2800" b="1" dirty="0"/>
              <a:t>To help to differentiate the type, further </a:t>
            </a:r>
            <a:r>
              <a:rPr lang="en-US" sz="2800" b="1" dirty="0" err="1"/>
              <a:t>haematinic</a:t>
            </a:r>
            <a:r>
              <a:rPr lang="en-US" sz="2800" b="1" dirty="0"/>
              <a:t> assays may be necessary. </a:t>
            </a:r>
          </a:p>
          <a:p>
            <a:r>
              <a:rPr lang="en-US" sz="2800" b="1" dirty="0"/>
              <a:t>Difficulties in diagnosis arise when more than one type of </a:t>
            </a:r>
            <a:r>
              <a:rPr lang="en-US" sz="2800" b="1" dirty="0" err="1"/>
              <a:t>anaemia</a:t>
            </a:r>
            <a:r>
              <a:rPr lang="en-US" sz="2800" b="1" dirty="0"/>
              <a:t> is present—for example, iron deficiency and </a:t>
            </a:r>
            <a:r>
              <a:rPr lang="en-US" sz="2800" b="1" dirty="0" err="1"/>
              <a:t>folate</a:t>
            </a:r>
            <a:r>
              <a:rPr lang="en-US" sz="2800" b="1" dirty="0"/>
              <a:t> deficiency in </a:t>
            </a:r>
            <a:r>
              <a:rPr lang="en-US" sz="2800" b="1" dirty="0" err="1"/>
              <a:t>malabsorption</a:t>
            </a:r>
            <a:r>
              <a:rPr lang="en-US" sz="2800" b="1" dirty="0"/>
              <a:t>, in a population where </a:t>
            </a:r>
            <a:r>
              <a:rPr lang="en-US" sz="2800" b="1" dirty="0" err="1"/>
              <a:t>thalassaemia</a:t>
            </a:r>
            <a:r>
              <a:rPr lang="en-US" sz="2800" b="1" dirty="0"/>
              <a:t> is present, or in pregnancy, when the interpretation of red cell indices may be difficult.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05A-C7B1-4ED2-B9C4-29498EF1E47E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7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144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Investigations in iron deficiency </a:t>
            </a:r>
            <a:r>
              <a:rPr lang="en-US" sz="4000" b="1" dirty="0" err="1">
                <a:solidFill>
                  <a:srgbClr val="002060"/>
                </a:solidFill>
              </a:rPr>
              <a:t>anaemia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534400" cy="5638800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pPr marL="0" indent="0">
              <a:buNone/>
            </a:pPr>
            <a:r>
              <a:rPr lang="en-US" sz="3600" b="1" dirty="0"/>
              <a:t>•</a:t>
            </a:r>
            <a:r>
              <a:rPr lang="en-US" b="1" dirty="0"/>
              <a:t> Full clinical history and physical examination</a:t>
            </a:r>
          </a:p>
          <a:p>
            <a:pPr marL="0" indent="0">
              <a:buNone/>
            </a:pPr>
            <a:r>
              <a:rPr lang="en-US" b="1" dirty="0"/>
              <a:t>• Full blood count and blood film examination</a:t>
            </a:r>
          </a:p>
          <a:p>
            <a:pPr marL="0" indent="0">
              <a:buNone/>
            </a:pPr>
            <a:r>
              <a:rPr lang="en-US" b="1" dirty="0"/>
              <a:t>• </a:t>
            </a:r>
            <a:r>
              <a:rPr lang="en-US" b="1" dirty="0" err="1"/>
              <a:t>Haematinic</a:t>
            </a:r>
            <a:r>
              <a:rPr lang="en-US" b="1" dirty="0"/>
              <a:t> assays (serum ferritin, vitamin B12 </a:t>
            </a:r>
            <a:r>
              <a:rPr lang="en-US" b="1" dirty="0" err="1"/>
              <a:t>folate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• % hypochromic red cells and soluble transferrin receptor assay (if available)</a:t>
            </a:r>
          </a:p>
          <a:p>
            <a:pPr marL="0" indent="0">
              <a:buNone/>
            </a:pPr>
            <a:r>
              <a:rPr lang="en-US" b="1" dirty="0"/>
              <a:t>• Urea and electrolytes, liver function tests</a:t>
            </a:r>
          </a:p>
          <a:p>
            <a:pPr marL="0" indent="0">
              <a:buNone/>
            </a:pPr>
            <a:r>
              <a:rPr lang="en-US" b="1" dirty="0"/>
              <a:t>• </a:t>
            </a:r>
            <a:r>
              <a:rPr lang="en-US" b="1" dirty="0" err="1"/>
              <a:t>Fibreoptic</a:t>
            </a:r>
            <a:r>
              <a:rPr lang="en-US" b="1" dirty="0"/>
              <a:t> and/or barium studies of gastrointestinal tract</a:t>
            </a:r>
          </a:p>
          <a:p>
            <a:pPr marL="0" indent="0">
              <a:buNone/>
            </a:pPr>
            <a:r>
              <a:rPr lang="en-US" b="1" dirty="0"/>
              <a:t>• Pelvic ultrasound (females, if indicated)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F23F-28FC-404E-B168-3140770FE0FD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1200"/>
            <a:ext cx="8229600" cy="1066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B5EE-8139-4270-BE0D-3C81B4B5079B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82000" cy="8382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Diagnosis of iron deficiency </a:t>
            </a:r>
            <a:r>
              <a:rPr lang="en-US" sz="4000" b="1" dirty="0" err="1">
                <a:solidFill>
                  <a:srgbClr val="002060"/>
                </a:solidFill>
              </a:rPr>
              <a:t>anaemia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10200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sz="2800" b="1" dirty="0"/>
              <a:t>Reduced </a:t>
            </a:r>
            <a:r>
              <a:rPr lang="en-US" sz="2800" b="1" dirty="0" err="1"/>
              <a:t>haemoglobin</a:t>
            </a:r>
            <a:r>
              <a:rPr lang="en-US" sz="2800" b="1" dirty="0"/>
              <a:t> Men 135 g/l, women 115 g/l</a:t>
            </a:r>
          </a:p>
          <a:p>
            <a:r>
              <a:rPr lang="en-US" sz="2800" b="1" dirty="0"/>
              <a:t>Reduced mean cell volume 76 </a:t>
            </a:r>
            <a:r>
              <a:rPr lang="en-US" sz="2800" b="1" dirty="0" err="1"/>
              <a:t>fl</a:t>
            </a:r>
            <a:endParaRPr lang="en-US" sz="2800" b="1" dirty="0"/>
          </a:p>
          <a:p>
            <a:r>
              <a:rPr lang="en-US" sz="2800" b="1" dirty="0"/>
              <a:t>Reduced mean cell </a:t>
            </a:r>
            <a:r>
              <a:rPr lang="en-US" sz="2800" b="1" dirty="0" err="1"/>
              <a:t>haemoglobin</a:t>
            </a:r>
            <a:r>
              <a:rPr lang="en-US" sz="2800" b="1" dirty="0"/>
              <a:t> 29pg</a:t>
            </a:r>
          </a:p>
          <a:p>
            <a:r>
              <a:rPr lang="en-US" sz="2800" b="1" dirty="0"/>
              <a:t>Reduced mean cell </a:t>
            </a:r>
            <a:r>
              <a:rPr lang="en-US" sz="2800" b="1" dirty="0" err="1"/>
              <a:t>haemoglobin</a:t>
            </a:r>
            <a:r>
              <a:rPr lang="en-US" sz="2800" b="1" dirty="0"/>
              <a:t> concentration 325g/l</a:t>
            </a:r>
          </a:p>
          <a:p>
            <a:r>
              <a:rPr lang="en-US" sz="2800" b="1" dirty="0"/>
              <a:t>Blood film Microcytic hypochromic red cells with pencil cells and target cells</a:t>
            </a:r>
          </a:p>
          <a:p>
            <a:r>
              <a:rPr lang="en-US" sz="2800" b="1" dirty="0"/>
              <a:t>Reduced serum ferritin* Men 10g/l, women (postmenopausal) 10g/l (premenopausal) 5g/l</a:t>
            </a:r>
          </a:p>
          <a:p>
            <a:r>
              <a:rPr lang="en-US" sz="2800" b="1" dirty="0"/>
              <a:t>Elevated soluble transferrin receptor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AB14-CD5A-4C28-A8AB-80D649C4ED29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Iron Metabolism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>
            <a:normAutofit/>
          </a:bodyPr>
          <a:lstStyle/>
          <a:p>
            <a:r>
              <a:rPr lang="en-US" i="1" dirty="0"/>
              <a:t>Iron sources: </a:t>
            </a:r>
            <a:r>
              <a:rPr lang="en-US" b="1" dirty="0"/>
              <a:t>one of the most abundant of the 87 elements in the earth crust (after oxygen, silicon and </a:t>
            </a:r>
            <a:r>
              <a:rPr lang="en-US" b="1" dirty="0" err="1"/>
              <a:t>aluminium</a:t>
            </a:r>
            <a:r>
              <a:rPr lang="en-US" b="1" dirty="0"/>
              <a:t>)</a:t>
            </a:r>
          </a:p>
          <a:p>
            <a:r>
              <a:rPr lang="en-US" i="1" dirty="0"/>
              <a:t>Dietary iron:</a:t>
            </a:r>
            <a:r>
              <a:rPr lang="en-US" b="1" dirty="0">
                <a:solidFill>
                  <a:srgbClr val="0070C0"/>
                </a:solidFill>
              </a:rPr>
              <a:t> two types – </a:t>
            </a:r>
            <a:r>
              <a:rPr lang="en-US" b="1" dirty="0" err="1">
                <a:solidFill>
                  <a:srgbClr val="0070C0"/>
                </a:solidFill>
              </a:rPr>
              <a:t>haem</a:t>
            </a:r>
            <a:r>
              <a:rPr lang="en-US" b="1" dirty="0">
                <a:solidFill>
                  <a:srgbClr val="0070C0"/>
                </a:solidFill>
              </a:rPr>
              <a:t> and non-</a:t>
            </a:r>
            <a:r>
              <a:rPr lang="en-US" b="1" dirty="0" err="1">
                <a:solidFill>
                  <a:srgbClr val="0070C0"/>
                </a:solidFill>
              </a:rPr>
              <a:t>haem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err="1"/>
              <a:t>Haem</a:t>
            </a:r>
            <a:r>
              <a:rPr lang="en-US" dirty="0"/>
              <a:t> iron present in </a:t>
            </a:r>
            <a:r>
              <a:rPr lang="en-US" dirty="0" err="1"/>
              <a:t>Hb</a:t>
            </a:r>
            <a:r>
              <a:rPr lang="en-US" dirty="0"/>
              <a:t>-containing animal food </a:t>
            </a:r>
            <a:r>
              <a:rPr lang="en-US" dirty="0" err="1"/>
              <a:t>e.g</a:t>
            </a:r>
            <a:r>
              <a:rPr lang="en-US" dirty="0"/>
              <a:t> meat, liver &amp; spleen</a:t>
            </a:r>
          </a:p>
          <a:p>
            <a:r>
              <a:rPr lang="en-US" b="1" dirty="0"/>
              <a:t>Non-</a:t>
            </a:r>
            <a:r>
              <a:rPr lang="en-US" b="1" dirty="0" err="1"/>
              <a:t>haem</a:t>
            </a:r>
            <a:r>
              <a:rPr lang="en-US" b="1" dirty="0"/>
              <a:t> iron is from cereals, vegetables &amp; beans</a:t>
            </a:r>
          </a:p>
          <a:p>
            <a:r>
              <a:rPr lang="en-US" b="1" dirty="0"/>
              <a:t>Milk is a poor source of iron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FD64-09D6-4F75-8F79-835BE09F151A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7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Management of 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b="1" dirty="0"/>
              <a:t>Effective management of iron deficiency relies on (a) the appropriate management of the underlying cause (for example, gastrointestinal or menstrual blood loss) and (b) iron replacement therapy.</a:t>
            </a:r>
          </a:p>
          <a:p>
            <a:r>
              <a:rPr lang="en-US" sz="2800" b="1" dirty="0"/>
              <a:t>Oral iron replacement therapy with gradual replenishment of iron stores and restoration of </a:t>
            </a:r>
            <a:r>
              <a:rPr lang="en-US" sz="2800" b="1" dirty="0" err="1"/>
              <a:t>haemoglobin</a:t>
            </a:r>
            <a:r>
              <a:rPr lang="en-US" sz="2800" b="1" dirty="0"/>
              <a:t> is the preferred treatment. </a:t>
            </a:r>
          </a:p>
          <a:p>
            <a:r>
              <a:rPr lang="en-US" sz="2800" b="1" dirty="0"/>
              <a:t>Oral ferrous salts are the treatment of choice (ferric salts are less well absorbed) and usually take the form of ferrous </a:t>
            </a:r>
            <a:r>
              <a:rPr lang="en-US" sz="2800" b="1" dirty="0" err="1"/>
              <a:t>sulphate</a:t>
            </a:r>
            <a:r>
              <a:rPr lang="en-US" sz="2800" b="1" dirty="0"/>
              <a:t> 200 mg three times daily (providing 65mg/195 mg elemental iron/day).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271E-10B6-4291-9050-092759959A6F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45878"/>
      </p:ext>
    </p:extLst>
  </p:cSld>
  <p:clrMapOvr>
    <a:masterClrMapping/>
  </p:clrMapOvr>
  <p:transition spd="slow"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38200"/>
            <a:ext cx="8229600" cy="685800"/>
          </a:xfrm>
          <a:solidFill>
            <a:srgbClr val="CC0000"/>
          </a:solidFill>
          <a:ln>
            <a:solidFill>
              <a:srgbClr val="0070C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9DB7-7DA7-48B7-82BE-5D8539F75B4F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534400" cy="59436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Right"/>
            <a:lightRig rig="threePt" dir="t"/>
          </a:scene3d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Effective iron replacement therapy should result in a rise in </a:t>
            </a:r>
            <a:r>
              <a:rPr lang="en-US" b="1" dirty="0" err="1"/>
              <a:t>haemoglobin</a:t>
            </a:r>
            <a:r>
              <a:rPr lang="en-US" b="1" dirty="0"/>
              <a:t> concentration of around 1 g/l per day (about 20 g/l every three weeks), but this varies from patient to patient. </a:t>
            </a:r>
          </a:p>
          <a:p>
            <a:endParaRPr lang="en-US" b="1" dirty="0"/>
          </a:p>
          <a:p>
            <a:r>
              <a:rPr lang="en-US" b="1" dirty="0"/>
              <a:t>Once the </a:t>
            </a:r>
            <a:r>
              <a:rPr lang="en-US" b="1" dirty="0" err="1"/>
              <a:t>haemoglobin</a:t>
            </a:r>
            <a:r>
              <a:rPr lang="en-US" b="1" dirty="0"/>
              <a:t> concentration is within the normal range, iron replacement should continue for three months to replenish the iron stores.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21</a:t>
            </a:fld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162800" y="5486400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Iron absorption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Iron </a:t>
            </a:r>
            <a:r>
              <a:rPr lang="en-US" b="1" dirty="0"/>
              <a:t>is absorbed (1-2 mg), principally in the duodenum and upper jejunum, where the acidic conditions help its absorption in the ferrous form. </a:t>
            </a:r>
          </a:p>
          <a:p>
            <a:r>
              <a:rPr lang="en-US" b="1" dirty="0"/>
              <a:t>Absorption is </a:t>
            </a:r>
            <a:r>
              <a:rPr lang="en-US" b="1" i="1" dirty="0">
                <a:solidFill>
                  <a:srgbClr val="00B050"/>
                </a:solidFill>
              </a:rPr>
              <a:t>helped by the presence of other reducing substances</a:t>
            </a:r>
            <a:r>
              <a:rPr lang="en-US" b="1" dirty="0"/>
              <a:t>, such as hydrochloric acid and ascorbic acid. </a:t>
            </a:r>
          </a:p>
          <a:p>
            <a:r>
              <a:rPr lang="en-US" b="1" dirty="0"/>
              <a:t>The body has the </a:t>
            </a:r>
            <a:r>
              <a:rPr lang="en-US" b="1" i="1" dirty="0">
                <a:solidFill>
                  <a:srgbClr val="0070C0"/>
                </a:solidFill>
              </a:rPr>
              <a:t>capacity to increase its iron absorption in the face of increased demand—for </a:t>
            </a:r>
            <a:r>
              <a:rPr lang="en-US" b="1" dirty="0"/>
              <a:t>example, in pregnancy, lactation, growth spurts, and iron deficiency.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7D5-BD4E-4BDB-B264-01DFC67665A6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Iron absorption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Haem</a:t>
            </a:r>
            <a:r>
              <a:rPr lang="en-US" b="1" dirty="0"/>
              <a:t> iron not affected by ingestion of other foods – constant absorption rate of 20-30%</a:t>
            </a:r>
          </a:p>
          <a:p>
            <a:r>
              <a:rPr lang="en-US" b="1" dirty="0"/>
              <a:t>Absorption of non-</a:t>
            </a:r>
            <a:r>
              <a:rPr lang="en-US" b="1" dirty="0" err="1"/>
              <a:t>haem</a:t>
            </a:r>
            <a:r>
              <a:rPr lang="en-US" b="1" dirty="0"/>
              <a:t> iron varies btw 2 and 100% based 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C00000"/>
                </a:solidFill>
              </a:rPr>
              <a:t>Iron status of the body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C00000"/>
                </a:solidFill>
              </a:rPr>
              <a:t>Solubility of iron salts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C00000"/>
                </a:solidFill>
              </a:rPr>
              <a:t>Integrity of gut mucosa</a:t>
            </a:r>
          </a:p>
          <a:p>
            <a:r>
              <a:rPr lang="en-US" b="1" dirty="0"/>
              <a:t>Presence of absorption inhibitors (</a:t>
            </a:r>
            <a:r>
              <a:rPr lang="en-US" b="1" dirty="0" err="1"/>
              <a:t>e.g</a:t>
            </a:r>
            <a:r>
              <a:rPr lang="en-US" b="1" dirty="0"/>
              <a:t> sorghum, oats, tea, coffee, cocoa, wine, cow milk, banana, melon) or facilitators (ascorbic acid, cysteine-containing peptides)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E64-85DC-4F0D-B795-2FB8D7C22FA9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5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Iron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Once absorbed from the bowel, </a:t>
            </a:r>
            <a:r>
              <a:rPr lang="en-US" sz="3600" b="1" i="1" dirty="0">
                <a:solidFill>
                  <a:srgbClr val="00B050"/>
                </a:solidFill>
              </a:rPr>
              <a:t>iron is transported across the mucosal cell to the blood, where it is carried by the protein transferrin </a:t>
            </a:r>
            <a:r>
              <a:rPr lang="en-US" sz="3600" b="1" dirty="0"/>
              <a:t>to developing red cells in the bone marrow.</a:t>
            </a:r>
          </a:p>
          <a:p>
            <a:r>
              <a:rPr lang="en-US" sz="3600" b="1" dirty="0"/>
              <a:t>Transferrin receptors are located in almost all the cells in the body and can bind 2 molecules of transferrin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Bone marrow, liver &amp; placenta contain more transferrin receptors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0628-D297-44EC-A9E6-E7C4BB376141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1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Iron stores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257800"/>
          </a:xfrm>
        </p:spPr>
        <p:txBody>
          <a:bodyPr/>
          <a:lstStyle/>
          <a:p>
            <a:r>
              <a:rPr lang="en-US" b="1" dirty="0"/>
              <a:t>Iron stores comprise ferritin, a labile and readily accessible source of iron, and </a:t>
            </a:r>
            <a:r>
              <a:rPr lang="en-US" b="1" dirty="0" err="1"/>
              <a:t>haemosiderin</a:t>
            </a:r>
            <a:r>
              <a:rPr lang="en-US" b="1" dirty="0"/>
              <a:t>, an insoluble form found predominantly in macrophages.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Iron is mainly stored in the liver, bone marrow &amp; other parts of the RES</a:t>
            </a:r>
          </a:p>
          <a:p>
            <a:r>
              <a:rPr lang="en-US" b="1" dirty="0"/>
              <a:t>RBCs: 2500mg</a:t>
            </a:r>
          </a:p>
          <a:p>
            <a:r>
              <a:rPr lang="en-US" b="1" dirty="0"/>
              <a:t>Stores: 1000mg</a:t>
            </a:r>
          </a:p>
          <a:p>
            <a:r>
              <a:rPr lang="en-US" b="1" dirty="0"/>
              <a:t>Myoglobin &amp; coenzymes: 500mg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E54D-263F-4245-9F08-5E5A1BC50C42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Iron losses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334000"/>
          </a:xfrm>
        </p:spPr>
        <p:txBody>
          <a:bodyPr>
            <a:normAutofit/>
          </a:bodyPr>
          <a:lstStyle/>
          <a:p>
            <a:r>
              <a:rPr lang="en-US" sz="3600" b="1" dirty="0"/>
              <a:t>About </a:t>
            </a:r>
            <a:r>
              <a:rPr lang="en-US" sz="3600" b="1" i="1" dirty="0">
                <a:solidFill>
                  <a:srgbClr val="CC0000"/>
                </a:solidFill>
              </a:rPr>
              <a:t>1-2 mg of iron a day </a:t>
            </a:r>
            <a:r>
              <a:rPr lang="en-US" sz="3600" b="1" dirty="0"/>
              <a:t>is lost from the body in urine, </a:t>
            </a:r>
            <a:r>
              <a:rPr lang="en-US" sz="3600" b="1" dirty="0" err="1"/>
              <a:t>faeces</a:t>
            </a:r>
            <a:r>
              <a:rPr lang="en-US" sz="3600" b="1" dirty="0"/>
              <a:t>, sweat, and cells shed from the skin and gastrointestinal tract. </a:t>
            </a:r>
          </a:p>
          <a:p>
            <a:r>
              <a:rPr lang="en-US" sz="3600" b="1" i="1" dirty="0">
                <a:solidFill>
                  <a:srgbClr val="002060"/>
                </a:solidFill>
              </a:rPr>
              <a:t>Menstrual losses of an additional 20 mg a month and the increased requirements of pregnancy (500-1000 mg) contribute to the higher incidence of iron deficiency in women of reproductive 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6A67-305D-41F0-942E-8E6C5E51449E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8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Clinical features of iron deficiency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715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b="1" dirty="0"/>
              <a:t>The symptoms accompanying iron deficiency depend on how rapidly the </a:t>
            </a:r>
            <a:r>
              <a:rPr lang="en-US" sz="2800" b="1" dirty="0" err="1"/>
              <a:t>anaemia</a:t>
            </a:r>
            <a:r>
              <a:rPr lang="en-US" sz="2800" b="1" dirty="0"/>
              <a:t> develops. </a:t>
            </a:r>
          </a:p>
          <a:p>
            <a:r>
              <a:rPr lang="en-US" sz="2800" b="1" dirty="0"/>
              <a:t>In cases of chronic, slow blood loss, the body adapts to the increasing </a:t>
            </a:r>
            <a:r>
              <a:rPr lang="en-US" sz="2800" b="1" dirty="0" err="1"/>
              <a:t>anaemia</a:t>
            </a:r>
            <a:r>
              <a:rPr lang="en-US" sz="2800" b="1" dirty="0"/>
              <a:t>, and patients can often tolerate extremely low concentrations of </a:t>
            </a:r>
            <a:r>
              <a:rPr lang="en-US" sz="2800" b="1" dirty="0" err="1"/>
              <a:t>haemoglobin</a:t>
            </a:r>
            <a:r>
              <a:rPr lang="en-US" sz="2800" b="1" dirty="0"/>
              <a:t>—for example, 70 g/l—with remarkably few symptoms.</a:t>
            </a:r>
          </a:p>
          <a:p>
            <a:r>
              <a:rPr lang="en-US" sz="2800" b="1" dirty="0"/>
              <a:t> Most patients complain of increasing lethargy and </a:t>
            </a:r>
            <a:r>
              <a:rPr lang="en-US" sz="2800" b="1" dirty="0" err="1"/>
              <a:t>dyspnoea</a:t>
            </a:r>
            <a:r>
              <a:rPr lang="en-US" sz="2800" b="1" dirty="0"/>
              <a:t>. </a:t>
            </a:r>
          </a:p>
          <a:p>
            <a:r>
              <a:rPr lang="en-US" sz="2800" b="1" dirty="0"/>
              <a:t>More unusual symptoms are headaches and taste disturbance.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182C-8402-49A9-A9D1-B388055E473F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76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458200" cy="6324600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On examination, several skin, nail, and other epithelial changes may be seen in chronic iron deficiency. </a:t>
            </a:r>
          </a:p>
          <a:p>
            <a:r>
              <a:rPr lang="en-US" sz="3600" b="1" dirty="0"/>
              <a:t>Atrophy of the skin occurs in about a third of patients, and (rarely nowadays) nail changes such as </a:t>
            </a:r>
            <a:r>
              <a:rPr lang="en-US" sz="3600" b="1" dirty="0" err="1"/>
              <a:t>koilonychia</a:t>
            </a:r>
            <a:r>
              <a:rPr lang="en-US" sz="3600" b="1" dirty="0"/>
              <a:t> (spoon shaped nails) may result in brittle, flattened nails. </a:t>
            </a:r>
          </a:p>
          <a:p>
            <a:r>
              <a:rPr lang="en-US" sz="3600" b="1" dirty="0"/>
              <a:t>Patients may also complain of angular stomatitis, in which painful cracks appear at the angle of the mouth, sometimes accompanied by </a:t>
            </a:r>
            <a:r>
              <a:rPr lang="en-US" sz="3600" b="1" dirty="0" err="1"/>
              <a:t>glossitis</a:t>
            </a:r>
            <a:r>
              <a:rPr lang="en-US" sz="3600" b="1" dirty="0"/>
              <a:t>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1C0D-07EF-4A94-9788-3387BE6BAE40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BASSEY  MLS 332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380E-41E6-4A7B-AE69-79B5BEA401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1383</Words>
  <Application>Microsoft Office PowerPoint</Application>
  <PresentationFormat>On-screen Show (4:3)</PresentationFormat>
  <Paragraphs>178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IRON DEFICIENCY ANAEMIA</vt:lpstr>
      <vt:lpstr>Iron Metabolism</vt:lpstr>
      <vt:lpstr>Iron absorption </vt:lpstr>
      <vt:lpstr>Iron absorption </vt:lpstr>
      <vt:lpstr>Iron transport</vt:lpstr>
      <vt:lpstr>Iron stores </vt:lpstr>
      <vt:lpstr>Iron losses</vt:lpstr>
      <vt:lpstr>Clinical features of iron deficiency</vt:lpstr>
      <vt:lpstr>PowerPoint Presentation</vt:lpstr>
      <vt:lpstr>Daily dietary iron requirements </vt:lpstr>
      <vt:lpstr>Risk factors in development of iron deficiency</vt:lpstr>
      <vt:lpstr>Causes of iron deficiency anaemia</vt:lpstr>
      <vt:lpstr>PowerPoint Presentation</vt:lpstr>
      <vt:lpstr>Koilonychia </vt:lpstr>
      <vt:lpstr>Laboratory investigations</vt:lpstr>
      <vt:lpstr>PowerPoint Presentation</vt:lpstr>
      <vt:lpstr>Investigations in iron deficiency anaemia</vt:lpstr>
      <vt:lpstr>PowerPoint Presentation</vt:lpstr>
      <vt:lpstr>Diagnosis of iron deficiency anaemia</vt:lpstr>
      <vt:lpstr>Management of IDA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IDA</dc:title>
  <dc:creator>acer</dc:creator>
  <cp:lastModifiedBy>Bassey Ibiang</cp:lastModifiedBy>
  <cp:revision>30</cp:revision>
  <dcterms:created xsi:type="dcterms:W3CDTF">2014-04-01T05:05:52Z</dcterms:created>
  <dcterms:modified xsi:type="dcterms:W3CDTF">2024-01-14T22:31:25Z</dcterms:modified>
</cp:coreProperties>
</file>