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75" r:id="rId3"/>
    <p:sldId id="257" r:id="rId4"/>
    <p:sldId id="268" r:id="rId5"/>
    <p:sldId id="258" r:id="rId6"/>
    <p:sldId id="269" r:id="rId7"/>
    <p:sldId id="270" r:id="rId8"/>
    <p:sldId id="271" r:id="rId9"/>
    <p:sldId id="272" r:id="rId10"/>
    <p:sldId id="259" r:id="rId11"/>
    <p:sldId id="260" r:id="rId12"/>
    <p:sldId id="261" r:id="rId13"/>
    <p:sldId id="262" r:id="rId14"/>
    <p:sldId id="263" r:id="rId15"/>
    <p:sldId id="264" r:id="rId16"/>
    <p:sldId id="273" r:id="rId17"/>
    <p:sldId id="274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7273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3139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5593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6983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7245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1403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9012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0702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5ea484011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5ea484011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26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8640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5ea484011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5ea484011_2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344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9750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8205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0671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69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f5ea484011_2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f5ea484011_2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016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jtsrd.com/" TargetMode="External"/><Relationship Id="rId2" Type="http://schemas.openxmlformats.org/officeDocument/2006/relationships/hyperlink" Target="https://www.researchgate.net/publication/351836838_A_Mobile-Based_Farm_Machinery_Hiring_Syste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www.irjet.net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/>
              <a:t>PROJECT </a:t>
            </a:r>
            <a:r>
              <a:rPr lang="en-GB" dirty="0" smtClean="0"/>
              <a:t>TITLE: Mobile Application Modern Day      Agriculture Tools</a:t>
            </a:r>
            <a:endParaRPr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721956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/>
              <a:t>Batch </a:t>
            </a:r>
            <a:r>
              <a:rPr lang="en-GB" dirty="0" smtClean="0"/>
              <a:t>Number: </a:t>
            </a:r>
            <a:r>
              <a:rPr lang="en-US" dirty="0" smtClean="0"/>
              <a:t>CSE-G106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/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1480412561"/>
              </p:ext>
            </p:extLst>
          </p:nvPr>
        </p:nvGraphicFramePr>
        <p:xfrm>
          <a:off x="630904" y="3274141"/>
          <a:ext cx="5418675" cy="222510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/>
                        <a:t>20201CSE0633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/>
                        <a:t>FIZA JAVEED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/>
                        <a:t>20201CSE0602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/>
                        <a:t>VARUN CHANDRAPPA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/>
                        <a:t>20201CSE0617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/>
                        <a:t>RITIKA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/>
                        <a:t>20201CSE0627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/>
                        <a:t>ROHIT BM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54795" y="3274140"/>
            <a:ext cx="5514300" cy="24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Under the Supervision </a:t>
            </a:r>
            <a:r>
              <a:rPr lang="en-GB" sz="2000" b="1" i="0" u="none" strike="noStrike" cap="none" dirty="0" smtClean="0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of,</a:t>
            </a:r>
            <a:endParaRPr dirty="0" smtClean="0"/>
          </a:p>
          <a:p>
            <a:pPr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GB" sz="1700" b="1" i="0" u="none" strike="noStrike" cap="none" dirty="0" smtClean="0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Mr.</a:t>
            </a:r>
            <a:r>
              <a:rPr lang="sv-SE" sz="18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1800" b="1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Md Zia Ur </a:t>
            </a:r>
            <a:r>
              <a:rPr lang="sv-SE" sz="1800" b="1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Rahman</a:t>
            </a:r>
            <a:endParaRPr lang="sv-SE" sz="1800" b="1" dirty="0">
              <a:solidFill>
                <a:schemeClr val="bg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smtClean="0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Assistant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Professor</a:t>
            </a:r>
            <a:endParaRPr dirty="0"/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School of Computer Science &amp; Engineering</a:t>
            </a:r>
            <a:endParaRPr dirty="0"/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Presidency </a:t>
            </a:r>
            <a:r>
              <a:rPr lang="en-GB" sz="1700" b="1" i="0" u="none" strike="noStrike" cap="none" dirty="0" smtClean="0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University Bangalore</a:t>
            </a:r>
            <a:endParaRPr dirty="0"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PIP104 University Project-II</a:t>
            </a:r>
            <a:endParaRPr/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Review-1</a:t>
            </a:r>
            <a:endParaRPr sz="2000" b="1" i="0" u="none" strike="noStrike" cap="none">
              <a:solidFill>
                <a:srgbClr val="17365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/>
              <a:t>Proposed Method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762000" y="1776875"/>
            <a:ext cx="10668000" cy="30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95300" indent="-342900">
              <a:spcBef>
                <a:spcPts val="0"/>
              </a:spcBef>
            </a:pPr>
            <a:r>
              <a:rPr lang="en-US" dirty="0" smtClean="0"/>
              <a:t>The </a:t>
            </a:r>
            <a:r>
              <a:rPr lang="en-US" dirty="0"/>
              <a:t>mobile application method involves market research, user-friendly development, secure payments, feedback systems, promotion, legal compliance, and continuous improvement</a:t>
            </a:r>
            <a:r>
              <a:rPr lang="en-US" dirty="0" smtClean="0"/>
              <a:t>.</a:t>
            </a:r>
          </a:p>
          <a:p>
            <a:pPr marL="495300" indent="-342900">
              <a:spcBef>
                <a:spcPts val="0"/>
              </a:spcBef>
            </a:pPr>
            <a:endParaRPr lang="en-US" dirty="0" smtClean="0"/>
          </a:p>
          <a:p>
            <a:pPr marL="495300" indent="-342900">
              <a:spcBef>
                <a:spcPts val="0"/>
              </a:spcBef>
            </a:pPr>
            <a:r>
              <a:rPr lang="en-US" dirty="0" smtClean="0"/>
              <a:t>It </a:t>
            </a:r>
            <a:r>
              <a:rPr lang="en-US" dirty="0"/>
              <a:t>also includes machinery listing, data security, and user support to enhance the platform's usability and reliability</a:t>
            </a:r>
            <a:r>
              <a:rPr lang="en-US" dirty="0" smtClean="0"/>
              <a:t>.</a:t>
            </a:r>
          </a:p>
          <a:p>
            <a:pPr marL="152400" indent="0">
              <a:spcBef>
                <a:spcPts val="0"/>
              </a:spcBef>
              <a:buNone/>
            </a:pPr>
            <a:endParaRPr lang="en-US" dirty="0" smtClean="0"/>
          </a:p>
          <a:p>
            <a:pPr marL="495300" indent="-342900">
              <a:spcBef>
                <a:spcPts val="0"/>
              </a:spcBef>
            </a:pPr>
            <a:r>
              <a:rPr lang="en-US" dirty="0" smtClean="0"/>
              <a:t>Impact </a:t>
            </a:r>
            <a:r>
              <a:rPr lang="en-US" dirty="0"/>
              <a:t>assessments are conducted to ensure the platform effectively serves farmers in hiring mechanized equipment.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dirty="0"/>
              <a:t>Objectives of the Mobile Application for Farm Mechanization:</a:t>
            </a:r>
            <a:endParaRPr dirty="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b="1" u="sng" dirty="0"/>
              <a:t>1. Facilitate Mechanization Access: </a:t>
            </a:r>
            <a:r>
              <a:rPr lang="en-GB" dirty="0"/>
              <a:t>Enable farmers to easily access and hire tractors and machinery through a user-friendly mobile app.</a:t>
            </a:r>
            <a:endParaRPr dirty="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b="1" dirty="0"/>
              <a:t>2</a:t>
            </a:r>
            <a:r>
              <a:rPr lang="en-GB" b="1" u="sng" dirty="0"/>
              <a:t>. Reduce Manual Labor: </a:t>
            </a:r>
            <a:r>
              <a:rPr lang="en-GB" dirty="0"/>
              <a:t>Alleviate the physical burden on farmers by providing efficient access to mechanized equipment for various agricultural tasks.</a:t>
            </a:r>
            <a:endParaRPr dirty="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b="1" u="sng" dirty="0"/>
              <a:t>3. Promote Agricultural Profession: </a:t>
            </a:r>
            <a:r>
              <a:rPr lang="en-GB" dirty="0"/>
              <a:t>Encourage and sustain the farming profession by making it more efficient and attractive to new generations.</a:t>
            </a:r>
            <a:endParaRPr dirty="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b="1" u="sng" dirty="0"/>
              <a:t>4. Enhance Affordability: </a:t>
            </a:r>
            <a:r>
              <a:rPr lang="en-GB" dirty="0"/>
              <a:t>Ensure that the hiring costs are nominal, making mechanization services financially accessible to a wide range of farmers.</a:t>
            </a:r>
            <a:endParaRPr dirty="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/>
              <a:t>Methodology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8000" dirty="0"/>
              <a:t>Methodology for Implementing the Mobile Application for Farm Mechanization:</a:t>
            </a:r>
            <a:endParaRPr sz="8000" dirty="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8000" dirty="0"/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GB" sz="8000" b="1" u="sng" dirty="0" smtClean="0"/>
              <a:t>Needs </a:t>
            </a:r>
            <a:r>
              <a:rPr lang="en-GB" sz="8000" b="1" u="sng" dirty="0"/>
              <a:t>Assessment: </a:t>
            </a:r>
            <a:r>
              <a:rPr lang="en-GB" sz="8000" dirty="0"/>
              <a:t>Begin with an in-depth survey of the target farming community to understand their specific equipment requirements and budget constraints</a:t>
            </a:r>
            <a:r>
              <a:rPr lang="en-GB" sz="8000" dirty="0" smtClean="0"/>
              <a:t>.</a:t>
            </a:r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GB" sz="8000" dirty="0"/>
          </a:p>
          <a:p>
            <a:pPr marL="609600"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8000" b="1" u="sng" dirty="0"/>
              <a:t>App Development</a:t>
            </a:r>
            <a:r>
              <a:rPr lang="en-US" sz="8000" dirty="0"/>
              <a:t>: Collaborate with experienced app developers to create an intuitive and user-friendly mobile application for both farmers and machinery providers</a:t>
            </a:r>
            <a:r>
              <a:rPr lang="en-US" sz="8000" dirty="0" smtClean="0"/>
              <a:t>.</a:t>
            </a:r>
          </a:p>
          <a:p>
            <a:pPr marL="609600" indent="-45720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8000" dirty="0"/>
          </a:p>
          <a:p>
            <a:pPr marL="609600"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8000" b="1" u="sng" dirty="0"/>
              <a:t>Database Integration: </a:t>
            </a:r>
            <a:r>
              <a:rPr lang="en-US" sz="8000" dirty="0"/>
              <a:t>Implement a comprehensive database for machinery listings, pricing, and availability, ensuring real-time updates and ease of access</a:t>
            </a:r>
            <a:r>
              <a:rPr lang="en-US" sz="8000" dirty="0" smtClean="0"/>
              <a:t>.</a:t>
            </a:r>
          </a:p>
          <a:p>
            <a:pPr marL="609600" indent="-45720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8000" dirty="0"/>
          </a:p>
          <a:p>
            <a:pPr marL="609600"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8000" b="1" u="sng" dirty="0"/>
              <a:t>User Training: </a:t>
            </a:r>
            <a:r>
              <a:rPr lang="en-US" sz="8000" dirty="0"/>
              <a:t>Offer training sessions and user guides to farmers and machinery owners, enabling them to navigate the app effectively</a:t>
            </a:r>
            <a:r>
              <a:rPr lang="en-US" sz="8000" dirty="0" smtClean="0"/>
              <a:t>.</a:t>
            </a:r>
          </a:p>
          <a:p>
            <a:pPr marL="609600" indent="-45720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8000" dirty="0"/>
          </a:p>
          <a:p>
            <a:pPr marL="609600" indent="-45720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8000" dirty="0"/>
          </a:p>
          <a:p>
            <a:pPr marL="609600"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8000" b="1" u="sng" dirty="0"/>
              <a:t>Monitoring and Feedback: </a:t>
            </a:r>
            <a:r>
              <a:rPr lang="en-US" sz="8000" dirty="0"/>
              <a:t>Establish a system for constant monitoring and feedback collection to address issues and improve user experience.</a:t>
            </a:r>
          </a:p>
          <a:p>
            <a:pPr marL="609600" indent="-45720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dirty="0"/>
          </a:p>
          <a:p>
            <a:pPr marL="609600" indent="-45720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dirty="0"/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dirty="0" smtClean="0"/>
              <a:t> </a:t>
            </a:r>
            <a:endParaRPr dirty="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/>
              <a:t>Timeline of Project</a:t>
            </a:r>
            <a:endParaRPr dirty="0"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u="sng" dirty="0" smtClean="0">
                <a:solidFill>
                  <a:schemeClr val="bg2">
                    <a:lumMod val="75000"/>
                  </a:schemeClr>
                </a:solidFill>
              </a:rPr>
              <a:t>Brainstorming and title selection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dirty="0" smtClean="0"/>
              <a:t>28-09-2023 to 07-10-2023.</a:t>
            </a:r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u="sng" dirty="0"/>
          </a:p>
          <a:p>
            <a:pPr marL="342900" indent="-190500">
              <a:spcBef>
                <a:spcPts val="0"/>
              </a:spcBef>
              <a:buNone/>
            </a:pPr>
            <a:r>
              <a:rPr lang="en-US" u="sng" dirty="0" smtClean="0">
                <a:solidFill>
                  <a:schemeClr val="bg2">
                    <a:lumMod val="75000"/>
                  </a:schemeClr>
                </a:solidFill>
              </a:rPr>
              <a:t>Literature survey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dirty="0" smtClean="0"/>
              <a:t>08-10-2023 </a:t>
            </a:r>
            <a:r>
              <a:rPr lang="en-US" dirty="0"/>
              <a:t>to </a:t>
            </a:r>
            <a:r>
              <a:rPr lang="en-US" dirty="0" smtClean="0"/>
              <a:t>20-10-2023.</a:t>
            </a:r>
          </a:p>
          <a:p>
            <a:pPr marL="342900" indent="-190500">
              <a:spcBef>
                <a:spcPts val="0"/>
              </a:spcBef>
              <a:buNone/>
            </a:pPr>
            <a:endParaRPr lang="en-US" dirty="0"/>
          </a:p>
          <a:p>
            <a:pPr marL="342900" indent="-190500">
              <a:spcBef>
                <a:spcPts val="0"/>
              </a:spcBef>
              <a:buNone/>
            </a:pPr>
            <a:r>
              <a:rPr lang="en-US" u="sng" dirty="0" smtClean="0">
                <a:solidFill>
                  <a:schemeClr val="bg2">
                    <a:lumMod val="75000"/>
                  </a:schemeClr>
                </a:solidFill>
              </a:rPr>
              <a:t>Data collection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dirty="0" smtClean="0"/>
              <a:t>13-10-2023 </a:t>
            </a:r>
            <a:r>
              <a:rPr lang="en-US" dirty="0"/>
              <a:t>to </a:t>
            </a:r>
            <a:r>
              <a:rPr lang="en-US" dirty="0" smtClean="0"/>
              <a:t>25-10-2023.</a:t>
            </a:r>
          </a:p>
          <a:p>
            <a:pPr marL="342900" indent="-190500">
              <a:spcBef>
                <a:spcPts val="0"/>
              </a:spcBef>
              <a:buNone/>
            </a:pPr>
            <a:endParaRPr lang="en-US" dirty="0"/>
          </a:p>
          <a:p>
            <a:pPr marL="342900" indent="-190500">
              <a:spcBef>
                <a:spcPts val="0"/>
              </a:spcBef>
              <a:buNone/>
            </a:pPr>
            <a:r>
              <a:rPr lang="en-US" u="sng" dirty="0" smtClean="0">
                <a:solidFill>
                  <a:schemeClr val="bg2">
                    <a:lumMod val="75000"/>
                  </a:schemeClr>
                </a:solidFill>
              </a:rPr>
              <a:t>Data segregation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dirty="0" smtClean="0"/>
              <a:t>25-09-2023 </a:t>
            </a:r>
            <a:r>
              <a:rPr lang="en-US" dirty="0"/>
              <a:t>to </a:t>
            </a:r>
            <a:r>
              <a:rPr lang="en-US" dirty="0" smtClean="0"/>
              <a:t>30-10-2023.</a:t>
            </a:r>
          </a:p>
          <a:p>
            <a:pPr marL="342900" indent="-190500">
              <a:spcBef>
                <a:spcPts val="0"/>
              </a:spcBef>
              <a:buNone/>
            </a:pPr>
            <a:endParaRPr lang="en-US" dirty="0"/>
          </a:p>
          <a:p>
            <a:pPr marL="342900" indent="-190500">
              <a:spcBef>
                <a:spcPts val="0"/>
              </a:spcBef>
              <a:buNone/>
            </a:pPr>
            <a:endParaRPr lang="en-US" dirty="0"/>
          </a:p>
          <a:p>
            <a:pPr marL="342900" indent="-190500">
              <a:spcBef>
                <a:spcPts val="0"/>
              </a:spcBef>
              <a:buNone/>
            </a:pPr>
            <a:endParaRPr lang="en-US" dirty="0"/>
          </a:p>
          <a:p>
            <a:pPr marL="342900" indent="-190500">
              <a:spcBef>
                <a:spcPts val="0"/>
              </a:spcBef>
              <a:buNone/>
            </a:pPr>
            <a:endParaRPr lang="en-US" dirty="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/>
              <a:t>Expected Outcomes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638355" y="1143001"/>
            <a:ext cx="10842445" cy="483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200" dirty="0"/>
              <a:t>Expected Outcomes of the Mobile Application for Farm Mechanization:</a:t>
            </a:r>
            <a:endParaRPr sz="3200" dirty="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 dirty="0"/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GB" sz="3200" b="1" u="sng" dirty="0" smtClean="0"/>
              <a:t>Increased </a:t>
            </a:r>
            <a:r>
              <a:rPr lang="en-GB" sz="3200" b="1" u="sng" dirty="0"/>
              <a:t>Mechanization: </a:t>
            </a:r>
            <a:r>
              <a:rPr lang="en-GB" sz="3200" dirty="0"/>
              <a:t>More farmers will access and utilize </a:t>
            </a:r>
            <a:r>
              <a:rPr lang="en-GB" sz="3200" dirty="0" smtClean="0"/>
              <a:t>             mechanized </a:t>
            </a:r>
            <a:r>
              <a:rPr lang="en-GB" sz="3200" dirty="0"/>
              <a:t>equipment, reducing their reliance on manual </a:t>
            </a:r>
            <a:r>
              <a:rPr lang="en-GB" sz="3200" dirty="0" err="1"/>
              <a:t>labor</a:t>
            </a:r>
            <a:r>
              <a:rPr lang="en-GB" sz="3200" dirty="0" smtClean="0"/>
              <a:t>.</a:t>
            </a:r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GB" sz="3200" dirty="0" smtClean="0"/>
          </a:p>
          <a:p>
            <a:pPr marL="609600"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200" b="1" u="sng" dirty="0"/>
              <a:t>Higher Agricultural Efficiency: </a:t>
            </a:r>
            <a:r>
              <a:rPr lang="en-US" sz="3200" dirty="0"/>
              <a:t>Improved access to tractors and machinery will lead to increased efficiency, resulting in higher crop yields and reduced labor costs</a:t>
            </a:r>
            <a:r>
              <a:rPr lang="en-US" sz="3200" dirty="0" smtClean="0"/>
              <a:t>.</a:t>
            </a:r>
          </a:p>
          <a:p>
            <a:pPr marL="609600" indent="-45720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200" dirty="0" smtClean="0"/>
          </a:p>
          <a:p>
            <a:pPr marL="609600"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200" b="1" u="sng" dirty="0"/>
              <a:t>Economic Empowerment: </a:t>
            </a:r>
            <a:r>
              <a:rPr lang="en-US" sz="3200" dirty="0"/>
              <a:t>Farmers' income is likely to rise as mechanization helps optimize resources and increase agricultural productivity.</a:t>
            </a:r>
          </a:p>
          <a:p>
            <a:pPr marL="609600" indent="-45720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200" dirty="0" smtClean="0"/>
          </a:p>
          <a:p>
            <a:pPr marL="609600"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200" b="1" u="sng" dirty="0"/>
              <a:t>Sustainable Agriculture: </a:t>
            </a:r>
            <a:r>
              <a:rPr lang="en-US" sz="3200" dirty="0"/>
              <a:t>The project's success will contribute to more sustainable and modernized agricultural practices, ultimately benefitting the entire agricultural ecosystem.</a:t>
            </a:r>
          </a:p>
          <a:p>
            <a:pPr marL="609600" indent="-45720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dirty="0"/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GB" dirty="0"/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dirty="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dirty="0" smtClean="0"/>
              <a:t> </a:t>
            </a:r>
            <a:endParaRPr dirty="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r>
              <a:rPr lang="en-US" b="1" u="sng" dirty="0" smtClean="0"/>
              <a:t>Modernizing </a:t>
            </a:r>
            <a:r>
              <a:rPr lang="en-US" b="1" u="sng" dirty="0"/>
              <a:t>Agriculture: </a:t>
            </a:r>
            <a:r>
              <a:rPr lang="en-US" dirty="0"/>
              <a:t>The introduction of this mobile application represents a significant step towards modernizing agriculture.</a:t>
            </a:r>
          </a:p>
          <a:p>
            <a:r>
              <a:rPr lang="en-US" b="1" u="sng" dirty="0"/>
              <a:t>Minimizing Manual Labor: </a:t>
            </a:r>
            <a:r>
              <a:rPr lang="en-US" dirty="0"/>
              <a:t>The app reduces the need for manual labor, thereby enhancing productivity and relieving the physical burden on farmers.</a:t>
            </a:r>
          </a:p>
          <a:p>
            <a:r>
              <a:rPr lang="en-US" b="1" u="sng" dirty="0"/>
              <a:t>Encouraging Farming Profession: </a:t>
            </a:r>
            <a:r>
              <a:rPr lang="en-US" dirty="0"/>
              <a:t>This innovation aligns with the broader goal of revitalizing and encouraging the farming profession, making it more appealing to current and future generations.</a:t>
            </a:r>
          </a:p>
          <a:p>
            <a:r>
              <a:rPr lang="en-US" b="1" u="sng" dirty="0"/>
              <a:t>Agricultural Sustainability: </a:t>
            </a:r>
            <a:r>
              <a:rPr lang="en-US" dirty="0"/>
              <a:t>The mobile app plays a pivotal role in the journey towards agricultural sustainability by contributing to economic empowerment, efficiency, and the well-being of farming communities.</a:t>
            </a:r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0A3AFF0-534F-2A63-3D56-04586F5C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434" y="-182599"/>
            <a:ext cx="8411865" cy="1325600"/>
          </a:xfrm>
        </p:spPr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B13C33A-38B4-81FB-9AB8-38BE2A4EF6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r>
              <a:rPr lang="en-US" sz="1800" b="1" dirty="0"/>
              <a:t>A Mobile-Based Farm Machinery Hiring </a:t>
            </a:r>
            <a:r>
              <a:rPr lang="en-US" sz="1800" b="1" dirty="0" smtClean="0"/>
              <a:t>System</a:t>
            </a:r>
            <a:r>
              <a:rPr lang="en-US" sz="1800" u="sng" dirty="0" smtClean="0"/>
              <a:t>: </a:t>
            </a:r>
            <a:r>
              <a:rPr lang="en-US" sz="1800" dirty="0">
                <a:hlinkClick r:id="rId2"/>
              </a:rPr>
              <a:t>(PDF) A Mobile-Based Farm Machinery Hiring System (researchgate.net</a:t>
            </a:r>
            <a:r>
              <a:rPr lang="en-US" sz="1800" dirty="0" smtClean="0">
                <a:hlinkClick r:id="rId2"/>
              </a:rPr>
              <a:t>)</a:t>
            </a:r>
            <a:endParaRPr lang="en-IN" sz="1800" dirty="0">
              <a:hlinkClick r:id="rId2"/>
            </a:endParaRPr>
          </a:p>
          <a:p>
            <a:endParaRPr lang="en-US" sz="1800" dirty="0" smtClean="0">
              <a:hlinkClick r:id="rId2"/>
            </a:endParaRPr>
          </a:p>
          <a:p>
            <a:r>
              <a:rPr lang="en-US" sz="1800" b="1" dirty="0"/>
              <a:t>Design and Development of Mobile App for </a:t>
            </a:r>
            <a:r>
              <a:rPr lang="en-US" sz="1800" b="1" dirty="0" smtClean="0"/>
              <a:t>Farmers: </a:t>
            </a:r>
            <a:r>
              <a:rPr lang="en-US" sz="1800" dirty="0" smtClean="0">
                <a:hlinkClick r:id="rId3"/>
              </a:rPr>
              <a:t>Best </a:t>
            </a:r>
            <a:r>
              <a:rPr lang="en-US" sz="1800" dirty="0">
                <a:hlinkClick r:id="rId3"/>
              </a:rPr>
              <a:t>International Journal, Peer Reviewed Journal, Indexed Journal, ijtsrd.com </a:t>
            </a:r>
            <a:r>
              <a:rPr lang="en-IN" sz="1800" dirty="0" smtClean="0"/>
              <a:t>https</a:t>
            </a:r>
            <a:r>
              <a:rPr lang="en-IN" sz="1800" dirty="0"/>
              <a:t>://www.ijtsrd. com/papers/ijtsrd2 </a:t>
            </a:r>
            <a:r>
              <a:rPr lang="en-IN" sz="1800" dirty="0" smtClean="0"/>
              <a:t>3095.pdf</a:t>
            </a:r>
          </a:p>
          <a:p>
            <a:endParaRPr lang="en-US" sz="1800" dirty="0"/>
          </a:p>
          <a:p>
            <a:r>
              <a:rPr lang="en-US" sz="1800" b="1" dirty="0"/>
              <a:t>Tractor Hiring Application for </a:t>
            </a:r>
            <a:r>
              <a:rPr lang="en-US" sz="1800" b="1" dirty="0" smtClean="0"/>
              <a:t>Farmers: </a:t>
            </a:r>
            <a:r>
              <a:rPr lang="en-US" sz="1800" dirty="0">
                <a:hlinkClick r:id="rId4"/>
              </a:rPr>
              <a:t>IRJET- International Research Journal of Engineering and </a:t>
            </a:r>
            <a:r>
              <a:rPr lang="en-US" sz="1800" dirty="0" smtClean="0">
                <a:hlinkClick r:id="rId4"/>
              </a:rPr>
              <a:t>Technology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b="1" dirty="0"/>
              <a:t>Farm Mechanization in Indian Agriculture with Focus on </a:t>
            </a:r>
            <a:r>
              <a:rPr lang="en-US" sz="1800" b="1" dirty="0" smtClean="0"/>
              <a:t>Tractors: </a:t>
            </a:r>
          </a:p>
          <a:p>
            <a:pPr marL="76200" indent="0">
              <a:buNone/>
            </a:pPr>
            <a:endParaRPr lang="en-US" sz="1800" b="1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IN" b="1" dirty="0" smtClean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96C5C70-FCAA-3F9D-347A-8F698AC21B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338" y="0"/>
            <a:ext cx="2652596" cy="175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16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51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0" y="198409"/>
            <a:ext cx="11585275" cy="759124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GB" sz="32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   Problem </a:t>
            </a:r>
            <a:r>
              <a:rPr lang="en-GB" sz="3200" dirty="0">
                <a:latin typeface="Times New Roman"/>
                <a:ea typeface="Times New Roman"/>
                <a:cs typeface="Times New Roman"/>
                <a:sym typeface="Times New Roman"/>
              </a:rPr>
              <a:t>Statement</a:t>
            </a:r>
            <a:r>
              <a:rPr lang="en-GB" sz="3200" dirty="0" smtClean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3467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0" y="1035170"/>
            <a:ext cx="12192000" cy="4162963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indent="0" algn="just">
              <a:spcBef>
                <a:spcPts val="1067"/>
              </a:spcBef>
              <a:buNone/>
            </a:pPr>
            <a:r>
              <a:rPr lang="en-US" sz="2933" dirty="0" smtClean="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933" dirty="0">
                <a:latin typeface="Times New Roman"/>
                <a:ea typeface="Times New Roman"/>
                <a:cs typeface="Times New Roman"/>
                <a:sym typeface="Times New Roman"/>
              </a:rPr>
              <a:t>mobile application that the farmers can use to hire tractors as well as other </a:t>
            </a:r>
            <a:r>
              <a:rPr lang="en-US" sz="2933" dirty="0" smtClean="0">
                <a:latin typeface="Times New Roman"/>
                <a:ea typeface="Times New Roman"/>
                <a:cs typeface="Times New Roman"/>
                <a:sym typeface="Times New Roman"/>
              </a:rPr>
              <a:t>  mechanizations </a:t>
            </a:r>
            <a:r>
              <a:rPr lang="en-US" sz="2933" dirty="0">
                <a:latin typeface="Times New Roman"/>
                <a:ea typeface="Times New Roman"/>
                <a:cs typeface="Times New Roman"/>
                <a:sym typeface="Times New Roman"/>
              </a:rPr>
              <a:t>at a nominal amount all using their mobile phones. This would not only help them avoid manual labor but can be also be considered as an important step to encourage this profession.</a:t>
            </a:r>
            <a:endParaRPr sz="2933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462D4EA-1843-5A32-59D6-2861AE818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829" y="4056565"/>
            <a:ext cx="3687063" cy="309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8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495300" indent="-342900">
              <a:spcBef>
                <a:spcPts val="0"/>
              </a:spcBef>
            </a:pPr>
            <a:r>
              <a:rPr lang="en-GB" dirty="0" smtClean="0"/>
              <a:t>In </a:t>
            </a:r>
            <a:r>
              <a:rPr lang="en-GB" dirty="0"/>
              <a:t>today's digital age, agriculture is undergoing a transformative </a:t>
            </a:r>
            <a:r>
              <a:rPr lang="en-GB" dirty="0" smtClean="0"/>
              <a:t>shift with </a:t>
            </a:r>
            <a:r>
              <a:rPr lang="en-GB" dirty="0"/>
              <a:t>the advent of a </a:t>
            </a:r>
            <a:r>
              <a:rPr lang="en-GB" dirty="0" smtClean="0"/>
              <a:t>ground-breaking </a:t>
            </a:r>
            <a:r>
              <a:rPr lang="en-GB" dirty="0"/>
              <a:t>mobile application. </a:t>
            </a:r>
            <a:endParaRPr lang="en-GB" dirty="0" smtClean="0"/>
          </a:p>
          <a:p>
            <a:pPr marL="495300" indent="-342900">
              <a:spcBef>
                <a:spcPts val="0"/>
              </a:spcBef>
            </a:pPr>
            <a:r>
              <a:rPr lang="en-GB" dirty="0" smtClean="0"/>
              <a:t>This </a:t>
            </a:r>
            <a:r>
              <a:rPr lang="en-GB" dirty="0"/>
              <a:t>innovative platform empowers farmers to revolutionize their practices by facilitating the hassle-free rental of tractors and other essential mechanizations</a:t>
            </a:r>
            <a:r>
              <a:rPr lang="en-GB" dirty="0" smtClean="0"/>
              <a:t>.</a:t>
            </a:r>
          </a:p>
          <a:p>
            <a:pPr marL="495300" indent="-342900">
              <a:spcBef>
                <a:spcPts val="0"/>
              </a:spcBef>
            </a:pPr>
            <a:r>
              <a:rPr lang="en-GB" dirty="0" smtClean="0"/>
              <a:t>By </a:t>
            </a:r>
            <a:r>
              <a:rPr lang="en-GB" dirty="0"/>
              <a:t>seamlessly connecting farmers with cost-effective mechanization services through their mobile phones, this technology promises to enhance efficiency and productivity in the farming sector</a:t>
            </a:r>
            <a:r>
              <a:rPr lang="en-GB" dirty="0" smtClean="0"/>
              <a:t>.</a:t>
            </a:r>
          </a:p>
          <a:p>
            <a:pPr marL="495300" indent="-342900">
              <a:spcBef>
                <a:spcPts val="0"/>
              </a:spcBef>
            </a:pPr>
            <a:r>
              <a:rPr lang="en-GB" dirty="0" smtClean="0"/>
              <a:t>In </a:t>
            </a:r>
            <a:r>
              <a:rPr lang="en-GB" dirty="0"/>
              <a:t>doing so, it not only eases the workload for our hardworking farmers but also plays a pivotal role in advancing and encouraging the noble profession of agriculture. </a:t>
            </a:r>
            <a:endParaRPr lang="en-GB" dirty="0" smtClean="0"/>
          </a:p>
          <a:p>
            <a:pPr marL="495300" indent="-342900">
              <a:spcBef>
                <a:spcPts val="0"/>
              </a:spcBef>
            </a:pPr>
            <a:r>
              <a:rPr lang="en-GB" dirty="0" smtClean="0"/>
              <a:t>This </a:t>
            </a:r>
            <a:r>
              <a:rPr lang="en-GB" dirty="0"/>
              <a:t>application is the bridge to a brighter, more sustainable future for farming communities, fostering growth and prosperity in this vital industry.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3870167" y="2103400"/>
            <a:ext cx="5310000" cy="1325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just"/>
            <a:r>
              <a:rPr lang="en-GB" sz="4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sz="42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99B06E7-EF30-398D-7868-B7B62805C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03" y="1445286"/>
            <a:ext cx="3015848" cy="26418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4BE6182-7D18-D755-027B-E78E00DBB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949" y="3142357"/>
            <a:ext cx="3835051" cy="371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000" u="sng" dirty="0"/>
              <a:t>A Mobile-Based Farm Machinery Hiring System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GB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Author: </a:t>
            </a:r>
            <a:r>
              <a:rPr lang="en-IN" sz="2000" u="sng" dirty="0"/>
              <a:t>Sanjay Misra , JohnBosco Agbaegbu, Adio Akinwale , Ravin Ahuja</a:t>
            </a:r>
            <a:endParaRPr sz="2000" dirty="0"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812791" y="1253837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</a:pPr>
            <a:r>
              <a:rPr lang="en-US" dirty="0"/>
              <a:t>The aim of this research work is to design a mobile application for </a:t>
            </a:r>
            <a:r>
              <a:rPr lang="en-US" dirty="0" smtClean="0"/>
              <a:t>distributing </a:t>
            </a:r>
            <a:r>
              <a:rPr lang="en-US" dirty="0"/>
              <a:t>or leasing agricultural machineries to farmers using locations-based </a:t>
            </a:r>
            <a:r>
              <a:rPr lang="en-US" dirty="0" smtClean="0"/>
              <a:t>services.</a:t>
            </a:r>
          </a:p>
          <a:p>
            <a:pPr marL="495300" indent="-342900">
              <a:spcBef>
                <a:spcPts val="0"/>
              </a:spcBef>
            </a:pPr>
            <a:endParaRPr lang="en-US" dirty="0"/>
          </a:p>
          <a:p>
            <a:pPr marL="495300" indent="-342900">
              <a:spcBef>
                <a:spcPts val="0"/>
              </a:spcBef>
            </a:pPr>
            <a:r>
              <a:rPr lang="en-US" dirty="0"/>
              <a:t>The design also took into consideration the configuration of the various </a:t>
            </a:r>
            <a:r>
              <a:rPr lang="en-US" dirty="0" smtClean="0"/>
              <a:t>topologies </a:t>
            </a:r>
            <a:r>
              <a:rPr lang="en-US" dirty="0"/>
              <a:t>and other factors that could enhance the flexibility of a mobile application of this </a:t>
            </a:r>
            <a:r>
              <a:rPr lang="en-US" dirty="0" smtClean="0"/>
              <a:t>nature</a:t>
            </a:r>
            <a:r>
              <a:rPr lang="en-US" dirty="0"/>
              <a:t>. </a:t>
            </a:r>
            <a:endParaRPr lang="en-US" dirty="0" smtClean="0"/>
          </a:p>
          <a:p>
            <a:pPr marL="495300" indent="-342900">
              <a:spcBef>
                <a:spcPts val="0"/>
              </a:spcBef>
            </a:pPr>
            <a:endParaRPr lang="en-US" dirty="0"/>
          </a:p>
          <a:p>
            <a:pPr marL="495300" indent="-342900">
              <a:spcBef>
                <a:spcPts val="0"/>
              </a:spcBef>
            </a:pPr>
            <a:r>
              <a:rPr lang="en-US" dirty="0" smtClean="0"/>
              <a:t>The </a:t>
            </a:r>
            <a:r>
              <a:rPr lang="en-US" dirty="0"/>
              <a:t>user platform is categorized into three sections the presentation layer, the </a:t>
            </a:r>
            <a:r>
              <a:rPr lang="en-US" dirty="0" smtClean="0"/>
              <a:t>business </a:t>
            </a:r>
            <a:r>
              <a:rPr lang="en-US" dirty="0"/>
              <a:t>layer and the data layer.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812800" y="274637"/>
            <a:ext cx="10667991" cy="622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000" u="sng" dirty="0"/>
              <a:t>Design and Development of Mobile App for Farmers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GB" sz="2000" u="sng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Author</a:t>
            </a:r>
            <a:r>
              <a:rPr lang="en-GB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u="sng" dirty="0"/>
              <a:t>Ms. Shubhangi G. </a:t>
            </a:r>
            <a:r>
              <a:rPr lang="en-IN" sz="2000" u="sng" dirty="0" smtClean="0"/>
              <a:t>Mane, </a:t>
            </a:r>
            <a:r>
              <a:rPr lang="en-IN" sz="2000" u="sng" dirty="0"/>
              <a:t>Dr. Kulkarni R. </a:t>
            </a:r>
            <a:r>
              <a:rPr lang="en-IN" sz="2000" u="sng" dirty="0" smtClean="0"/>
              <a:t>V</a:t>
            </a:r>
            <a:endParaRPr sz="2000" u="sng" dirty="0"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812791" y="1253837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</a:pPr>
            <a:r>
              <a:rPr lang="en-US" dirty="0"/>
              <a:t>Agriculture is the support of Indian economy so </a:t>
            </a:r>
            <a:r>
              <a:rPr lang="en-US" dirty="0" smtClean="0"/>
              <a:t>information </a:t>
            </a:r>
            <a:r>
              <a:rPr lang="en-US" dirty="0"/>
              <a:t>sharing to the knowledge intensive agriculture area is upgraded by </a:t>
            </a:r>
            <a:r>
              <a:rPr lang="en-US" dirty="0" smtClean="0"/>
              <a:t>mobile-enabled </a:t>
            </a:r>
            <a:r>
              <a:rPr lang="en-US" dirty="0"/>
              <a:t>information </a:t>
            </a:r>
            <a:r>
              <a:rPr lang="en-US" dirty="0" smtClean="0"/>
              <a:t>services.</a:t>
            </a:r>
          </a:p>
          <a:p>
            <a:pPr marL="495300" indent="-342900">
              <a:spcBef>
                <a:spcPts val="0"/>
              </a:spcBef>
            </a:pPr>
            <a:endParaRPr lang="en-US" dirty="0"/>
          </a:p>
          <a:p>
            <a:pPr marL="495300" indent="-342900">
              <a:spcBef>
                <a:spcPts val="0"/>
              </a:spcBef>
            </a:pPr>
            <a:r>
              <a:rPr lang="en-US" dirty="0"/>
              <a:t>This paper explores how Mobile Apps of agricultural services have </a:t>
            </a:r>
            <a:r>
              <a:rPr lang="en-US" dirty="0" smtClean="0"/>
              <a:t>impacted </a:t>
            </a:r>
            <a:r>
              <a:rPr lang="en-US" dirty="0"/>
              <a:t>the farmers in their farming activities and which more </a:t>
            </a:r>
            <a:r>
              <a:rPr lang="en-US" dirty="0" smtClean="0"/>
              <a:t>innovative agriculture services will provide through Mobile App.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444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812800" y="274637"/>
            <a:ext cx="10667991" cy="622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000" u="sng" dirty="0"/>
              <a:t>Tractor Hiring Application for </a:t>
            </a:r>
            <a:r>
              <a:rPr lang="en-US" sz="2000" u="sng" dirty="0" smtClean="0"/>
              <a:t>Farmers</a:t>
            </a:r>
            <a:r>
              <a:rPr lang="en-US" sz="2000" u="sng" dirty="0"/>
              <a:t/>
            </a:r>
            <a:br>
              <a:rPr lang="en-US" sz="2000" u="sng" dirty="0"/>
            </a:br>
            <a:r>
              <a:rPr lang="en-US" sz="2000" u="sng" dirty="0" smtClean="0"/>
              <a:t>Author: </a:t>
            </a:r>
            <a:r>
              <a:rPr lang="en-IN" sz="2000" u="sng" dirty="0"/>
              <a:t>Krunal </a:t>
            </a:r>
            <a:r>
              <a:rPr lang="en-IN" sz="2000" u="sng" dirty="0" smtClean="0"/>
              <a:t>Bagaitkar, Khoshant, </a:t>
            </a:r>
            <a:r>
              <a:rPr lang="en-IN" sz="2000" u="sng" dirty="0"/>
              <a:t>Anklesha Welekar3, Aman Yadav</a:t>
            </a:r>
            <a:endParaRPr sz="2000" u="sng" dirty="0"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812791" y="1253837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</a:pPr>
            <a:r>
              <a:rPr lang="en-US" dirty="0"/>
              <a:t>This application </a:t>
            </a:r>
            <a:r>
              <a:rPr lang="en-US" dirty="0" smtClean="0"/>
              <a:t>named </a:t>
            </a:r>
            <a:r>
              <a:rPr lang="en-US" dirty="0"/>
              <a:t>as tractor hiring application for farmers is a rental </a:t>
            </a:r>
            <a:r>
              <a:rPr lang="en-US" dirty="0" smtClean="0"/>
              <a:t>service </a:t>
            </a:r>
            <a:r>
              <a:rPr lang="en-US" dirty="0"/>
              <a:t>in which the farmer arrives to request a hire of a </a:t>
            </a:r>
            <a:r>
              <a:rPr lang="en-US" dirty="0" smtClean="0"/>
              <a:t>rental unit.</a:t>
            </a:r>
          </a:p>
          <a:p>
            <a:pPr marL="152400" indent="0">
              <a:spcBef>
                <a:spcPts val="0"/>
              </a:spcBef>
              <a:buNone/>
            </a:pPr>
            <a:endParaRPr lang="en-US" dirty="0"/>
          </a:p>
          <a:p>
            <a:pPr marL="495300" indent="-342900">
              <a:spcBef>
                <a:spcPts val="0"/>
              </a:spcBef>
            </a:pPr>
            <a:r>
              <a:rPr lang="en-US" dirty="0"/>
              <a:t>To create an interface between farmers who want to </a:t>
            </a:r>
            <a:r>
              <a:rPr lang="en-US" dirty="0" smtClean="0"/>
              <a:t>hire </a:t>
            </a:r>
            <a:r>
              <a:rPr lang="en-US" dirty="0"/>
              <a:t>and those who want to let out equipment</a:t>
            </a:r>
            <a:r>
              <a:rPr lang="en-US" dirty="0" smtClean="0"/>
              <a:t>.</a:t>
            </a:r>
          </a:p>
          <a:p>
            <a:pPr marL="495300" indent="-342900">
              <a:spcBef>
                <a:spcPts val="0"/>
              </a:spcBef>
            </a:pPr>
            <a:endParaRPr lang="en-US" dirty="0"/>
          </a:p>
          <a:p>
            <a:pPr marL="495300" indent="-342900">
              <a:spcBef>
                <a:spcPts val="0"/>
              </a:spcBef>
            </a:pPr>
            <a:r>
              <a:rPr lang="en-US" dirty="0"/>
              <a:t>It is more convenient than carrying the cost of owning and maintaining the unit.</a:t>
            </a:r>
          </a:p>
          <a:p>
            <a:pPr marL="152400" indent="0">
              <a:spcBef>
                <a:spcPts val="0"/>
              </a:spcBef>
              <a:buNone/>
            </a:pPr>
            <a:endParaRPr lang="en-US" dirty="0" smtClean="0"/>
          </a:p>
          <a:p>
            <a:pPr marL="495300" indent="-342900">
              <a:spcBef>
                <a:spcPts val="0"/>
              </a:spcBef>
            </a:pPr>
            <a:endParaRPr lang="en-US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510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812800" y="274637"/>
            <a:ext cx="10667991" cy="622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000" u="sng" dirty="0"/>
              <a:t>Farm Mechanization in Indian Agriculture with Focus on Tractors </a:t>
            </a:r>
            <a:r>
              <a:rPr lang="en-US" sz="2000" u="sng" dirty="0" smtClean="0"/>
              <a:t/>
            </a:r>
            <a:br>
              <a:rPr lang="en-US" sz="2000" u="sng" dirty="0" smtClean="0"/>
            </a:br>
            <a:r>
              <a:rPr lang="en-US" sz="2000" u="sng" dirty="0" smtClean="0"/>
              <a:t>Author: </a:t>
            </a:r>
            <a:r>
              <a:rPr lang="en-IN" sz="2000" u="sng" dirty="0"/>
              <a:t>Ashok Gulati and </a:t>
            </a:r>
            <a:r>
              <a:rPr lang="en-IN" sz="2000" u="sng" dirty="0" err="1"/>
              <a:t>Ritika</a:t>
            </a:r>
            <a:r>
              <a:rPr lang="en-IN" sz="2000" u="sng" dirty="0"/>
              <a:t> </a:t>
            </a:r>
            <a:r>
              <a:rPr lang="en-IN" sz="2000" u="sng" dirty="0" err="1"/>
              <a:t>Juneja</a:t>
            </a:r>
            <a:endParaRPr sz="2000" u="sng" dirty="0"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812791" y="1253837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</a:pPr>
            <a:r>
              <a:rPr lang="en-US" dirty="0" smtClean="0"/>
              <a:t>Farm </a:t>
            </a:r>
            <a:r>
              <a:rPr lang="en-US" dirty="0"/>
              <a:t>mechanization in India, particularly tractors, has made significant progress, increasing farm power and replacing human and draught </a:t>
            </a:r>
            <a:r>
              <a:rPr lang="en-US" dirty="0" smtClean="0"/>
              <a:t>power.</a:t>
            </a:r>
          </a:p>
          <a:p>
            <a:pPr marL="495300" indent="-342900">
              <a:spcBef>
                <a:spcPts val="0"/>
              </a:spcBef>
            </a:pPr>
            <a:endParaRPr lang="en-US" dirty="0" smtClean="0"/>
          </a:p>
          <a:p>
            <a:pPr marL="495300" indent="-342900">
              <a:spcBef>
                <a:spcPts val="0"/>
              </a:spcBef>
            </a:pPr>
            <a:r>
              <a:rPr lang="en-US" dirty="0" smtClean="0"/>
              <a:t>India </a:t>
            </a:r>
            <a:r>
              <a:rPr lang="en-US" dirty="0"/>
              <a:t>has become a major tractor producer, exporting around 900,000 units in 2019</a:t>
            </a:r>
            <a:r>
              <a:rPr lang="en-US" dirty="0" smtClean="0"/>
              <a:t>.</a:t>
            </a:r>
          </a:p>
          <a:p>
            <a:pPr marL="495300" indent="-342900">
              <a:spcBef>
                <a:spcPts val="0"/>
              </a:spcBef>
            </a:pPr>
            <a:endParaRPr lang="en-US" dirty="0" smtClean="0"/>
          </a:p>
          <a:p>
            <a:pPr marL="495300" indent="-342900">
              <a:spcBef>
                <a:spcPts val="0"/>
              </a:spcBef>
            </a:pPr>
            <a:r>
              <a:rPr lang="en-US" dirty="0" smtClean="0"/>
              <a:t>Inclusiveness </a:t>
            </a:r>
            <a:r>
              <a:rPr lang="en-US" dirty="0"/>
              <a:t>is improving, with about 44% of small and marginal farmers using farm machinery. </a:t>
            </a:r>
            <a:endParaRPr lang="en-US" dirty="0" smtClean="0"/>
          </a:p>
          <a:p>
            <a:pPr marL="152400" indent="0">
              <a:spcBef>
                <a:spcPts val="0"/>
              </a:spcBef>
              <a:buNone/>
            </a:pPr>
            <a:endParaRPr lang="en-US" dirty="0" smtClean="0"/>
          </a:p>
          <a:p>
            <a:pPr marL="495300" indent="-342900">
              <a:spcBef>
                <a:spcPts val="0"/>
              </a:spcBef>
            </a:pPr>
            <a:r>
              <a:rPr lang="en-US" dirty="0" smtClean="0"/>
              <a:t>Innovative </a:t>
            </a:r>
            <a:r>
              <a:rPr lang="en-US" dirty="0"/>
              <a:t>models like CHCs and '</a:t>
            </a:r>
            <a:r>
              <a:rPr lang="en-US" dirty="0" err="1"/>
              <a:t>Uberization</a:t>
            </a:r>
            <a:r>
              <a:rPr lang="en-US" dirty="0"/>
              <a:t>' aim to make machinery accessible on a 'pay per use' basis, potentially shaping the future of farm mechanization.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072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350260" cy="419879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just"/>
            <a:r>
              <a:rPr lang="en-GB" sz="4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 from Existing Methods</a:t>
            </a:r>
            <a:endParaRPr sz="42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Google Shape;166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952484" indent="-342900"/>
            <a:r>
              <a:rPr lang="en-US" dirty="0" smtClean="0"/>
              <a:t> Does </a:t>
            </a:r>
            <a:r>
              <a:rPr lang="en-US" dirty="0"/>
              <a:t>not include complete and accurate </a:t>
            </a:r>
            <a:r>
              <a:rPr lang="en-US" dirty="0" smtClean="0"/>
              <a:t>information</a:t>
            </a:r>
          </a:p>
          <a:p>
            <a:pPr marL="1066773" indent="-457189"/>
            <a:r>
              <a:rPr lang="en-US" dirty="0" smtClean="0"/>
              <a:t>Not </a:t>
            </a:r>
            <a:r>
              <a:rPr lang="en-US" dirty="0"/>
              <a:t>so </a:t>
            </a:r>
            <a:r>
              <a:rPr lang="en-US" dirty="0" smtClean="0"/>
              <a:t>User-friendly (farmer-friendly)</a:t>
            </a:r>
            <a:endParaRPr lang="en-US" dirty="0"/>
          </a:p>
          <a:p>
            <a:pPr marL="1066773" indent="-457189"/>
            <a:r>
              <a:rPr lang="en-US" dirty="0"/>
              <a:t>Poor design and </a:t>
            </a:r>
            <a:r>
              <a:rPr lang="en-US" dirty="0" smtClean="0"/>
              <a:t>implementation</a:t>
            </a:r>
          </a:p>
          <a:p>
            <a:pPr marL="1066773" indent="-457189"/>
            <a:r>
              <a:rPr lang="en-US" dirty="0" smtClean="0"/>
              <a:t>Illiterate background of farming culture</a:t>
            </a:r>
          </a:p>
          <a:p>
            <a:pPr marL="1066773" indent="-457189"/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193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1157</Words>
  <Application>Microsoft Office PowerPoint</Application>
  <PresentationFormat>Widescreen</PresentationFormat>
  <Paragraphs>138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Bookman Old Style</vt:lpstr>
      <vt:lpstr>Times New Roman</vt:lpstr>
      <vt:lpstr>Verdana</vt:lpstr>
      <vt:lpstr>Bioinformatics</vt:lpstr>
      <vt:lpstr>PROJECT TITLE: Mobile Application Modern Day      Agriculture Tools</vt:lpstr>
      <vt:lpstr>         Problem Statement:</vt:lpstr>
      <vt:lpstr>Introduction</vt:lpstr>
      <vt:lpstr>Literature Survey</vt:lpstr>
      <vt:lpstr>A Mobile-Based Farm Machinery Hiring System Author: Sanjay Misra , JohnBosco Agbaegbu, Adio Akinwale , Ravin Ahuja</vt:lpstr>
      <vt:lpstr>Design and Development of Mobile App for Farmers  Author: Ms. Shubhangi G. Mane, Dr. Kulkarni R. V</vt:lpstr>
      <vt:lpstr>Tractor Hiring Application for Farmers Author: Krunal Bagaitkar, Khoshant, Anklesha Welekar3, Aman Yadav</vt:lpstr>
      <vt:lpstr>Farm Mechanization in Indian Agriculture with Focus on Tractors  Author: Ashok Gulati and Ritika Juneja</vt:lpstr>
      <vt:lpstr>Drawbacks from Existing Methods</vt:lpstr>
      <vt:lpstr>Proposed Method</vt:lpstr>
      <vt:lpstr>Objectives</vt:lpstr>
      <vt:lpstr>Methodology</vt:lpstr>
      <vt:lpstr>Timeline of Project</vt:lpstr>
      <vt:lpstr>Expected Outcomes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VARUN</cp:lastModifiedBy>
  <cp:revision>13</cp:revision>
  <dcterms:modified xsi:type="dcterms:W3CDTF">2023-11-06T05:55:17Z</dcterms:modified>
</cp:coreProperties>
</file>