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23"/>
  </p:notesMasterIdLst>
  <p:sldIdLst>
    <p:sldId id="256" r:id="rId2"/>
    <p:sldId id="289" r:id="rId3"/>
    <p:sldId id="290" r:id="rId4"/>
    <p:sldId id="313" r:id="rId5"/>
    <p:sldId id="291" r:id="rId6"/>
    <p:sldId id="292" r:id="rId7"/>
    <p:sldId id="293" r:id="rId8"/>
    <p:sldId id="294" r:id="rId9"/>
    <p:sldId id="296" r:id="rId10"/>
    <p:sldId id="298" r:id="rId11"/>
    <p:sldId id="300" r:id="rId12"/>
    <p:sldId id="299" r:id="rId13"/>
    <p:sldId id="301" r:id="rId14"/>
    <p:sldId id="305" r:id="rId15"/>
    <p:sldId id="306" r:id="rId16"/>
    <p:sldId id="308" r:id="rId17"/>
    <p:sldId id="309" r:id="rId18"/>
    <p:sldId id="310" r:id="rId19"/>
    <p:sldId id="314" r:id="rId20"/>
    <p:sldId id="311" r:id="rId21"/>
    <p:sldId id="31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mine Kaur" initials="JK" lastIdx="1" clrIdx="0">
    <p:extLst>
      <p:ext uri="{19B8F6BF-5375-455C-9EA6-DF929625EA0E}">
        <p15:presenceInfo xmlns:p15="http://schemas.microsoft.com/office/powerpoint/2012/main" userId="d4e2a2842e9304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6" autoAdjust="0"/>
    <p:restoredTop sz="92541" autoAdjust="0"/>
  </p:normalViewPr>
  <p:slideViewPr>
    <p:cSldViewPr snapToGrid="0">
      <p:cViewPr varScale="1">
        <p:scale>
          <a:sx n="76" d="100"/>
          <a:sy n="76" d="100"/>
        </p:scale>
        <p:origin x="85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B1F90-B3F9-435F-B698-609B3D82D40A}" type="datetimeFigureOut">
              <a:rPr lang="en-IN" smtClean="0"/>
              <a:pPr/>
              <a:t>10-02-25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46819-A3FB-4D52-A9E0-7FDF7F85D873}" type="slidenum">
              <a:rPr lang="en-IN" smtClean="0"/>
              <a:pPr/>
              <a:t>‹#›</a:t>
            </a:fld>
            <a:endParaRPr lang="en-IN"/>
          </a:p>
        </p:txBody>
      </p:sp>
    </p:spTree>
    <p:extLst>
      <p:ext uri="{BB962C8B-B14F-4D97-AF65-F5344CB8AC3E}">
        <p14:creationId xmlns:p14="http://schemas.microsoft.com/office/powerpoint/2010/main" val="240499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232DE-0DE3-4AB2-AAD1-5671079C48FD}" type="datetimeFigureOut">
              <a:rPr lang="en-IN" smtClean="0"/>
              <a:pPr/>
              <a:t>10-02-25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144909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232DE-0DE3-4AB2-AAD1-5671079C48FD}" type="datetimeFigureOut">
              <a:rPr lang="en-IN" smtClean="0"/>
              <a:pPr/>
              <a:t>10-02-25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6544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232DE-0DE3-4AB2-AAD1-5671079C48FD}" type="datetimeFigureOut">
              <a:rPr lang="en-IN" smtClean="0"/>
              <a:pPr/>
              <a:t>10-02-25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B7E1F-6134-4D19-B744-A81E9D01BA8C}"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9771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C232DE-0DE3-4AB2-AAD1-5671079C48FD}" type="datetimeFigureOut">
              <a:rPr lang="en-IN" smtClean="0"/>
              <a:pPr/>
              <a:t>10-02-25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1985685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C232DE-0DE3-4AB2-AAD1-5671079C48FD}" type="datetimeFigureOut">
              <a:rPr lang="en-IN" smtClean="0"/>
              <a:pPr/>
              <a:t>10-02-25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B7E1F-6134-4D19-B744-A81E9D01BA8C}"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6944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C232DE-0DE3-4AB2-AAD1-5671079C48FD}" type="datetimeFigureOut">
              <a:rPr lang="en-IN" smtClean="0"/>
              <a:pPr/>
              <a:t>10-02-25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4086640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232DE-0DE3-4AB2-AAD1-5671079C48FD}" type="datetimeFigureOut">
              <a:rPr lang="en-IN" smtClean="0"/>
              <a:pPr/>
              <a:t>10-02-25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1391196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232DE-0DE3-4AB2-AAD1-5671079C48FD}" type="datetimeFigureOut">
              <a:rPr lang="en-IN" smtClean="0"/>
              <a:pPr/>
              <a:t>10-02-25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363739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232DE-0DE3-4AB2-AAD1-5671079C48FD}" type="datetimeFigureOut">
              <a:rPr lang="en-IN" smtClean="0"/>
              <a:pPr/>
              <a:t>10-02-25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339485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232DE-0DE3-4AB2-AAD1-5671079C48FD}" type="datetimeFigureOut">
              <a:rPr lang="en-IN" smtClean="0"/>
              <a:pPr/>
              <a:t>10-02-25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370808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232DE-0DE3-4AB2-AAD1-5671079C48FD}" type="datetimeFigureOut">
              <a:rPr lang="en-IN" smtClean="0"/>
              <a:pPr/>
              <a:t>10-02-25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412192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232DE-0DE3-4AB2-AAD1-5671079C48FD}" type="datetimeFigureOut">
              <a:rPr lang="en-IN" smtClean="0"/>
              <a:pPr/>
              <a:t>10-02-25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41864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232DE-0DE3-4AB2-AAD1-5671079C48FD}" type="datetimeFigureOut">
              <a:rPr lang="en-IN" smtClean="0"/>
              <a:pPr/>
              <a:t>10-02-25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282823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232DE-0DE3-4AB2-AAD1-5671079C48FD}" type="datetimeFigureOut">
              <a:rPr lang="en-IN" smtClean="0"/>
              <a:pPr/>
              <a:t>10-02-25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61692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232DE-0DE3-4AB2-AAD1-5671079C48FD}" type="datetimeFigureOut">
              <a:rPr lang="en-IN" smtClean="0"/>
              <a:pPr/>
              <a:t>10-02-25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323671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232DE-0DE3-4AB2-AAD1-5671079C48FD}" type="datetimeFigureOut">
              <a:rPr lang="en-IN" smtClean="0"/>
              <a:pPr/>
              <a:t>10-02-25</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8B7E1F-6134-4D19-B744-A81E9D01BA8C}" type="slidenum">
              <a:rPr lang="en-IN" smtClean="0"/>
              <a:pPr/>
              <a:t>‹#›</a:t>
            </a:fld>
            <a:endParaRPr lang="en-IN"/>
          </a:p>
        </p:txBody>
      </p:sp>
    </p:spTree>
    <p:extLst>
      <p:ext uri="{BB962C8B-B14F-4D97-AF65-F5344CB8AC3E}">
        <p14:creationId xmlns:p14="http://schemas.microsoft.com/office/powerpoint/2010/main" val="152161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C232DE-0DE3-4AB2-AAD1-5671079C48FD}" type="datetimeFigureOut">
              <a:rPr lang="en-IN" smtClean="0"/>
              <a:pPr/>
              <a:t>10-02-25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8B7E1F-6134-4D19-B744-A81E9D01BA8C}" type="slidenum">
              <a:rPr lang="en-IN" smtClean="0"/>
              <a:pPr/>
              <a:t>‹#›</a:t>
            </a:fld>
            <a:endParaRPr lang="en-IN"/>
          </a:p>
        </p:txBody>
      </p:sp>
    </p:spTree>
    <p:extLst>
      <p:ext uri="{BB962C8B-B14F-4D97-AF65-F5344CB8AC3E}">
        <p14:creationId xmlns:p14="http://schemas.microsoft.com/office/powerpoint/2010/main" val="193554721"/>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889A-5D68-6927-588E-95EC861F6CAF}"/>
              </a:ext>
            </a:extLst>
          </p:cNvPr>
          <p:cNvSpPr>
            <a:spLocks noGrp="1"/>
          </p:cNvSpPr>
          <p:nvPr>
            <p:ph type="ctrTitle"/>
          </p:nvPr>
        </p:nvSpPr>
        <p:spPr>
          <a:xfrm>
            <a:off x="1561708" y="1244338"/>
            <a:ext cx="9068586" cy="3437725"/>
          </a:xfrm>
        </p:spPr>
        <p:txBody>
          <a:bodyPr/>
          <a:lstStyle/>
          <a:p>
            <a:pPr algn="l">
              <a:lnSpc>
                <a:spcPts val="3981"/>
              </a:lnSpc>
            </a:pPr>
            <a:br>
              <a:rPr lang="en-US" sz="2400" spc="-79" dirty="0">
                <a:solidFill>
                  <a:srgbClr val="000000"/>
                </a:solidFill>
                <a:latin typeface="DM Sans Bold"/>
                <a:ea typeface="DM Sans Bold"/>
                <a:cs typeface="DM Sans Bold"/>
                <a:sym typeface="DM Sans Bold"/>
              </a:rPr>
            </a:br>
            <a:br>
              <a:rPr lang="en-US" sz="2400" dirty="0">
                <a:solidFill>
                  <a:srgbClr val="000000"/>
                </a:solidFill>
                <a:latin typeface="DM Sans Bold"/>
                <a:ea typeface="DM Sans Bold"/>
                <a:cs typeface="DM Sans Bold"/>
                <a:sym typeface="DM Sans Bold"/>
              </a:rPr>
            </a:br>
            <a:br>
              <a:rPr lang="en-US" sz="2400" b="1" dirty="0">
                <a:solidFill>
                  <a:srgbClr val="000000"/>
                </a:solidFill>
                <a:latin typeface="Comic Sans MS" panose="030F0702030302020204" pitchFamily="66" charset="0"/>
                <a:sym typeface="DM Sans Bold"/>
              </a:rPr>
            </a:br>
            <a:endParaRPr lang="en-IN" sz="2400" b="1" dirty="0">
              <a:latin typeface="Comic Sans MS" panose="030F0702030302020204" pitchFamily="66" charset="0"/>
            </a:endParaRPr>
          </a:p>
        </p:txBody>
      </p:sp>
      <p:sp>
        <p:nvSpPr>
          <p:cNvPr id="3" name="Subtitle 2">
            <a:extLst>
              <a:ext uri="{FF2B5EF4-FFF2-40B4-BE49-F238E27FC236}">
                <a16:creationId xmlns:a16="http://schemas.microsoft.com/office/drawing/2014/main" id="{DB3A2E86-B37F-C0B4-C8E7-C084F4B9ACCA}"/>
              </a:ext>
            </a:extLst>
          </p:cNvPr>
          <p:cNvSpPr>
            <a:spLocks noGrp="1"/>
          </p:cNvSpPr>
          <p:nvPr>
            <p:ph type="subTitle" idx="1"/>
          </p:nvPr>
        </p:nvSpPr>
        <p:spPr>
          <a:xfrm>
            <a:off x="2212532" y="3428531"/>
            <a:ext cx="7766936" cy="1678011"/>
          </a:xfrm>
        </p:spPr>
        <p:txBody>
          <a:bodyPr>
            <a:normAutofit/>
          </a:bodyPr>
          <a:lstStyle/>
          <a:p>
            <a:pPr algn="ctr"/>
            <a:r>
              <a:rPr lang="en-US" sz="3200" b="1" dirty="0">
                <a:solidFill>
                  <a:schemeClr val="tx1"/>
                </a:solidFill>
              </a:rPr>
              <a:t>-</a:t>
            </a:r>
            <a:r>
              <a:rPr lang="en-IN" sz="3200" b="1" dirty="0">
                <a:solidFill>
                  <a:schemeClr val="tx1"/>
                </a:solidFill>
              </a:rPr>
              <a:t>By Fiza khan</a:t>
            </a:r>
          </a:p>
        </p:txBody>
      </p:sp>
      <p:sp>
        <p:nvSpPr>
          <p:cNvPr id="5" name="TextBox 4">
            <a:extLst>
              <a:ext uri="{FF2B5EF4-FFF2-40B4-BE49-F238E27FC236}">
                <a16:creationId xmlns:a16="http://schemas.microsoft.com/office/drawing/2014/main" id="{3F5FABB1-3C30-9510-17A2-D8753B21417D}"/>
              </a:ext>
            </a:extLst>
          </p:cNvPr>
          <p:cNvSpPr txBox="1"/>
          <p:nvPr/>
        </p:nvSpPr>
        <p:spPr>
          <a:xfrm>
            <a:off x="1322134" y="2393813"/>
            <a:ext cx="10015756" cy="1138773"/>
          </a:xfrm>
          <a:prstGeom prst="rect">
            <a:avLst/>
          </a:prstGeom>
          <a:noFill/>
        </p:spPr>
        <p:txBody>
          <a:bodyPr wrap="square">
            <a:spAutoFit/>
          </a:bodyPr>
          <a:lstStyle/>
          <a:p>
            <a:pPr algn="ctr"/>
            <a:r>
              <a:rPr lang="en-US" sz="3600" b="1" dirty="0">
                <a:solidFill>
                  <a:srgbClr val="000000"/>
                </a:solidFill>
                <a:latin typeface="Times New Roman" panose="02020603050405020304" pitchFamily="18" charset="0"/>
                <a:ea typeface="DM Sans Bold"/>
                <a:cs typeface="Times New Roman" panose="02020603050405020304" pitchFamily="18" charset="0"/>
                <a:sym typeface="DM Sans Bold"/>
              </a:rPr>
              <a:t> CUSTOMER CHURN PREDICTION</a:t>
            </a:r>
            <a:br>
              <a:rPr lang="en-US" sz="3200" b="1" dirty="0">
                <a:solidFill>
                  <a:srgbClr val="000000"/>
                </a:solidFill>
                <a:latin typeface="Comic Sans MS" panose="030F0702030302020204" pitchFamily="66" charset="0"/>
                <a:ea typeface="DM Sans Bold"/>
                <a:cs typeface="DM Sans Bold"/>
                <a:sym typeface="DM Sans Bold"/>
              </a:rPr>
            </a:br>
            <a:endParaRPr lang="en-US" sz="3200" b="1" dirty="0">
              <a:solidFill>
                <a:srgbClr val="000000"/>
              </a:solidFill>
              <a:latin typeface="Comic Sans MS" panose="030F0702030302020204" pitchFamily="66" charset="0"/>
              <a:ea typeface="DM Sans Bold"/>
              <a:cs typeface="DM Sans Bold"/>
              <a:sym typeface="DM Sans Bold"/>
            </a:endParaRPr>
          </a:p>
        </p:txBody>
      </p:sp>
    </p:spTree>
    <p:extLst>
      <p:ext uri="{BB962C8B-B14F-4D97-AF65-F5344CB8AC3E}">
        <p14:creationId xmlns:p14="http://schemas.microsoft.com/office/powerpoint/2010/main" val="247563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103C-A641-DCBA-C9F3-82364D9A478F}"/>
              </a:ext>
            </a:extLst>
          </p:cNvPr>
          <p:cNvSpPr>
            <a:spLocks noGrp="1"/>
          </p:cNvSpPr>
          <p:nvPr>
            <p:ph type="title"/>
          </p:nvPr>
        </p:nvSpPr>
        <p:spPr>
          <a:xfrm>
            <a:off x="1816184" y="478967"/>
            <a:ext cx="8911687" cy="783776"/>
          </a:xfrm>
        </p:spPr>
        <p:txBody>
          <a:bodyPr>
            <a:normAutofit/>
          </a:bodyPr>
          <a:lstStyle/>
          <a:p>
            <a:pPr algn="ctr"/>
            <a:r>
              <a:rPr lang="en-US" sz="3200" b="1"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C4BD98EE-FD8D-3961-2692-D9CC1BC8C0F2}"/>
              </a:ext>
            </a:extLst>
          </p:cNvPr>
          <p:cNvSpPr>
            <a:spLocks noGrp="1"/>
          </p:cNvSpPr>
          <p:nvPr>
            <p:ph idx="1"/>
          </p:nvPr>
        </p:nvSpPr>
        <p:spPr>
          <a:xfrm>
            <a:off x="1886857" y="1262743"/>
            <a:ext cx="9617755" cy="5428343"/>
          </a:xfrm>
        </p:spPr>
        <p:txBody>
          <a:bodyPr/>
          <a:lstStyle/>
          <a:p>
            <a:r>
              <a:rPr lang="en-US" sz="2000" b="1" kern="0" dirty="0">
                <a:effectLst/>
                <a:latin typeface="Times New Roman" panose="02020603050405020304" pitchFamily="18" charset="0"/>
                <a:ea typeface="Times New Roman" panose="02020603050405020304" pitchFamily="18" charset="0"/>
              </a:rPr>
              <a:t>Age Distribution</a:t>
            </a:r>
          </a:p>
          <a:p>
            <a:pPr marL="0" indent="0">
              <a:buNone/>
            </a:pPr>
            <a:endParaRPr lang="en-US" sz="2000" b="1" kern="0" dirty="0">
              <a:effectLst/>
              <a:latin typeface="Times New Roman" panose="02020603050405020304" pitchFamily="18" charset="0"/>
              <a:ea typeface="Times New Roman" panose="02020603050405020304" pitchFamily="18" charset="0"/>
            </a:endParaRPr>
          </a:p>
          <a:p>
            <a:pPr marL="0" indent="0">
              <a:buNone/>
            </a:pPr>
            <a:endParaRPr lang="en-US" sz="2000" b="1" kern="0" dirty="0">
              <a:latin typeface="Times New Roman" panose="02020603050405020304" pitchFamily="18" charset="0"/>
              <a:ea typeface="Times New Roman" panose="02020603050405020304" pitchFamily="18" charset="0"/>
            </a:endParaRPr>
          </a:p>
          <a:p>
            <a:pPr marL="0" indent="0">
              <a:buNone/>
            </a:pPr>
            <a:endParaRPr lang="en-US" sz="2000" b="1" kern="0" dirty="0">
              <a:effectLst/>
              <a:latin typeface="Times New Roman" panose="02020603050405020304" pitchFamily="18" charset="0"/>
              <a:ea typeface="Times New Roman" panose="02020603050405020304" pitchFamily="18" charset="0"/>
            </a:endParaRPr>
          </a:p>
          <a:p>
            <a:pPr marL="0" indent="0">
              <a:buNone/>
            </a:pPr>
            <a:endParaRPr lang="en-US" sz="2000" b="1" kern="0" dirty="0">
              <a:latin typeface="Times New Roman" panose="02020603050405020304" pitchFamily="18" charset="0"/>
              <a:ea typeface="Times New Roman" panose="02020603050405020304" pitchFamily="18" charset="0"/>
            </a:endParaRPr>
          </a:p>
          <a:p>
            <a:pPr marL="0" indent="0">
              <a:buNone/>
            </a:pPr>
            <a:endParaRPr lang="en-US" sz="2000" b="1" kern="0" dirty="0">
              <a:effectLst/>
              <a:latin typeface="Times New Roman" panose="02020603050405020304" pitchFamily="18" charset="0"/>
              <a:ea typeface="Times New Roman" panose="02020603050405020304" pitchFamily="18" charset="0"/>
            </a:endParaRPr>
          </a:p>
          <a:p>
            <a:pPr marL="0" indent="0">
              <a:buNone/>
            </a:pPr>
            <a:endParaRPr lang="en-US" sz="2000" b="1" kern="0" dirty="0">
              <a:latin typeface="Times New Roman" panose="02020603050405020304" pitchFamily="18" charset="0"/>
              <a:ea typeface="Times New Roman" panose="02020603050405020304" pitchFamily="18" charset="0"/>
            </a:endParaRPr>
          </a:p>
          <a:p>
            <a:pPr marL="0" indent="0">
              <a:buNone/>
            </a:pPr>
            <a:endParaRPr lang="en-US" sz="2000" b="1" kern="0" dirty="0">
              <a:effectLst/>
              <a:latin typeface="Times New Roman" panose="02020603050405020304" pitchFamily="18" charset="0"/>
              <a:ea typeface="Times New Roman" panose="02020603050405020304" pitchFamily="18" charset="0"/>
            </a:endParaRPr>
          </a:p>
          <a:p>
            <a:pPr marL="0" indent="0">
              <a:buNone/>
            </a:pPr>
            <a:endParaRPr lang="en-US" sz="2000" b="1" kern="0" dirty="0">
              <a:latin typeface="Times New Roman" panose="02020603050405020304" pitchFamily="18" charset="0"/>
              <a:ea typeface="Times New Roman" panose="02020603050405020304" pitchFamily="18" charset="0"/>
            </a:endParaRPr>
          </a:p>
          <a:p>
            <a:pPr marL="0" indent="0">
              <a:buNone/>
            </a:pPr>
            <a:endParaRPr lang="en-US" sz="2000" b="1" kern="0" dirty="0">
              <a:effectLst/>
              <a:latin typeface="Times New Roman" panose="02020603050405020304" pitchFamily="18" charset="0"/>
              <a:ea typeface="Times New Roman" panose="02020603050405020304" pitchFamily="18" charset="0"/>
            </a:endParaRPr>
          </a:p>
          <a:p>
            <a:pPr marL="0" indent="0">
              <a:buNone/>
            </a:pPr>
            <a:endParaRPr lang="en-US" sz="2000" b="1" kern="0" dirty="0">
              <a:latin typeface="Times New Roman" panose="02020603050405020304" pitchFamily="18" charset="0"/>
              <a:ea typeface="Times New Roman" panose="02020603050405020304" pitchFamily="18" charset="0"/>
            </a:endParaRPr>
          </a:p>
          <a:p>
            <a:pPr marL="0" indent="0">
              <a:buNone/>
            </a:pPr>
            <a:r>
              <a:rPr lang="en-US" sz="2000" b="1" dirty="0">
                <a:effectLst/>
                <a:latin typeface="Times New Roman" panose="02020603050405020304" pitchFamily="18" charset="0"/>
                <a:ea typeface="Times New Roman" panose="02020603050405020304" pitchFamily="18" charset="0"/>
              </a:rPr>
              <a:t>Conclusion</a:t>
            </a:r>
            <a:r>
              <a:rPr lang="en-US" sz="2000" dirty="0">
                <a:effectLst/>
                <a:latin typeface="Times New Roman" panose="02020603050405020304" pitchFamily="18" charset="0"/>
                <a:ea typeface="Times New Roman" panose="02020603050405020304" pitchFamily="18" charset="0"/>
              </a:rPr>
              <a:t>: Maximum People Belong To The Age Group b/w “</a:t>
            </a:r>
            <a:r>
              <a:rPr lang="en-US" sz="2000" dirty="0">
                <a:latin typeface="Times New Roman" panose="02020603050405020304" pitchFamily="18" charset="0"/>
                <a:ea typeface="Times New Roman" panose="02020603050405020304" pitchFamily="18" charset="0"/>
              </a:rPr>
              <a:t>30-40</a:t>
            </a:r>
            <a:r>
              <a:rPr lang="en-US" sz="2000" dirty="0">
                <a:effectLst/>
                <a:latin typeface="Times New Roman" panose="02020603050405020304" pitchFamily="18" charset="0"/>
                <a:ea typeface="Times New Roman" panose="02020603050405020304" pitchFamily="18" charset="0"/>
              </a:rPr>
              <a:t>”</a:t>
            </a:r>
          </a:p>
          <a:p>
            <a:pPr marL="0" indent="0">
              <a:buNone/>
            </a:pPr>
            <a:endParaRPr lang="en-US" sz="2000" b="1" kern="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AFFBDB0C-9359-F699-693A-2E41533A2029}"/>
              </a:ext>
            </a:extLst>
          </p:cNvPr>
          <p:cNvPicPr>
            <a:picLocks noChangeAspect="1"/>
          </p:cNvPicPr>
          <p:nvPr/>
        </p:nvPicPr>
        <p:blipFill>
          <a:blip r:embed="rId2"/>
          <a:stretch>
            <a:fillRect/>
          </a:stretch>
        </p:blipFill>
        <p:spPr>
          <a:xfrm>
            <a:off x="3457206" y="1689462"/>
            <a:ext cx="5629644" cy="3905795"/>
          </a:xfrm>
          <a:prstGeom prst="rect">
            <a:avLst/>
          </a:prstGeom>
          <a:ln>
            <a:solidFill>
              <a:schemeClr val="tx1"/>
            </a:solidFill>
          </a:ln>
        </p:spPr>
      </p:pic>
    </p:spTree>
    <p:extLst>
      <p:ext uri="{BB962C8B-B14F-4D97-AF65-F5344CB8AC3E}">
        <p14:creationId xmlns:p14="http://schemas.microsoft.com/office/powerpoint/2010/main" val="347566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34A8-0549-D1EF-5E9C-DFAEB8C0AE6E}"/>
              </a:ext>
            </a:extLst>
          </p:cNvPr>
          <p:cNvSpPr>
            <a:spLocks noGrp="1"/>
          </p:cNvSpPr>
          <p:nvPr>
            <p:ph type="title"/>
          </p:nvPr>
        </p:nvSpPr>
        <p:spPr>
          <a:xfrm flipV="1">
            <a:off x="2592924" y="-423090"/>
            <a:ext cx="8911687" cy="45719"/>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4CF1A04C-4912-96BB-1518-6429EB58D589}"/>
              </a:ext>
            </a:extLst>
          </p:cNvPr>
          <p:cNvSpPr>
            <a:spLocks noGrp="1"/>
          </p:cNvSpPr>
          <p:nvPr>
            <p:ph type="body" idx="1"/>
          </p:nvPr>
        </p:nvSpPr>
        <p:spPr>
          <a:xfrm>
            <a:off x="1350964" y="261256"/>
            <a:ext cx="4947103" cy="932548"/>
          </a:xfrm>
        </p:spPr>
        <p:txBody>
          <a:bodyPr/>
          <a:lstStyle/>
          <a:p>
            <a:pPr algn="ctr"/>
            <a:r>
              <a:rPr lang="en-US" sz="2000" b="1" kern="0" dirty="0">
                <a:effectLst/>
                <a:latin typeface="Times New Roman" panose="02020603050405020304" pitchFamily="18" charset="0"/>
                <a:ea typeface="Times New Roman" panose="02020603050405020304" pitchFamily="18" charset="0"/>
              </a:rPr>
              <a:t>         </a:t>
            </a:r>
            <a:r>
              <a:rPr lang="en-US" sz="2000" b="1" kern="0" dirty="0">
                <a:latin typeface="Times New Roman" panose="02020603050405020304" pitchFamily="18" charset="0"/>
                <a:ea typeface="Times New Roman" panose="02020603050405020304" pitchFamily="18" charset="0"/>
              </a:rPr>
              <a:t>Geography </a:t>
            </a:r>
            <a:r>
              <a:rPr lang="en-US" sz="2000" b="1" kern="0" dirty="0">
                <a:effectLst/>
                <a:latin typeface="Times New Roman" panose="02020603050405020304" pitchFamily="18" charset="0"/>
                <a:ea typeface="Times New Roman" panose="02020603050405020304" pitchFamily="18" charset="0"/>
              </a:rPr>
              <a:t>Distribution of Customers</a:t>
            </a:r>
            <a:endParaRPr lang="en-US" sz="2800" dirty="0"/>
          </a:p>
        </p:txBody>
      </p:sp>
      <p:sp>
        <p:nvSpPr>
          <p:cNvPr id="4" name="Content Placeholder 3">
            <a:extLst>
              <a:ext uri="{FF2B5EF4-FFF2-40B4-BE49-F238E27FC236}">
                <a16:creationId xmlns:a16="http://schemas.microsoft.com/office/drawing/2014/main" id="{EE413E9E-F1CE-9D00-C7BD-1069500541CD}"/>
              </a:ext>
            </a:extLst>
          </p:cNvPr>
          <p:cNvSpPr>
            <a:spLocks noGrp="1"/>
          </p:cNvSpPr>
          <p:nvPr>
            <p:ph sz="half" idx="2"/>
          </p:nvPr>
        </p:nvSpPr>
        <p:spPr>
          <a:xfrm>
            <a:off x="1596571" y="1344281"/>
            <a:ext cx="4775200" cy="5114576"/>
          </a:xfrm>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sz="1800" b="1" kern="0" dirty="0">
                <a:effectLst/>
                <a:latin typeface="Times New Roman" panose="02020603050405020304" pitchFamily="18" charset="0"/>
                <a:ea typeface="Times New Roman" panose="02020603050405020304" pitchFamily="18" charset="0"/>
              </a:rPr>
              <a:t>Conclusion : </a:t>
            </a:r>
            <a:r>
              <a:rPr lang="en-US" sz="1800" kern="0" dirty="0">
                <a:effectLst/>
                <a:latin typeface="Times New Roman" panose="02020603050405020304" pitchFamily="18" charset="0"/>
                <a:ea typeface="Times New Roman" panose="02020603050405020304" pitchFamily="18" charset="0"/>
              </a:rPr>
              <a:t>Most members are from France.</a:t>
            </a:r>
            <a:endParaRPr lang="en-US" dirty="0"/>
          </a:p>
          <a:p>
            <a:pPr marL="0" indent="0">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46F00EBA-6C0B-D49E-AAC9-FF8A42C6184F}"/>
              </a:ext>
            </a:extLst>
          </p:cNvPr>
          <p:cNvSpPr>
            <a:spLocks noGrp="1"/>
          </p:cNvSpPr>
          <p:nvPr>
            <p:ph type="body" sz="quarter" idx="3"/>
          </p:nvPr>
        </p:nvSpPr>
        <p:spPr>
          <a:xfrm>
            <a:off x="6850741" y="261256"/>
            <a:ext cx="4775201" cy="932547"/>
          </a:xfrm>
        </p:spPr>
        <p:txBody>
          <a:bodyPr/>
          <a:lstStyle/>
          <a:p>
            <a:pPr algn="ctr"/>
            <a:r>
              <a:rPr lang="en-US" sz="2000" b="1" kern="0" dirty="0">
                <a:effectLst/>
                <a:latin typeface="Times New Roman" panose="02020603050405020304" pitchFamily="18" charset="0"/>
                <a:ea typeface="Times New Roman" panose="02020603050405020304" pitchFamily="18" charset="0"/>
              </a:rPr>
              <a:t>Gender Distribution</a:t>
            </a:r>
            <a:endParaRPr lang="en-US" sz="2800" dirty="0"/>
          </a:p>
        </p:txBody>
      </p:sp>
      <p:sp>
        <p:nvSpPr>
          <p:cNvPr id="6" name="Content Placeholder 5">
            <a:extLst>
              <a:ext uri="{FF2B5EF4-FFF2-40B4-BE49-F238E27FC236}">
                <a16:creationId xmlns:a16="http://schemas.microsoft.com/office/drawing/2014/main" id="{0BA71CFB-3D99-7DFD-8110-683A78C10805}"/>
              </a:ext>
            </a:extLst>
          </p:cNvPr>
          <p:cNvSpPr>
            <a:spLocks noGrp="1"/>
          </p:cNvSpPr>
          <p:nvPr>
            <p:ph sz="quarter" idx="4"/>
          </p:nvPr>
        </p:nvSpPr>
        <p:spPr>
          <a:xfrm>
            <a:off x="6850741" y="1344281"/>
            <a:ext cx="4775200" cy="5114576"/>
          </a:xfrm>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800" b="1" dirty="0">
                <a:effectLst/>
                <a:latin typeface="Times New Roman" panose="02020603050405020304" pitchFamily="18" charset="0"/>
                <a:ea typeface="Times New Roman" panose="02020603050405020304" pitchFamily="18" charset="0"/>
              </a:rPr>
              <a:t>Conclusion : </a:t>
            </a:r>
            <a:r>
              <a:rPr lang="en-US" sz="1800" dirty="0">
                <a:effectLst/>
                <a:latin typeface="Times New Roman" panose="02020603050405020304" pitchFamily="18" charset="0"/>
                <a:ea typeface="Times New Roman" panose="02020603050405020304" pitchFamily="18" charset="0"/>
              </a:rPr>
              <a:t>There Is A Majority Of </a:t>
            </a:r>
            <a:r>
              <a:rPr lang="en-US" dirty="0">
                <a:latin typeface="Times New Roman" panose="02020603050405020304" pitchFamily="18" charset="0"/>
                <a:ea typeface="Times New Roman" panose="02020603050405020304" pitchFamily="18" charset="0"/>
              </a:rPr>
              <a:t>Male Customers</a:t>
            </a:r>
            <a:r>
              <a:rPr lang="en-US" sz="1800" dirty="0">
                <a:effectLst/>
                <a:latin typeface="Times New Roman" panose="02020603050405020304" pitchFamily="18" charset="0"/>
                <a:ea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A2AB5AE3-000C-87DF-79C9-A711531BFF1C}"/>
              </a:ext>
            </a:extLst>
          </p:cNvPr>
          <p:cNvPicPr>
            <a:picLocks noChangeAspect="1"/>
          </p:cNvPicPr>
          <p:nvPr/>
        </p:nvPicPr>
        <p:blipFill>
          <a:blip r:embed="rId2"/>
          <a:stretch>
            <a:fillRect/>
          </a:stretch>
        </p:blipFill>
        <p:spPr>
          <a:xfrm>
            <a:off x="7443518" y="1347070"/>
            <a:ext cx="3848637" cy="3515216"/>
          </a:xfrm>
          <a:prstGeom prst="rect">
            <a:avLst/>
          </a:prstGeom>
          <a:ln>
            <a:solidFill>
              <a:schemeClr val="tx1"/>
            </a:solidFill>
          </a:ln>
        </p:spPr>
      </p:pic>
      <p:pic>
        <p:nvPicPr>
          <p:cNvPr id="12" name="Picture 11">
            <a:extLst>
              <a:ext uri="{FF2B5EF4-FFF2-40B4-BE49-F238E27FC236}">
                <a16:creationId xmlns:a16="http://schemas.microsoft.com/office/drawing/2014/main" id="{1B1486B9-5C93-7D51-3D36-2D5B8FF8CB68}"/>
              </a:ext>
            </a:extLst>
          </p:cNvPr>
          <p:cNvPicPr>
            <a:picLocks noChangeAspect="1"/>
          </p:cNvPicPr>
          <p:nvPr/>
        </p:nvPicPr>
        <p:blipFill>
          <a:blip r:embed="rId3"/>
          <a:stretch>
            <a:fillRect/>
          </a:stretch>
        </p:blipFill>
        <p:spPr>
          <a:xfrm>
            <a:off x="2016983" y="1344281"/>
            <a:ext cx="4354787" cy="3518005"/>
          </a:xfrm>
          <a:prstGeom prst="rect">
            <a:avLst/>
          </a:prstGeom>
          <a:ln>
            <a:solidFill>
              <a:schemeClr val="tx1"/>
            </a:solidFill>
          </a:ln>
        </p:spPr>
      </p:pic>
    </p:spTree>
    <p:extLst>
      <p:ext uri="{BB962C8B-B14F-4D97-AF65-F5344CB8AC3E}">
        <p14:creationId xmlns:p14="http://schemas.microsoft.com/office/powerpoint/2010/main" val="4253428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4AEEBA0-7895-1AA9-35CC-646EE4424BBA}"/>
              </a:ext>
            </a:extLst>
          </p:cNvPr>
          <p:cNvSpPr>
            <a:spLocks noGrp="1"/>
          </p:cNvSpPr>
          <p:nvPr>
            <p:ph sz="half" idx="2"/>
          </p:nvPr>
        </p:nvSpPr>
        <p:spPr>
          <a:xfrm>
            <a:off x="1219200" y="984821"/>
            <a:ext cx="5471886" cy="5227291"/>
          </a:xfrm>
        </p:spPr>
        <p:txBody>
          <a:bodyPr/>
          <a:lstStyle/>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ED4BAC36-99FB-ED89-04E8-089240C560F2}"/>
              </a:ext>
            </a:extLst>
          </p:cNvPr>
          <p:cNvPicPr>
            <a:picLocks noChangeAspect="1"/>
          </p:cNvPicPr>
          <p:nvPr/>
        </p:nvPicPr>
        <p:blipFill>
          <a:blip r:embed="rId2"/>
          <a:stretch>
            <a:fillRect/>
          </a:stretch>
        </p:blipFill>
        <p:spPr>
          <a:xfrm>
            <a:off x="2651198" y="984821"/>
            <a:ext cx="8079775" cy="5227291"/>
          </a:xfrm>
          <a:prstGeom prst="rect">
            <a:avLst/>
          </a:prstGeom>
          <a:ln>
            <a:solidFill>
              <a:schemeClr val="tx1"/>
            </a:solidFill>
          </a:ln>
        </p:spPr>
      </p:pic>
    </p:spTree>
    <p:extLst>
      <p:ext uri="{BB962C8B-B14F-4D97-AF65-F5344CB8AC3E}">
        <p14:creationId xmlns:p14="http://schemas.microsoft.com/office/powerpoint/2010/main" val="1269686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2D45-6C04-8A53-B5E5-94ACFA8AF999}"/>
              </a:ext>
            </a:extLst>
          </p:cNvPr>
          <p:cNvSpPr>
            <a:spLocks noGrp="1"/>
          </p:cNvSpPr>
          <p:nvPr>
            <p:ph type="title"/>
          </p:nvPr>
        </p:nvSpPr>
        <p:spPr>
          <a:xfrm flipV="1">
            <a:off x="2592924" y="-508000"/>
            <a:ext cx="8911687" cy="319314"/>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667A0FE1-9528-CDCB-5F04-DB9E735C4C78}"/>
              </a:ext>
            </a:extLst>
          </p:cNvPr>
          <p:cNvSpPr>
            <a:spLocks noGrp="1"/>
          </p:cNvSpPr>
          <p:nvPr>
            <p:ph type="body" idx="1"/>
          </p:nvPr>
        </p:nvSpPr>
        <p:spPr>
          <a:xfrm>
            <a:off x="1644742" y="201960"/>
            <a:ext cx="4698002" cy="966908"/>
          </a:xfrm>
        </p:spPr>
        <p:txBody>
          <a:bodyPr/>
          <a:lstStyle/>
          <a:p>
            <a:pPr algn="ctr"/>
            <a:r>
              <a:rPr lang="en-US" sz="2000" b="1" kern="0" dirty="0">
                <a:effectLst/>
                <a:latin typeface="Times New Roman" panose="02020603050405020304" pitchFamily="18" charset="0"/>
                <a:ea typeface="Times New Roman" panose="02020603050405020304" pitchFamily="18" charset="0"/>
              </a:rPr>
              <a:t>Emergency Department</a:t>
            </a:r>
            <a:endParaRPr lang="en-US" sz="2800" dirty="0"/>
          </a:p>
        </p:txBody>
      </p:sp>
      <p:sp>
        <p:nvSpPr>
          <p:cNvPr id="4" name="Content Placeholder 3">
            <a:extLst>
              <a:ext uri="{FF2B5EF4-FFF2-40B4-BE49-F238E27FC236}">
                <a16:creationId xmlns:a16="http://schemas.microsoft.com/office/drawing/2014/main" id="{5F83CE14-0B82-8C53-1E5A-660DA6CA36DE}"/>
              </a:ext>
            </a:extLst>
          </p:cNvPr>
          <p:cNvSpPr>
            <a:spLocks noGrp="1"/>
          </p:cNvSpPr>
          <p:nvPr>
            <p:ph sz="half" idx="2"/>
          </p:nvPr>
        </p:nvSpPr>
        <p:spPr>
          <a:xfrm>
            <a:off x="1644742" y="1168868"/>
            <a:ext cx="4698002" cy="5057761"/>
          </a:xfrm>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114300" marR="0" indent="0">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Conclusion : </a:t>
            </a:r>
            <a:r>
              <a:rPr lang="en-US" sz="1800" dirty="0">
                <a:effectLst/>
                <a:latin typeface="Times New Roman" panose="02020603050405020304" pitchFamily="18" charset="0"/>
                <a:ea typeface="Times New Roman" panose="02020603050405020304" pitchFamily="18" charset="0"/>
              </a:rPr>
              <a:t>Majority Cases Belong To The Emergency Department</a:t>
            </a:r>
          </a:p>
          <a:p>
            <a:pPr marL="114300" marR="0" indent="0">
              <a:spcBef>
                <a:spcPts val="0"/>
              </a:spcBef>
              <a:spcAft>
                <a:spcPts val="0"/>
              </a:spcAft>
              <a:buNone/>
            </a:pPr>
            <a:endParaRPr lang="en-US" dirty="0"/>
          </a:p>
          <a:p>
            <a:pPr marL="0" indent="0">
              <a:buNone/>
            </a:pPr>
            <a:endParaRPr lang="en-US" dirty="0"/>
          </a:p>
        </p:txBody>
      </p:sp>
      <p:sp>
        <p:nvSpPr>
          <p:cNvPr id="5" name="Text Placeholder 4">
            <a:extLst>
              <a:ext uri="{FF2B5EF4-FFF2-40B4-BE49-F238E27FC236}">
                <a16:creationId xmlns:a16="http://schemas.microsoft.com/office/drawing/2014/main" id="{154426A1-FA49-5773-61B0-41CA31382C13}"/>
              </a:ext>
            </a:extLst>
          </p:cNvPr>
          <p:cNvSpPr>
            <a:spLocks noGrp="1"/>
          </p:cNvSpPr>
          <p:nvPr>
            <p:ph type="body" sz="quarter" idx="3"/>
          </p:nvPr>
        </p:nvSpPr>
        <p:spPr>
          <a:xfrm>
            <a:off x="6734629" y="201959"/>
            <a:ext cx="4828630" cy="966907"/>
          </a:xfrm>
        </p:spPr>
        <p:txBody>
          <a:bodyPr/>
          <a:lstStyle/>
          <a:p>
            <a:pPr algn="ctr"/>
            <a:r>
              <a:rPr lang="en-US" sz="2000" b="1" kern="0" dirty="0">
                <a:effectLst/>
                <a:latin typeface="Times New Roman" panose="02020603050405020304" pitchFamily="18" charset="0"/>
                <a:ea typeface="Times New Roman" panose="02020603050405020304" pitchFamily="18" charset="0"/>
              </a:rPr>
              <a:t>Surgery Description Distribution</a:t>
            </a:r>
            <a:endParaRPr lang="en-US" sz="2800" dirty="0"/>
          </a:p>
        </p:txBody>
      </p:sp>
      <p:sp>
        <p:nvSpPr>
          <p:cNvPr id="6" name="Content Placeholder 5">
            <a:extLst>
              <a:ext uri="{FF2B5EF4-FFF2-40B4-BE49-F238E27FC236}">
                <a16:creationId xmlns:a16="http://schemas.microsoft.com/office/drawing/2014/main" id="{1FA0CEC1-3AC2-EC41-F1A1-6B8BDB47CFF1}"/>
              </a:ext>
            </a:extLst>
          </p:cNvPr>
          <p:cNvSpPr>
            <a:spLocks noGrp="1"/>
          </p:cNvSpPr>
          <p:nvPr>
            <p:ph sz="quarter" idx="4"/>
          </p:nvPr>
        </p:nvSpPr>
        <p:spPr>
          <a:xfrm>
            <a:off x="6734629" y="1168868"/>
            <a:ext cx="4828630" cy="5202902"/>
          </a:xfrm>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sz="1800" b="1" dirty="0">
                <a:effectLst/>
                <a:latin typeface="Times New Roman" panose="02020603050405020304" pitchFamily="18" charset="0"/>
                <a:ea typeface="Times New Roman" panose="02020603050405020304" pitchFamily="18" charset="0"/>
              </a:rPr>
              <a:t>Conclusion : </a:t>
            </a:r>
            <a:r>
              <a:rPr lang="en-US" sz="1800" dirty="0">
                <a:effectLst/>
                <a:latin typeface="Times New Roman" panose="02020603050405020304" pitchFamily="18" charset="0"/>
                <a:ea typeface="Times New Roman" panose="02020603050405020304" pitchFamily="18" charset="0"/>
              </a:rPr>
              <a:t>Illustrates The Distribution Of Surgery Descriptions, Showing The Proportion Of Each Surgery Type Within The Dataset.</a:t>
            </a:r>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0BE753EA-5BFA-999A-72DF-25BA3158D3F6}"/>
              </a:ext>
            </a:extLst>
          </p:cNvPr>
          <p:cNvPicPr>
            <a:picLocks noChangeAspect="1"/>
          </p:cNvPicPr>
          <p:nvPr/>
        </p:nvPicPr>
        <p:blipFill rotWithShape="1">
          <a:blip r:embed="rId2" cstate="print"/>
          <a:srcRect r="14527" b="14204"/>
          <a:stretch/>
        </p:blipFill>
        <p:spPr bwMode="auto">
          <a:xfrm>
            <a:off x="1724507" y="1380444"/>
            <a:ext cx="4371493" cy="3336699"/>
          </a:xfrm>
          <a:prstGeom prst="rect">
            <a:avLst/>
          </a:prstGeom>
          <a:ln>
            <a:solidFill>
              <a:schemeClr val="tx1"/>
            </a:solid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3440CD5A-AEE6-9336-EB56-D6688612232E}"/>
              </a:ext>
            </a:extLst>
          </p:cNvPr>
          <p:cNvPicPr>
            <a:picLocks noChangeAspect="1"/>
          </p:cNvPicPr>
          <p:nvPr/>
        </p:nvPicPr>
        <p:blipFill rotWithShape="1">
          <a:blip r:embed="rId3" cstate="print"/>
          <a:srcRect r="49038" b="16463"/>
          <a:stretch/>
        </p:blipFill>
        <p:spPr bwMode="auto">
          <a:xfrm>
            <a:off x="7048767" y="1380444"/>
            <a:ext cx="4199804" cy="333560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494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3821-11FA-FA28-EF6E-4B768774A49E}"/>
              </a:ext>
            </a:extLst>
          </p:cNvPr>
          <p:cNvSpPr>
            <a:spLocks noGrp="1"/>
          </p:cNvSpPr>
          <p:nvPr>
            <p:ph type="title"/>
          </p:nvPr>
        </p:nvSpPr>
        <p:spPr>
          <a:xfrm>
            <a:off x="1770743" y="116114"/>
            <a:ext cx="9733869" cy="783773"/>
          </a:xfrm>
        </p:spPr>
        <p:txBody>
          <a:bodyPr>
            <a:normAutofit/>
          </a:bodyPr>
          <a:lstStyle/>
          <a:p>
            <a:pPr algn="ctr"/>
            <a:r>
              <a:rPr lang="en-US" sz="3200" b="1" dirty="0">
                <a:latin typeface="Times New Roman" panose="02020603050405020304" pitchFamily="18" charset="0"/>
                <a:cs typeface="Times New Roman" panose="02020603050405020304" pitchFamily="18" charset="0"/>
              </a:rPr>
              <a:t>TRAINING AND TESTING THE MODEL</a:t>
            </a:r>
            <a:endParaRPr lang="en-US" sz="3200" dirty="0"/>
          </a:p>
        </p:txBody>
      </p:sp>
      <p:sp>
        <p:nvSpPr>
          <p:cNvPr id="7" name="Content Placeholder 6">
            <a:extLst>
              <a:ext uri="{FF2B5EF4-FFF2-40B4-BE49-F238E27FC236}">
                <a16:creationId xmlns:a16="http://schemas.microsoft.com/office/drawing/2014/main" id="{9ADD67E9-CC3A-0EA9-30E4-F9F1A5645BE1}"/>
              </a:ext>
            </a:extLst>
          </p:cNvPr>
          <p:cNvSpPr>
            <a:spLocks noGrp="1"/>
          </p:cNvSpPr>
          <p:nvPr>
            <p:ph idx="1"/>
          </p:nvPr>
        </p:nvSpPr>
        <p:spPr>
          <a:xfrm>
            <a:off x="1422400" y="1015999"/>
            <a:ext cx="10377713" cy="5617029"/>
          </a:xfrm>
        </p:spPr>
        <p:txBody>
          <a:bodyPr/>
          <a:lstStyle/>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8" name="Content Placeholder 4">
            <a:extLst>
              <a:ext uri="{FF2B5EF4-FFF2-40B4-BE49-F238E27FC236}">
                <a16:creationId xmlns:a16="http://schemas.microsoft.com/office/drawing/2014/main" id="{B92A2D48-DBCD-D899-01EF-9383633515B3}"/>
              </a:ext>
            </a:extLst>
          </p:cNvPr>
          <p:cNvPicPr>
            <a:picLocks noChangeAspect="1"/>
          </p:cNvPicPr>
          <p:nvPr/>
        </p:nvPicPr>
        <p:blipFill>
          <a:blip r:embed="rId2" cstate="print"/>
          <a:stretch>
            <a:fillRect/>
          </a:stretch>
        </p:blipFill>
        <p:spPr>
          <a:xfrm>
            <a:off x="1744320" y="665843"/>
            <a:ext cx="9733869" cy="2637973"/>
          </a:xfrm>
          <a:prstGeom prst="rect">
            <a:avLst/>
          </a:prstGeom>
          <a:ln>
            <a:solidFill>
              <a:schemeClr val="tx1"/>
            </a:solidFill>
          </a:ln>
        </p:spPr>
      </p:pic>
      <p:pic>
        <p:nvPicPr>
          <p:cNvPr id="12" name="Picture 11">
            <a:extLst>
              <a:ext uri="{FF2B5EF4-FFF2-40B4-BE49-F238E27FC236}">
                <a16:creationId xmlns:a16="http://schemas.microsoft.com/office/drawing/2014/main" id="{A0754410-C9FC-63BE-E5B9-CA6FC8C67138}"/>
              </a:ext>
            </a:extLst>
          </p:cNvPr>
          <p:cNvPicPr>
            <a:picLocks noChangeAspect="1"/>
          </p:cNvPicPr>
          <p:nvPr/>
        </p:nvPicPr>
        <p:blipFill rotWithShape="1">
          <a:blip r:embed="rId3" cstate="print"/>
          <a:srcRect b="5616"/>
          <a:stretch/>
        </p:blipFill>
        <p:spPr>
          <a:xfrm>
            <a:off x="1744319" y="3445324"/>
            <a:ext cx="9733869" cy="3303816"/>
          </a:xfrm>
          <a:prstGeom prst="rect">
            <a:avLst/>
          </a:prstGeom>
          <a:ln>
            <a:solidFill>
              <a:schemeClr val="tx1"/>
            </a:solidFill>
          </a:ln>
        </p:spPr>
      </p:pic>
    </p:spTree>
    <p:extLst>
      <p:ext uri="{BB962C8B-B14F-4D97-AF65-F5344CB8AC3E}">
        <p14:creationId xmlns:p14="http://schemas.microsoft.com/office/powerpoint/2010/main" val="997881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4549-F29F-4C94-55AC-DBCE3380AEC6}"/>
              </a:ext>
            </a:extLst>
          </p:cNvPr>
          <p:cNvSpPr>
            <a:spLocks noGrp="1"/>
          </p:cNvSpPr>
          <p:nvPr>
            <p:ph type="title"/>
          </p:nvPr>
        </p:nvSpPr>
        <p:spPr>
          <a:xfrm>
            <a:off x="1785257" y="348343"/>
            <a:ext cx="9719355" cy="885371"/>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CONVERTING AND SPLITTING THE DATA FOR TRAINING</a:t>
            </a:r>
          </a:p>
        </p:txBody>
      </p:sp>
      <p:sp>
        <p:nvSpPr>
          <p:cNvPr id="3" name="Content Placeholder 2">
            <a:extLst>
              <a:ext uri="{FF2B5EF4-FFF2-40B4-BE49-F238E27FC236}">
                <a16:creationId xmlns:a16="http://schemas.microsoft.com/office/drawing/2014/main" id="{59281446-052C-B1D8-AC81-BF23E7F4961B}"/>
              </a:ext>
            </a:extLst>
          </p:cNvPr>
          <p:cNvSpPr>
            <a:spLocks noGrp="1"/>
          </p:cNvSpPr>
          <p:nvPr>
            <p:ph idx="1"/>
          </p:nvPr>
        </p:nvSpPr>
        <p:spPr>
          <a:xfrm>
            <a:off x="972457" y="1349829"/>
            <a:ext cx="11074400" cy="5355771"/>
          </a:xfrm>
        </p:spPr>
        <p:txBody>
          <a:bodyPr/>
          <a:lstStyle/>
          <a:p>
            <a:r>
              <a:rPr lang="en-US" sz="2000" b="1" dirty="0">
                <a:latin typeface="Times New Roman" panose="02020603050405020304" pitchFamily="18" charset="0"/>
                <a:cs typeface="Times New Roman" panose="02020603050405020304" pitchFamily="18" charset="0"/>
              </a:rPr>
              <a:t>Converting categorical data into numerical:</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Splitting the data for training:</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10" name="Picture 9">
            <a:extLst>
              <a:ext uri="{FF2B5EF4-FFF2-40B4-BE49-F238E27FC236}">
                <a16:creationId xmlns:a16="http://schemas.microsoft.com/office/drawing/2014/main" id="{EF77F190-E606-2043-39BF-5A1461A875D2}"/>
              </a:ext>
            </a:extLst>
          </p:cNvPr>
          <p:cNvPicPr>
            <a:picLocks noChangeAspect="1"/>
          </p:cNvPicPr>
          <p:nvPr/>
        </p:nvPicPr>
        <p:blipFill>
          <a:blip r:embed="rId2"/>
          <a:stretch>
            <a:fillRect/>
          </a:stretch>
        </p:blipFill>
        <p:spPr>
          <a:xfrm>
            <a:off x="1389143" y="1798553"/>
            <a:ext cx="10346855" cy="2307772"/>
          </a:xfrm>
          <a:prstGeom prst="rect">
            <a:avLst/>
          </a:prstGeom>
          <a:ln>
            <a:solidFill>
              <a:schemeClr val="tx1"/>
            </a:solidFill>
          </a:ln>
        </p:spPr>
      </p:pic>
      <p:pic>
        <p:nvPicPr>
          <p:cNvPr id="12" name="Picture 11">
            <a:extLst>
              <a:ext uri="{FF2B5EF4-FFF2-40B4-BE49-F238E27FC236}">
                <a16:creationId xmlns:a16="http://schemas.microsoft.com/office/drawing/2014/main" id="{85E2AC70-E6C4-C294-8EC2-83D417C69E2B}"/>
              </a:ext>
            </a:extLst>
          </p:cNvPr>
          <p:cNvPicPr>
            <a:picLocks noChangeAspect="1"/>
          </p:cNvPicPr>
          <p:nvPr/>
        </p:nvPicPr>
        <p:blipFill>
          <a:blip r:embed="rId3"/>
          <a:stretch>
            <a:fillRect/>
          </a:stretch>
        </p:blipFill>
        <p:spPr>
          <a:xfrm>
            <a:off x="1389143" y="4972051"/>
            <a:ext cx="8383507" cy="1405025"/>
          </a:xfrm>
          <a:prstGeom prst="rect">
            <a:avLst/>
          </a:prstGeom>
          <a:ln>
            <a:solidFill>
              <a:schemeClr val="tx1"/>
            </a:solidFill>
          </a:ln>
        </p:spPr>
      </p:pic>
    </p:spTree>
    <p:extLst>
      <p:ext uri="{BB962C8B-B14F-4D97-AF65-F5344CB8AC3E}">
        <p14:creationId xmlns:p14="http://schemas.microsoft.com/office/powerpoint/2010/main" val="380923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FABA-66FF-680E-18B0-86A3554167F2}"/>
              </a:ext>
            </a:extLst>
          </p:cNvPr>
          <p:cNvSpPr>
            <a:spLocks noGrp="1"/>
          </p:cNvSpPr>
          <p:nvPr>
            <p:ph type="title"/>
          </p:nvPr>
        </p:nvSpPr>
        <p:spPr>
          <a:xfrm>
            <a:off x="1483632" y="624110"/>
            <a:ext cx="9820955" cy="1204690"/>
          </a:xfrm>
        </p:spPr>
        <p:txBody>
          <a:bodyPr>
            <a:normAutofit/>
          </a:bodyPr>
          <a:lstStyle/>
          <a:p>
            <a:pPr algn="ctr"/>
            <a:r>
              <a:rPr lang="en-US" sz="3200" b="1" dirty="0">
                <a:latin typeface="Times New Roman" panose="02020603050405020304" pitchFamily="18" charset="0"/>
                <a:cs typeface="Times New Roman" panose="02020603050405020304" pitchFamily="18" charset="0"/>
              </a:rPr>
              <a:t>ALGORITHMS USED IN DATASET</a:t>
            </a:r>
          </a:p>
        </p:txBody>
      </p:sp>
      <p:sp>
        <p:nvSpPr>
          <p:cNvPr id="3" name="Content Placeholder 2">
            <a:extLst>
              <a:ext uri="{FF2B5EF4-FFF2-40B4-BE49-F238E27FC236}">
                <a16:creationId xmlns:a16="http://schemas.microsoft.com/office/drawing/2014/main" id="{8D4C83B2-EC72-5C72-987F-A847BBBDBE17}"/>
              </a:ext>
            </a:extLst>
          </p:cNvPr>
          <p:cNvSpPr>
            <a:spLocks noGrp="1"/>
          </p:cNvSpPr>
          <p:nvPr>
            <p:ph idx="1"/>
          </p:nvPr>
        </p:nvSpPr>
        <p:spPr>
          <a:xfrm>
            <a:off x="1683657" y="1494972"/>
            <a:ext cx="9820955" cy="4528458"/>
          </a:xfrm>
        </p:spPr>
        <p:txBody>
          <a:bodyPr>
            <a:normAutofit fontScale="92500"/>
          </a:bodyPr>
          <a:lstStyle/>
          <a:p>
            <a:pPr marL="457200" marR="0">
              <a:spcBef>
                <a:spcPts val="0"/>
              </a:spcBef>
              <a:spcAft>
                <a:spcPts val="0"/>
              </a:spcAft>
            </a:pPr>
            <a:r>
              <a:rPr lang="en-US" sz="2400" b="1" dirty="0">
                <a:effectLst/>
                <a:latin typeface="Times New Roman" panose="02020603050405020304" pitchFamily="18" charset="0"/>
                <a:ea typeface="Times New Roman" panose="02020603050405020304" pitchFamily="18" charset="0"/>
              </a:rPr>
              <a:t>Logistic Regression:</a:t>
            </a:r>
            <a:r>
              <a:rPr lang="en-US" sz="2400" dirty="0">
                <a:effectLst/>
                <a:latin typeface="Times New Roman" panose="02020603050405020304" pitchFamily="18" charset="0"/>
                <a:ea typeface="Times New Roman" panose="02020603050405020304" pitchFamily="18" charset="0"/>
              </a:rPr>
              <a:t> Logistic Regression is a simple yet effective algorithm for binary classification. It predicts the probability of a claim being </a:t>
            </a:r>
            <a:r>
              <a:rPr lang="en-US" sz="2400" dirty="0">
                <a:latin typeface="Times New Roman" panose="02020603050405020304" pitchFamily="18" charset="0"/>
                <a:ea typeface="Times New Roman" panose="02020603050405020304" pitchFamily="18" charset="0"/>
              </a:rPr>
              <a:t>churned</a:t>
            </a:r>
            <a:r>
              <a:rPr lang="en-US" sz="2400" dirty="0">
                <a:effectLst/>
                <a:latin typeface="Times New Roman" panose="02020603050405020304" pitchFamily="18" charset="0"/>
                <a:ea typeface="Times New Roman" panose="02020603050405020304" pitchFamily="18" charset="0"/>
              </a:rPr>
              <a:t> based on input features, and works well when the relationship between the variables is linear.</a:t>
            </a:r>
          </a:p>
          <a:p>
            <a:pPr marL="11430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a:t>
            </a:r>
          </a:p>
          <a:p>
            <a:pPr marL="457200" marR="0">
              <a:spcBef>
                <a:spcPts val="0"/>
              </a:spcBef>
              <a:spcAft>
                <a:spcPts val="0"/>
              </a:spcAft>
            </a:pPr>
            <a:r>
              <a:rPr lang="en-US" sz="2400" b="1" dirty="0">
                <a:effectLst/>
                <a:latin typeface="Times New Roman" panose="02020603050405020304" pitchFamily="18" charset="0"/>
                <a:ea typeface="Times New Roman" panose="02020603050405020304" pitchFamily="18" charset="0"/>
              </a:rPr>
              <a:t> Support Vector Machines(SVM)</a:t>
            </a:r>
            <a:r>
              <a:rPr lang="en-US" sz="2400" dirty="0">
                <a:effectLst/>
                <a:latin typeface="Times New Roman" panose="02020603050405020304" pitchFamily="18" charset="0"/>
                <a:ea typeface="Times New Roman" panose="02020603050405020304" pitchFamily="18" charset="0"/>
              </a:rPr>
              <a:t>: SVM is a versatile supervised learning algorithm capable of performing classification, regression and outlier detection tasks. It works by finding the optimal hyperplane that maximizes the margin b/w classes or fits the best line to separate different classes.</a:t>
            </a:r>
          </a:p>
          <a:p>
            <a:pPr marL="114300" marR="0" indent="0">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457200" marR="0">
              <a:spcBef>
                <a:spcPts val="0"/>
              </a:spcBef>
              <a:spcAft>
                <a:spcPts val="0"/>
              </a:spcAft>
            </a:pPr>
            <a:r>
              <a:rPr lang="en-US" sz="2400" b="1" dirty="0">
                <a:effectLst/>
                <a:latin typeface="Times New Roman" panose="02020603050405020304" pitchFamily="18" charset="0"/>
                <a:ea typeface="Times New Roman" panose="02020603050405020304" pitchFamily="18" charset="0"/>
              </a:rPr>
              <a:t> Random Forest: </a:t>
            </a:r>
            <a:r>
              <a:rPr lang="en-US" sz="2400" dirty="0">
                <a:effectLst/>
                <a:latin typeface="Times New Roman" panose="02020603050405020304" pitchFamily="18" charset="0"/>
                <a:ea typeface="Times New Roman" panose="02020603050405020304" pitchFamily="18" charset="0"/>
              </a:rPr>
              <a:t>Random Forest is an ensemble method that combines multiple decision trees to improve accuracy and robustness. It reduces the risk of overfitting and performs well on large datasets with high dimensionality.</a:t>
            </a:r>
          </a:p>
          <a:p>
            <a:endParaRPr lang="en-US" dirty="0"/>
          </a:p>
        </p:txBody>
      </p:sp>
    </p:spTree>
    <p:extLst>
      <p:ext uri="{BB962C8B-B14F-4D97-AF65-F5344CB8AC3E}">
        <p14:creationId xmlns:p14="http://schemas.microsoft.com/office/powerpoint/2010/main" val="3977526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0F5B-A4D2-E8AC-11A3-9F54FB44FBC5}"/>
              </a:ext>
            </a:extLst>
          </p:cNvPr>
          <p:cNvSpPr>
            <a:spLocks noGrp="1"/>
          </p:cNvSpPr>
          <p:nvPr>
            <p:ph type="title"/>
          </p:nvPr>
        </p:nvSpPr>
        <p:spPr>
          <a:xfrm>
            <a:off x="1562327" y="362858"/>
            <a:ext cx="9942286" cy="1291772"/>
          </a:xfrm>
        </p:spPr>
        <p:txBody>
          <a:bodyPr>
            <a:normAutofit/>
          </a:bodyPr>
          <a:lstStyle/>
          <a:p>
            <a:pPr algn="ctr"/>
            <a:r>
              <a:rPr lang="en-US" sz="3200" b="1" dirty="0">
                <a:latin typeface="Times New Roman" panose="02020603050405020304" pitchFamily="18" charset="0"/>
                <a:cs typeface="Times New Roman" panose="02020603050405020304" pitchFamily="18" charset="0"/>
              </a:rPr>
              <a:t>EVALUATING AND COMPARING THE ALGORITHMS</a:t>
            </a:r>
          </a:p>
        </p:txBody>
      </p:sp>
      <p:sp>
        <p:nvSpPr>
          <p:cNvPr id="3" name="Content Placeholder 2">
            <a:extLst>
              <a:ext uri="{FF2B5EF4-FFF2-40B4-BE49-F238E27FC236}">
                <a16:creationId xmlns:a16="http://schemas.microsoft.com/office/drawing/2014/main" id="{E2819C31-61C7-19D4-BD7B-131FDDAB161F}"/>
              </a:ext>
            </a:extLst>
          </p:cNvPr>
          <p:cNvSpPr>
            <a:spLocks noGrp="1"/>
          </p:cNvSpPr>
          <p:nvPr>
            <p:ph idx="1"/>
          </p:nvPr>
        </p:nvSpPr>
        <p:spPr>
          <a:xfrm>
            <a:off x="1562327" y="1654631"/>
            <a:ext cx="10150702" cy="4992912"/>
          </a:xfrm>
        </p:spPr>
        <p:txBody>
          <a:bodyPr/>
          <a:lstStyle/>
          <a:p>
            <a:r>
              <a:rPr lang="en-US" sz="2000" b="1" kern="0" dirty="0">
                <a:effectLst/>
                <a:latin typeface="Times New Roman" panose="02020603050405020304" pitchFamily="18" charset="0"/>
                <a:ea typeface="Times New Roman" panose="02020603050405020304" pitchFamily="18" charset="0"/>
              </a:rPr>
              <a:t>Accuracy: </a:t>
            </a:r>
            <a:r>
              <a:rPr lang="en-US" sz="2000" kern="0" dirty="0">
                <a:effectLst/>
                <a:latin typeface="Times New Roman" panose="02020603050405020304" pitchFamily="18" charset="0"/>
                <a:ea typeface="Times New Roman" panose="02020603050405020304" pitchFamily="18" charset="0"/>
              </a:rPr>
              <a:t>Accuracy measures how often the model correctly predicts </a:t>
            </a:r>
            <a:r>
              <a:rPr lang="en-US" sz="2000" kern="0" dirty="0">
                <a:latin typeface="Times New Roman" panose="02020603050405020304" pitchFamily="18" charset="0"/>
                <a:ea typeface="Times New Roman" panose="02020603050405020304" pitchFamily="18" charset="0"/>
              </a:rPr>
              <a:t>churn</a:t>
            </a:r>
            <a:r>
              <a:rPr lang="en-US" sz="2000" kern="0" dirty="0">
                <a:effectLst/>
                <a:latin typeface="Times New Roman" panose="02020603050405020304" pitchFamily="18" charset="0"/>
                <a:ea typeface="Times New Roman" panose="02020603050405020304" pitchFamily="18" charset="0"/>
              </a:rPr>
              <a:t> and not churn  out of all predictions made.</a:t>
            </a:r>
          </a:p>
          <a:p>
            <a:pPr marL="0" indent="0">
              <a:buNone/>
            </a:pPr>
            <a:endParaRPr lang="en-US" dirty="0"/>
          </a:p>
        </p:txBody>
      </p:sp>
      <p:pic>
        <p:nvPicPr>
          <p:cNvPr id="7" name="Picture 6">
            <a:extLst>
              <a:ext uri="{FF2B5EF4-FFF2-40B4-BE49-F238E27FC236}">
                <a16:creationId xmlns:a16="http://schemas.microsoft.com/office/drawing/2014/main" id="{144B5E89-CF52-2F82-F002-B6EDB0A1FC60}"/>
              </a:ext>
            </a:extLst>
          </p:cNvPr>
          <p:cNvPicPr>
            <a:picLocks noChangeAspect="1"/>
          </p:cNvPicPr>
          <p:nvPr/>
        </p:nvPicPr>
        <p:blipFill>
          <a:blip r:embed="rId2"/>
          <a:stretch>
            <a:fillRect/>
          </a:stretch>
        </p:blipFill>
        <p:spPr>
          <a:xfrm>
            <a:off x="3913729" y="4743450"/>
            <a:ext cx="5239481" cy="1606089"/>
          </a:xfrm>
          <a:prstGeom prst="rect">
            <a:avLst/>
          </a:prstGeom>
          <a:ln>
            <a:solidFill>
              <a:schemeClr val="tx1"/>
            </a:solidFill>
          </a:ln>
        </p:spPr>
      </p:pic>
      <p:pic>
        <p:nvPicPr>
          <p:cNvPr id="9" name="Picture 8">
            <a:extLst>
              <a:ext uri="{FF2B5EF4-FFF2-40B4-BE49-F238E27FC236}">
                <a16:creationId xmlns:a16="http://schemas.microsoft.com/office/drawing/2014/main" id="{ECA54E78-4FA9-0F2A-463A-8B876F06CCD0}"/>
              </a:ext>
            </a:extLst>
          </p:cNvPr>
          <p:cNvPicPr>
            <a:picLocks noChangeAspect="1"/>
          </p:cNvPicPr>
          <p:nvPr/>
        </p:nvPicPr>
        <p:blipFill>
          <a:blip r:embed="rId3"/>
          <a:stretch>
            <a:fillRect/>
          </a:stretch>
        </p:blipFill>
        <p:spPr>
          <a:xfrm>
            <a:off x="3180201" y="2452651"/>
            <a:ext cx="6478149" cy="1952697"/>
          </a:xfrm>
          <a:prstGeom prst="rect">
            <a:avLst/>
          </a:prstGeom>
          <a:ln>
            <a:solidFill>
              <a:schemeClr val="tx1"/>
            </a:solidFill>
          </a:ln>
        </p:spPr>
      </p:pic>
    </p:spTree>
    <p:extLst>
      <p:ext uri="{BB962C8B-B14F-4D97-AF65-F5344CB8AC3E}">
        <p14:creationId xmlns:p14="http://schemas.microsoft.com/office/powerpoint/2010/main" val="52021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AB4DD-16FA-869F-5322-B98C032C020B}"/>
              </a:ext>
            </a:extLst>
          </p:cNvPr>
          <p:cNvSpPr>
            <a:spLocks noGrp="1"/>
          </p:cNvSpPr>
          <p:nvPr>
            <p:ph idx="1"/>
          </p:nvPr>
        </p:nvSpPr>
        <p:spPr>
          <a:xfrm>
            <a:off x="1660296" y="304801"/>
            <a:ext cx="10357533" cy="6400799"/>
          </a:xfrm>
        </p:spPr>
        <p:txBody>
          <a:bodyPr/>
          <a:lstStyle/>
          <a:p>
            <a:r>
              <a:rPr lang="en-US" sz="2000" b="1" dirty="0">
                <a:effectLst/>
                <a:latin typeface="Times New Roman" panose="02020603050405020304" pitchFamily="18" charset="0"/>
                <a:ea typeface="Times New Roman" panose="02020603050405020304" pitchFamily="18" charset="0"/>
              </a:rPr>
              <a:t>Classification Report:</a:t>
            </a:r>
            <a:r>
              <a:rPr lang="en-US" sz="2000" dirty="0">
                <a:effectLst/>
                <a:latin typeface="Times New Roman" panose="02020603050405020304" pitchFamily="18" charset="0"/>
                <a:ea typeface="Times New Roman" panose="02020603050405020304" pitchFamily="18" charset="0"/>
              </a:rPr>
              <a:t> A classification report provides detailed metrics like precision, recall, and F1-score for each class (</a:t>
            </a:r>
            <a:r>
              <a:rPr lang="en-US" sz="2000" dirty="0">
                <a:latin typeface="Times New Roman" panose="02020603050405020304" pitchFamily="18" charset="0"/>
                <a:ea typeface="Times New Roman" panose="02020603050405020304" pitchFamily="18" charset="0"/>
              </a:rPr>
              <a:t>churn</a:t>
            </a:r>
            <a:r>
              <a:rPr lang="en-US" sz="2000" dirty="0">
                <a:effectLst/>
                <a:latin typeface="Times New Roman" panose="02020603050405020304" pitchFamily="18" charset="0"/>
                <a:ea typeface="Times New Roman" panose="02020603050405020304" pitchFamily="18" charset="0"/>
              </a:rPr>
              <a:t> and not churn), helping to understand the model's performance in distinguishing between them.</a:t>
            </a:r>
          </a:p>
          <a:p>
            <a:pPr marL="0" indent="0">
              <a:buNone/>
            </a:pPr>
            <a:endParaRPr lang="en-US" sz="20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9" name="Picture 8">
            <a:extLst>
              <a:ext uri="{FF2B5EF4-FFF2-40B4-BE49-F238E27FC236}">
                <a16:creationId xmlns:a16="http://schemas.microsoft.com/office/drawing/2014/main" id="{C0AAA04B-F559-9402-1759-79BEF3537ABA}"/>
              </a:ext>
            </a:extLst>
          </p:cNvPr>
          <p:cNvPicPr>
            <a:picLocks noChangeAspect="1"/>
          </p:cNvPicPr>
          <p:nvPr/>
        </p:nvPicPr>
        <p:blipFill>
          <a:blip r:embed="rId2"/>
          <a:stretch>
            <a:fillRect/>
          </a:stretch>
        </p:blipFill>
        <p:spPr>
          <a:xfrm>
            <a:off x="2248936" y="3835401"/>
            <a:ext cx="4590126" cy="2236787"/>
          </a:xfrm>
          <a:prstGeom prst="rect">
            <a:avLst/>
          </a:prstGeom>
          <a:ln>
            <a:solidFill>
              <a:schemeClr val="tx1"/>
            </a:solidFill>
          </a:ln>
        </p:spPr>
      </p:pic>
      <p:pic>
        <p:nvPicPr>
          <p:cNvPr id="14" name="Picture 13">
            <a:extLst>
              <a:ext uri="{FF2B5EF4-FFF2-40B4-BE49-F238E27FC236}">
                <a16:creationId xmlns:a16="http://schemas.microsoft.com/office/drawing/2014/main" id="{8CC48F2E-D795-2C50-81C7-61A545562A0E}"/>
              </a:ext>
            </a:extLst>
          </p:cNvPr>
          <p:cNvPicPr>
            <a:picLocks noChangeAspect="1"/>
          </p:cNvPicPr>
          <p:nvPr/>
        </p:nvPicPr>
        <p:blipFill>
          <a:blip r:embed="rId3"/>
          <a:stretch>
            <a:fillRect/>
          </a:stretch>
        </p:blipFill>
        <p:spPr>
          <a:xfrm>
            <a:off x="3101490" y="1828800"/>
            <a:ext cx="7430214" cy="1600200"/>
          </a:xfrm>
          <a:prstGeom prst="rect">
            <a:avLst/>
          </a:prstGeom>
          <a:ln>
            <a:solidFill>
              <a:schemeClr val="tx1"/>
            </a:solidFill>
          </a:ln>
        </p:spPr>
      </p:pic>
      <p:pic>
        <p:nvPicPr>
          <p:cNvPr id="15" name="Picture 14">
            <a:extLst>
              <a:ext uri="{FF2B5EF4-FFF2-40B4-BE49-F238E27FC236}">
                <a16:creationId xmlns:a16="http://schemas.microsoft.com/office/drawing/2014/main" id="{F5DAE9A7-037D-A132-A121-8E1B95487702}"/>
              </a:ext>
            </a:extLst>
          </p:cNvPr>
          <p:cNvPicPr>
            <a:picLocks noChangeAspect="1"/>
          </p:cNvPicPr>
          <p:nvPr/>
        </p:nvPicPr>
        <p:blipFill>
          <a:blip r:embed="rId4"/>
          <a:stretch>
            <a:fillRect/>
          </a:stretch>
        </p:blipFill>
        <p:spPr>
          <a:xfrm>
            <a:off x="7177356" y="3835401"/>
            <a:ext cx="4590126" cy="2236787"/>
          </a:xfrm>
          <a:prstGeom prst="rect">
            <a:avLst/>
          </a:prstGeom>
          <a:ln>
            <a:solidFill>
              <a:schemeClr val="tx1"/>
            </a:solidFill>
          </a:ln>
        </p:spPr>
      </p:pic>
    </p:spTree>
    <p:extLst>
      <p:ext uri="{BB962C8B-B14F-4D97-AF65-F5344CB8AC3E}">
        <p14:creationId xmlns:p14="http://schemas.microsoft.com/office/powerpoint/2010/main" val="277318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E52819-3176-7B8E-54A5-25BCB04387A9}"/>
              </a:ext>
            </a:extLst>
          </p:cNvPr>
          <p:cNvPicPr>
            <a:picLocks noChangeAspect="1"/>
          </p:cNvPicPr>
          <p:nvPr/>
        </p:nvPicPr>
        <p:blipFill>
          <a:blip r:embed="rId2"/>
          <a:stretch>
            <a:fillRect/>
          </a:stretch>
        </p:blipFill>
        <p:spPr>
          <a:xfrm>
            <a:off x="1921411" y="385762"/>
            <a:ext cx="5379502" cy="2882712"/>
          </a:xfrm>
          <a:prstGeom prst="rect">
            <a:avLst/>
          </a:prstGeom>
          <a:ln>
            <a:solidFill>
              <a:schemeClr val="tx1"/>
            </a:solidFill>
          </a:ln>
        </p:spPr>
      </p:pic>
      <p:pic>
        <p:nvPicPr>
          <p:cNvPr id="4" name="Picture 3">
            <a:extLst>
              <a:ext uri="{FF2B5EF4-FFF2-40B4-BE49-F238E27FC236}">
                <a16:creationId xmlns:a16="http://schemas.microsoft.com/office/drawing/2014/main" id="{35BDD5FA-B842-E9A8-73B0-911B78106FB9}"/>
              </a:ext>
            </a:extLst>
          </p:cNvPr>
          <p:cNvPicPr>
            <a:picLocks noChangeAspect="1"/>
          </p:cNvPicPr>
          <p:nvPr/>
        </p:nvPicPr>
        <p:blipFill>
          <a:blip r:embed="rId3"/>
          <a:stretch>
            <a:fillRect/>
          </a:stretch>
        </p:blipFill>
        <p:spPr>
          <a:xfrm>
            <a:off x="5564723" y="3589527"/>
            <a:ext cx="5379502" cy="3043238"/>
          </a:xfrm>
          <a:prstGeom prst="rect">
            <a:avLst/>
          </a:prstGeom>
          <a:ln>
            <a:solidFill>
              <a:schemeClr val="tx1"/>
            </a:solidFill>
          </a:ln>
        </p:spPr>
      </p:pic>
    </p:spTree>
    <p:extLst>
      <p:ext uri="{BB962C8B-B14F-4D97-AF65-F5344CB8AC3E}">
        <p14:creationId xmlns:p14="http://schemas.microsoft.com/office/powerpoint/2010/main" val="280408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AAB1-937D-22C0-F490-2805C9987786}"/>
              </a:ext>
            </a:extLst>
          </p:cNvPr>
          <p:cNvSpPr>
            <a:spLocks noGrp="1"/>
          </p:cNvSpPr>
          <p:nvPr>
            <p:ph type="title"/>
          </p:nvPr>
        </p:nvSpPr>
        <p:spPr>
          <a:xfrm>
            <a:off x="1892837" y="362858"/>
            <a:ext cx="8911687" cy="725714"/>
          </a:xfrm>
        </p:spPr>
        <p:txBody>
          <a:bodyPr/>
          <a:lstStyle/>
          <a:p>
            <a:pPr algn="ctr"/>
            <a:r>
              <a:rPr lang="en-US"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4D3F1B99-0F7C-0F11-0361-10A16CB7B75B}"/>
              </a:ext>
            </a:extLst>
          </p:cNvPr>
          <p:cNvSpPr>
            <a:spLocks noGrp="1"/>
          </p:cNvSpPr>
          <p:nvPr>
            <p:ph idx="1"/>
          </p:nvPr>
        </p:nvSpPr>
        <p:spPr>
          <a:xfrm>
            <a:off x="2322286" y="1088572"/>
            <a:ext cx="9182326" cy="5769428"/>
          </a:xfrm>
        </p:spPr>
        <p:txBody>
          <a:bodyPr/>
          <a:lstStyle/>
          <a:p>
            <a:pPr marL="0" indent="0">
              <a:buNone/>
            </a:pPr>
            <a:r>
              <a:rPr lang="en-US" sz="2000" b="1" dirty="0">
                <a:latin typeface="Times New Roman" panose="02020603050405020304" pitchFamily="18" charset="0"/>
                <a:cs typeface="Times New Roman" panose="02020603050405020304" pitchFamily="18" charset="0"/>
              </a:rPr>
              <a:t>1) PROBLEM STATEMENT AND OBJECTIVE</a:t>
            </a:r>
          </a:p>
          <a:p>
            <a:pPr marL="0" indent="0">
              <a:buNone/>
            </a:pPr>
            <a:r>
              <a:rPr lang="en-US" sz="2000" b="1" dirty="0">
                <a:latin typeface="Times New Roman" panose="02020603050405020304" pitchFamily="18" charset="0"/>
                <a:cs typeface="Times New Roman" panose="02020603050405020304" pitchFamily="18" charset="0"/>
              </a:rPr>
              <a:t>2) DATASET EXPLAINATION</a:t>
            </a:r>
          </a:p>
          <a:p>
            <a:pPr marL="0" indent="0">
              <a:buNone/>
            </a:pPr>
            <a:r>
              <a:rPr lang="en-US" sz="2000" b="1" dirty="0">
                <a:latin typeface="Times New Roman" panose="02020603050405020304" pitchFamily="18" charset="0"/>
                <a:cs typeface="Times New Roman" panose="02020603050405020304" pitchFamily="18" charset="0"/>
              </a:rPr>
              <a:t>3) METHODOLOGY</a:t>
            </a:r>
          </a:p>
          <a:p>
            <a:r>
              <a:rPr lang="en-US" sz="2000" b="1" dirty="0">
                <a:latin typeface="Times New Roman" panose="02020603050405020304" pitchFamily="18" charset="0"/>
                <a:cs typeface="Times New Roman" panose="02020603050405020304" pitchFamily="18" charset="0"/>
              </a:rPr>
              <a:t> Data Collection</a:t>
            </a:r>
          </a:p>
          <a:p>
            <a:r>
              <a:rPr lang="en-US" sz="2000" b="1" dirty="0">
                <a:latin typeface="Times New Roman" panose="02020603050405020304" pitchFamily="18" charset="0"/>
                <a:cs typeface="Times New Roman" panose="02020603050405020304" pitchFamily="18" charset="0"/>
              </a:rPr>
              <a:t> Data Analysis</a:t>
            </a:r>
          </a:p>
          <a:p>
            <a:r>
              <a:rPr lang="en-US" sz="2000" b="1" dirty="0">
                <a:latin typeface="Times New Roman" panose="02020603050405020304" pitchFamily="18" charset="0"/>
                <a:cs typeface="Times New Roman" panose="02020603050405020304" pitchFamily="18" charset="0"/>
              </a:rPr>
              <a:t> Data Cleaning and Preprocessing</a:t>
            </a:r>
          </a:p>
          <a:p>
            <a:pPr marL="0" indent="0">
              <a:buNone/>
            </a:pPr>
            <a:r>
              <a:rPr lang="en-US" sz="2000" b="1" dirty="0">
                <a:latin typeface="Times New Roman" panose="02020603050405020304" pitchFamily="18" charset="0"/>
                <a:cs typeface="Times New Roman" panose="02020603050405020304" pitchFamily="18" charset="0"/>
              </a:rPr>
              <a:t>4) DATA VISUALIZATION</a:t>
            </a:r>
          </a:p>
          <a:p>
            <a:pPr marL="0" indent="0">
              <a:buNone/>
            </a:pPr>
            <a:r>
              <a:rPr lang="en-US" sz="2000" b="1" dirty="0">
                <a:latin typeface="Times New Roman" panose="02020603050405020304" pitchFamily="18" charset="0"/>
                <a:cs typeface="Times New Roman" panose="02020603050405020304" pitchFamily="18" charset="0"/>
              </a:rPr>
              <a:t>5) TRAINING AND TESTING THE MODEL</a:t>
            </a:r>
          </a:p>
          <a:p>
            <a:pPr marL="0" indent="0">
              <a:buNone/>
            </a:pPr>
            <a:r>
              <a:rPr lang="en-US" sz="2000" b="1" dirty="0">
                <a:latin typeface="Times New Roman" panose="02020603050405020304" pitchFamily="18" charset="0"/>
                <a:cs typeface="Times New Roman" panose="02020603050405020304" pitchFamily="18" charset="0"/>
              </a:rPr>
              <a:t>6) CONVERTING AND SPLITTNG THE DATA FOR TRAINING</a:t>
            </a:r>
          </a:p>
          <a:p>
            <a:pPr marL="0" indent="0">
              <a:buNone/>
            </a:pPr>
            <a:r>
              <a:rPr lang="en-US" sz="2000" b="1" dirty="0">
                <a:latin typeface="Times New Roman" panose="02020603050405020304" pitchFamily="18" charset="0"/>
                <a:cs typeface="Times New Roman" panose="02020603050405020304" pitchFamily="18" charset="0"/>
              </a:rPr>
              <a:t>7) ALGORITHMS USED IN THE DATASET</a:t>
            </a:r>
          </a:p>
          <a:p>
            <a:pPr marL="0" indent="0">
              <a:buNone/>
            </a:pPr>
            <a:r>
              <a:rPr lang="en-US" sz="2000" b="1" dirty="0">
                <a:latin typeface="Times New Roman" panose="02020603050405020304" pitchFamily="18" charset="0"/>
                <a:cs typeface="Times New Roman" panose="02020603050405020304" pitchFamily="18" charset="0"/>
              </a:rPr>
              <a:t>8) EVALUATING AND COMPARING THE ALGORITHMS</a:t>
            </a:r>
          </a:p>
          <a:p>
            <a:pPr marL="0" indent="0">
              <a:buNone/>
            </a:pPr>
            <a:r>
              <a:rPr lang="en-US" sz="2000" b="1" dirty="0">
                <a:latin typeface="Times New Roman" panose="02020603050405020304" pitchFamily="18" charset="0"/>
                <a:cs typeface="Times New Roman" panose="02020603050405020304" pitchFamily="18" charset="0"/>
              </a:rPr>
              <a:t>9) CONCLUSION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541052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53C9-8AEB-C22F-8685-0853C4851491}"/>
              </a:ext>
            </a:extLst>
          </p:cNvPr>
          <p:cNvSpPr>
            <a:spLocks noGrp="1"/>
          </p:cNvSpPr>
          <p:nvPr>
            <p:ph type="title"/>
          </p:nvPr>
        </p:nvSpPr>
        <p:spPr>
          <a:xfrm>
            <a:off x="2035713" y="624110"/>
            <a:ext cx="8911687" cy="957947"/>
          </a:xfrm>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E1F6DE8-0BBF-55A4-1442-B63C6E988BAB}"/>
              </a:ext>
            </a:extLst>
          </p:cNvPr>
          <p:cNvSpPr>
            <a:spLocks noGrp="1"/>
          </p:cNvSpPr>
          <p:nvPr>
            <p:ph idx="1"/>
          </p:nvPr>
        </p:nvSpPr>
        <p:spPr>
          <a:xfrm>
            <a:off x="2148114" y="1582057"/>
            <a:ext cx="9652000" cy="4847772"/>
          </a:xfrm>
        </p:spPr>
        <p:txBody>
          <a:bodyPr/>
          <a:lstStyle/>
          <a:p>
            <a:pPr marL="457200" marR="0">
              <a:spcBef>
                <a:spcPts val="0"/>
              </a:spcBef>
              <a:spcAft>
                <a:spcPts val="0"/>
              </a:spcAft>
            </a:pPr>
            <a:r>
              <a:rPr lang="en-US" sz="2400" b="1" dirty="0">
                <a:effectLst/>
                <a:latin typeface="Times New Roman" panose="02020603050405020304" pitchFamily="18" charset="0"/>
                <a:ea typeface="Times New Roman" panose="02020603050405020304" pitchFamily="18" charset="0"/>
              </a:rPr>
              <a:t>Best Overall Performance:</a:t>
            </a:r>
            <a:endParaRPr lang="en-US" sz="2400" dirty="0">
              <a:effectLst/>
              <a:latin typeface="Times New Roman" panose="02020603050405020304" pitchFamily="18" charset="0"/>
              <a:ea typeface="Times New Roman" panose="02020603050405020304" pitchFamily="18" charset="0"/>
            </a:endParaRPr>
          </a:p>
          <a:p>
            <a:pPr marL="114300" indent="0">
              <a:spcBef>
                <a:spcPts val="0"/>
              </a:spcBef>
              <a:buNone/>
            </a:pPr>
            <a:r>
              <a:rPr lang="en-US" sz="2400" b="1" u="sng" dirty="0">
                <a:effectLst/>
                <a:latin typeface="Times New Roman" panose="02020603050405020304" pitchFamily="18" charset="0"/>
                <a:ea typeface="Times New Roman" panose="02020603050405020304" pitchFamily="18" charset="0"/>
              </a:rPr>
              <a:t>Random Forest</a:t>
            </a:r>
            <a:r>
              <a:rPr lang="en-US" sz="2400" dirty="0">
                <a:effectLst/>
                <a:latin typeface="Times New Roman" panose="02020603050405020304" pitchFamily="18" charset="0"/>
                <a:ea typeface="Times New Roman" panose="02020603050405020304" pitchFamily="18" charset="0"/>
              </a:rPr>
              <a:t> is the best model for predicting whether a customer has churned or not. It has the highest accuracy, a good balance of precision and recall and the highest F1-score among the models evaluated. </a:t>
            </a:r>
            <a:endParaRPr lang="en-IN" sz="2400" dirty="0">
              <a:effectLst/>
              <a:latin typeface="Times New Roman" panose="02020603050405020304" pitchFamily="18" charset="0"/>
              <a:ea typeface="Times New Roman" panose="02020603050405020304" pitchFamily="18" charset="0"/>
            </a:endParaRPr>
          </a:p>
          <a:p>
            <a:pPr marL="114300" marR="0" indent="0">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457200" marR="0">
              <a:spcBef>
                <a:spcPts val="0"/>
              </a:spcBef>
              <a:spcAft>
                <a:spcPts val="0"/>
              </a:spcAft>
            </a:pPr>
            <a:r>
              <a:rPr lang="en-US" sz="2400" b="1" dirty="0">
                <a:latin typeface="Times New Roman" panose="02020603050405020304" pitchFamily="18" charset="0"/>
                <a:ea typeface="Times New Roman" panose="02020603050405020304" pitchFamily="18" charset="0"/>
              </a:rPr>
              <a:t>Note</a:t>
            </a:r>
            <a:r>
              <a:rPr lang="en-US" sz="2400" b="1" dirty="0">
                <a:effectLst/>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SVM and KNN are distance based algorithms and therefore did not worked on our dataset which has more than 10lakh rows and 68 columns. </a:t>
            </a:r>
          </a:p>
          <a:p>
            <a:endParaRPr lang="en-US" dirty="0"/>
          </a:p>
        </p:txBody>
      </p:sp>
    </p:spTree>
    <p:extLst>
      <p:ext uri="{BB962C8B-B14F-4D97-AF65-F5344CB8AC3E}">
        <p14:creationId xmlns:p14="http://schemas.microsoft.com/office/powerpoint/2010/main" val="11196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text hand drawn lettering ...">
            <a:extLst>
              <a:ext uri="{FF2B5EF4-FFF2-40B4-BE49-F238E27FC236}">
                <a16:creationId xmlns:a16="http://schemas.microsoft.com/office/drawing/2014/main" id="{2CD838C4-A13A-6587-2044-209BEAC823B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88"/>
          <a:stretch/>
        </p:blipFill>
        <p:spPr bwMode="auto">
          <a:xfrm>
            <a:off x="3831315" y="2085976"/>
            <a:ext cx="5716983" cy="2427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559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FE6A-69CD-5ADE-89CC-2E3FE47A9ADD}"/>
              </a:ext>
            </a:extLst>
          </p:cNvPr>
          <p:cNvSpPr>
            <a:spLocks noGrp="1"/>
          </p:cNvSpPr>
          <p:nvPr>
            <p:ph type="title"/>
          </p:nvPr>
        </p:nvSpPr>
        <p:spPr>
          <a:xfrm>
            <a:off x="1964275" y="624110"/>
            <a:ext cx="8911687" cy="711204"/>
          </a:xfrm>
        </p:spPr>
        <p:txBody>
          <a:bodyPr>
            <a:normAutofit/>
          </a:bodyPr>
          <a:lstStyle/>
          <a:p>
            <a:pPr algn="ctr"/>
            <a:r>
              <a:rPr lang="en-US" sz="3200" b="1" dirty="0">
                <a:latin typeface="Times New Roman" panose="02020603050405020304" pitchFamily="18" charset="0"/>
                <a:cs typeface="Times New Roman" panose="02020603050405020304" pitchFamily="18" charset="0"/>
              </a:rPr>
              <a:t>PROBLEM STATEMENT &amp; OBJECTIVE</a:t>
            </a:r>
          </a:p>
        </p:txBody>
      </p:sp>
      <p:sp>
        <p:nvSpPr>
          <p:cNvPr id="3" name="Content Placeholder 2">
            <a:extLst>
              <a:ext uri="{FF2B5EF4-FFF2-40B4-BE49-F238E27FC236}">
                <a16:creationId xmlns:a16="http://schemas.microsoft.com/office/drawing/2014/main" id="{9466CAC8-99B2-7926-62FA-BCE816A542BD}"/>
              </a:ext>
            </a:extLst>
          </p:cNvPr>
          <p:cNvSpPr>
            <a:spLocks noGrp="1"/>
          </p:cNvSpPr>
          <p:nvPr>
            <p:ph idx="1"/>
          </p:nvPr>
        </p:nvSpPr>
        <p:spPr>
          <a:xfrm>
            <a:off x="1727200" y="1335314"/>
            <a:ext cx="9777412" cy="5007429"/>
          </a:xfrm>
        </p:spPr>
        <p:txBody>
          <a:bodyPr>
            <a:normAutofit fontScale="92500" lnSpcReduction="20000"/>
          </a:bodyPr>
          <a:lstStyle/>
          <a:p>
            <a:pPr marL="0" indent="0">
              <a:buNone/>
            </a:pPr>
            <a:endParaRPr lang="en-US" dirty="0"/>
          </a:p>
          <a:p>
            <a:r>
              <a:rPr lang="en-US" sz="2400" b="1" dirty="0">
                <a:latin typeface="Times New Roman" panose="02020603050405020304" pitchFamily="18" charset="0"/>
                <a:cs typeface="Times New Roman" panose="02020603050405020304" pitchFamily="18" charset="0"/>
              </a:rPr>
              <a:t>Problem Statement</a:t>
            </a:r>
          </a:p>
          <a:p>
            <a:pPr marL="0" indent="0">
              <a:buNone/>
            </a:pPr>
            <a:r>
              <a:rPr lang="en-US" sz="2400" kern="0" dirty="0">
                <a:effectLst/>
                <a:latin typeface="Times New Roman" panose="02020603050405020304" pitchFamily="18" charset="0"/>
                <a:ea typeface="Times New Roman" panose="02020603050405020304" pitchFamily="18" charset="0"/>
              </a:rPr>
              <a:t>Despite the bank’s efforts to offer competitive services and personalized solutions, there is a noticeable trend of increasing customer attrition. The bank lacks a robust mechanism to predict customer churn accurately and understand the underlying reasons behind it. </a:t>
            </a:r>
            <a:r>
              <a:rPr lang="en-IN" sz="2400" dirty="0">
                <a:effectLst/>
                <a:latin typeface="Times New Roman" panose="02020603050405020304" pitchFamily="18" charset="0"/>
                <a:ea typeface="Times New Roman" panose="02020603050405020304" pitchFamily="18" charset="0"/>
              </a:rPr>
              <a:t>The model will be used to identify high-risk customers, enabling the bank to proactively address issues and improve retention efforts.</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Objective</a:t>
            </a:r>
          </a:p>
          <a:p>
            <a:pPr marL="0" indent="0">
              <a:buNone/>
            </a:pPr>
            <a:r>
              <a:rPr lang="en-US" sz="2400" dirty="0">
                <a:latin typeface="Times New Roman" panose="02020603050405020304" pitchFamily="18" charset="0"/>
                <a:cs typeface="Times New Roman" panose="02020603050405020304" pitchFamily="18" charset="0"/>
              </a:rPr>
              <a:t>The objective of Bank Churn Project is to predict which customers are likely to discontinue their services(churn) and to understand the factors influencing churn. This information is crucial for implementing target retention strategies to reduce customer attrition and improve overall customer  lifetime value. </a:t>
            </a:r>
            <a:endParaRPr lang="en-US" dirty="0"/>
          </a:p>
        </p:txBody>
      </p:sp>
    </p:spTree>
    <p:extLst>
      <p:ext uri="{BB962C8B-B14F-4D97-AF65-F5344CB8AC3E}">
        <p14:creationId xmlns:p14="http://schemas.microsoft.com/office/powerpoint/2010/main" val="65101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3DF7-1614-4CC6-2763-0E141C70B920}"/>
              </a:ext>
            </a:extLst>
          </p:cNvPr>
          <p:cNvSpPr>
            <a:spLocks noGrp="1"/>
          </p:cNvSpPr>
          <p:nvPr>
            <p:ph type="title"/>
          </p:nvPr>
        </p:nvSpPr>
        <p:spPr>
          <a:xfrm>
            <a:off x="4654734" y="236557"/>
            <a:ext cx="2882532" cy="815585"/>
          </a:xfrm>
        </p:spPr>
        <p:txBody>
          <a:bodyPr>
            <a:normAutofit fontScale="90000"/>
          </a:bodyPr>
          <a:lstStyle/>
          <a:p>
            <a:r>
              <a:rPr lang="en-US" b="1" dirty="0">
                <a:latin typeface="Times New Roman" panose="02020603050405020304" pitchFamily="18" charset="0"/>
                <a:cs typeface="Times New Roman" panose="02020603050405020304" pitchFamily="18" charset="0"/>
              </a:rPr>
              <a:t>FLOWCHART </a:t>
            </a:r>
            <a:endParaRPr lang="en-IN" dirty="0"/>
          </a:p>
        </p:txBody>
      </p:sp>
      <p:sp>
        <p:nvSpPr>
          <p:cNvPr id="3" name="Rectangle: Rounded Corners 2">
            <a:extLst>
              <a:ext uri="{FF2B5EF4-FFF2-40B4-BE49-F238E27FC236}">
                <a16:creationId xmlns:a16="http://schemas.microsoft.com/office/drawing/2014/main" id="{12DF9C28-4C5E-1880-C735-2089E7ECE506}"/>
              </a:ext>
            </a:extLst>
          </p:cNvPr>
          <p:cNvSpPr/>
          <p:nvPr/>
        </p:nvSpPr>
        <p:spPr>
          <a:xfrm>
            <a:off x="1468876" y="1219200"/>
            <a:ext cx="2204720" cy="93472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22225">
                  <a:solidFill>
                    <a:schemeClr val="bg1"/>
                  </a:solidFill>
                  <a:prstDash val="solid"/>
                </a:ln>
                <a:solidFill>
                  <a:schemeClr val="tx1"/>
                </a:solidFill>
              </a:rPr>
              <a:t>DATA COLLECTION</a:t>
            </a:r>
            <a:endParaRPr lang="en-IN" dirty="0">
              <a:ln w="22225">
                <a:solidFill>
                  <a:schemeClr val="bg1"/>
                </a:solidFill>
                <a:prstDash val="solid"/>
              </a:ln>
              <a:solidFill>
                <a:schemeClr val="tx1"/>
              </a:solidFill>
            </a:endParaRPr>
          </a:p>
        </p:txBody>
      </p:sp>
      <p:sp>
        <p:nvSpPr>
          <p:cNvPr id="6" name="Rectangle: Rounded Corners 5">
            <a:extLst>
              <a:ext uri="{FF2B5EF4-FFF2-40B4-BE49-F238E27FC236}">
                <a16:creationId xmlns:a16="http://schemas.microsoft.com/office/drawing/2014/main" id="{0A616D00-1204-5741-30A6-7546A174B900}"/>
              </a:ext>
            </a:extLst>
          </p:cNvPr>
          <p:cNvSpPr/>
          <p:nvPr/>
        </p:nvSpPr>
        <p:spPr>
          <a:xfrm>
            <a:off x="1468876" y="2702560"/>
            <a:ext cx="2204720" cy="93472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22225">
                  <a:solidFill>
                    <a:schemeClr val="bg1"/>
                  </a:solidFill>
                  <a:prstDash val="solid"/>
                </a:ln>
                <a:solidFill>
                  <a:schemeClr val="tx1"/>
                </a:solidFill>
              </a:rPr>
              <a:t>DATA CLEANING &amp; </a:t>
            </a:r>
          </a:p>
          <a:p>
            <a:pPr algn="ctr"/>
            <a:r>
              <a:rPr lang="en-US" dirty="0">
                <a:ln w="22225">
                  <a:solidFill>
                    <a:schemeClr val="bg1"/>
                  </a:solidFill>
                  <a:prstDash val="solid"/>
                </a:ln>
                <a:solidFill>
                  <a:schemeClr val="tx1"/>
                </a:solidFill>
              </a:rPr>
              <a:t>PREPROCESSING</a:t>
            </a:r>
            <a:endParaRPr lang="en-IN" dirty="0">
              <a:ln w="22225">
                <a:solidFill>
                  <a:schemeClr val="bg1"/>
                </a:solidFill>
                <a:prstDash val="solid"/>
              </a:ln>
              <a:solidFill>
                <a:schemeClr val="tx1"/>
              </a:solidFill>
            </a:endParaRPr>
          </a:p>
        </p:txBody>
      </p:sp>
      <p:sp>
        <p:nvSpPr>
          <p:cNvPr id="7" name="Rectangle: Rounded Corners 6">
            <a:extLst>
              <a:ext uri="{FF2B5EF4-FFF2-40B4-BE49-F238E27FC236}">
                <a16:creationId xmlns:a16="http://schemas.microsoft.com/office/drawing/2014/main" id="{2AEED387-F3AE-475B-0F34-28B8E967C4F6}"/>
              </a:ext>
            </a:extLst>
          </p:cNvPr>
          <p:cNvSpPr/>
          <p:nvPr/>
        </p:nvSpPr>
        <p:spPr>
          <a:xfrm>
            <a:off x="1468876" y="4196080"/>
            <a:ext cx="2204720" cy="93472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22225">
                  <a:solidFill>
                    <a:schemeClr val="bg1"/>
                  </a:solidFill>
                  <a:prstDash val="solid"/>
                </a:ln>
                <a:solidFill>
                  <a:schemeClr val="tx1"/>
                </a:solidFill>
              </a:rPr>
              <a:t>DATA VISUALISATION</a:t>
            </a:r>
            <a:endParaRPr lang="en-IN" dirty="0">
              <a:ln w="22225">
                <a:solidFill>
                  <a:schemeClr val="bg1"/>
                </a:solidFill>
                <a:prstDash val="solid"/>
              </a:ln>
              <a:solidFill>
                <a:schemeClr val="tx1"/>
              </a:solidFill>
            </a:endParaRPr>
          </a:p>
        </p:txBody>
      </p:sp>
      <p:sp>
        <p:nvSpPr>
          <p:cNvPr id="8" name="Rectangle: Rounded Corners 7">
            <a:extLst>
              <a:ext uri="{FF2B5EF4-FFF2-40B4-BE49-F238E27FC236}">
                <a16:creationId xmlns:a16="http://schemas.microsoft.com/office/drawing/2014/main" id="{6BECF926-A394-DA27-09D9-F6E1AF557942}"/>
              </a:ext>
            </a:extLst>
          </p:cNvPr>
          <p:cNvSpPr/>
          <p:nvPr/>
        </p:nvSpPr>
        <p:spPr>
          <a:xfrm>
            <a:off x="4693594" y="4328160"/>
            <a:ext cx="2432563" cy="93472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22225">
                  <a:solidFill>
                    <a:schemeClr val="bg1"/>
                  </a:solidFill>
                  <a:prstDash val="solid"/>
                </a:ln>
                <a:solidFill>
                  <a:schemeClr val="tx1"/>
                </a:solidFill>
              </a:rPr>
              <a:t>TRAINING AND TESTING THE MODEL</a:t>
            </a:r>
            <a:endParaRPr lang="en-IN" dirty="0">
              <a:ln w="22225">
                <a:solidFill>
                  <a:schemeClr val="bg1"/>
                </a:solidFill>
                <a:prstDash val="solid"/>
              </a:ln>
              <a:solidFill>
                <a:schemeClr val="tx1"/>
              </a:solidFill>
            </a:endParaRPr>
          </a:p>
        </p:txBody>
      </p:sp>
      <p:sp>
        <p:nvSpPr>
          <p:cNvPr id="9" name="Rectangle: Rounded Corners 8">
            <a:extLst>
              <a:ext uri="{FF2B5EF4-FFF2-40B4-BE49-F238E27FC236}">
                <a16:creationId xmlns:a16="http://schemas.microsoft.com/office/drawing/2014/main" id="{38043225-5E65-357F-9398-336977A5CBBB}"/>
              </a:ext>
            </a:extLst>
          </p:cNvPr>
          <p:cNvSpPr/>
          <p:nvPr/>
        </p:nvSpPr>
        <p:spPr>
          <a:xfrm>
            <a:off x="4693595" y="2702560"/>
            <a:ext cx="2432564" cy="93472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22225">
                  <a:solidFill>
                    <a:schemeClr val="bg1"/>
                  </a:solidFill>
                  <a:prstDash val="solid"/>
                </a:ln>
                <a:solidFill>
                  <a:schemeClr val="tx1"/>
                </a:solidFill>
              </a:rPr>
              <a:t> SPLITING THE DATA FOR TRAINING AND TESTING</a:t>
            </a:r>
            <a:endParaRPr lang="en-IN" dirty="0">
              <a:ln w="22225">
                <a:solidFill>
                  <a:schemeClr val="bg1"/>
                </a:solidFill>
                <a:prstDash val="solid"/>
              </a:ln>
              <a:solidFill>
                <a:schemeClr val="tx1"/>
              </a:solidFill>
            </a:endParaRPr>
          </a:p>
        </p:txBody>
      </p:sp>
      <p:sp>
        <p:nvSpPr>
          <p:cNvPr id="13" name="Rectangle: Rounded Corners 12">
            <a:extLst>
              <a:ext uri="{FF2B5EF4-FFF2-40B4-BE49-F238E27FC236}">
                <a16:creationId xmlns:a16="http://schemas.microsoft.com/office/drawing/2014/main" id="{6AB58C64-D220-4AA8-BB86-40CBF1686CB5}"/>
              </a:ext>
            </a:extLst>
          </p:cNvPr>
          <p:cNvSpPr/>
          <p:nvPr/>
        </p:nvSpPr>
        <p:spPr>
          <a:xfrm>
            <a:off x="4660699" y="1174616"/>
            <a:ext cx="2465458" cy="1109709"/>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22225">
                  <a:solidFill>
                    <a:schemeClr val="bg1"/>
                  </a:solidFill>
                  <a:prstDash val="solid"/>
                </a:ln>
                <a:solidFill>
                  <a:schemeClr val="tx1"/>
                </a:solidFill>
              </a:rPr>
              <a:t>APPLYING ALGORITHMS IN DATASET</a:t>
            </a:r>
            <a:endParaRPr lang="en-IN" dirty="0">
              <a:ln w="22225">
                <a:solidFill>
                  <a:schemeClr val="bg1"/>
                </a:solidFill>
                <a:prstDash val="solid"/>
              </a:ln>
              <a:solidFill>
                <a:schemeClr val="tx1"/>
              </a:solidFill>
            </a:endParaRPr>
          </a:p>
        </p:txBody>
      </p:sp>
      <p:sp>
        <p:nvSpPr>
          <p:cNvPr id="14" name="Rectangle: Rounded Corners 13">
            <a:extLst>
              <a:ext uri="{FF2B5EF4-FFF2-40B4-BE49-F238E27FC236}">
                <a16:creationId xmlns:a16="http://schemas.microsoft.com/office/drawing/2014/main" id="{407733EA-0240-8036-2EAD-5F312AF91876}"/>
              </a:ext>
            </a:extLst>
          </p:cNvPr>
          <p:cNvSpPr/>
          <p:nvPr/>
        </p:nvSpPr>
        <p:spPr>
          <a:xfrm>
            <a:off x="8388035" y="1174616"/>
            <a:ext cx="2465458" cy="1109709"/>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22225">
                  <a:solidFill>
                    <a:schemeClr val="bg1"/>
                  </a:solidFill>
                  <a:prstDash val="solid"/>
                </a:ln>
                <a:solidFill>
                  <a:schemeClr val="tx1"/>
                </a:solidFill>
              </a:rPr>
              <a:t>EVALUATING AND COMPARING THE ALGORITHMS</a:t>
            </a:r>
            <a:endParaRPr lang="en-IN" dirty="0">
              <a:ln w="22225">
                <a:solidFill>
                  <a:schemeClr val="bg1"/>
                </a:solidFill>
                <a:prstDash val="solid"/>
              </a:ln>
              <a:solidFill>
                <a:schemeClr val="tx1"/>
              </a:solidFill>
            </a:endParaRPr>
          </a:p>
        </p:txBody>
      </p:sp>
      <p:cxnSp>
        <p:nvCxnSpPr>
          <p:cNvPr id="17" name="Straight Arrow Connector 16">
            <a:extLst>
              <a:ext uri="{FF2B5EF4-FFF2-40B4-BE49-F238E27FC236}">
                <a16:creationId xmlns:a16="http://schemas.microsoft.com/office/drawing/2014/main" id="{BF27FB14-1189-6A6E-7AD5-64A7BBB844FC}"/>
              </a:ext>
            </a:extLst>
          </p:cNvPr>
          <p:cNvCxnSpPr>
            <a:stCxn id="3" idx="2"/>
            <a:endCxn id="6" idx="0"/>
          </p:cNvCxnSpPr>
          <p:nvPr/>
        </p:nvCxnSpPr>
        <p:spPr>
          <a:xfrm>
            <a:off x="2571236" y="2153920"/>
            <a:ext cx="0" cy="54864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2E47342-5946-E68F-9807-CA76E50A1866}"/>
              </a:ext>
            </a:extLst>
          </p:cNvPr>
          <p:cNvCxnSpPr/>
          <p:nvPr/>
        </p:nvCxnSpPr>
        <p:spPr>
          <a:xfrm>
            <a:off x="2571236" y="3647440"/>
            <a:ext cx="0" cy="548640"/>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BE55EA7A-7AEA-C6D1-01A3-703725B07A56}"/>
              </a:ext>
            </a:extLst>
          </p:cNvPr>
          <p:cNvCxnSpPr>
            <a:cxnSpLocks/>
            <a:stCxn id="7" idx="3"/>
          </p:cNvCxnSpPr>
          <p:nvPr/>
        </p:nvCxnSpPr>
        <p:spPr>
          <a:xfrm>
            <a:off x="3673596" y="4663440"/>
            <a:ext cx="1019998" cy="0"/>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2CF61EE8-C456-A61C-3522-25D63BA58DE1}"/>
              </a:ext>
            </a:extLst>
          </p:cNvPr>
          <p:cNvCxnSpPr>
            <a:cxnSpLocks/>
            <a:stCxn id="8" idx="0"/>
            <a:endCxn id="9" idx="2"/>
          </p:cNvCxnSpPr>
          <p:nvPr/>
        </p:nvCxnSpPr>
        <p:spPr>
          <a:xfrm flipV="1">
            <a:off x="5909876" y="3637280"/>
            <a:ext cx="1" cy="690880"/>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888402BB-B3A0-8239-1482-0714E3D7861C}"/>
              </a:ext>
            </a:extLst>
          </p:cNvPr>
          <p:cNvCxnSpPr>
            <a:cxnSpLocks/>
          </p:cNvCxnSpPr>
          <p:nvPr/>
        </p:nvCxnSpPr>
        <p:spPr>
          <a:xfrm flipV="1">
            <a:off x="5909875" y="2328910"/>
            <a:ext cx="16448" cy="373650"/>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464DE1D6-944D-E9CA-1E25-27152B2B5E65}"/>
              </a:ext>
            </a:extLst>
          </p:cNvPr>
          <p:cNvCxnSpPr>
            <a:cxnSpLocks/>
          </p:cNvCxnSpPr>
          <p:nvPr/>
        </p:nvCxnSpPr>
        <p:spPr>
          <a:xfrm>
            <a:off x="7126157" y="1643974"/>
            <a:ext cx="1261878" cy="0"/>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9823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A36-6925-CB8F-AEDB-4CF95F8C319F}"/>
              </a:ext>
            </a:extLst>
          </p:cNvPr>
          <p:cNvSpPr>
            <a:spLocks noGrp="1"/>
          </p:cNvSpPr>
          <p:nvPr>
            <p:ph type="title"/>
          </p:nvPr>
        </p:nvSpPr>
        <p:spPr>
          <a:xfrm>
            <a:off x="2592925" y="624110"/>
            <a:ext cx="8911687" cy="696690"/>
          </a:xfrm>
        </p:spPr>
        <p:txBody>
          <a:bodyPr>
            <a:normAutofit/>
          </a:bodyPr>
          <a:lstStyle/>
          <a:p>
            <a:pPr algn="ctr"/>
            <a:r>
              <a:rPr lang="en-US" sz="3200" b="1" dirty="0">
                <a:latin typeface="Times New Roman" panose="02020603050405020304" pitchFamily="18" charset="0"/>
                <a:cs typeface="Times New Roman" panose="02020603050405020304" pitchFamily="18" charset="0"/>
              </a:rPr>
              <a:t>DATASET INFORMATION</a:t>
            </a:r>
          </a:p>
        </p:txBody>
      </p:sp>
      <p:sp>
        <p:nvSpPr>
          <p:cNvPr id="3" name="Content Placeholder 2">
            <a:extLst>
              <a:ext uri="{FF2B5EF4-FFF2-40B4-BE49-F238E27FC236}">
                <a16:creationId xmlns:a16="http://schemas.microsoft.com/office/drawing/2014/main" id="{4F84B75C-2B01-1BC9-1B0C-8185E89EA0EE}"/>
              </a:ext>
            </a:extLst>
          </p:cNvPr>
          <p:cNvSpPr>
            <a:spLocks noGrp="1"/>
          </p:cNvSpPr>
          <p:nvPr>
            <p:ph idx="1"/>
          </p:nvPr>
        </p:nvSpPr>
        <p:spPr>
          <a:xfrm>
            <a:off x="687388" y="1596570"/>
            <a:ext cx="11388498" cy="4876801"/>
          </a:xfrm>
        </p:spPr>
        <p:txBody>
          <a:bodyPr>
            <a:normAutofit/>
          </a:bodyPr>
          <a:lstStyle/>
          <a:p>
            <a:r>
              <a:rPr lang="en-US" sz="2000" dirty="0">
                <a:latin typeface="Times New Roman" panose="02020603050405020304" pitchFamily="18" charset="0"/>
                <a:cs typeface="Times New Roman" panose="02020603050405020304" pitchFamily="18" charset="0"/>
              </a:rPr>
              <a:t>This dataset contains </a:t>
            </a:r>
            <a:r>
              <a:rPr lang="en-US" sz="2000" b="1" dirty="0">
                <a:latin typeface="Times New Roman" panose="02020603050405020304" pitchFamily="18" charset="0"/>
                <a:cs typeface="Times New Roman" panose="02020603050405020304" pitchFamily="18" charset="0"/>
              </a:rPr>
              <a:t>10,000 rows </a:t>
            </a:r>
            <a:r>
              <a:rPr lang="en-US" sz="2000" dirty="0">
                <a:latin typeface="Times New Roman" panose="02020603050405020304" pitchFamily="18" charset="0"/>
                <a:cs typeface="Times New Roman" panose="02020603050405020304" pitchFamily="18" charset="0"/>
              </a:rPr>
              <a:t>and</a:t>
            </a:r>
            <a:r>
              <a:rPr lang="en-US" sz="2000" b="1" dirty="0">
                <a:latin typeface="Times New Roman" panose="02020603050405020304" pitchFamily="18" charset="0"/>
                <a:cs typeface="Times New Roman" panose="02020603050405020304" pitchFamily="18" charset="0"/>
              </a:rPr>
              <a:t> 14 columns.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Attribute Information:</a:t>
            </a:r>
          </a:p>
          <a:p>
            <a:endParaRPr lang="en-US" dirty="0"/>
          </a:p>
        </p:txBody>
      </p:sp>
      <p:pic>
        <p:nvPicPr>
          <p:cNvPr id="15" name="Picture 14">
            <a:extLst>
              <a:ext uri="{FF2B5EF4-FFF2-40B4-BE49-F238E27FC236}">
                <a16:creationId xmlns:a16="http://schemas.microsoft.com/office/drawing/2014/main" id="{087B9BFC-99D0-2CC0-7DA8-70638F65523E}"/>
              </a:ext>
            </a:extLst>
          </p:cNvPr>
          <p:cNvPicPr>
            <a:picLocks noChangeAspect="1"/>
          </p:cNvPicPr>
          <p:nvPr/>
        </p:nvPicPr>
        <p:blipFill>
          <a:blip r:embed="rId2"/>
          <a:stretch>
            <a:fillRect/>
          </a:stretch>
        </p:blipFill>
        <p:spPr>
          <a:xfrm>
            <a:off x="1256976" y="2557462"/>
            <a:ext cx="5158111" cy="2703967"/>
          </a:xfrm>
          <a:prstGeom prst="rect">
            <a:avLst/>
          </a:prstGeom>
          <a:ln>
            <a:solidFill>
              <a:schemeClr val="tx1"/>
            </a:solidFill>
          </a:ln>
        </p:spPr>
      </p:pic>
      <p:pic>
        <p:nvPicPr>
          <p:cNvPr id="17" name="Picture 16">
            <a:extLst>
              <a:ext uri="{FF2B5EF4-FFF2-40B4-BE49-F238E27FC236}">
                <a16:creationId xmlns:a16="http://schemas.microsoft.com/office/drawing/2014/main" id="{3AFF79EE-F6FC-53A4-FE00-ECFE5DE20113}"/>
              </a:ext>
            </a:extLst>
          </p:cNvPr>
          <p:cNvPicPr>
            <a:picLocks noChangeAspect="1"/>
          </p:cNvPicPr>
          <p:nvPr/>
        </p:nvPicPr>
        <p:blipFill>
          <a:blip r:embed="rId3"/>
          <a:stretch>
            <a:fillRect/>
          </a:stretch>
        </p:blipFill>
        <p:spPr>
          <a:xfrm>
            <a:off x="6666431" y="2557461"/>
            <a:ext cx="5158111" cy="2703967"/>
          </a:xfrm>
          <a:prstGeom prst="rect">
            <a:avLst/>
          </a:prstGeom>
          <a:ln>
            <a:solidFill>
              <a:schemeClr val="tx1"/>
            </a:solidFill>
          </a:ln>
        </p:spPr>
      </p:pic>
    </p:spTree>
    <p:extLst>
      <p:ext uri="{BB962C8B-B14F-4D97-AF65-F5344CB8AC3E}">
        <p14:creationId xmlns:p14="http://schemas.microsoft.com/office/powerpoint/2010/main" val="102204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0FC2-86AE-3501-2532-2EC07C61B9C0}"/>
              </a:ext>
            </a:extLst>
          </p:cNvPr>
          <p:cNvSpPr>
            <a:spLocks noGrp="1"/>
          </p:cNvSpPr>
          <p:nvPr>
            <p:ph type="title"/>
          </p:nvPr>
        </p:nvSpPr>
        <p:spPr>
          <a:xfrm>
            <a:off x="1727200" y="319315"/>
            <a:ext cx="8911687" cy="627464"/>
          </a:xfrm>
        </p:spPr>
        <p:txBody>
          <a:bodyPr>
            <a:normAutofit/>
          </a:bodyPr>
          <a:lstStyle/>
          <a:p>
            <a:pPr algn="ctr"/>
            <a:r>
              <a:rPr lang="en-US" sz="32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8F977D1C-CA38-2D35-3F17-763139AAE50F}"/>
              </a:ext>
            </a:extLst>
          </p:cNvPr>
          <p:cNvSpPr>
            <a:spLocks noGrp="1"/>
          </p:cNvSpPr>
          <p:nvPr>
            <p:ph idx="1"/>
          </p:nvPr>
        </p:nvSpPr>
        <p:spPr>
          <a:xfrm>
            <a:off x="1727200" y="946779"/>
            <a:ext cx="9777412" cy="5911221"/>
          </a:xfrm>
        </p:spPr>
        <p:txBody>
          <a:bodyPr/>
          <a:lstStyle/>
          <a:p>
            <a:r>
              <a:rPr lang="en-US" sz="2000" b="1" dirty="0">
                <a:latin typeface="Times New Roman" panose="02020603050405020304" pitchFamily="18" charset="0"/>
                <a:cs typeface="Times New Roman" panose="02020603050405020304" pitchFamily="18" charset="0"/>
              </a:rPr>
              <a:t>DATA COLLECTION:</a:t>
            </a:r>
          </a:p>
          <a:p>
            <a:pPr marL="0" lvl="0" indent="0" algn="just">
              <a:lnSpc>
                <a:spcPct val="150000"/>
              </a:lnSpc>
              <a:buNone/>
            </a:pPr>
            <a:r>
              <a:rPr lang="en-US" sz="2000" dirty="0">
                <a:effectLst/>
                <a:latin typeface="Times New Roman" panose="02020603050405020304" pitchFamily="18" charset="0"/>
                <a:ea typeface="Times New Roman" panose="02020603050405020304" pitchFamily="18" charset="0"/>
              </a:rPr>
              <a:t>Gather bank customer churn data from financial institutions or public datasets, such as the Kaggle Bank Customer Churn Prediction dataset.</a:t>
            </a:r>
            <a:endParaRPr lang="en-IN" sz="2000" dirty="0">
              <a:effectLst/>
              <a:latin typeface="Times New Roman" panose="02020603050405020304" pitchFamily="18" charset="0"/>
              <a:ea typeface="Times New Roman" panose="02020603050405020304" pitchFamily="18" charset="0"/>
            </a:endParaRPr>
          </a:p>
          <a:p>
            <a:pPr marL="0" indent="0">
              <a:buNone/>
            </a:pPr>
            <a:r>
              <a:rPr lang="en-US" b="1" dirty="0">
                <a:latin typeface="Times New Roman" panose="02020603050405020304" pitchFamily="18" charset="0"/>
                <a:ea typeface="Times New Roman" panose="02020603050405020304" pitchFamily="18" charset="0"/>
              </a:rPr>
              <a:t>Dataset Link</a:t>
            </a:r>
            <a:r>
              <a:rPr lang="en-US" b="1" dirty="0">
                <a:solidFill>
                  <a:schemeClr val="accent6">
                    <a:lumMod val="50000"/>
                  </a:schemeClr>
                </a:solidFill>
                <a:latin typeface="Times New Roman" panose="02020603050405020304" pitchFamily="18" charset="0"/>
                <a:ea typeface="Times New Roman" panose="02020603050405020304" pitchFamily="18" charset="0"/>
              </a:rPr>
              <a:t>: https://www.kaggle.com/datasets/nikitkashyap/hospital-insurance-claim-fraud/data</a:t>
            </a:r>
            <a:endParaRPr lang="en-US" b="1" u="sng" kern="0" dirty="0">
              <a:solidFill>
                <a:schemeClr val="accent6">
                  <a:lumMod val="50000"/>
                </a:schemeClr>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chemeClr val="accent6">
                  <a:lumMod val="50000"/>
                </a:schemeClr>
              </a:solidFill>
              <a:effectLst/>
              <a:latin typeface="Times New Roman" panose="02020603050405020304" pitchFamily="18" charset="0"/>
              <a:ea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AED8F43-509E-BC47-51DF-00EB9CC2E9B9}"/>
              </a:ext>
            </a:extLst>
          </p:cNvPr>
          <p:cNvPicPr>
            <a:picLocks noChangeAspect="1"/>
          </p:cNvPicPr>
          <p:nvPr/>
        </p:nvPicPr>
        <p:blipFill>
          <a:blip r:embed="rId2"/>
          <a:stretch>
            <a:fillRect/>
          </a:stretch>
        </p:blipFill>
        <p:spPr>
          <a:xfrm>
            <a:off x="3000375" y="2904189"/>
            <a:ext cx="6872288" cy="3507095"/>
          </a:xfrm>
          <a:prstGeom prst="rect">
            <a:avLst/>
          </a:prstGeom>
          <a:ln>
            <a:solidFill>
              <a:schemeClr val="tx1"/>
            </a:solidFill>
          </a:ln>
        </p:spPr>
      </p:pic>
    </p:spTree>
    <p:extLst>
      <p:ext uri="{BB962C8B-B14F-4D97-AF65-F5344CB8AC3E}">
        <p14:creationId xmlns:p14="http://schemas.microsoft.com/office/powerpoint/2010/main" val="40925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A568-1A1C-F6D2-6173-8710346E4765}"/>
              </a:ext>
            </a:extLst>
          </p:cNvPr>
          <p:cNvSpPr>
            <a:spLocks noGrp="1"/>
          </p:cNvSpPr>
          <p:nvPr>
            <p:ph type="title"/>
          </p:nvPr>
        </p:nvSpPr>
        <p:spPr>
          <a:xfrm flipV="1">
            <a:off x="2592925" y="-263433"/>
            <a:ext cx="8911687"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22C7093-7CB0-6FDB-CD06-EEC72D53A5D7}"/>
              </a:ext>
            </a:extLst>
          </p:cNvPr>
          <p:cNvSpPr>
            <a:spLocks noGrp="1"/>
          </p:cNvSpPr>
          <p:nvPr>
            <p:ph idx="1"/>
          </p:nvPr>
        </p:nvSpPr>
        <p:spPr>
          <a:xfrm>
            <a:off x="1582057" y="190861"/>
            <a:ext cx="10421257" cy="6456681"/>
          </a:xfrm>
        </p:spPr>
        <p:txBody>
          <a:bodyPr/>
          <a:lstStyle/>
          <a:p>
            <a:r>
              <a:rPr lang="en-US" b="1" dirty="0">
                <a:latin typeface="Times New Roman" panose="02020603050405020304" pitchFamily="18" charset="0"/>
                <a:cs typeface="Times New Roman" panose="02020603050405020304" pitchFamily="18" charset="0"/>
              </a:rPr>
              <a:t>DATA ANALYSIS:</a:t>
            </a:r>
          </a:p>
          <a:p>
            <a:pPr marL="0" indent="0">
              <a:buNone/>
            </a:pPr>
            <a:r>
              <a:rPr lang="en-US" sz="2000" b="1" dirty="0">
                <a:latin typeface="Times New Roman" panose="02020603050405020304" pitchFamily="18" charset="0"/>
                <a:cs typeface="Times New Roman" panose="02020603050405020304" pitchFamily="18" charset="0"/>
              </a:rPr>
              <a:t>1) Using Shape: </a:t>
            </a:r>
            <a:r>
              <a:rPr lang="en-US" sz="2000" kern="0" dirty="0">
                <a:effectLst/>
                <a:latin typeface="Times New Roman" panose="02020603050405020304" pitchFamily="18" charset="0"/>
                <a:ea typeface="Times New Roman" panose="02020603050405020304" pitchFamily="18" charset="0"/>
              </a:rPr>
              <a:t>Shape displays the number of </a:t>
            </a:r>
            <a:r>
              <a:rPr lang="en-US" sz="2000" kern="0" dirty="0">
                <a:latin typeface="Times New Roman" panose="02020603050405020304" pitchFamily="18" charset="0"/>
                <a:ea typeface="Times New Roman" panose="02020603050405020304" pitchFamily="18" charset="0"/>
              </a:rPr>
              <a:t> </a:t>
            </a:r>
            <a:r>
              <a:rPr lang="en-US" sz="2000" kern="0" dirty="0">
                <a:effectLst/>
                <a:latin typeface="Times New Roman" panose="02020603050405020304" pitchFamily="18" charset="0"/>
                <a:ea typeface="Times New Roman" panose="02020603050405020304" pitchFamily="18" charset="0"/>
              </a:rPr>
              <a:t>rows and columns of the dataset.</a:t>
            </a:r>
          </a:p>
          <a:p>
            <a:pPr>
              <a:buAutoNum type="arabicParenR"/>
            </a:pPr>
            <a:endParaRPr lang="en-US" sz="2000" kern="0" dirty="0">
              <a:effectLst/>
              <a:latin typeface="Times New Roman" panose="02020603050405020304" pitchFamily="18" charset="0"/>
              <a:ea typeface="Times New Roman" panose="02020603050405020304" pitchFamily="18" charset="0"/>
            </a:endParaRPr>
          </a:p>
          <a:p>
            <a:pPr marL="0" indent="0">
              <a:buNone/>
            </a:pPr>
            <a:endParaRPr lang="en-US" sz="2000" b="1" kern="0" dirty="0">
              <a:latin typeface="Times New Roman" panose="02020603050405020304" pitchFamily="18" charset="0"/>
              <a:cs typeface="Times New Roman" panose="02020603050405020304" pitchFamily="18" charset="0"/>
            </a:endParaRPr>
          </a:p>
          <a:p>
            <a:pPr marL="0" indent="0">
              <a:buNone/>
            </a:pPr>
            <a:endParaRPr lang="en-US" sz="2000" b="1" kern="0" dirty="0">
              <a:latin typeface="Times New Roman" panose="02020603050405020304" pitchFamily="18" charset="0"/>
              <a:cs typeface="Times New Roman" panose="02020603050405020304" pitchFamily="18" charset="0"/>
            </a:endParaRPr>
          </a:p>
          <a:p>
            <a:pPr marL="0" indent="0">
              <a:buNone/>
            </a:pPr>
            <a:r>
              <a:rPr lang="en-US" sz="2000" b="1" kern="0" dirty="0">
                <a:latin typeface="Times New Roman" panose="02020603050405020304" pitchFamily="18" charset="0"/>
                <a:cs typeface="Times New Roman" panose="02020603050405020304" pitchFamily="18" charset="0"/>
              </a:rPr>
              <a:t>2) Using Info(): It </a:t>
            </a:r>
            <a:r>
              <a:rPr lang="en-US" sz="2000" dirty="0">
                <a:effectLst/>
                <a:latin typeface="Times New Roman" panose="02020603050405020304" pitchFamily="18" charset="0"/>
                <a:ea typeface="Times New Roman" panose="02020603050405020304" pitchFamily="18" charset="0"/>
              </a:rPr>
              <a:t>provides a concise summary of the </a:t>
            </a:r>
            <a:r>
              <a:rPr lang="en-US" sz="2000" dirty="0" err="1">
                <a:effectLst/>
                <a:latin typeface="Times New Roman" panose="02020603050405020304" pitchFamily="18" charset="0"/>
                <a:ea typeface="Times New Roman" panose="02020603050405020304" pitchFamily="18" charset="0"/>
              </a:rPr>
              <a:t>DataFrame</a:t>
            </a:r>
            <a:r>
              <a:rPr lang="en-US" sz="2000" dirty="0">
                <a:effectLst/>
                <a:latin typeface="Times New Roman" panose="02020603050405020304" pitchFamily="18" charset="0"/>
                <a:ea typeface="Times New Roman" panose="02020603050405020304" pitchFamily="18" charset="0"/>
              </a:rPr>
              <a:t>, including the number of non-null entries, column data types, and memory usage.</a:t>
            </a: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547ED4-3EAB-5C75-E8E6-5EAE7407E204}"/>
              </a:ext>
            </a:extLst>
          </p:cNvPr>
          <p:cNvPicPr>
            <a:picLocks noChangeAspect="1"/>
          </p:cNvPicPr>
          <p:nvPr/>
        </p:nvPicPr>
        <p:blipFill>
          <a:blip r:embed="rId2"/>
          <a:stretch>
            <a:fillRect/>
          </a:stretch>
        </p:blipFill>
        <p:spPr>
          <a:xfrm>
            <a:off x="3886200" y="3275203"/>
            <a:ext cx="5031401" cy="3372339"/>
          </a:xfrm>
          <a:prstGeom prst="rect">
            <a:avLst/>
          </a:prstGeom>
          <a:ln>
            <a:solidFill>
              <a:schemeClr val="tx1"/>
            </a:solidFill>
          </a:ln>
        </p:spPr>
      </p:pic>
      <p:pic>
        <p:nvPicPr>
          <p:cNvPr id="12" name="Picture 11">
            <a:extLst>
              <a:ext uri="{FF2B5EF4-FFF2-40B4-BE49-F238E27FC236}">
                <a16:creationId xmlns:a16="http://schemas.microsoft.com/office/drawing/2014/main" id="{D9841AE4-D44E-B7A3-CE32-ABB836DAD620}"/>
              </a:ext>
            </a:extLst>
          </p:cNvPr>
          <p:cNvPicPr>
            <a:picLocks noChangeAspect="1"/>
          </p:cNvPicPr>
          <p:nvPr/>
        </p:nvPicPr>
        <p:blipFill>
          <a:blip r:embed="rId3"/>
          <a:stretch>
            <a:fillRect/>
          </a:stretch>
        </p:blipFill>
        <p:spPr>
          <a:xfrm>
            <a:off x="4952864" y="1166748"/>
            <a:ext cx="2462349" cy="924054"/>
          </a:xfrm>
          <a:prstGeom prst="rect">
            <a:avLst/>
          </a:prstGeom>
          <a:ln>
            <a:solidFill>
              <a:schemeClr val="tx1"/>
            </a:solidFill>
          </a:ln>
        </p:spPr>
      </p:pic>
    </p:spTree>
    <p:extLst>
      <p:ext uri="{BB962C8B-B14F-4D97-AF65-F5344CB8AC3E}">
        <p14:creationId xmlns:p14="http://schemas.microsoft.com/office/powerpoint/2010/main" val="915800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C80EB3-F92B-8EFE-9816-AAF2FB641A30}"/>
              </a:ext>
            </a:extLst>
          </p:cNvPr>
          <p:cNvSpPr>
            <a:spLocks noGrp="1"/>
          </p:cNvSpPr>
          <p:nvPr>
            <p:ph idx="1"/>
          </p:nvPr>
        </p:nvSpPr>
        <p:spPr>
          <a:xfrm>
            <a:off x="1553029" y="348343"/>
            <a:ext cx="10348685" cy="6386286"/>
          </a:xfrm>
        </p:spPr>
        <p:txBody>
          <a:bodyPr/>
          <a:lstStyle/>
          <a:p>
            <a:pPr marL="0" indent="0">
              <a:buNone/>
            </a:pPr>
            <a:r>
              <a:rPr lang="en-US" sz="2000" b="1" dirty="0">
                <a:latin typeface="Times New Roman" panose="02020603050405020304" pitchFamily="18" charset="0"/>
                <a:cs typeface="Times New Roman" panose="02020603050405020304" pitchFamily="18" charset="0"/>
              </a:rPr>
              <a:t>3) Using Describe(): </a:t>
            </a:r>
            <a:r>
              <a:rPr lang="en-US" sz="2000" dirty="0">
                <a:effectLst/>
                <a:latin typeface="Times New Roman" panose="02020603050405020304" pitchFamily="18" charset="0"/>
                <a:ea typeface="Times New Roman" panose="02020603050405020304" pitchFamily="18" charset="0"/>
              </a:rPr>
              <a:t>The describe() function provides summary statistics of the </a:t>
            </a:r>
            <a:r>
              <a:rPr lang="en-US" sz="2000" dirty="0" err="1">
                <a:effectLst/>
                <a:latin typeface="Times New Roman" panose="02020603050405020304" pitchFamily="18" charset="0"/>
                <a:ea typeface="Times New Roman" panose="02020603050405020304" pitchFamily="18" charset="0"/>
              </a:rPr>
              <a:t>DataFrame's</a:t>
            </a:r>
            <a:r>
              <a:rPr lang="en-US" sz="2000" dirty="0">
                <a:effectLst/>
                <a:latin typeface="Times New Roman" panose="02020603050405020304" pitchFamily="18" charset="0"/>
                <a:ea typeface="Times New Roman" panose="02020603050405020304" pitchFamily="18" charset="0"/>
              </a:rPr>
              <a:t> numerical columns.</a:t>
            </a:r>
          </a:p>
          <a:p>
            <a:pPr marL="0" indent="0">
              <a:buNone/>
            </a:pPr>
            <a:endParaRPr lang="en-US" sz="2000" dirty="0">
              <a:latin typeface="Times New Roman" panose="02020603050405020304" pitchFamily="18" charset="0"/>
              <a:ea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latin typeface="Times New Roman" panose="02020603050405020304" pitchFamily="18" charset="0"/>
              <a:ea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latin typeface="Times New Roman" panose="02020603050405020304" pitchFamily="18" charset="0"/>
              <a:ea typeface="Times New Roman" panose="02020603050405020304" pitchFamily="18" charset="0"/>
            </a:endParaRPr>
          </a:p>
          <a:p>
            <a:pPr marL="0" indent="0">
              <a:buNone/>
            </a:pPr>
            <a:endParaRPr lang="en-US" sz="2000" dirty="0">
              <a:latin typeface="Times New Roman" panose="02020603050405020304" pitchFamily="18" charset="0"/>
              <a:ea typeface="Times New Roman" panose="02020603050405020304" pitchFamily="18" charset="0"/>
            </a:endParaRPr>
          </a:p>
          <a:p>
            <a:pPr marL="0" indent="0">
              <a:buNone/>
            </a:pPr>
            <a:r>
              <a:rPr lang="en-US" sz="2000" b="1" dirty="0">
                <a:latin typeface="Times New Roman" panose="02020603050405020304" pitchFamily="18" charset="0"/>
                <a:ea typeface="Times New Roman" panose="02020603050405020304" pitchFamily="18" charset="0"/>
              </a:rPr>
              <a:t>4) Using Duplicated(): </a:t>
            </a:r>
            <a:r>
              <a:rPr lang="en-US" sz="2000" kern="0" dirty="0">
                <a:effectLst/>
                <a:latin typeface="Times New Roman" panose="02020603050405020304" pitchFamily="18" charset="0"/>
                <a:ea typeface="Times New Roman" panose="02020603050405020304" pitchFamily="18" charset="0"/>
              </a:rPr>
              <a:t>Duplicate() finds duplicate entries if any</a:t>
            </a:r>
            <a:r>
              <a:rPr lang="en-US" sz="2400" kern="0" dirty="0">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57CDBCF0-77B5-0BD2-F311-662C8203E6C8}"/>
              </a:ext>
            </a:extLst>
          </p:cNvPr>
          <p:cNvPicPr>
            <a:picLocks noChangeAspect="1"/>
          </p:cNvPicPr>
          <p:nvPr/>
        </p:nvPicPr>
        <p:blipFill>
          <a:blip r:embed="rId2" cstate="print"/>
          <a:stretch>
            <a:fillRect/>
          </a:stretch>
        </p:blipFill>
        <p:spPr>
          <a:xfrm>
            <a:off x="5059815" y="4195082"/>
            <a:ext cx="2506257" cy="2485798"/>
          </a:xfrm>
          <a:prstGeom prst="rect">
            <a:avLst/>
          </a:prstGeom>
          <a:ln>
            <a:solidFill>
              <a:schemeClr val="tx1"/>
            </a:solidFill>
          </a:ln>
        </p:spPr>
      </p:pic>
      <p:pic>
        <p:nvPicPr>
          <p:cNvPr id="7" name="Picture 6">
            <a:extLst>
              <a:ext uri="{FF2B5EF4-FFF2-40B4-BE49-F238E27FC236}">
                <a16:creationId xmlns:a16="http://schemas.microsoft.com/office/drawing/2014/main" id="{10E6236F-BABE-8722-D4E8-4F1B31C1EB73}"/>
              </a:ext>
            </a:extLst>
          </p:cNvPr>
          <p:cNvPicPr>
            <a:picLocks noChangeAspect="1"/>
          </p:cNvPicPr>
          <p:nvPr/>
        </p:nvPicPr>
        <p:blipFill>
          <a:blip r:embed="rId3"/>
          <a:stretch>
            <a:fillRect/>
          </a:stretch>
        </p:blipFill>
        <p:spPr>
          <a:xfrm>
            <a:off x="4081181" y="861816"/>
            <a:ext cx="5177119" cy="2819794"/>
          </a:xfrm>
          <a:prstGeom prst="rect">
            <a:avLst/>
          </a:prstGeom>
          <a:ln>
            <a:solidFill>
              <a:schemeClr val="tx1"/>
            </a:solidFill>
          </a:ln>
        </p:spPr>
      </p:pic>
    </p:spTree>
    <p:extLst>
      <p:ext uri="{BB962C8B-B14F-4D97-AF65-F5344CB8AC3E}">
        <p14:creationId xmlns:p14="http://schemas.microsoft.com/office/powerpoint/2010/main" val="34005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A54A-C377-86B2-D416-54878731C0A3}"/>
              </a:ext>
            </a:extLst>
          </p:cNvPr>
          <p:cNvSpPr>
            <a:spLocks noGrp="1"/>
          </p:cNvSpPr>
          <p:nvPr>
            <p:ph type="title"/>
          </p:nvPr>
        </p:nvSpPr>
        <p:spPr>
          <a:xfrm>
            <a:off x="1378858" y="0"/>
            <a:ext cx="5689600" cy="841829"/>
          </a:xfrm>
        </p:spPr>
        <p:txBody>
          <a:bodyPr>
            <a:normAutofit/>
          </a:bodyPr>
          <a:lstStyle/>
          <a:p>
            <a:r>
              <a:rPr lang="en-US" sz="2000" b="1" dirty="0">
                <a:latin typeface="Times New Roman" panose="02020603050405020304" pitchFamily="18" charset="0"/>
                <a:cs typeface="Times New Roman" panose="02020603050405020304" pitchFamily="18" charset="0"/>
              </a:rPr>
              <a:t>DATA CLEANING AND PREPROCESSING:</a:t>
            </a:r>
            <a:br>
              <a:rPr lang="en-US" sz="2000"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1459E80-E681-CFB3-8B08-1A4B72FE24DE}"/>
              </a:ext>
            </a:extLst>
          </p:cNvPr>
          <p:cNvSpPr>
            <a:spLocks noGrp="1"/>
          </p:cNvSpPr>
          <p:nvPr>
            <p:ph idx="1"/>
          </p:nvPr>
        </p:nvSpPr>
        <p:spPr>
          <a:xfrm>
            <a:off x="6094411" y="210457"/>
            <a:ext cx="5966960" cy="5885543"/>
          </a:xfrm>
        </p:spPr>
        <p:txBody>
          <a:bodyPr/>
          <a:lstStyle/>
          <a:p>
            <a:pPr marL="0" indent="0">
              <a:buNone/>
            </a:pPr>
            <a:r>
              <a:rPr lang="en-US" b="1" dirty="0">
                <a:latin typeface="Times New Roman" panose="02020603050405020304" pitchFamily="18" charset="0"/>
                <a:cs typeface="Times New Roman" panose="02020603050405020304" pitchFamily="18" charset="0"/>
              </a:rPr>
              <a:t>2)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Dropping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unnecessary columns :</a:t>
            </a:r>
            <a:endParaRPr lang="en-US" sz="1800" b="1" kern="0" dirty="0">
              <a:effectLst/>
              <a:latin typeface="Times New Roman" panose="02020603050405020304" pitchFamily="18" charset="0"/>
              <a:ea typeface="Times New Roman" panose="02020603050405020304" pitchFamily="18" charset="0"/>
            </a:endParaRPr>
          </a:p>
          <a:p>
            <a:pPr marL="0" indent="0">
              <a:buNone/>
            </a:pPr>
            <a:endParaRPr lang="en-US" sz="1800" kern="0" dirty="0">
              <a:effectLst/>
              <a:latin typeface="Times New Roman" panose="02020603050405020304" pitchFamily="18" charset="0"/>
              <a:ea typeface="Times New Roman" panose="02020603050405020304" pitchFamily="18" charset="0"/>
            </a:endParaRPr>
          </a:p>
          <a:p>
            <a:pPr marL="0" indent="0">
              <a:buNone/>
            </a:pPr>
            <a:endParaRPr lang="en-US" kern="0" dirty="0">
              <a:latin typeface="Times New Roman" panose="02020603050405020304" pitchFamily="18" charset="0"/>
            </a:endParaRPr>
          </a:p>
          <a:p>
            <a:pPr marL="0" indent="0">
              <a:buNone/>
            </a:pPr>
            <a:endParaRPr lang="en-US" kern="0" dirty="0">
              <a:latin typeface="Times New Roman" panose="02020603050405020304" pitchFamily="18" charset="0"/>
            </a:endParaRPr>
          </a:p>
          <a:p>
            <a:pPr marL="0" indent="0">
              <a:buNone/>
            </a:pPr>
            <a:endParaRPr lang="en-US" kern="0" dirty="0">
              <a:latin typeface="Times New Roman" panose="02020603050405020304" pitchFamily="18" charset="0"/>
            </a:endParaRPr>
          </a:p>
          <a:p>
            <a:pPr marL="0" indent="0">
              <a:buNone/>
            </a:pPr>
            <a:r>
              <a:rPr lang="en-US" b="1" kern="0" dirty="0">
                <a:latin typeface="Times New Roman" panose="02020603050405020304" pitchFamily="18" charset="0"/>
              </a:rPr>
              <a:t>3)</a:t>
            </a:r>
            <a:r>
              <a:rPr lang="en-US" kern="0" dirty="0">
                <a:latin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Converting Column to Numeric : </a:t>
            </a:r>
          </a:p>
          <a:p>
            <a:pPr marL="0" indent="0">
              <a:buNone/>
            </a:pPr>
            <a:endParaRPr lang="en-US" kern="0" dirty="0">
              <a:latin typeface="Times New Roman" panose="02020603050405020304" pitchFamily="18" charset="0"/>
            </a:endParaRPr>
          </a:p>
          <a:p>
            <a:pPr marL="0" indent="0">
              <a:buNone/>
            </a:pPr>
            <a:endParaRPr lang="en-US" dirty="0"/>
          </a:p>
        </p:txBody>
      </p:sp>
      <p:sp>
        <p:nvSpPr>
          <p:cNvPr id="4" name="Text Placeholder 3">
            <a:extLst>
              <a:ext uri="{FF2B5EF4-FFF2-40B4-BE49-F238E27FC236}">
                <a16:creationId xmlns:a16="http://schemas.microsoft.com/office/drawing/2014/main" id="{5E5A018D-D717-73DE-A9C2-8F851A5FF791}"/>
              </a:ext>
            </a:extLst>
          </p:cNvPr>
          <p:cNvSpPr>
            <a:spLocks noGrp="1"/>
          </p:cNvSpPr>
          <p:nvPr>
            <p:ph type="body" sz="half" idx="2"/>
          </p:nvPr>
        </p:nvSpPr>
        <p:spPr>
          <a:xfrm>
            <a:off x="1611086" y="609600"/>
            <a:ext cx="4804002" cy="6037943"/>
          </a:xfrm>
        </p:spPr>
        <p:txBody>
          <a:bodyPr/>
          <a:lstStyle/>
          <a:p>
            <a:pPr marL="342900" indent="-342900">
              <a:buAutoNum type="arabicParenR"/>
            </a:pPr>
            <a:r>
              <a:rPr lang="en-US" sz="1800" b="1" dirty="0">
                <a:latin typeface="Times New Roman" panose="02020603050405020304" pitchFamily="18" charset="0"/>
                <a:cs typeface="Times New Roman" panose="02020603050405020304" pitchFamily="18" charset="0"/>
              </a:rPr>
              <a:t>Checking Null values:</a:t>
            </a:r>
          </a:p>
          <a:p>
            <a:pPr marL="342900" indent="-342900">
              <a:buAutoNum type="arabicParenR"/>
            </a:pPr>
            <a:endParaRPr lang="en-US" sz="1800" b="1" dirty="0">
              <a:latin typeface="Times New Roman" panose="02020603050405020304" pitchFamily="18" charset="0"/>
              <a:cs typeface="Times New Roman" panose="02020603050405020304" pitchFamily="18" charset="0"/>
            </a:endParaRPr>
          </a:p>
          <a:p>
            <a:pPr marL="342900" indent="-342900">
              <a:buAutoNum type="arabicParenR"/>
            </a:pPr>
            <a:endParaRPr lang="en-US" sz="1800" b="1" dirty="0">
              <a:latin typeface="Times New Roman" panose="02020603050405020304" pitchFamily="18" charset="0"/>
              <a:cs typeface="Times New Roman" panose="02020603050405020304" pitchFamily="18" charset="0"/>
            </a:endParaRPr>
          </a:p>
          <a:p>
            <a:pPr marL="342900" indent="-342900">
              <a:buAutoNum type="arabicParenR"/>
            </a:pPr>
            <a:endParaRPr lang="en-US" sz="1800" b="1" dirty="0">
              <a:latin typeface="Times New Roman" panose="02020603050405020304" pitchFamily="18" charset="0"/>
              <a:cs typeface="Times New Roman" panose="02020603050405020304" pitchFamily="18" charset="0"/>
            </a:endParaRPr>
          </a:p>
          <a:p>
            <a:pPr marL="342900" indent="-342900">
              <a:buAutoNum type="arabicParenR"/>
            </a:pPr>
            <a:endParaRPr lang="en-US" sz="1800" b="1" dirty="0">
              <a:latin typeface="Times New Roman" panose="02020603050405020304" pitchFamily="18" charset="0"/>
              <a:cs typeface="Times New Roman" panose="02020603050405020304" pitchFamily="18" charset="0"/>
            </a:endParaRPr>
          </a:p>
          <a:p>
            <a:pPr marL="342900" indent="-342900">
              <a:buAutoNum type="arabicParenR"/>
            </a:pPr>
            <a:endParaRPr lang="en-US" sz="1800" b="1" dirty="0">
              <a:latin typeface="Times New Roman" panose="02020603050405020304" pitchFamily="18" charset="0"/>
              <a:cs typeface="Times New Roman" panose="02020603050405020304" pitchFamily="18" charset="0"/>
            </a:endParaRPr>
          </a:p>
          <a:p>
            <a:pPr marL="342900" indent="-342900">
              <a:buAutoNum type="arabicParenR"/>
            </a:pPr>
            <a:endParaRPr lang="en-US" sz="1800" b="1" dirty="0">
              <a:latin typeface="Times New Roman" panose="02020603050405020304" pitchFamily="18" charset="0"/>
              <a:cs typeface="Times New Roman" panose="02020603050405020304" pitchFamily="18" charset="0"/>
            </a:endParaRPr>
          </a:p>
          <a:p>
            <a:pPr marL="342900" indent="-342900">
              <a:buAutoNum type="arabicParenR"/>
            </a:pPr>
            <a:endParaRPr lang="en-US" sz="1800" b="1" dirty="0">
              <a:latin typeface="Times New Roman" panose="02020603050405020304" pitchFamily="18" charset="0"/>
              <a:cs typeface="Times New Roman" panose="02020603050405020304" pitchFamily="18" charset="0"/>
            </a:endParaRPr>
          </a:p>
          <a:p>
            <a:pPr marL="342900" indent="-342900">
              <a:buAutoNum type="arabicParenR"/>
            </a:pPr>
            <a:endParaRPr lang="en-US" sz="1800" b="1" dirty="0">
              <a:latin typeface="Times New Roman" panose="02020603050405020304" pitchFamily="18" charset="0"/>
              <a:cs typeface="Times New Roman" panose="02020603050405020304" pitchFamily="18" charset="0"/>
            </a:endParaRPr>
          </a:p>
          <a:p>
            <a:pPr marL="342900" indent="-342900">
              <a:buAutoNum type="arabicParenR"/>
            </a:pPr>
            <a:endParaRPr lang="en-US" sz="1800" b="1" dirty="0">
              <a:latin typeface="Times New Roman" panose="02020603050405020304" pitchFamily="18" charset="0"/>
              <a:cs typeface="Times New Roman" panose="02020603050405020304" pitchFamily="18" charset="0"/>
            </a:endParaRPr>
          </a:p>
          <a:p>
            <a:pPr marL="342900" indent="-342900">
              <a:buAutoNum type="arabicParenR"/>
            </a:pPr>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Conclusion: </a:t>
            </a:r>
            <a:r>
              <a:rPr lang="en-US" sz="1800" dirty="0">
                <a:latin typeface="Times New Roman" panose="02020603050405020304" pitchFamily="18" charset="0"/>
                <a:cs typeface="Times New Roman" panose="02020603050405020304" pitchFamily="18" charset="0"/>
              </a:rPr>
              <a:t>There are no missing values</a:t>
            </a:r>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dirty="0"/>
          </a:p>
        </p:txBody>
      </p:sp>
      <p:pic>
        <p:nvPicPr>
          <p:cNvPr id="11" name="Picture 10">
            <a:extLst>
              <a:ext uri="{FF2B5EF4-FFF2-40B4-BE49-F238E27FC236}">
                <a16:creationId xmlns:a16="http://schemas.microsoft.com/office/drawing/2014/main" id="{8FC145FC-9A3D-BF4A-9180-E592DF4B13C0}"/>
              </a:ext>
            </a:extLst>
          </p:cNvPr>
          <p:cNvPicPr>
            <a:picLocks noChangeAspect="1"/>
          </p:cNvPicPr>
          <p:nvPr/>
        </p:nvPicPr>
        <p:blipFill>
          <a:blip r:embed="rId2"/>
          <a:stretch>
            <a:fillRect/>
          </a:stretch>
        </p:blipFill>
        <p:spPr>
          <a:xfrm>
            <a:off x="2022472" y="1102599"/>
            <a:ext cx="2714625" cy="4652802"/>
          </a:xfrm>
          <a:prstGeom prst="rect">
            <a:avLst/>
          </a:prstGeom>
          <a:ln>
            <a:solidFill>
              <a:schemeClr val="tx1"/>
            </a:solidFill>
          </a:ln>
        </p:spPr>
      </p:pic>
      <p:pic>
        <p:nvPicPr>
          <p:cNvPr id="13" name="Picture 12">
            <a:extLst>
              <a:ext uri="{FF2B5EF4-FFF2-40B4-BE49-F238E27FC236}">
                <a16:creationId xmlns:a16="http://schemas.microsoft.com/office/drawing/2014/main" id="{D90B23FE-E6DF-E3E5-8BB1-2EA0F22C4A8D}"/>
              </a:ext>
            </a:extLst>
          </p:cNvPr>
          <p:cNvPicPr>
            <a:picLocks noChangeAspect="1"/>
          </p:cNvPicPr>
          <p:nvPr/>
        </p:nvPicPr>
        <p:blipFill>
          <a:blip r:embed="rId3"/>
          <a:stretch>
            <a:fillRect/>
          </a:stretch>
        </p:blipFill>
        <p:spPr>
          <a:xfrm>
            <a:off x="6281739" y="2048182"/>
            <a:ext cx="5248274" cy="1380818"/>
          </a:xfrm>
          <a:prstGeom prst="rect">
            <a:avLst/>
          </a:prstGeom>
        </p:spPr>
      </p:pic>
    </p:spTree>
    <p:extLst>
      <p:ext uri="{BB962C8B-B14F-4D97-AF65-F5344CB8AC3E}">
        <p14:creationId xmlns:p14="http://schemas.microsoft.com/office/powerpoint/2010/main" val="1744147835"/>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851</TotalTime>
  <Words>758</Words>
  <Application>Microsoft Office PowerPoint</Application>
  <PresentationFormat>Widescreen</PresentationFormat>
  <Paragraphs>177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Comic Sans MS</vt:lpstr>
      <vt:lpstr>DM Sans Bold</vt:lpstr>
      <vt:lpstr>Times New Roman</vt:lpstr>
      <vt:lpstr>Wingdings 3</vt:lpstr>
      <vt:lpstr>Wisp</vt:lpstr>
      <vt:lpstr>   </vt:lpstr>
      <vt:lpstr>CONTENT</vt:lpstr>
      <vt:lpstr>PROBLEM STATEMENT &amp; OBJECTIVE</vt:lpstr>
      <vt:lpstr>FLOWCHART </vt:lpstr>
      <vt:lpstr>DATASET INFORMATION</vt:lpstr>
      <vt:lpstr>METHODOLOGY</vt:lpstr>
      <vt:lpstr>PowerPoint Presentation</vt:lpstr>
      <vt:lpstr>PowerPoint Presentation</vt:lpstr>
      <vt:lpstr>DATA CLEANING AND PREPROCESSING: </vt:lpstr>
      <vt:lpstr>DATA VISUALIZATION</vt:lpstr>
      <vt:lpstr>PowerPoint Presentation</vt:lpstr>
      <vt:lpstr>PowerPoint Presentation</vt:lpstr>
      <vt:lpstr>PowerPoint Presentation</vt:lpstr>
      <vt:lpstr>TRAINING AND TESTING THE MODEL</vt:lpstr>
      <vt:lpstr>CONVERTING AND SPLITTING THE DATA FOR TRAINING</vt:lpstr>
      <vt:lpstr>ALGORITHMS USED IN DATASET</vt:lpstr>
      <vt:lpstr>EVALUATING AND COMPARING THE ALGORITHMS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Jasmine Kaur</dc:creator>
  <cp:lastModifiedBy>FIZA KHAN</cp:lastModifiedBy>
  <cp:revision>19</cp:revision>
  <dcterms:created xsi:type="dcterms:W3CDTF">2024-08-04T16:50:27Z</dcterms:created>
  <dcterms:modified xsi:type="dcterms:W3CDTF">2025-02-10T08:35:19Z</dcterms:modified>
</cp:coreProperties>
</file>