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Dosis Semi-Bold" charset="1" panose="02010703020202060003"/>
      <p:regular r:id="rId19"/>
    </p:embeddedFont>
    <p:embeddedFont>
      <p:font typeface="Proxima Nova" charset="1" panose="02000506030000020004"/>
      <p:regular r:id="rId20"/>
    </p:embeddedFont>
    <p:embeddedFont>
      <p:font typeface="Proxima Nova Bold" charset="1" panose="0200050603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5.png" Type="http://schemas.openxmlformats.org/officeDocument/2006/relationships/image"/><Relationship Id="rId5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530922"/>
            <a:ext cx="2054680" cy="2116243"/>
          </a:xfrm>
          <a:custGeom>
            <a:avLst/>
            <a:gdLst/>
            <a:ahLst/>
            <a:cxnLst/>
            <a:rect r="r" b="b" t="t" l="l"/>
            <a:pathLst>
              <a:path h="2116243" w="2054680">
                <a:moveTo>
                  <a:pt x="0" y="0"/>
                </a:moveTo>
                <a:lnTo>
                  <a:pt x="2054680" y="0"/>
                </a:lnTo>
                <a:lnTo>
                  <a:pt x="2054680" y="2116243"/>
                </a:lnTo>
                <a:lnTo>
                  <a:pt x="0" y="2116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2100" y="1060293"/>
            <a:ext cx="12330071" cy="3383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0"/>
              </a:lnSpc>
            </a:pPr>
            <a:r>
              <a:rPr lang="en-US" b="true" sz="7300" spc="-73">
                <a:solidFill>
                  <a:srgbClr val="000000"/>
                </a:solidFill>
                <a:latin typeface="Dosis Semi-Bold"/>
                <a:ea typeface="Dosis Semi-Bold"/>
                <a:cs typeface="Dosis Semi-Bold"/>
                <a:sym typeface="Dosis Semi-Bold"/>
              </a:rPr>
              <a:t>STAFF-FLOW </a:t>
            </a:r>
          </a:p>
          <a:p>
            <a:pPr algn="l">
              <a:lnSpc>
                <a:spcPts val="6570"/>
              </a:lnSpc>
            </a:pPr>
            <a:r>
              <a:rPr lang="en-US" b="true" sz="7300" spc="-73">
                <a:solidFill>
                  <a:srgbClr val="000000"/>
                </a:solidFill>
                <a:latin typeface="Dosis Semi-Bold"/>
                <a:ea typeface="Dosis Semi-Bold"/>
                <a:cs typeface="Dosis Semi-Bold"/>
                <a:sym typeface="Dosis Semi-Bold"/>
              </a:rPr>
              <a:t>AN AI-POWERED EMPLOYEE SHIFT &amp; WORKLOAD MANAGER</a:t>
            </a:r>
          </a:p>
          <a:p>
            <a:pPr algn="l">
              <a:lnSpc>
                <a:spcPts val="657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153590"/>
            <a:ext cx="8115300" cy="155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 spc="-3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Streamlining Workforce Management for Small &amp; Medium Businesses</a:t>
            </a:r>
          </a:p>
          <a:p>
            <a:pPr algn="l">
              <a:lnSpc>
                <a:spcPts val="416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842503"/>
            <a:ext cx="10616483" cy="1415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1"/>
              </a:lnSpc>
            </a:pPr>
            <a:r>
              <a:rPr lang="en-US" sz="2599" spc="-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Date: March 19, 2025</a:t>
            </a:r>
          </a:p>
          <a:p>
            <a:pPr algn="l">
              <a:lnSpc>
                <a:spcPts val="3821"/>
              </a:lnSpc>
            </a:pPr>
            <a:r>
              <a:rPr lang="en-US" sz="2599" spc="-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Prepared By: Fiza Amjad, Shahmir Ahmed, Abdullah Azher Chaudhary</a:t>
            </a:r>
          </a:p>
          <a:p>
            <a:pPr algn="l">
              <a:lnSpc>
                <a:spcPts val="3821"/>
              </a:lnSpc>
            </a:pPr>
            <a:r>
              <a:rPr lang="en-US" sz="2599" spc="-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Presented to: Dr. Khalidoon Rashid</a:t>
            </a:r>
          </a:p>
        </p:txBody>
      </p:sp>
      <p:sp>
        <p:nvSpPr>
          <p:cNvPr name="AutoShape 6" id="6"/>
          <p:cNvSpPr/>
          <p:nvPr/>
        </p:nvSpPr>
        <p:spPr>
          <a:xfrm>
            <a:off x="-4282527" y="7545730"/>
            <a:ext cx="6492240" cy="0"/>
          </a:xfrm>
          <a:prstGeom prst="line">
            <a:avLst/>
          </a:prstGeom>
          <a:ln cap="rnd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4013180" y="9210675"/>
            <a:ext cx="6492240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2209823" y="2647165"/>
            <a:ext cx="5805853" cy="5740537"/>
            <a:chOff x="0" y="0"/>
            <a:chExt cx="7741138" cy="7654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741138" cy="7654050"/>
            </a:xfrm>
            <a:custGeom>
              <a:avLst/>
              <a:gdLst/>
              <a:ahLst/>
              <a:cxnLst/>
              <a:rect r="r" b="b" t="t" l="l"/>
              <a:pathLst>
                <a:path h="7654050" w="7741138">
                  <a:moveTo>
                    <a:pt x="0" y="0"/>
                  </a:moveTo>
                  <a:lnTo>
                    <a:pt x="7741138" y="0"/>
                  </a:lnTo>
                  <a:lnTo>
                    <a:pt x="7741138" y="7654050"/>
                  </a:lnTo>
                  <a:lnTo>
                    <a:pt x="0" y="7654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679344" y="2607108"/>
              <a:ext cx="2382449" cy="2293107"/>
            </a:xfrm>
            <a:custGeom>
              <a:avLst/>
              <a:gdLst/>
              <a:ahLst/>
              <a:cxnLst/>
              <a:rect r="r" b="b" t="t" l="l"/>
              <a:pathLst>
                <a:path h="2293107" w="2382449">
                  <a:moveTo>
                    <a:pt x="0" y="0"/>
                  </a:moveTo>
                  <a:lnTo>
                    <a:pt x="2382449" y="0"/>
                  </a:lnTo>
                  <a:lnTo>
                    <a:pt x="2382449" y="2293107"/>
                  </a:lnTo>
                  <a:lnTo>
                    <a:pt x="0" y="22931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217420" y="2466975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02013" y="1028700"/>
            <a:ext cx="3571974" cy="3142954"/>
          </a:xfrm>
          <a:custGeom>
            <a:avLst/>
            <a:gdLst/>
            <a:ahLst/>
            <a:cxnLst/>
            <a:rect r="r" b="b" t="t" l="l"/>
            <a:pathLst>
              <a:path h="3142954" w="3571974">
                <a:moveTo>
                  <a:pt x="0" y="0"/>
                </a:moveTo>
                <a:lnTo>
                  <a:pt x="3571974" y="0"/>
                </a:lnTo>
                <a:lnTo>
                  <a:pt x="3571974" y="3142954"/>
                </a:lnTo>
                <a:lnTo>
                  <a:pt x="0" y="314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3035559" y="9740848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33146" y="2900070"/>
            <a:ext cx="9048611" cy="4151652"/>
          </a:xfrm>
          <a:custGeom>
            <a:avLst/>
            <a:gdLst/>
            <a:ahLst/>
            <a:cxnLst/>
            <a:rect r="r" b="b" t="t" l="l"/>
            <a:pathLst>
              <a:path h="4151652" w="9048611">
                <a:moveTo>
                  <a:pt x="0" y="0"/>
                </a:moveTo>
                <a:lnTo>
                  <a:pt x="9048611" y="0"/>
                </a:lnTo>
                <a:lnTo>
                  <a:pt x="9048611" y="4151652"/>
                </a:lnTo>
                <a:lnTo>
                  <a:pt x="0" y="4151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58" t="0" r="-13153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380028" y="2466975"/>
            <a:ext cx="5847350" cy="6307607"/>
          </a:xfrm>
          <a:custGeom>
            <a:avLst/>
            <a:gdLst/>
            <a:ahLst/>
            <a:cxnLst/>
            <a:rect r="r" b="b" t="t" l="l"/>
            <a:pathLst>
              <a:path h="6307607" w="5847350">
                <a:moveTo>
                  <a:pt x="0" y="0"/>
                </a:moveTo>
                <a:lnTo>
                  <a:pt x="5847350" y="0"/>
                </a:lnTo>
                <a:lnTo>
                  <a:pt x="5847350" y="6307607"/>
                </a:lnTo>
                <a:lnTo>
                  <a:pt x="0" y="63076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1038225"/>
            <a:ext cx="17922019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b="true" sz="7700" spc="-77">
                <a:solidFill>
                  <a:srgbClr val="000000"/>
                </a:solidFill>
                <a:latin typeface="Dosis Semi-Bold"/>
                <a:ea typeface="Dosis Semi-Bold"/>
                <a:cs typeface="Dosis Semi-Bold"/>
                <a:sym typeface="Dosis Semi-Bold"/>
              </a:rPr>
              <a:t>SNAPSHOTS OF JIRA AND CONFLUENCE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146" y="9546390"/>
            <a:ext cx="18097222" cy="39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sz="2313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Note: Everything is maintained on Jira and Confluence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217420" y="2466975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02013" y="1028700"/>
            <a:ext cx="3571974" cy="3142954"/>
          </a:xfrm>
          <a:custGeom>
            <a:avLst/>
            <a:gdLst/>
            <a:ahLst/>
            <a:cxnLst/>
            <a:rect r="r" b="b" t="t" l="l"/>
            <a:pathLst>
              <a:path h="3142954" w="3571974">
                <a:moveTo>
                  <a:pt x="0" y="0"/>
                </a:moveTo>
                <a:lnTo>
                  <a:pt x="3571974" y="0"/>
                </a:lnTo>
                <a:lnTo>
                  <a:pt x="3571974" y="3142954"/>
                </a:lnTo>
                <a:lnTo>
                  <a:pt x="0" y="314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3035559" y="9740848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137850" y="2673319"/>
            <a:ext cx="8083212" cy="6362642"/>
          </a:xfrm>
          <a:custGeom>
            <a:avLst/>
            <a:gdLst/>
            <a:ahLst/>
            <a:cxnLst/>
            <a:rect r="r" b="b" t="t" l="l"/>
            <a:pathLst>
              <a:path h="6362642" w="8083212">
                <a:moveTo>
                  <a:pt x="0" y="0"/>
                </a:moveTo>
                <a:lnTo>
                  <a:pt x="8083212" y="0"/>
                </a:lnTo>
                <a:lnTo>
                  <a:pt x="8083212" y="6362642"/>
                </a:lnTo>
                <a:lnTo>
                  <a:pt x="0" y="6362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594" t="0" r="-7594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274232" y="2918618"/>
            <a:ext cx="9522655" cy="5872045"/>
          </a:xfrm>
          <a:custGeom>
            <a:avLst/>
            <a:gdLst/>
            <a:ahLst/>
            <a:cxnLst/>
            <a:rect r="r" b="b" t="t" l="l"/>
            <a:pathLst>
              <a:path h="5872045" w="9522655">
                <a:moveTo>
                  <a:pt x="0" y="0"/>
                </a:moveTo>
                <a:lnTo>
                  <a:pt x="9522655" y="0"/>
                </a:lnTo>
                <a:lnTo>
                  <a:pt x="9522655" y="5872045"/>
                </a:lnTo>
                <a:lnTo>
                  <a:pt x="0" y="58720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1038225"/>
            <a:ext cx="17922019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b="true" sz="7700" spc="-77">
                <a:solidFill>
                  <a:srgbClr val="000000"/>
                </a:solidFill>
                <a:latin typeface="Dosis Semi-Bold"/>
                <a:ea typeface="Dosis Semi-Bold"/>
                <a:cs typeface="Dosis Semi-Bold"/>
                <a:sym typeface="Dosis Semi-Bold"/>
              </a:rPr>
              <a:t>SNAPSHOTS OF JIRA AND CONFLUENCE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146" y="9546390"/>
            <a:ext cx="18097222" cy="39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sz="2313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Note: Everything is maintained on Jira and Confluence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3246120" y="2411971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02013" y="1028700"/>
            <a:ext cx="3571974" cy="3142954"/>
          </a:xfrm>
          <a:custGeom>
            <a:avLst/>
            <a:gdLst/>
            <a:ahLst/>
            <a:cxnLst/>
            <a:rect r="r" b="b" t="t" l="l"/>
            <a:pathLst>
              <a:path h="3142954" w="3571974">
                <a:moveTo>
                  <a:pt x="0" y="0"/>
                </a:moveTo>
                <a:lnTo>
                  <a:pt x="3571974" y="0"/>
                </a:lnTo>
                <a:lnTo>
                  <a:pt x="3571974" y="3142954"/>
                </a:lnTo>
                <a:lnTo>
                  <a:pt x="0" y="314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3035559" y="9740848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934168" y="2623667"/>
            <a:ext cx="13095178" cy="6842231"/>
          </a:xfrm>
          <a:custGeom>
            <a:avLst/>
            <a:gdLst/>
            <a:ahLst/>
            <a:cxnLst/>
            <a:rect r="r" b="b" t="t" l="l"/>
            <a:pathLst>
              <a:path h="6842231" w="13095178">
                <a:moveTo>
                  <a:pt x="0" y="0"/>
                </a:moveTo>
                <a:lnTo>
                  <a:pt x="13095179" y="0"/>
                </a:lnTo>
                <a:lnTo>
                  <a:pt x="13095179" y="6842231"/>
                </a:lnTo>
                <a:lnTo>
                  <a:pt x="0" y="68422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1038225"/>
            <a:ext cx="17922019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b="true" sz="7700" spc="-77">
                <a:solidFill>
                  <a:srgbClr val="000000"/>
                </a:solidFill>
                <a:latin typeface="Dosis Semi-Bold"/>
                <a:ea typeface="Dosis Semi-Bold"/>
                <a:cs typeface="Dosis Semi-Bold"/>
                <a:sym typeface="Dosis Semi-Bold"/>
              </a:rPr>
              <a:t>SNAPSHOT OF FIGMA WIREFRAMES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3146" y="9546390"/>
            <a:ext cx="18097222" cy="39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sz="2313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Note: Everything is maintained on Jira and Confluence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3246120" y="2411971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02013" y="1028700"/>
            <a:ext cx="3571974" cy="3142954"/>
          </a:xfrm>
          <a:custGeom>
            <a:avLst/>
            <a:gdLst/>
            <a:ahLst/>
            <a:cxnLst/>
            <a:rect r="r" b="b" t="t" l="l"/>
            <a:pathLst>
              <a:path h="3142954" w="3571974">
                <a:moveTo>
                  <a:pt x="0" y="0"/>
                </a:moveTo>
                <a:lnTo>
                  <a:pt x="3571974" y="0"/>
                </a:lnTo>
                <a:lnTo>
                  <a:pt x="3571974" y="3142954"/>
                </a:lnTo>
                <a:lnTo>
                  <a:pt x="0" y="314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3035559" y="9740848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172002" y="5143500"/>
            <a:ext cx="12070256" cy="4179326"/>
          </a:xfrm>
          <a:custGeom>
            <a:avLst/>
            <a:gdLst/>
            <a:ahLst/>
            <a:cxnLst/>
            <a:rect r="r" b="b" t="t" l="l"/>
            <a:pathLst>
              <a:path h="4179326" w="12070256">
                <a:moveTo>
                  <a:pt x="0" y="0"/>
                </a:moveTo>
                <a:lnTo>
                  <a:pt x="12070255" y="0"/>
                </a:lnTo>
                <a:lnTo>
                  <a:pt x="12070255" y="4179326"/>
                </a:lnTo>
                <a:lnTo>
                  <a:pt x="0" y="41793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46120" y="3595392"/>
            <a:ext cx="17922019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b="true" sz="7700" spc="-77">
                <a:solidFill>
                  <a:srgbClr val="000000"/>
                </a:solidFill>
                <a:latin typeface="Dosis Semi-Bold"/>
                <a:ea typeface="Dosis Semi-Bold"/>
                <a:cs typeface="Dosis Semi-Bold"/>
                <a:sym typeface="Dosis Semi-Bold"/>
              </a:rPr>
              <a:t>THANKYOU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3146" y="9546390"/>
            <a:ext cx="18097222" cy="39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sz="2313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Note: Everything is maintained on Jira and Confluence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3273776"/>
            <a:ext cx="5928353" cy="1217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sz="2313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With Jira and Confluence, we manage StaffFlow’s journey from vision to victory, sprint by sprint.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217420" y="2352675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02013" y="1028700"/>
            <a:ext cx="3571974" cy="3142954"/>
          </a:xfrm>
          <a:custGeom>
            <a:avLst/>
            <a:gdLst/>
            <a:ahLst/>
            <a:cxnLst/>
            <a:rect r="r" b="b" t="t" l="l"/>
            <a:pathLst>
              <a:path h="3142954" w="3571974">
                <a:moveTo>
                  <a:pt x="0" y="0"/>
                </a:moveTo>
                <a:lnTo>
                  <a:pt x="3571974" y="0"/>
                </a:lnTo>
                <a:lnTo>
                  <a:pt x="3571974" y="3142954"/>
                </a:lnTo>
                <a:lnTo>
                  <a:pt x="0" y="314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89234" y="3842019"/>
            <a:ext cx="8367029" cy="6233437"/>
          </a:xfrm>
          <a:custGeom>
            <a:avLst/>
            <a:gdLst/>
            <a:ahLst/>
            <a:cxnLst/>
            <a:rect r="r" b="b" t="t" l="l"/>
            <a:pathLst>
              <a:path h="6233437" w="8367029">
                <a:moveTo>
                  <a:pt x="0" y="0"/>
                </a:moveTo>
                <a:lnTo>
                  <a:pt x="8367030" y="0"/>
                </a:lnTo>
                <a:lnTo>
                  <a:pt x="8367030" y="6233437"/>
                </a:lnTo>
                <a:lnTo>
                  <a:pt x="0" y="62334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673620"/>
            <a:ext cx="14622578" cy="227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250" spc="-3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Have you ever been stuck juggling last-minute shift changes, scrambling to tr</a:t>
            </a:r>
            <a:r>
              <a:rPr lang="en-US" sz="3250" spc="-3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ack employee hours, or drowning in scheduling chaos—wondering if there’s a better way?</a:t>
            </a:r>
          </a:p>
          <a:p>
            <a:pPr algn="l">
              <a:lnSpc>
                <a:spcPts val="455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038225"/>
            <a:ext cx="10665474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b="true" sz="7700" spc="-77">
                <a:solidFill>
                  <a:srgbClr val="000000"/>
                </a:solidFill>
                <a:latin typeface="Dosis Semi-Bold"/>
                <a:ea typeface="Dosis Semi-Bold"/>
                <a:cs typeface="Dosis Semi-Bold"/>
                <a:sym typeface="Dosis Semi-Bold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714511"/>
            <a:ext cx="7311289" cy="2841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1687" indent="-350844" lvl="1">
              <a:lnSpc>
                <a:spcPts val="4550"/>
              </a:lnSpc>
              <a:buFont typeface="Arial"/>
              <a:buChar char="•"/>
            </a:pPr>
            <a:r>
              <a:rPr lang="en-US" sz="3250" spc="-3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Inefficient </a:t>
            </a:r>
            <a:r>
              <a:rPr lang="en-US" sz="3250" spc="-3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manual scheduling</a:t>
            </a:r>
          </a:p>
          <a:p>
            <a:pPr algn="l" marL="701687" indent="-350844" lvl="1">
              <a:lnSpc>
                <a:spcPts val="4550"/>
              </a:lnSpc>
              <a:buFont typeface="Arial"/>
              <a:buChar char="•"/>
            </a:pPr>
            <a:r>
              <a:rPr lang="en-US" sz="3250" spc="-3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Employees lack transparency</a:t>
            </a:r>
          </a:p>
          <a:p>
            <a:pPr algn="l" marL="701687" indent="-350844" lvl="1">
              <a:lnSpc>
                <a:spcPts val="4550"/>
              </a:lnSpc>
              <a:buFont typeface="Arial"/>
              <a:buChar char="•"/>
            </a:pPr>
            <a:r>
              <a:rPr lang="en-US" sz="3250" spc="-3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Managers waste hours planning shifts</a:t>
            </a:r>
          </a:p>
          <a:p>
            <a:pPr algn="l" marL="701687" indent="-350844" lvl="1">
              <a:lnSpc>
                <a:spcPts val="4550"/>
              </a:lnSpc>
              <a:buFont typeface="Arial"/>
              <a:buChar char="•"/>
            </a:pPr>
            <a:r>
              <a:rPr lang="en-US" sz="3250" spc="-3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Tracking work hours and overtime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225108"/>
            <a:ext cx="7311289" cy="169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b="true" sz="3250" spc="-32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What if</a:t>
            </a:r>
            <a:r>
              <a:rPr lang="en-US" b="true" sz="3250" spc="-32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ther</a:t>
            </a:r>
            <a:r>
              <a:rPr lang="en-US" b="true" sz="3250" spc="-32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 was a smarter, simpler way to manage all this?</a:t>
            </a:r>
          </a:p>
          <a:p>
            <a:pPr algn="l">
              <a:lnSpc>
                <a:spcPts val="455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217420" y="2466975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02013" y="1028700"/>
            <a:ext cx="3571974" cy="3142954"/>
          </a:xfrm>
          <a:custGeom>
            <a:avLst/>
            <a:gdLst/>
            <a:ahLst/>
            <a:cxnLst/>
            <a:rect r="r" b="b" t="t" l="l"/>
            <a:pathLst>
              <a:path h="3142954" w="3571974">
                <a:moveTo>
                  <a:pt x="0" y="0"/>
                </a:moveTo>
                <a:lnTo>
                  <a:pt x="3571974" y="0"/>
                </a:lnTo>
                <a:lnTo>
                  <a:pt x="3571974" y="3142954"/>
                </a:lnTo>
                <a:lnTo>
                  <a:pt x="0" y="314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55678" y="4848577"/>
            <a:ext cx="7021439" cy="5438423"/>
          </a:xfrm>
          <a:custGeom>
            <a:avLst/>
            <a:gdLst/>
            <a:ahLst/>
            <a:cxnLst/>
            <a:rect r="r" b="b" t="t" l="l"/>
            <a:pathLst>
              <a:path h="5438423" w="7021439">
                <a:moveTo>
                  <a:pt x="0" y="0"/>
                </a:moveTo>
                <a:lnTo>
                  <a:pt x="7021438" y="0"/>
                </a:lnTo>
                <a:lnTo>
                  <a:pt x="7021438" y="5438423"/>
                </a:lnTo>
                <a:lnTo>
                  <a:pt x="0" y="54384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05655" y="2523977"/>
            <a:ext cx="8097129" cy="375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2564" indent="-386282" lvl="1">
              <a:lnSpc>
                <a:spcPts val="5009"/>
              </a:lnSpc>
              <a:buFont typeface="Arial"/>
              <a:buChar char="•"/>
            </a:pPr>
            <a:r>
              <a:rPr lang="en-US" sz="3578" spc="-3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 AI-powered workforce management platform for small and medium-sized businesses.</a:t>
            </a:r>
          </a:p>
          <a:p>
            <a:pPr algn="l" marL="772564" indent="-386282" lvl="1">
              <a:lnSpc>
                <a:spcPts val="5009"/>
              </a:lnSpc>
              <a:buFont typeface="Arial"/>
              <a:buChar char="•"/>
            </a:pPr>
            <a:r>
              <a:rPr lang="en-US" sz="3578" spc="-3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Automates shift scheduling, boosts</a:t>
            </a:r>
            <a:r>
              <a:rPr lang="en-US" sz="3578" spc="-3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employee coordination, and streamlines payroll tracking.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038225"/>
            <a:ext cx="10665474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b="true" sz="7700" spc="-77">
                <a:solidFill>
                  <a:srgbClr val="000000"/>
                </a:solidFill>
                <a:latin typeface="Dosis Semi-Bold"/>
                <a:ea typeface="Dosis Semi-Bold"/>
                <a:cs typeface="Dosis Semi-Bold"/>
                <a:sym typeface="Dosis Semi-Bold"/>
              </a:rPr>
              <a:t>SOLUTION: STAFF-FLOW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217420" y="2466975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02013" y="1028700"/>
            <a:ext cx="3571974" cy="3142954"/>
          </a:xfrm>
          <a:custGeom>
            <a:avLst/>
            <a:gdLst/>
            <a:ahLst/>
            <a:cxnLst/>
            <a:rect r="r" b="b" t="t" l="l"/>
            <a:pathLst>
              <a:path h="3142954" w="3571974">
                <a:moveTo>
                  <a:pt x="0" y="0"/>
                </a:moveTo>
                <a:lnTo>
                  <a:pt x="3571974" y="0"/>
                </a:lnTo>
                <a:lnTo>
                  <a:pt x="3571974" y="3142954"/>
                </a:lnTo>
                <a:lnTo>
                  <a:pt x="0" y="314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53046" y="2543027"/>
            <a:ext cx="10820991" cy="476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6927" indent="-368463" lvl="1">
              <a:lnSpc>
                <a:spcPts val="4778"/>
              </a:lnSpc>
              <a:buFont typeface="Arial"/>
              <a:buChar char="•"/>
            </a:pP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AI scheduling reduces manual effort with accurate suggestions.</a:t>
            </a:r>
          </a:p>
          <a:p>
            <a:pPr algn="l" marL="736927" indent="-368463" lvl="1">
              <a:lnSpc>
                <a:spcPts val="4778"/>
              </a:lnSpc>
              <a:buFont typeface="Arial"/>
              <a:buChar char="•"/>
            </a:pP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Managers get a real-time, intuitive dashboard.</a:t>
            </a:r>
          </a:p>
          <a:p>
            <a:pPr algn="l" marL="736927" indent="-368463" lvl="1">
              <a:lnSpc>
                <a:spcPts val="4778"/>
              </a:lnSpc>
              <a:buFont typeface="Arial"/>
              <a:buChar char="•"/>
            </a:pP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Empl</a:t>
            </a: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oyees access schedules, request changes,</a:t>
            </a: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and receive notifications seamlessly.</a:t>
            </a:r>
          </a:p>
          <a:p>
            <a:pPr algn="l" marL="736927" indent="-368463" lvl="1">
              <a:lnSpc>
                <a:spcPts val="4778"/>
              </a:lnSpc>
              <a:buFont typeface="Arial"/>
              <a:buChar char="•"/>
            </a:pP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Payroll tracks hours and overtime reliably.</a:t>
            </a:r>
          </a:p>
          <a:p>
            <a:pPr algn="l" marL="736927" indent="-368463" lvl="1">
              <a:lnSpc>
                <a:spcPts val="4778"/>
              </a:lnSpc>
              <a:buFont typeface="Arial"/>
              <a:buChar char="•"/>
            </a:pP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Pilot testing confirms usability and satisfaction.</a:t>
            </a:r>
          </a:p>
          <a:p>
            <a:pPr algn="l">
              <a:lnSpc>
                <a:spcPts val="4778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74241" y="4171654"/>
            <a:ext cx="5478805" cy="5931777"/>
          </a:xfrm>
          <a:custGeom>
            <a:avLst/>
            <a:gdLst/>
            <a:ahLst/>
            <a:cxnLst/>
            <a:rect r="r" b="b" t="t" l="l"/>
            <a:pathLst>
              <a:path h="5931777" w="5478805">
                <a:moveTo>
                  <a:pt x="0" y="0"/>
                </a:moveTo>
                <a:lnTo>
                  <a:pt x="5478805" y="0"/>
                </a:lnTo>
                <a:lnTo>
                  <a:pt x="5478805" y="5931777"/>
                </a:lnTo>
                <a:lnTo>
                  <a:pt x="0" y="59317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38225"/>
            <a:ext cx="10665474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b="true" sz="7700" spc="-77">
                <a:solidFill>
                  <a:srgbClr val="000000"/>
                </a:solidFill>
                <a:latin typeface="Dosis Semi-Bold"/>
                <a:ea typeface="Dosis Semi-Bold"/>
                <a:cs typeface="Dosis Semi-Bold"/>
                <a:sym typeface="Dosis Semi-Bold"/>
              </a:rPr>
              <a:t>ACCEPTANCE CRITERIA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217420" y="2466975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02013" y="1028700"/>
            <a:ext cx="3571974" cy="3142954"/>
          </a:xfrm>
          <a:custGeom>
            <a:avLst/>
            <a:gdLst/>
            <a:ahLst/>
            <a:cxnLst/>
            <a:rect r="r" b="b" t="t" l="l"/>
            <a:pathLst>
              <a:path h="3142954" w="3571974">
                <a:moveTo>
                  <a:pt x="0" y="0"/>
                </a:moveTo>
                <a:lnTo>
                  <a:pt x="3571974" y="0"/>
                </a:lnTo>
                <a:lnTo>
                  <a:pt x="3571974" y="3142954"/>
                </a:lnTo>
                <a:lnTo>
                  <a:pt x="0" y="314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95267" y="2543027"/>
            <a:ext cx="13003860" cy="296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6927" indent="-368463" lvl="1">
              <a:lnSpc>
                <a:spcPts val="4778"/>
              </a:lnSpc>
              <a:buFont typeface="Arial"/>
              <a:buChar char="•"/>
            </a:pP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Using Jira with 6 sprints; currently in Sprint-02.</a:t>
            </a:r>
          </a:p>
          <a:p>
            <a:pPr algn="l" marL="736927" indent="-368463" lvl="1">
              <a:lnSpc>
                <a:spcPts val="4778"/>
              </a:lnSpc>
              <a:buFont typeface="Arial"/>
              <a:buChar char="•"/>
            </a:pP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Agile with Scrum: Weekly iterations, user feedback-driven</a:t>
            </a:r>
          </a:p>
          <a:p>
            <a:pPr algn="l" marL="736927" indent="-368463" lvl="1">
              <a:lnSpc>
                <a:spcPts val="4778"/>
              </a:lnSpc>
              <a:buFont typeface="Arial"/>
              <a:buChar char="•"/>
            </a:pP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Confluence to create meeting notes and Retrospective Reports</a:t>
            </a: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algn="l" marL="736927" indent="-368463" lvl="1">
              <a:lnSpc>
                <a:spcPts val="4778"/>
              </a:lnSpc>
              <a:buFont typeface="Arial"/>
              <a:buChar char="•"/>
            </a:pP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Figma for Wireframes and UI/UX</a:t>
            </a:r>
          </a:p>
          <a:p>
            <a:pPr algn="l">
              <a:lnSpc>
                <a:spcPts val="4778"/>
              </a:lnSpc>
            </a:pPr>
          </a:p>
        </p:txBody>
      </p:sp>
      <p:sp>
        <p:nvSpPr>
          <p:cNvPr name="AutoShape 5" id="5"/>
          <p:cNvSpPr/>
          <p:nvPr/>
        </p:nvSpPr>
        <p:spPr>
          <a:xfrm>
            <a:off x="11721607" y="4861656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239814" y="5143500"/>
            <a:ext cx="3995097" cy="4114800"/>
          </a:xfrm>
          <a:custGeom>
            <a:avLst/>
            <a:gdLst/>
            <a:ahLst/>
            <a:cxnLst/>
            <a:rect r="r" b="b" t="t" l="l"/>
            <a:pathLst>
              <a:path h="4114800" w="3995097">
                <a:moveTo>
                  <a:pt x="0" y="0"/>
                </a:moveTo>
                <a:lnTo>
                  <a:pt x="3995096" y="0"/>
                </a:lnTo>
                <a:lnTo>
                  <a:pt x="3995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84661" y="7927004"/>
            <a:ext cx="1473891" cy="1411251"/>
          </a:xfrm>
          <a:custGeom>
            <a:avLst/>
            <a:gdLst/>
            <a:ahLst/>
            <a:cxnLst/>
            <a:rect r="r" b="b" t="t" l="l"/>
            <a:pathLst>
              <a:path h="1411251" w="1473891">
                <a:moveTo>
                  <a:pt x="0" y="0"/>
                </a:moveTo>
                <a:lnTo>
                  <a:pt x="1473891" y="0"/>
                </a:lnTo>
                <a:lnTo>
                  <a:pt x="1473891" y="1411251"/>
                </a:lnTo>
                <a:lnTo>
                  <a:pt x="0" y="14112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28700"/>
            <a:ext cx="1577042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72">
                <a:solidFill>
                  <a:srgbClr val="000000"/>
                </a:solidFill>
                <a:latin typeface="Dosis Semi-Bold"/>
                <a:ea typeface="Dosis Semi-Bold"/>
                <a:cs typeface="Dosis Semi-Bold"/>
                <a:sym typeface="Dosis Semi-Bold"/>
              </a:rPr>
              <a:t>TOOL USED : JIRA , CONFLUENCE &amp; FIGMA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5639" y="5093060"/>
            <a:ext cx="10494815" cy="3570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6927" indent="-368464" lvl="1">
              <a:lnSpc>
                <a:spcPts val="4778"/>
              </a:lnSpc>
              <a:buFont typeface="Arial"/>
              <a:buChar char="•"/>
            </a:pPr>
            <a:r>
              <a:rPr lang="en-US" b="true" sz="3413" spc="-3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Feature:</a:t>
            </a: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These are the main and core qualities of the project</a:t>
            </a:r>
          </a:p>
          <a:p>
            <a:pPr algn="l" marL="736927" indent="-368464" lvl="1">
              <a:lnSpc>
                <a:spcPts val="4778"/>
              </a:lnSpc>
              <a:buFont typeface="Arial"/>
              <a:buChar char="•"/>
            </a:pPr>
            <a:r>
              <a:rPr lang="en-US" b="true" sz="3413" spc="-3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Epics:</a:t>
            </a: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Which are smaller chunks of feature</a:t>
            </a:r>
          </a:p>
          <a:p>
            <a:pPr algn="l" marL="736927" indent="-368464" lvl="1">
              <a:lnSpc>
                <a:spcPts val="4778"/>
              </a:lnSpc>
              <a:buFont typeface="Arial"/>
              <a:buChar char="•"/>
            </a:pPr>
            <a:r>
              <a:rPr lang="en-US" b="true" sz="3413" spc="-3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User Stories:</a:t>
            </a: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Are smaller than epics and Specific user needs </a:t>
            </a:r>
          </a:p>
          <a:p>
            <a:pPr algn="l" marL="736927" indent="-368464" lvl="1">
              <a:lnSpc>
                <a:spcPts val="4778"/>
              </a:lnSpc>
              <a:buFont typeface="Arial"/>
              <a:buChar char="•"/>
            </a:pPr>
            <a:r>
              <a:rPr lang="en-US" b="true" sz="3413" spc="-3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Tasks:</a:t>
            </a: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Actionable steps under User Stories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217420" y="2466975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02013" y="1028700"/>
            <a:ext cx="3571974" cy="3142954"/>
          </a:xfrm>
          <a:custGeom>
            <a:avLst/>
            <a:gdLst/>
            <a:ahLst/>
            <a:cxnLst/>
            <a:rect r="r" b="b" t="t" l="l"/>
            <a:pathLst>
              <a:path h="3142954" w="3571974">
                <a:moveTo>
                  <a:pt x="0" y="0"/>
                </a:moveTo>
                <a:lnTo>
                  <a:pt x="3571974" y="0"/>
                </a:lnTo>
                <a:lnTo>
                  <a:pt x="3571974" y="3142954"/>
                </a:lnTo>
                <a:lnTo>
                  <a:pt x="0" y="314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51966" y="390691"/>
            <a:ext cx="5123447" cy="4418973"/>
          </a:xfrm>
          <a:custGeom>
            <a:avLst/>
            <a:gdLst/>
            <a:ahLst/>
            <a:cxnLst/>
            <a:rect r="r" b="b" t="t" l="l"/>
            <a:pathLst>
              <a:path h="4418973" w="5123447">
                <a:moveTo>
                  <a:pt x="0" y="0"/>
                </a:moveTo>
                <a:lnTo>
                  <a:pt x="5123447" y="0"/>
                </a:lnTo>
                <a:lnTo>
                  <a:pt x="5123447" y="4418972"/>
                </a:lnTo>
                <a:lnTo>
                  <a:pt x="0" y="44189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38225"/>
            <a:ext cx="10665474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b="true" sz="7700" spc="-77">
                <a:solidFill>
                  <a:srgbClr val="000000"/>
                </a:solidFill>
                <a:latin typeface="Dosis Semi-Bold"/>
                <a:ea typeface="Dosis Semi-Bold"/>
                <a:cs typeface="Dosis Semi-Bold"/>
                <a:sym typeface="Dosis Semi-Bold"/>
              </a:rPr>
              <a:t>ROLES AND SKILLS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3870" y="2891525"/>
            <a:ext cx="9717011" cy="176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6927" indent="-368463" lvl="1">
              <a:lnSpc>
                <a:spcPts val="4778"/>
              </a:lnSpc>
              <a:buFont typeface="Arial"/>
              <a:buChar char="•"/>
            </a:pP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Fiza - Scrum Master</a:t>
            </a:r>
          </a:p>
          <a:p>
            <a:pPr algn="l" marL="736927" indent="-368463" lvl="1">
              <a:lnSpc>
                <a:spcPts val="4778"/>
              </a:lnSpc>
              <a:buFont typeface="Arial"/>
              <a:buChar char="•"/>
            </a:pP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Abdullah - Developer Team</a:t>
            </a:r>
          </a:p>
          <a:p>
            <a:pPr algn="l" marL="736927" indent="-368463" lvl="1">
              <a:lnSpc>
                <a:spcPts val="4778"/>
              </a:lnSpc>
              <a:buFont typeface="Arial"/>
              <a:buChar char="•"/>
            </a:pP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Shahmir - Product Owner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3870" y="5678423"/>
            <a:ext cx="17118695" cy="416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6927" indent="-368463" lvl="1">
              <a:lnSpc>
                <a:spcPts val="4778"/>
              </a:lnSpc>
              <a:buFont typeface="Arial"/>
              <a:buChar char="•"/>
            </a:pP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Shahmir Ahmed (2022-CS-215) - Product Owner &amp; Testing Expert Guides the vision, prioritizes features.</a:t>
            </a:r>
          </a:p>
          <a:p>
            <a:pPr algn="l" marL="736927" indent="-368463" lvl="1">
              <a:lnSpc>
                <a:spcPts val="4778"/>
              </a:lnSpc>
              <a:buFont typeface="Arial"/>
              <a:buChar char="•"/>
            </a:pP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Fiza Amjad (2022-CS-172) - UI/UX Designer, Documentation Lead &amp; and drives AI functionality.</a:t>
            </a:r>
          </a:p>
          <a:p>
            <a:pPr algn="l" marL="736927" indent="-368463" lvl="1">
              <a:lnSpc>
                <a:spcPts val="4778"/>
              </a:lnSpc>
              <a:buFont typeface="Arial"/>
              <a:buChar char="•"/>
            </a:pPr>
            <a:r>
              <a:rPr lang="en-US" sz="3413" spc="-3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Abdullah Azher Chaudhry (2022-CS-204) - Full-Stack Developer (Development Team) Builds the backbone of StaffFlow with end-to-end technical expertise.</a:t>
            </a:r>
          </a:p>
          <a:p>
            <a:pPr algn="l">
              <a:lnSpc>
                <a:spcPts val="4778"/>
              </a:lnSpc>
            </a:pPr>
          </a:p>
        </p:txBody>
      </p:sp>
      <p:sp>
        <p:nvSpPr>
          <p:cNvPr name="AutoShape 8" id="8"/>
          <p:cNvSpPr/>
          <p:nvPr/>
        </p:nvSpPr>
        <p:spPr>
          <a:xfrm>
            <a:off x="10350881" y="4953613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217420" y="2466975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02013" y="1028700"/>
            <a:ext cx="3571974" cy="3142954"/>
          </a:xfrm>
          <a:custGeom>
            <a:avLst/>
            <a:gdLst/>
            <a:ahLst/>
            <a:cxnLst/>
            <a:rect r="r" b="b" t="t" l="l"/>
            <a:pathLst>
              <a:path h="3142954" w="3571974">
                <a:moveTo>
                  <a:pt x="0" y="0"/>
                </a:moveTo>
                <a:lnTo>
                  <a:pt x="3571974" y="0"/>
                </a:lnTo>
                <a:lnTo>
                  <a:pt x="3571974" y="3142954"/>
                </a:lnTo>
                <a:lnTo>
                  <a:pt x="0" y="314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2835" y="2581127"/>
            <a:ext cx="10364153" cy="4564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2005" indent="-281002" lvl="1">
              <a:lnSpc>
                <a:spcPts val="3644"/>
              </a:lnSpc>
              <a:buFont typeface="Arial"/>
              <a:buChar char="•"/>
            </a:pPr>
            <a:r>
              <a:rPr lang="en-US" sz="2603" spc="-2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Scrum Master: Designed initial features and epics, linked them in Jira.</a:t>
            </a:r>
          </a:p>
          <a:p>
            <a:pPr algn="l" marL="562005" indent="-281002" lvl="1">
              <a:lnSpc>
                <a:spcPts val="3644"/>
              </a:lnSpc>
              <a:buFont typeface="Arial"/>
              <a:buChar char="•"/>
            </a:pPr>
            <a:r>
              <a:rPr lang="en-US" sz="2603" spc="-2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 Owner: Added features to the backlog in Jira for prioritization.</a:t>
            </a:r>
          </a:p>
          <a:p>
            <a:pPr algn="l" marL="562005" indent="-281002" lvl="1">
              <a:lnSpc>
                <a:spcPts val="3644"/>
              </a:lnSpc>
              <a:buFont typeface="Arial"/>
              <a:buChar char="•"/>
            </a:pPr>
            <a:r>
              <a:rPr lang="en-US" sz="2603" spc="-2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Dev Team: Reviewed feasibility of features and epics.</a:t>
            </a:r>
          </a:p>
          <a:p>
            <a:pPr algn="l" marL="562005" indent="-281002" lvl="1">
              <a:lnSpc>
                <a:spcPts val="3644"/>
              </a:lnSpc>
              <a:buFont typeface="Arial"/>
              <a:buChar char="•"/>
            </a:pPr>
            <a:r>
              <a:rPr lang="en-US" sz="2603" spc="-2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Scrum Master: Created user stories in Jira, tie</a:t>
            </a:r>
            <a:r>
              <a:rPr lang="en-US" sz="2603" spc="-2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 them to epics after team review.</a:t>
            </a:r>
          </a:p>
          <a:p>
            <a:pPr algn="l" marL="562005" indent="-281002" lvl="1">
              <a:lnSpc>
                <a:spcPts val="3644"/>
              </a:lnSpc>
              <a:buFont typeface="Arial"/>
              <a:buChar char="•"/>
            </a:pPr>
            <a:r>
              <a:rPr lang="en-US" sz="2603" spc="-2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Team: Assigned tasks in Jira based on finalized user stories.</a:t>
            </a:r>
          </a:p>
          <a:p>
            <a:pPr algn="l" marL="562005" indent="-281002" lvl="1">
              <a:lnSpc>
                <a:spcPts val="3644"/>
              </a:lnSpc>
              <a:buFont typeface="Arial"/>
              <a:buChar char="•"/>
            </a:pPr>
            <a:r>
              <a:rPr lang="en-US" sz="2603" spc="-2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Retrospective: Generated reports in Confluence to evaluate progress and improvements.</a:t>
            </a:r>
          </a:p>
          <a:p>
            <a:pPr algn="l">
              <a:lnSpc>
                <a:spcPts val="3644"/>
              </a:lnSpc>
            </a:pPr>
          </a:p>
        </p:txBody>
      </p:sp>
      <p:sp>
        <p:nvSpPr>
          <p:cNvPr name="AutoShape 5" id="5"/>
          <p:cNvSpPr/>
          <p:nvPr/>
        </p:nvSpPr>
        <p:spPr>
          <a:xfrm>
            <a:off x="12458479" y="5143500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313795" y="5638821"/>
            <a:ext cx="5206717" cy="4648179"/>
          </a:xfrm>
          <a:custGeom>
            <a:avLst/>
            <a:gdLst/>
            <a:ahLst/>
            <a:cxnLst/>
            <a:rect r="r" b="b" t="t" l="l"/>
            <a:pathLst>
              <a:path h="4648179" w="5206717">
                <a:moveTo>
                  <a:pt x="0" y="0"/>
                </a:moveTo>
                <a:lnTo>
                  <a:pt x="5206718" y="0"/>
                </a:lnTo>
                <a:lnTo>
                  <a:pt x="5206718" y="4648179"/>
                </a:lnTo>
                <a:lnTo>
                  <a:pt x="0" y="4648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38225"/>
            <a:ext cx="15156665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b="true" sz="7700" spc="-77">
                <a:solidFill>
                  <a:srgbClr val="000000"/>
                </a:solidFill>
                <a:latin typeface="Dosis Semi-Bold"/>
                <a:ea typeface="Dosis Semi-Bold"/>
                <a:cs typeface="Dosis Semi-Bold"/>
                <a:sym typeface="Dosis Semi-Bold"/>
              </a:rPr>
              <a:t>HOW WE USE JIRA &amp; CONFLUENCE?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3689" y="7739877"/>
            <a:ext cx="18097222" cy="39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sz="2313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Note: Everything is maintained on Jira and Confluence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217420" y="2466975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02013" y="1028700"/>
            <a:ext cx="3571974" cy="3142954"/>
          </a:xfrm>
          <a:custGeom>
            <a:avLst/>
            <a:gdLst/>
            <a:ahLst/>
            <a:cxnLst/>
            <a:rect r="r" b="b" t="t" l="l"/>
            <a:pathLst>
              <a:path h="3142954" w="3571974">
                <a:moveTo>
                  <a:pt x="0" y="0"/>
                </a:moveTo>
                <a:lnTo>
                  <a:pt x="3571974" y="0"/>
                </a:lnTo>
                <a:lnTo>
                  <a:pt x="3571974" y="3142954"/>
                </a:lnTo>
                <a:lnTo>
                  <a:pt x="0" y="314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3035559" y="9740848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33146" y="3376789"/>
            <a:ext cx="7658146" cy="5335987"/>
          </a:xfrm>
          <a:custGeom>
            <a:avLst/>
            <a:gdLst/>
            <a:ahLst/>
            <a:cxnLst/>
            <a:rect r="r" b="b" t="t" l="l"/>
            <a:pathLst>
              <a:path h="5335987" w="7658146">
                <a:moveTo>
                  <a:pt x="0" y="0"/>
                </a:moveTo>
                <a:lnTo>
                  <a:pt x="7658146" y="0"/>
                </a:lnTo>
                <a:lnTo>
                  <a:pt x="7658146" y="5335987"/>
                </a:lnTo>
                <a:lnTo>
                  <a:pt x="0" y="53359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7" t="0" r="-44921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507171" y="3677273"/>
            <a:ext cx="9056777" cy="4439743"/>
          </a:xfrm>
          <a:custGeom>
            <a:avLst/>
            <a:gdLst/>
            <a:ahLst/>
            <a:cxnLst/>
            <a:rect r="r" b="b" t="t" l="l"/>
            <a:pathLst>
              <a:path h="4439743" w="9056777">
                <a:moveTo>
                  <a:pt x="0" y="0"/>
                </a:moveTo>
                <a:lnTo>
                  <a:pt x="9056777" y="0"/>
                </a:lnTo>
                <a:lnTo>
                  <a:pt x="9056777" y="4439743"/>
                </a:lnTo>
                <a:lnTo>
                  <a:pt x="0" y="44397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216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1038225"/>
            <a:ext cx="17922019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b="true" sz="7700" spc="-77">
                <a:solidFill>
                  <a:srgbClr val="000000"/>
                </a:solidFill>
                <a:latin typeface="Dosis Semi-Bold"/>
                <a:ea typeface="Dosis Semi-Bold"/>
                <a:cs typeface="Dosis Semi-Bold"/>
                <a:sym typeface="Dosis Semi-Bold"/>
              </a:rPr>
              <a:t>SNAPSHOTS OF JIRA AND CONFLUENCE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146" y="9546390"/>
            <a:ext cx="18097222" cy="39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sz="2313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Note: Everything is maintained on Jira and Confluence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217420" y="2466975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02013" y="1028700"/>
            <a:ext cx="3571974" cy="3142954"/>
          </a:xfrm>
          <a:custGeom>
            <a:avLst/>
            <a:gdLst/>
            <a:ahLst/>
            <a:cxnLst/>
            <a:rect r="r" b="b" t="t" l="l"/>
            <a:pathLst>
              <a:path h="3142954" w="3571974">
                <a:moveTo>
                  <a:pt x="0" y="0"/>
                </a:moveTo>
                <a:lnTo>
                  <a:pt x="3571974" y="0"/>
                </a:lnTo>
                <a:lnTo>
                  <a:pt x="3571974" y="3142954"/>
                </a:lnTo>
                <a:lnTo>
                  <a:pt x="0" y="314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3035559" y="9740848"/>
            <a:ext cx="6492240" cy="0"/>
          </a:xfrm>
          <a:prstGeom prst="line">
            <a:avLst/>
          </a:prstGeom>
          <a:ln cap="rnd" w="57150">
            <a:solidFill>
              <a:srgbClr val="C611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33146" y="3376789"/>
            <a:ext cx="7658146" cy="5335987"/>
          </a:xfrm>
          <a:custGeom>
            <a:avLst/>
            <a:gdLst/>
            <a:ahLst/>
            <a:cxnLst/>
            <a:rect r="r" b="b" t="t" l="l"/>
            <a:pathLst>
              <a:path h="5335987" w="7658146">
                <a:moveTo>
                  <a:pt x="0" y="0"/>
                </a:moveTo>
                <a:lnTo>
                  <a:pt x="7658146" y="0"/>
                </a:lnTo>
                <a:lnTo>
                  <a:pt x="7658146" y="5335987"/>
                </a:lnTo>
                <a:lnTo>
                  <a:pt x="0" y="53359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7" t="0" r="-44921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777136" y="2600177"/>
            <a:ext cx="7345415" cy="6407270"/>
          </a:xfrm>
          <a:custGeom>
            <a:avLst/>
            <a:gdLst/>
            <a:ahLst/>
            <a:cxnLst/>
            <a:rect r="r" b="b" t="t" l="l"/>
            <a:pathLst>
              <a:path h="6407270" w="7345415">
                <a:moveTo>
                  <a:pt x="0" y="0"/>
                </a:moveTo>
                <a:lnTo>
                  <a:pt x="7345415" y="0"/>
                </a:lnTo>
                <a:lnTo>
                  <a:pt x="7345415" y="6407270"/>
                </a:lnTo>
                <a:lnTo>
                  <a:pt x="0" y="64072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64109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1038225"/>
            <a:ext cx="17922019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b="true" sz="7700" spc="-77">
                <a:solidFill>
                  <a:srgbClr val="000000"/>
                </a:solidFill>
                <a:latin typeface="Dosis Semi-Bold"/>
                <a:ea typeface="Dosis Semi-Bold"/>
                <a:cs typeface="Dosis Semi-Bold"/>
                <a:sym typeface="Dosis Semi-Bold"/>
              </a:rPr>
              <a:t>SNAPSHOTS OF JIRA AND CONFLUENCE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146" y="9546390"/>
            <a:ext cx="18097222" cy="39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sz="2313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Note: Everything is maintained on Jira and Confluence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DAGiJBFr9y8</dc:identifier>
  <dcterms:modified xsi:type="dcterms:W3CDTF">2011-08-01T06:04:30Z</dcterms:modified>
  <cp:revision>1</cp:revision>
  <dc:title>StaffFlow - AI-Powered Employee Shift &amp; Workload Manager - Presentation</dc:title>
</cp:coreProperties>
</file>