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obby Jones Soft" panose="020B0604020202020204" charset="0"/>
      <p:regular r:id="rId9"/>
    </p:embeddedFont>
    <p:embeddedFont>
      <p:font typeface="Lilita One"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133"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oza fino" userId="3da7d6e72bea3f5b" providerId="LiveId" clId="{51365F85-FCA6-4E9B-AC21-F4916963B4C6}"/>
    <pc:docChg chg="modSld">
      <pc:chgData name="finoza fino" userId="3da7d6e72bea3f5b" providerId="LiveId" clId="{51365F85-FCA6-4E9B-AC21-F4916963B4C6}" dt="2025-07-25T08:20:39.413" v="62" actId="14100"/>
      <pc:docMkLst>
        <pc:docMk/>
      </pc:docMkLst>
      <pc:sldChg chg="modSp mod">
        <pc:chgData name="finoza fino" userId="3da7d6e72bea3f5b" providerId="LiveId" clId="{51365F85-FCA6-4E9B-AC21-F4916963B4C6}" dt="2025-07-25T05:46:29.653" v="57" actId="1076"/>
        <pc:sldMkLst>
          <pc:docMk/>
          <pc:sldMk cId="0" sldId="256"/>
        </pc:sldMkLst>
        <pc:spChg chg="mod">
          <ac:chgData name="finoza fino" userId="3da7d6e72bea3f5b" providerId="LiveId" clId="{51365F85-FCA6-4E9B-AC21-F4916963B4C6}" dt="2025-07-25T05:46:29.653" v="57" actId="1076"/>
          <ac:spMkLst>
            <pc:docMk/>
            <pc:sldMk cId="0" sldId="256"/>
            <ac:spMk id="2" creationId="{00000000-0000-0000-0000-000000000000}"/>
          </ac:spMkLst>
        </pc:spChg>
        <pc:spChg chg="mod">
          <ac:chgData name="finoza fino" userId="3da7d6e72bea3f5b" providerId="LiveId" clId="{51365F85-FCA6-4E9B-AC21-F4916963B4C6}" dt="2025-07-25T05:46:17.332" v="56" actId="1076"/>
          <ac:spMkLst>
            <pc:docMk/>
            <pc:sldMk cId="0" sldId="256"/>
            <ac:spMk id="4" creationId="{00000000-0000-0000-0000-000000000000}"/>
          </ac:spMkLst>
        </pc:spChg>
        <pc:spChg chg="mod">
          <ac:chgData name="finoza fino" userId="3da7d6e72bea3f5b" providerId="LiveId" clId="{51365F85-FCA6-4E9B-AC21-F4916963B4C6}" dt="2025-07-25T05:46:02.823" v="54" actId="1076"/>
          <ac:spMkLst>
            <pc:docMk/>
            <pc:sldMk cId="0" sldId="256"/>
            <ac:spMk id="12" creationId="{00000000-0000-0000-0000-000000000000}"/>
          </ac:spMkLst>
        </pc:spChg>
        <pc:spChg chg="mod">
          <ac:chgData name="finoza fino" userId="3da7d6e72bea3f5b" providerId="LiveId" clId="{51365F85-FCA6-4E9B-AC21-F4916963B4C6}" dt="2025-07-25T05:45:35.641" v="51" actId="14100"/>
          <ac:spMkLst>
            <pc:docMk/>
            <pc:sldMk cId="0" sldId="256"/>
            <ac:spMk id="13" creationId="{00000000-0000-0000-0000-000000000000}"/>
          </ac:spMkLst>
        </pc:spChg>
        <pc:grpChg chg="mod">
          <ac:chgData name="finoza fino" userId="3da7d6e72bea3f5b" providerId="LiveId" clId="{51365F85-FCA6-4E9B-AC21-F4916963B4C6}" dt="2025-07-25T05:45:54.863" v="53" actId="1076"/>
          <ac:grpSpMkLst>
            <pc:docMk/>
            <pc:sldMk cId="0" sldId="256"/>
            <ac:grpSpMk id="6" creationId="{00000000-0000-0000-0000-000000000000}"/>
          </ac:grpSpMkLst>
        </pc:grpChg>
      </pc:sldChg>
      <pc:sldChg chg="modSp mod">
        <pc:chgData name="finoza fino" userId="3da7d6e72bea3f5b" providerId="LiveId" clId="{51365F85-FCA6-4E9B-AC21-F4916963B4C6}" dt="2025-07-25T08:20:39.413" v="62" actId="14100"/>
        <pc:sldMkLst>
          <pc:docMk/>
          <pc:sldMk cId="0" sldId="258"/>
        </pc:sldMkLst>
        <pc:spChg chg="mod">
          <ac:chgData name="finoza fino" userId="3da7d6e72bea3f5b" providerId="LiveId" clId="{51365F85-FCA6-4E9B-AC21-F4916963B4C6}" dt="2025-07-25T08:20:39.413" v="62" actId="14100"/>
          <ac:spMkLst>
            <pc:docMk/>
            <pc:sldMk cId="0" sldId="258"/>
            <ac:spMk id="4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6.svg"/><Relationship Id="rId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8035413"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286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472629" y="762855"/>
            <a:ext cx="7915379" cy="8229600"/>
          </a:xfrm>
          <a:custGeom>
            <a:avLst/>
            <a:gdLst/>
            <a:ahLst/>
            <a:cxnLst/>
            <a:rect l="l" t="t" r="r" b="b"/>
            <a:pathLst>
              <a:path w="7915379" h="8229600">
                <a:moveTo>
                  <a:pt x="7915379" y="0"/>
                </a:moveTo>
                <a:lnTo>
                  <a:pt x="0" y="0"/>
                </a:lnTo>
                <a:lnTo>
                  <a:pt x="0" y="8229600"/>
                </a:lnTo>
                <a:lnTo>
                  <a:pt x="7915379" y="8229600"/>
                </a:lnTo>
                <a:lnTo>
                  <a:pt x="791537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072653" y="2323383"/>
            <a:ext cx="9073411" cy="4904524"/>
          </a:xfrm>
          <a:prstGeom prst="rect">
            <a:avLst/>
          </a:prstGeom>
        </p:spPr>
        <p:txBody>
          <a:bodyPr lIns="0" tIns="0" rIns="0" bIns="0" rtlCol="0" anchor="t">
            <a:spAutoFit/>
          </a:bodyPr>
          <a:lstStyle/>
          <a:p>
            <a:pPr algn="r">
              <a:lnSpc>
                <a:spcPts val="18872"/>
              </a:lnSpc>
            </a:pPr>
            <a:r>
              <a:rPr lang="en-US" sz="18872" dirty="0">
                <a:solidFill>
                  <a:srgbClr val="462718"/>
                </a:solidFill>
                <a:latin typeface="Lilita One"/>
                <a:ea typeface="Lilita One"/>
                <a:cs typeface="Lilita One"/>
                <a:sym typeface="Lilita One"/>
              </a:rPr>
              <a:t>QUIZ GAME</a:t>
            </a:r>
          </a:p>
        </p:txBody>
      </p:sp>
      <p:grpSp>
        <p:nvGrpSpPr>
          <p:cNvPr id="6" name="Group 6"/>
          <p:cNvGrpSpPr/>
          <p:nvPr/>
        </p:nvGrpSpPr>
        <p:grpSpPr>
          <a:xfrm>
            <a:off x="12165951" y="177598"/>
            <a:ext cx="5093349" cy="1222137"/>
            <a:chOff x="0" y="0"/>
            <a:chExt cx="1561852" cy="374763"/>
          </a:xfrm>
        </p:grpSpPr>
        <p:sp>
          <p:nvSpPr>
            <p:cNvPr id="7" name="Freeform 7"/>
            <p:cNvSpPr/>
            <p:nvPr/>
          </p:nvSpPr>
          <p:spPr>
            <a:xfrm>
              <a:off x="0" y="0"/>
              <a:ext cx="1561852" cy="374763"/>
            </a:xfrm>
            <a:custGeom>
              <a:avLst/>
              <a:gdLst/>
              <a:ahLst/>
              <a:cxnLst/>
              <a:rect l="l" t="t" r="r" b="b"/>
              <a:pathLst>
                <a:path w="1561852" h="374763">
                  <a:moveTo>
                    <a:pt x="106400" y="0"/>
                  </a:moveTo>
                  <a:lnTo>
                    <a:pt x="1455451" y="0"/>
                  </a:lnTo>
                  <a:cubicBezTo>
                    <a:pt x="1514215" y="0"/>
                    <a:pt x="1561852" y="47637"/>
                    <a:pt x="1561852" y="106400"/>
                  </a:cubicBezTo>
                  <a:lnTo>
                    <a:pt x="1561852" y="268362"/>
                  </a:lnTo>
                  <a:cubicBezTo>
                    <a:pt x="1561852" y="296582"/>
                    <a:pt x="1550642" y="323645"/>
                    <a:pt x="1530688" y="343599"/>
                  </a:cubicBezTo>
                  <a:cubicBezTo>
                    <a:pt x="1510734" y="363553"/>
                    <a:pt x="1483670" y="374763"/>
                    <a:pt x="1455451" y="374763"/>
                  </a:cubicBezTo>
                  <a:lnTo>
                    <a:pt x="106400" y="374763"/>
                  </a:lnTo>
                  <a:cubicBezTo>
                    <a:pt x="47637" y="374763"/>
                    <a:pt x="0" y="327126"/>
                    <a:pt x="0" y="268362"/>
                  </a:cubicBezTo>
                  <a:lnTo>
                    <a:pt x="0" y="106400"/>
                  </a:lnTo>
                  <a:cubicBezTo>
                    <a:pt x="0" y="47637"/>
                    <a:pt x="47637" y="0"/>
                    <a:pt x="106400" y="0"/>
                  </a:cubicBezTo>
                  <a:close/>
                </a:path>
              </a:pathLst>
            </a:custGeom>
            <a:solidFill>
              <a:srgbClr val="EDC51D"/>
            </a:solidFill>
          </p:spPr>
        </p:sp>
        <p:sp>
          <p:nvSpPr>
            <p:cNvPr id="8" name="TextBox 8"/>
            <p:cNvSpPr txBox="1"/>
            <p:nvPr/>
          </p:nvSpPr>
          <p:spPr>
            <a:xfrm>
              <a:off x="0" y="9525"/>
              <a:ext cx="1561852" cy="365238"/>
            </a:xfrm>
            <a:prstGeom prst="rect">
              <a:avLst/>
            </a:prstGeom>
          </p:spPr>
          <p:txBody>
            <a:bodyPr lIns="50800" tIns="50800" rIns="50800" bIns="50800" rtlCol="0" anchor="ctr"/>
            <a:lstStyle/>
            <a:p>
              <a:pPr algn="ctr">
                <a:lnSpc>
                  <a:spcPts val="2851"/>
                </a:lnSpc>
              </a:pPr>
              <a:endParaRPr/>
            </a:p>
          </p:txBody>
        </p:sp>
      </p:grpSp>
      <p:sp>
        <p:nvSpPr>
          <p:cNvPr id="9" name="Freeform 9"/>
          <p:cNvSpPr/>
          <p:nvPr/>
        </p:nvSpPr>
        <p:spPr>
          <a:xfrm rot="10120859">
            <a:off x="8922598" y="6495718"/>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6773238">
            <a:off x="9786786" y="1469176"/>
            <a:ext cx="904463" cy="1003565"/>
          </a:xfrm>
          <a:custGeom>
            <a:avLst/>
            <a:gdLst/>
            <a:ahLst/>
            <a:cxnLst/>
            <a:rect l="l" t="t" r="r" b="b"/>
            <a:pathLst>
              <a:path w="904463" h="1003565">
                <a:moveTo>
                  <a:pt x="0" y="0"/>
                </a:moveTo>
                <a:lnTo>
                  <a:pt x="904463" y="0"/>
                </a:lnTo>
                <a:lnTo>
                  <a:pt x="904463" y="1003565"/>
                </a:lnTo>
                <a:lnTo>
                  <a:pt x="0" y="10035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5400000">
            <a:off x="13502469" y="4414659"/>
            <a:ext cx="110897" cy="6099343"/>
          </a:xfrm>
          <a:custGeom>
            <a:avLst/>
            <a:gdLst/>
            <a:ahLst/>
            <a:cxnLst/>
            <a:rect l="l" t="t" r="r" b="b"/>
            <a:pathLst>
              <a:path w="110897" h="6099343">
                <a:moveTo>
                  <a:pt x="0" y="0"/>
                </a:moveTo>
                <a:lnTo>
                  <a:pt x="110897" y="0"/>
                </a:lnTo>
                <a:lnTo>
                  <a:pt x="110897" y="6099344"/>
                </a:lnTo>
                <a:lnTo>
                  <a:pt x="0" y="609934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TextBox 12"/>
          <p:cNvSpPr txBox="1"/>
          <p:nvPr/>
        </p:nvSpPr>
        <p:spPr>
          <a:xfrm>
            <a:off x="12405351" y="198580"/>
            <a:ext cx="4614547" cy="1180171"/>
          </a:xfrm>
          <a:prstGeom prst="rect">
            <a:avLst/>
          </a:prstGeom>
        </p:spPr>
        <p:txBody>
          <a:bodyPr lIns="0" tIns="0" rIns="0" bIns="0" rtlCol="0" anchor="t">
            <a:spAutoFit/>
          </a:bodyPr>
          <a:lstStyle/>
          <a:p>
            <a:pPr algn="ctr">
              <a:lnSpc>
                <a:spcPts val="9606"/>
              </a:lnSpc>
            </a:pPr>
            <a:r>
              <a:rPr lang="en-US" sz="6861" dirty="0">
                <a:solidFill>
                  <a:srgbClr val="462718"/>
                </a:solidFill>
                <a:latin typeface="Bobby Jones Soft"/>
                <a:ea typeface="Bobby Jones Soft"/>
                <a:cs typeface="Bobby Jones Soft"/>
                <a:sym typeface="Bobby Jones Soft"/>
              </a:rPr>
              <a:t>Let’s Play</a:t>
            </a:r>
          </a:p>
        </p:txBody>
      </p:sp>
      <p:sp>
        <p:nvSpPr>
          <p:cNvPr id="13" name="TextBox 13"/>
          <p:cNvSpPr txBox="1"/>
          <p:nvPr/>
        </p:nvSpPr>
        <p:spPr>
          <a:xfrm>
            <a:off x="9144000" y="7732709"/>
            <a:ext cx="11506199" cy="3004027"/>
          </a:xfrm>
          <a:prstGeom prst="rect">
            <a:avLst/>
          </a:prstGeom>
        </p:spPr>
        <p:txBody>
          <a:bodyPr wrap="square" lIns="0" tIns="0" rIns="0" bIns="0" rtlCol="0" anchor="t">
            <a:spAutoFit/>
          </a:bodyPr>
          <a:lstStyle/>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BY</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VISHAL</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MUHAMMED RAZI</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Aman JAzIM</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FIZA NOOR</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a:t>
            </a:r>
            <a:r>
              <a:rPr lang="en-US" sz="3400" dirty="0" err="1">
                <a:solidFill>
                  <a:srgbClr val="462718"/>
                </a:solidFill>
                <a:latin typeface="Bobby Jones Soft"/>
                <a:ea typeface="Bobby Jones Soft"/>
                <a:cs typeface="Bobby Jones Soft"/>
                <a:sym typeface="Bobby Jones Soft"/>
              </a:rPr>
              <a:t>yokeshwari</a:t>
            </a:r>
            <a:endParaRPr lang="en-US" sz="3400" dirty="0">
              <a:solidFill>
                <a:srgbClr val="462718"/>
              </a:solidFill>
              <a:latin typeface="Bobby Jones Soft"/>
              <a:ea typeface="Bobby Jones Soft"/>
              <a:cs typeface="Bobby Jones Soft"/>
              <a:sym typeface="Bobby Jones Sof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15432704"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543272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059604" y="9688732"/>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0A92D"/>
            </a:solidFill>
          </p:spPr>
        </p:sp>
        <p:sp>
          <p:nvSpPr>
            <p:cNvPr id="6" name="TextBox 6"/>
            <p:cNvSpPr txBox="1"/>
            <p:nvPr/>
          </p:nvSpPr>
          <p:spPr>
            <a:xfrm>
              <a:off x="0" y="9525"/>
              <a:ext cx="812800" cy="803275"/>
            </a:xfrm>
            <a:prstGeom prst="rect">
              <a:avLst/>
            </a:prstGeom>
          </p:spPr>
          <p:txBody>
            <a:bodyPr lIns="50800" tIns="50800" rIns="50800" bIns="50800" rtlCol="0" anchor="ctr"/>
            <a:lstStyle/>
            <a:p>
              <a:pPr algn="ctr">
                <a:lnSpc>
                  <a:spcPts val="2851"/>
                </a:lnSpc>
              </a:pPr>
              <a:endParaRPr/>
            </a:p>
          </p:txBody>
        </p:sp>
      </p:grpSp>
      <p:grpSp>
        <p:nvGrpSpPr>
          <p:cNvPr id="7" name="Group 7"/>
          <p:cNvGrpSpPr/>
          <p:nvPr/>
        </p:nvGrpSpPr>
        <p:grpSpPr>
          <a:xfrm>
            <a:off x="-1870625" y="6465107"/>
            <a:ext cx="7028521" cy="70285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92D"/>
            </a:solidFill>
          </p:spPr>
        </p:sp>
        <p:sp>
          <p:nvSpPr>
            <p:cNvPr id="9" name="TextBox 9"/>
            <p:cNvSpPr txBox="1"/>
            <p:nvPr/>
          </p:nvSpPr>
          <p:spPr>
            <a:xfrm>
              <a:off x="76200" y="85725"/>
              <a:ext cx="660400" cy="650875"/>
            </a:xfrm>
            <a:prstGeom prst="rect">
              <a:avLst/>
            </a:prstGeom>
          </p:spPr>
          <p:txBody>
            <a:bodyPr lIns="50800" tIns="50800" rIns="50800" bIns="50800" rtlCol="0" anchor="ctr"/>
            <a:lstStyle/>
            <a:p>
              <a:pPr algn="ctr">
                <a:lnSpc>
                  <a:spcPts val="2851"/>
                </a:lnSpc>
              </a:pPr>
              <a:endParaRPr/>
            </a:p>
          </p:txBody>
        </p:sp>
      </p:grpSp>
      <p:grpSp>
        <p:nvGrpSpPr>
          <p:cNvPr id="10" name="Group 10"/>
          <p:cNvGrpSpPr/>
          <p:nvPr/>
        </p:nvGrpSpPr>
        <p:grpSpPr>
          <a:xfrm>
            <a:off x="5768430" y="2665579"/>
            <a:ext cx="11490870" cy="953671"/>
            <a:chOff x="0" y="0"/>
            <a:chExt cx="4759901" cy="395042"/>
          </a:xfrm>
        </p:grpSpPr>
        <p:sp>
          <p:nvSpPr>
            <p:cNvPr id="11" name="Freeform 11"/>
            <p:cNvSpPr/>
            <p:nvPr/>
          </p:nvSpPr>
          <p:spPr>
            <a:xfrm>
              <a:off x="0" y="0"/>
              <a:ext cx="4759901" cy="395042"/>
            </a:xfrm>
            <a:custGeom>
              <a:avLst/>
              <a:gdLst/>
              <a:ahLst/>
              <a:cxnLst/>
              <a:rect l="l" t="t" r="r" b="b"/>
              <a:pathLst>
                <a:path w="4759901" h="395042">
                  <a:moveTo>
                    <a:pt x="47162" y="0"/>
                  </a:moveTo>
                  <a:lnTo>
                    <a:pt x="4712738" y="0"/>
                  </a:lnTo>
                  <a:cubicBezTo>
                    <a:pt x="4738785" y="0"/>
                    <a:pt x="4759901" y="21115"/>
                    <a:pt x="4759901" y="47162"/>
                  </a:cubicBezTo>
                  <a:lnTo>
                    <a:pt x="4759901" y="347880"/>
                  </a:lnTo>
                  <a:cubicBezTo>
                    <a:pt x="4759901" y="373927"/>
                    <a:pt x="4738785" y="395042"/>
                    <a:pt x="4712738" y="395042"/>
                  </a:cubicBezTo>
                  <a:lnTo>
                    <a:pt x="47162" y="395042"/>
                  </a:lnTo>
                  <a:cubicBezTo>
                    <a:pt x="21115" y="395042"/>
                    <a:pt x="0" y="373927"/>
                    <a:pt x="0" y="347880"/>
                  </a:cubicBezTo>
                  <a:lnTo>
                    <a:pt x="0" y="47162"/>
                  </a:lnTo>
                  <a:cubicBezTo>
                    <a:pt x="0" y="21115"/>
                    <a:pt x="21115" y="0"/>
                    <a:pt x="47162" y="0"/>
                  </a:cubicBezTo>
                  <a:close/>
                </a:path>
              </a:pathLst>
            </a:custGeom>
            <a:solidFill>
              <a:srgbClr val="EDC51D"/>
            </a:solidFill>
          </p:spPr>
        </p:sp>
        <p:sp>
          <p:nvSpPr>
            <p:cNvPr id="12" name="TextBox 12"/>
            <p:cNvSpPr txBox="1"/>
            <p:nvPr/>
          </p:nvSpPr>
          <p:spPr>
            <a:xfrm>
              <a:off x="0" y="19050"/>
              <a:ext cx="4759901" cy="375992"/>
            </a:xfrm>
            <a:prstGeom prst="rect">
              <a:avLst/>
            </a:prstGeom>
          </p:spPr>
          <p:txBody>
            <a:bodyPr lIns="50800" tIns="50800" rIns="50800" bIns="50800" rtlCol="0" anchor="ctr"/>
            <a:lstStyle/>
            <a:p>
              <a:pPr algn="ctr">
                <a:lnSpc>
                  <a:spcPts val="5359"/>
                </a:lnSpc>
              </a:pPr>
              <a:r>
                <a:rPr lang="en-US" sz="4700">
                  <a:solidFill>
                    <a:srgbClr val="000000"/>
                  </a:solidFill>
                  <a:latin typeface="Bobby Jones Soft"/>
                  <a:ea typeface="Bobby Jones Soft"/>
                  <a:cs typeface="Bobby Jones Soft"/>
                  <a:sym typeface="Bobby Jones Soft"/>
                </a:rPr>
                <a:t>MCQ QUIZ GAME USING PYTHON</a:t>
              </a:r>
            </a:p>
          </p:txBody>
        </p:sp>
      </p:grpSp>
      <p:sp>
        <p:nvSpPr>
          <p:cNvPr id="13" name="Freeform 13"/>
          <p:cNvSpPr/>
          <p:nvPr/>
        </p:nvSpPr>
        <p:spPr>
          <a:xfrm>
            <a:off x="-2035583" y="1252762"/>
            <a:ext cx="7193480" cy="6447974"/>
          </a:xfrm>
          <a:custGeom>
            <a:avLst/>
            <a:gdLst/>
            <a:ahLst/>
            <a:cxnLst/>
            <a:rect l="l" t="t" r="r" b="b"/>
            <a:pathLst>
              <a:path w="7193480" h="6447974">
                <a:moveTo>
                  <a:pt x="0" y="0"/>
                </a:moveTo>
                <a:lnTo>
                  <a:pt x="7193480" y="0"/>
                </a:lnTo>
                <a:lnTo>
                  <a:pt x="7193480" y="6447974"/>
                </a:lnTo>
                <a:lnTo>
                  <a:pt x="0" y="64479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200220">
            <a:off x="-1084623" y="10201392"/>
            <a:ext cx="3727408" cy="1111445"/>
          </a:xfrm>
          <a:custGeom>
            <a:avLst/>
            <a:gdLst/>
            <a:ahLst/>
            <a:cxnLst/>
            <a:rect l="l" t="t" r="r" b="b"/>
            <a:pathLst>
              <a:path w="3727408" h="1111445">
                <a:moveTo>
                  <a:pt x="0" y="0"/>
                </a:moveTo>
                <a:lnTo>
                  <a:pt x="3727408" y="0"/>
                </a:lnTo>
                <a:lnTo>
                  <a:pt x="3727408" y="1111445"/>
                </a:lnTo>
                <a:lnTo>
                  <a:pt x="0" y="11114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4832675">
            <a:off x="432748" y="9951267"/>
            <a:ext cx="3727408" cy="1111445"/>
          </a:xfrm>
          <a:custGeom>
            <a:avLst/>
            <a:gdLst/>
            <a:ahLst/>
            <a:cxnLst/>
            <a:rect l="l" t="t" r="r" b="b"/>
            <a:pathLst>
              <a:path w="3727408" h="1111445">
                <a:moveTo>
                  <a:pt x="0" y="0"/>
                </a:moveTo>
                <a:lnTo>
                  <a:pt x="3727408" y="0"/>
                </a:lnTo>
                <a:lnTo>
                  <a:pt x="3727408" y="1111445"/>
                </a:lnTo>
                <a:lnTo>
                  <a:pt x="0" y="11114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7486823">
            <a:off x="1320877" y="9136569"/>
            <a:ext cx="4161057" cy="3041354"/>
          </a:xfrm>
          <a:custGeom>
            <a:avLst/>
            <a:gdLst/>
            <a:ahLst/>
            <a:cxnLst/>
            <a:rect l="l" t="t" r="r" b="b"/>
            <a:pathLst>
              <a:path w="4161057" h="3041354">
                <a:moveTo>
                  <a:pt x="0" y="0"/>
                </a:moveTo>
                <a:lnTo>
                  <a:pt x="4161057" y="0"/>
                </a:lnTo>
                <a:lnTo>
                  <a:pt x="4161057" y="3041355"/>
                </a:lnTo>
                <a:lnTo>
                  <a:pt x="0" y="30413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5869224" y="715156"/>
            <a:ext cx="11422094" cy="1765371"/>
          </a:xfrm>
          <a:prstGeom prst="rect">
            <a:avLst/>
          </a:prstGeom>
        </p:spPr>
        <p:txBody>
          <a:bodyPr lIns="0" tIns="0" rIns="0" bIns="0" rtlCol="0" anchor="t">
            <a:spAutoFit/>
          </a:bodyPr>
          <a:lstStyle/>
          <a:p>
            <a:pPr marL="0" lvl="0" indent="0" algn="r">
              <a:lnSpc>
                <a:spcPts val="13332"/>
              </a:lnSpc>
              <a:spcBef>
                <a:spcPct val="0"/>
              </a:spcBef>
            </a:pPr>
            <a:r>
              <a:rPr lang="en-US" sz="12944">
                <a:solidFill>
                  <a:srgbClr val="462718"/>
                </a:solidFill>
                <a:latin typeface="Lilita One"/>
                <a:ea typeface="Lilita One"/>
                <a:cs typeface="Lilita One"/>
                <a:sym typeface="Lilita One"/>
              </a:rPr>
              <a:t>INTRODUCTION</a:t>
            </a:r>
          </a:p>
        </p:txBody>
      </p:sp>
      <p:sp>
        <p:nvSpPr>
          <p:cNvPr id="18" name="Freeform 18"/>
          <p:cNvSpPr/>
          <p:nvPr/>
        </p:nvSpPr>
        <p:spPr>
          <a:xfrm rot="-1584474">
            <a:off x="3089892" y="683817"/>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5157897" y="3891193"/>
            <a:ext cx="12935326" cy="6841857"/>
          </a:xfrm>
          <a:prstGeom prst="rect">
            <a:avLst/>
          </a:prstGeom>
        </p:spPr>
        <p:txBody>
          <a:bodyPr lIns="0" tIns="0" rIns="0" bIns="0" rtlCol="0" anchor="t">
            <a:spAutoFit/>
          </a:bodyPr>
          <a:lstStyle/>
          <a:p>
            <a:pPr algn="ctr">
              <a:lnSpc>
                <a:spcPts val="4564"/>
              </a:lnSpc>
            </a:pPr>
            <a:r>
              <a:rPr lang="en-US" sz="3260">
                <a:solidFill>
                  <a:srgbClr val="462718"/>
                </a:solidFill>
                <a:latin typeface="Bobby Jones Soft"/>
                <a:ea typeface="Bobby Jones Soft"/>
                <a:cs typeface="Bobby Jones Soft"/>
                <a:sym typeface="Bobby Jones Soft"/>
              </a:rPr>
              <a:t>In the ever-evolving world of programming, interactive applications play a pivotal role in learning and engagement. This project, titled "MCQ Quiz Game using Python", is a simple yet effective command-line-based multiple-choice quiz system built entirely in Python.</a:t>
            </a:r>
          </a:p>
          <a:p>
            <a:pPr algn="ctr">
              <a:lnSpc>
                <a:spcPts val="4564"/>
              </a:lnSpc>
            </a:pPr>
            <a:endParaRPr lang="en-US" sz="3260">
              <a:solidFill>
                <a:srgbClr val="462718"/>
              </a:solidFill>
              <a:latin typeface="Bobby Jones Soft"/>
              <a:ea typeface="Bobby Jones Soft"/>
              <a:cs typeface="Bobby Jones Soft"/>
              <a:sym typeface="Bobby Jones Soft"/>
            </a:endParaRPr>
          </a:p>
          <a:p>
            <a:pPr algn="ctr">
              <a:lnSpc>
                <a:spcPts val="4564"/>
              </a:lnSpc>
            </a:pPr>
            <a:r>
              <a:rPr lang="en-US" sz="3260">
                <a:solidFill>
                  <a:srgbClr val="462718"/>
                </a:solidFill>
                <a:latin typeface="Bobby Jones Soft"/>
                <a:ea typeface="Bobby Jones Soft"/>
                <a:cs typeface="Bobby Jones Soft"/>
                <a:sym typeface="Bobby Jones Soft"/>
              </a:rPr>
              <a:t>The primary goal of this game is to test users’ knowledge across various subjects by presenting them with a series of multiple-choice questions (MCQs). Players must choose the correct answer from four options. At the end of the game, the program evaluates the responses, displays the score, and may even showcase a leaderboard highlighting top performers.</a:t>
            </a:r>
          </a:p>
          <a:p>
            <a:pPr algn="ctr">
              <a:lnSpc>
                <a:spcPts val="4564"/>
              </a:lnSpc>
              <a:spcBef>
                <a:spcPct val="0"/>
              </a:spcBef>
            </a:pPr>
            <a:endParaRPr lang="en-US" sz="3260">
              <a:solidFill>
                <a:srgbClr val="462718"/>
              </a:solidFill>
              <a:latin typeface="Bobby Jones Soft"/>
              <a:ea typeface="Bobby Jones Soft"/>
              <a:cs typeface="Bobby Jones Soft"/>
              <a:sym typeface="Bobby Jones Sof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208715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946181"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647436" y="2335052"/>
            <a:ext cx="8982859" cy="1051617"/>
            <a:chOff x="0" y="0"/>
            <a:chExt cx="3156306" cy="369507"/>
          </a:xfrm>
        </p:grpSpPr>
        <p:sp>
          <p:nvSpPr>
            <p:cNvPr id="5" name="Freeform 5"/>
            <p:cNvSpPr/>
            <p:nvPr/>
          </p:nvSpPr>
          <p:spPr>
            <a:xfrm>
              <a:off x="0" y="0"/>
              <a:ext cx="3156306" cy="369507"/>
            </a:xfrm>
            <a:custGeom>
              <a:avLst/>
              <a:gdLst/>
              <a:ahLst/>
              <a:cxnLst/>
              <a:rect l="l" t="t" r="r" b="b"/>
              <a:pathLst>
                <a:path w="3156306" h="369507">
                  <a:moveTo>
                    <a:pt x="60330" y="0"/>
                  </a:moveTo>
                  <a:lnTo>
                    <a:pt x="3095976" y="0"/>
                  </a:lnTo>
                  <a:cubicBezTo>
                    <a:pt x="3111977" y="0"/>
                    <a:pt x="3127322" y="6356"/>
                    <a:pt x="3138636" y="17670"/>
                  </a:cubicBezTo>
                  <a:cubicBezTo>
                    <a:pt x="3149950" y="28984"/>
                    <a:pt x="3156306" y="44329"/>
                    <a:pt x="3156306" y="60330"/>
                  </a:cubicBezTo>
                  <a:lnTo>
                    <a:pt x="3156306" y="309177"/>
                  </a:lnTo>
                  <a:cubicBezTo>
                    <a:pt x="3156306" y="325177"/>
                    <a:pt x="3149950" y="340522"/>
                    <a:pt x="3138636" y="351836"/>
                  </a:cubicBezTo>
                  <a:cubicBezTo>
                    <a:pt x="3127322" y="363150"/>
                    <a:pt x="3111977" y="369507"/>
                    <a:pt x="3095976" y="369507"/>
                  </a:cubicBezTo>
                  <a:lnTo>
                    <a:pt x="60330" y="369507"/>
                  </a:lnTo>
                  <a:cubicBezTo>
                    <a:pt x="44329" y="369507"/>
                    <a:pt x="28984" y="363150"/>
                    <a:pt x="17670" y="351836"/>
                  </a:cubicBezTo>
                  <a:cubicBezTo>
                    <a:pt x="6356" y="340522"/>
                    <a:pt x="0" y="325177"/>
                    <a:pt x="0" y="309177"/>
                  </a:cubicBezTo>
                  <a:lnTo>
                    <a:pt x="0" y="60330"/>
                  </a:lnTo>
                  <a:cubicBezTo>
                    <a:pt x="0" y="44329"/>
                    <a:pt x="6356" y="28984"/>
                    <a:pt x="17670" y="17670"/>
                  </a:cubicBezTo>
                  <a:cubicBezTo>
                    <a:pt x="28984" y="6356"/>
                    <a:pt x="44329" y="0"/>
                    <a:pt x="60330" y="0"/>
                  </a:cubicBezTo>
                  <a:close/>
                </a:path>
              </a:pathLst>
            </a:custGeom>
            <a:solidFill>
              <a:srgbClr val="EDC51D"/>
            </a:solidFill>
          </p:spPr>
        </p:sp>
        <p:sp>
          <p:nvSpPr>
            <p:cNvPr id="6" name="TextBox 6"/>
            <p:cNvSpPr txBox="1"/>
            <p:nvPr/>
          </p:nvSpPr>
          <p:spPr>
            <a:xfrm>
              <a:off x="0" y="-85725"/>
              <a:ext cx="3156306" cy="455232"/>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7" name="Group 7"/>
          <p:cNvGrpSpPr/>
          <p:nvPr/>
        </p:nvGrpSpPr>
        <p:grpSpPr>
          <a:xfrm>
            <a:off x="318307" y="3767669"/>
            <a:ext cx="10629568" cy="945509"/>
            <a:chOff x="0" y="0"/>
            <a:chExt cx="3734910" cy="332223"/>
          </a:xfrm>
        </p:grpSpPr>
        <p:sp>
          <p:nvSpPr>
            <p:cNvPr id="8" name="Freeform 8"/>
            <p:cNvSpPr/>
            <p:nvPr/>
          </p:nvSpPr>
          <p:spPr>
            <a:xfrm>
              <a:off x="0" y="0"/>
              <a:ext cx="3734910" cy="332223"/>
            </a:xfrm>
            <a:custGeom>
              <a:avLst/>
              <a:gdLst/>
              <a:ahLst/>
              <a:cxnLst/>
              <a:rect l="l" t="t" r="r" b="b"/>
              <a:pathLst>
                <a:path w="3734910" h="332223">
                  <a:moveTo>
                    <a:pt x="50984" y="0"/>
                  </a:moveTo>
                  <a:lnTo>
                    <a:pt x="3683926" y="0"/>
                  </a:lnTo>
                  <a:cubicBezTo>
                    <a:pt x="3697448" y="0"/>
                    <a:pt x="3710415" y="5371"/>
                    <a:pt x="3719977" y="14933"/>
                  </a:cubicBezTo>
                  <a:cubicBezTo>
                    <a:pt x="3729538" y="24494"/>
                    <a:pt x="3734910" y="37462"/>
                    <a:pt x="3734910" y="50984"/>
                  </a:cubicBezTo>
                  <a:lnTo>
                    <a:pt x="3734910" y="281240"/>
                  </a:lnTo>
                  <a:cubicBezTo>
                    <a:pt x="3734910" y="294761"/>
                    <a:pt x="3729538" y="307729"/>
                    <a:pt x="3719977" y="317290"/>
                  </a:cubicBezTo>
                  <a:cubicBezTo>
                    <a:pt x="3710415" y="326852"/>
                    <a:pt x="3697448" y="332223"/>
                    <a:pt x="3683926" y="332223"/>
                  </a:cubicBezTo>
                  <a:lnTo>
                    <a:pt x="50984" y="332223"/>
                  </a:lnTo>
                  <a:cubicBezTo>
                    <a:pt x="37462" y="332223"/>
                    <a:pt x="24494" y="326852"/>
                    <a:pt x="14933" y="317290"/>
                  </a:cubicBezTo>
                  <a:cubicBezTo>
                    <a:pt x="5371" y="307729"/>
                    <a:pt x="0" y="294761"/>
                    <a:pt x="0" y="281240"/>
                  </a:cubicBezTo>
                  <a:lnTo>
                    <a:pt x="0" y="50984"/>
                  </a:lnTo>
                  <a:cubicBezTo>
                    <a:pt x="0" y="37462"/>
                    <a:pt x="5371" y="24494"/>
                    <a:pt x="14933" y="14933"/>
                  </a:cubicBezTo>
                  <a:cubicBezTo>
                    <a:pt x="24494" y="5371"/>
                    <a:pt x="37462" y="0"/>
                    <a:pt x="50984" y="0"/>
                  </a:cubicBezTo>
                  <a:close/>
                </a:path>
              </a:pathLst>
            </a:custGeom>
            <a:solidFill>
              <a:srgbClr val="EDC51D"/>
            </a:solidFill>
          </p:spPr>
        </p:sp>
        <p:sp>
          <p:nvSpPr>
            <p:cNvPr id="9" name="TextBox 9"/>
            <p:cNvSpPr txBox="1"/>
            <p:nvPr/>
          </p:nvSpPr>
          <p:spPr>
            <a:xfrm>
              <a:off x="0" y="-85725"/>
              <a:ext cx="3734910" cy="417948"/>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0" name="Group 10"/>
          <p:cNvGrpSpPr/>
          <p:nvPr/>
        </p:nvGrpSpPr>
        <p:grpSpPr>
          <a:xfrm>
            <a:off x="1028700" y="4856053"/>
            <a:ext cx="6035194" cy="842431"/>
            <a:chOff x="0" y="0"/>
            <a:chExt cx="2120585" cy="296005"/>
          </a:xfrm>
        </p:grpSpPr>
        <p:sp>
          <p:nvSpPr>
            <p:cNvPr id="11" name="Freeform 11"/>
            <p:cNvSpPr/>
            <p:nvPr/>
          </p:nvSpPr>
          <p:spPr>
            <a:xfrm>
              <a:off x="0" y="0"/>
              <a:ext cx="2120585" cy="296005"/>
            </a:xfrm>
            <a:custGeom>
              <a:avLst/>
              <a:gdLst/>
              <a:ahLst/>
              <a:cxnLst/>
              <a:rect l="l" t="t" r="r" b="b"/>
              <a:pathLst>
                <a:path w="2120585" h="296005">
                  <a:moveTo>
                    <a:pt x="89796" y="0"/>
                  </a:moveTo>
                  <a:lnTo>
                    <a:pt x="2030789" y="0"/>
                  </a:lnTo>
                  <a:cubicBezTo>
                    <a:pt x="2080382" y="0"/>
                    <a:pt x="2120585" y="40203"/>
                    <a:pt x="2120585" y="89796"/>
                  </a:cubicBezTo>
                  <a:lnTo>
                    <a:pt x="2120585" y="206209"/>
                  </a:lnTo>
                  <a:cubicBezTo>
                    <a:pt x="2120585" y="255802"/>
                    <a:pt x="2080382" y="296005"/>
                    <a:pt x="2030789" y="296005"/>
                  </a:cubicBezTo>
                  <a:lnTo>
                    <a:pt x="89796" y="296005"/>
                  </a:lnTo>
                  <a:cubicBezTo>
                    <a:pt x="40203" y="296005"/>
                    <a:pt x="0" y="255802"/>
                    <a:pt x="0" y="206209"/>
                  </a:cubicBezTo>
                  <a:lnTo>
                    <a:pt x="0" y="89796"/>
                  </a:lnTo>
                  <a:cubicBezTo>
                    <a:pt x="0" y="40203"/>
                    <a:pt x="40203" y="0"/>
                    <a:pt x="89796" y="0"/>
                  </a:cubicBezTo>
                  <a:close/>
                </a:path>
              </a:pathLst>
            </a:custGeom>
            <a:solidFill>
              <a:srgbClr val="EDC51D"/>
            </a:solidFill>
          </p:spPr>
        </p:sp>
        <p:sp>
          <p:nvSpPr>
            <p:cNvPr id="12" name="TextBox 12"/>
            <p:cNvSpPr txBox="1"/>
            <p:nvPr/>
          </p:nvSpPr>
          <p:spPr>
            <a:xfrm>
              <a:off x="0" y="-85725"/>
              <a:ext cx="2120585" cy="381730"/>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3" name="Group 13"/>
          <p:cNvGrpSpPr/>
          <p:nvPr/>
        </p:nvGrpSpPr>
        <p:grpSpPr>
          <a:xfrm>
            <a:off x="255741" y="6079484"/>
            <a:ext cx="10300439" cy="767549"/>
            <a:chOff x="0" y="0"/>
            <a:chExt cx="3619264" cy="269694"/>
          </a:xfrm>
        </p:grpSpPr>
        <p:sp>
          <p:nvSpPr>
            <p:cNvPr id="14" name="Freeform 14"/>
            <p:cNvSpPr/>
            <p:nvPr/>
          </p:nvSpPr>
          <p:spPr>
            <a:xfrm>
              <a:off x="0" y="0"/>
              <a:ext cx="3619264" cy="269694"/>
            </a:xfrm>
            <a:custGeom>
              <a:avLst/>
              <a:gdLst/>
              <a:ahLst/>
              <a:cxnLst/>
              <a:rect l="l" t="t" r="r" b="b"/>
              <a:pathLst>
                <a:path w="3619264" h="269694">
                  <a:moveTo>
                    <a:pt x="52613" y="0"/>
                  </a:moveTo>
                  <a:lnTo>
                    <a:pt x="3566651" y="0"/>
                  </a:lnTo>
                  <a:cubicBezTo>
                    <a:pt x="3595708" y="0"/>
                    <a:pt x="3619264" y="23556"/>
                    <a:pt x="3619264" y="52613"/>
                  </a:cubicBezTo>
                  <a:lnTo>
                    <a:pt x="3619264" y="217081"/>
                  </a:lnTo>
                  <a:cubicBezTo>
                    <a:pt x="3619264" y="246138"/>
                    <a:pt x="3595708" y="269694"/>
                    <a:pt x="3566651" y="269694"/>
                  </a:cubicBezTo>
                  <a:lnTo>
                    <a:pt x="52613" y="269694"/>
                  </a:lnTo>
                  <a:cubicBezTo>
                    <a:pt x="23556" y="269694"/>
                    <a:pt x="0" y="246138"/>
                    <a:pt x="0" y="217081"/>
                  </a:cubicBezTo>
                  <a:lnTo>
                    <a:pt x="0" y="52613"/>
                  </a:lnTo>
                  <a:cubicBezTo>
                    <a:pt x="0" y="23556"/>
                    <a:pt x="23556" y="0"/>
                    <a:pt x="52613" y="0"/>
                  </a:cubicBezTo>
                  <a:close/>
                </a:path>
              </a:pathLst>
            </a:custGeom>
            <a:solidFill>
              <a:srgbClr val="EDC51D"/>
            </a:solidFill>
          </p:spPr>
        </p:sp>
        <p:sp>
          <p:nvSpPr>
            <p:cNvPr id="15" name="TextBox 15"/>
            <p:cNvSpPr txBox="1"/>
            <p:nvPr/>
          </p:nvSpPr>
          <p:spPr>
            <a:xfrm>
              <a:off x="0" y="-85725"/>
              <a:ext cx="3619264" cy="355419"/>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6" name="Group 16"/>
          <p:cNvGrpSpPr/>
          <p:nvPr/>
        </p:nvGrpSpPr>
        <p:grpSpPr>
          <a:xfrm rot="-1375691">
            <a:off x="11175708" y="7687288"/>
            <a:ext cx="8652798" cy="3934654"/>
            <a:chOff x="0" y="0"/>
            <a:chExt cx="2278926" cy="1036287"/>
          </a:xfrm>
        </p:grpSpPr>
        <p:sp>
          <p:nvSpPr>
            <p:cNvPr id="17" name="Freeform 17"/>
            <p:cNvSpPr/>
            <p:nvPr/>
          </p:nvSpPr>
          <p:spPr>
            <a:xfrm>
              <a:off x="0" y="0"/>
              <a:ext cx="2278926" cy="1036287"/>
            </a:xfrm>
            <a:custGeom>
              <a:avLst/>
              <a:gdLst/>
              <a:ahLst/>
              <a:cxnLst/>
              <a:rect l="l" t="t" r="r" b="b"/>
              <a:pathLst>
                <a:path w="2278926" h="1036287">
                  <a:moveTo>
                    <a:pt x="62631" y="0"/>
                  </a:moveTo>
                  <a:lnTo>
                    <a:pt x="2216295" y="0"/>
                  </a:lnTo>
                  <a:cubicBezTo>
                    <a:pt x="2250885" y="0"/>
                    <a:pt x="2278926" y="28041"/>
                    <a:pt x="2278926" y="62631"/>
                  </a:cubicBezTo>
                  <a:lnTo>
                    <a:pt x="2278926" y="973656"/>
                  </a:lnTo>
                  <a:cubicBezTo>
                    <a:pt x="2278926" y="1008247"/>
                    <a:pt x="2250885" y="1036287"/>
                    <a:pt x="2216295" y="1036287"/>
                  </a:cubicBezTo>
                  <a:lnTo>
                    <a:pt x="62631" y="1036287"/>
                  </a:lnTo>
                  <a:cubicBezTo>
                    <a:pt x="28041" y="1036287"/>
                    <a:pt x="0" y="1008247"/>
                    <a:pt x="0" y="973656"/>
                  </a:cubicBezTo>
                  <a:lnTo>
                    <a:pt x="0" y="62631"/>
                  </a:lnTo>
                  <a:cubicBezTo>
                    <a:pt x="0" y="28041"/>
                    <a:pt x="28041" y="0"/>
                    <a:pt x="62631" y="0"/>
                  </a:cubicBezTo>
                  <a:close/>
                </a:path>
              </a:pathLst>
            </a:custGeom>
            <a:solidFill>
              <a:srgbClr val="B33E47"/>
            </a:solidFill>
          </p:spPr>
        </p:sp>
        <p:sp>
          <p:nvSpPr>
            <p:cNvPr id="18" name="TextBox 18"/>
            <p:cNvSpPr txBox="1"/>
            <p:nvPr/>
          </p:nvSpPr>
          <p:spPr>
            <a:xfrm>
              <a:off x="0" y="9525"/>
              <a:ext cx="2278926" cy="1026762"/>
            </a:xfrm>
            <a:prstGeom prst="rect">
              <a:avLst/>
            </a:prstGeom>
          </p:spPr>
          <p:txBody>
            <a:bodyPr lIns="50800" tIns="50800" rIns="50800" bIns="50800" rtlCol="0" anchor="ctr"/>
            <a:lstStyle/>
            <a:p>
              <a:pPr algn="ctr">
                <a:lnSpc>
                  <a:spcPts val="2851"/>
                </a:lnSpc>
              </a:pPr>
              <a:endParaRPr/>
            </a:p>
          </p:txBody>
        </p:sp>
      </p:grpSp>
      <p:grpSp>
        <p:nvGrpSpPr>
          <p:cNvPr id="19" name="Group 19"/>
          <p:cNvGrpSpPr/>
          <p:nvPr/>
        </p:nvGrpSpPr>
        <p:grpSpPr>
          <a:xfrm>
            <a:off x="10947875" y="9217323"/>
            <a:ext cx="8390823" cy="3934654"/>
            <a:chOff x="0" y="0"/>
            <a:chExt cx="2209929" cy="1036287"/>
          </a:xfrm>
        </p:grpSpPr>
        <p:sp>
          <p:nvSpPr>
            <p:cNvPr id="20" name="Freeform 20"/>
            <p:cNvSpPr/>
            <p:nvPr/>
          </p:nvSpPr>
          <p:spPr>
            <a:xfrm>
              <a:off x="0" y="0"/>
              <a:ext cx="2209929" cy="1036287"/>
            </a:xfrm>
            <a:custGeom>
              <a:avLst/>
              <a:gdLst/>
              <a:ahLst/>
              <a:cxnLst/>
              <a:rect l="l" t="t" r="r" b="b"/>
              <a:pathLst>
                <a:path w="2209929" h="1036287">
                  <a:moveTo>
                    <a:pt x="64587" y="0"/>
                  </a:moveTo>
                  <a:lnTo>
                    <a:pt x="2145342" y="0"/>
                  </a:lnTo>
                  <a:cubicBezTo>
                    <a:pt x="2162471" y="0"/>
                    <a:pt x="2178899" y="6805"/>
                    <a:pt x="2191012" y="18917"/>
                  </a:cubicBezTo>
                  <a:cubicBezTo>
                    <a:pt x="2203124" y="31029"/>
                    <a:pt x="2209929" y="47457"/>
                    <a:pt x="2209929" y="64587"/>
                  </a:cubicBezTo>
                  <a:lnTo>
                    <a:pt x="2209929" y="971701"/>
                  </a:lnTo>
                  <a:cubicBezTo>
                    <a:pt x="2209929" y="1007371"/>
                    <a:pt x="2181012" y="1036287"/>
                    <a:pt x="2145342" y="1036287"/>
                  </a:cubicBezTo>
                  <a:lnTo>
                    <a:pt x="64587" y="1036287"/>
                  </a:lnTo>
                  <a:cubicBezTo>
                    <a:pt x="28916" y="1036287"/>
                    <a:pt x="0" y="1007371"/>
                    <a:pt x="0" y="971701"/>
                  </a:cubicBezTo>
                  <a:lnTo>
                    <a:pt x="0" y="64587"/>
                  </a:lnTo>
                  <a:cubicBezTo>
                    <a:pt x="0" y="28916"/>
                    <a:pt x="28916" y="0"/>
                    <a:pt x="64587" y="0"/>
                  </a:cubicBezTo>
                  <a:close/>
                </a:path>
              </a:pathLst>
            </a:custGeom>
            <a:solidFill>
              <a:srgbClr val="9B131D"/>
            </a:solidFill>
          </p:spPr>
        </p:sp>
        <p:sp>
          <p:nvSpPr>
            <p:cNvPr id="21" name="TextBox 21"/>
            <p:cNvSpPr txBox="1"/>
            <p:nvPr/>
          </p:nvSpPr>
          <p:spPr>
            <a:xfrm>
              <a:off x="0" y="9525"/>
              <a:ext cx="2209929" cy="1026762"/>
            </a:xfrm>
            <a:prstGeom prst="rect">
              <a:avLst/>
            </a:prstGeom>
          </p:spPr>
          <p:txBody>
            <a:bodyPr lIns="50800" tIns="50800" rIns="50800" bIns="50800" rtlCol="0" anchor="ctr"/>
            <a:lstStyle/>
            <a:p>
              <a:pPr algn="ctr">
                <a:lnSpc>
                  <a:spcPts val="2851"/>
                </a:lnSpc>
              </a:pPr>
              <a:endParaRPr/>
            </a:p>
          </p:txBody>
        </p:sp>
      </p:grpSp>
      <p:grpSp>
        <p:nvGrpSpPr>
          <p:cNvPr id="22" name="Group 22"/>
          <p:cNvGrpSpPr/>
          <p:nvPr/>
        </p:nvGrpSpPr>
        <p:grpSpPr>
          <a:xfrm>
            <a:off x="16744950" y="4404425"/>
            <a:ext cx="3086100" cy="3086100"/>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CF9DA"/>
            </a:solidFill>
          </p:spPr>
        </p:sp>
        <p:sp>
          <p:nvSpPr>
            <p:cNvPr id="24" name="TextBox 24"/>
            <p:cNvSpPr txBox="1"/>
            <p:nvPr/>
          </p:nvSpPr>
          <p:spPr>
            <a:xfrm>
              <a:off x="0" y="9525"/>
              <a:ext cx="812800" cy="803275"/>
            </a:xfrm>
            <a:prstGeom prst="rect">
              <a:avLst/>
            </a:prstGeom>
          </p:spPr>
          <p:txBody>
            <a:bodyPr lIns="50800" tIns="50800" rIns="50800" bIns="50800" rtlCol="0" anchor="ctr"/>
            <a:lstStyle/>
            <a:p>
              <a:pPr algn="ctr">
                <a:lnSpc>
                  <a:spcPts val="2851"/>
                </a:lnSpc>
              </a:pPr>
              <a:endParaRPr/>
            </a:p>
          </p:txBody>
        </p:sp>
      </p:grpSp>
      <p:sp>
        <p:nvSpPr>
          <p:cNvPr id="25" name="Freeform 25"/>
          <p:cNvSpPr/>
          <p:nvPr/>
        </p:nvSpPr>
        <p:spPr>
          <a:xfrm>
            <a:off x="12141932" y="2897405"/>
            <a:ext cx="6146068" cy="6179776"/>
          </a:xfrm>
          <a:custGeom>
            <a:avLst/>
            <a:gdLst/>
            <a:ahLst/>
            <a:cxnLst/>
            <a:rect l="l" t="t" r="r" b="b"/>
            <a:pathLst>
              <a:path w="6146068" h="6179776">
                <a:moveTo>
                  <a:pt x="0" y="0"/>
                </a:moveTo>
                <a:lnTo>
                  <a:pt x="6146068" y="0"/>
                </a:lnTo>
                <a:lnTo>
                  <a:pt x="6146068" y="6179776"/>
                </a:lnTo>
                <a:lnTo>
                  <a:pt x="0" y="6179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6" name="Group 26"/>
          <p:cNvGrpSpPr/>
          <p:nvPr/>
        </p:nvGrpSpPr>
        <p:grpSpPr>
          <a:xfrm>
            <a:off x="14511566" y="1028700"/>
            <a:ext cx="2446271" cy="822170"/>
            <a:chOff x="0" y="0"/>
            <a:chExt cx="1031597" cy="346711"/>
          </a:xfrm>
        </p:grpSpPr>
        <p:sp>
          <p:nvSpPr>
            <p:cNvPr id="27" name="Freeform 27"/>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28" name="TextBox 28"/>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29" name="TextBox 29"/>
          <p:cNvSpPr txBox="1"/>
          <p:nvPr/>
        </p:nvSpPr>
        <p:spPr>
          <a:xfrm>
            <a:off x="482871" y="310381"/>
            <a:ext cx="13955468" cy="1760934"/>
          </a:xfrm>
          <a:prstGeom prst="rect">
            <a:avLst/>
          </a:prstGeom>
        </p:spPr>
        <p:txBody>
          <a:bodyPr lIns="0" tIns="0" rIns="0" bIns="0" rtlCol="0" anchor="t">
            <a:spAutoFit/>
          </a:bodyPr>
          <a:lstStyle/>
          <a:p>
            <a:pPr marL="0" lvl="0" indent="0" algn="l">
              <a:lnSpc>
                <a:spcPts val="6759"/>
              </a:lnSpc>
              <a:spcBef>
                <a:spcPct val="0"/>
              </a:spcBef>
            </a:pPr>
            <a:r>
              <a:rPr lang="en-US" sz="6562">
                <a:solidFill>
                  <a:srgbClr val="462718"/>
                </a:solidFill>
                <a:latin typeface="Lilita One"/>
                <a:ea typeface="Lilita One"/>
                <a:cs typeface="Lilita One"/>
                <a:sym typeface="Lilita One"/>
              </a:rPr>
              <a:t>STEPS FOLLOWED TO DEVELOP THE MCQ QUIZ GAME IN PYTHON</a:t>
            </a:r>
          </a:p>
        </p:txBody>
      </p:sp>
      <p:sp>
        <p:nvSpPr>
          <p:cNvPr id="30" name="TextBox 30"/>
          <p:cNvSpPr txBox="1"/>
          <p:nvPr/>
        </p:nvSpPr>
        <p:spPr>
          <a:xfrm>
            <a:off x="14707278" y="1067023"/>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1</a:t>
            </a:r>
          </a:p>
        </p:txBody>
      </p:sp>
      <p:grpSp>
        <p:nvGrpSpPr>
          <p:cNvPr id="31" name="Group 31"/>
          <p:cNvGrpSpPr/>
          <p:nvPr/>
        </p:nvGrpSpPr>
        <p:grpSpPr>
          <a:xfrm>
            <a:off x="1182719" y="7170883"/>
            <a:ext cx="10300439" cy="780585"/>
            <a:chOff x="0" y="0"/>
            <a:chExt cx="3619264" cy="274274"/>
          </a:xfrm>
        </p:grpSpPr>
        <p:sp>
          <p:nvSpPr>
            <p:cNvPr id="32" name="Freeform 32"/>
            <p:cNvSpPr/>
            <p:nvPr/>
          </p:nvSpPr>
          <p:spPr>
            <a:xfrm>
              <a:off x="0" y="0"/>
              <a:ext cx="3619264" cy="274274"/>
            </a:xfrm>
            <a:custGeom>
              <a:avLst/>
              <a:gdLst/>
              <a:ahLst/>
              <a:cxnLst/>
              <a:rect l="l" t="t" r="r" b="b"/>
              <a:pathLst>
                <a:path w="3619264" h="274274">
                  <a:moveTo>
                    <a:pt x="52613" y="0"/>
                  </a:moveTo>
                  <a:lnTo>
                    <a:pt x="3566651" y="0"/>
                  </a:lnTo>
                  <a:cubicBezTo>
                    <a:pt x="3595708" y="0"/>
                    <a:pt x="3619264" y="23556"/>
                    <a:pt x="3619264" y="52613"/>
                  </a:cubicBezTo>
                  <a:lnTo>
                    <a:pt x="3619264" y="221661"/>
                  </a:lnTo>
                  <a:cubicBezTo>
                    <a:pt x="3619264" y="250718"/>
                    <a:pt x="3595708" y="274274"/>
                    <a:pt x="3566651" y="274274"/>
                  </a:cubicBezTo>
                  <a:lnTo>
                    <a:pt x="52613" y="274274"/>
                  </a:lnTo>
                  <a:cubicBezTo>
                    <a:pt x="23556" y="274274"/>
                    <a:pt x="0" y="250718"/>
                    <a:pt x="0" y="221661"/>
                  </a:cubicBezTo>
                  <a:lnTo>
                    <a:pt x="0" y="52613"/>
                  </a:lnTo>
                  <a:cubicBezTo>
                    <a:pt x="0" y="23556"/>
                    <a:pt x="23556" y="0"/>
                    <a:pt x="52613" y="0"/>
                  </a:cubicBezTo>
                  <a:close/>
                </a:path>
              </a:pathLst>
            </a:custGeom>
            <a:solidFill>
              <a:srgbClr val="EDC51D"/>
            </a:solidFill>
          </p:spPr>
        </p:sp>
        <p:sp>
          <p:nvSpPr>
            <p:cNvPr id="33" name="TextBox 33"/>
            <p:cNvSpPr txBox="1"/>
            <p:nvPr/>
          </p:nvSpPr>
          <p:spPr>
            <a:xfrm>
              <a:off x="0" y="-85725"/>
              <a:ext cx="3619264" cy="359999"/>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34" name="Group 34"/>
          <p:cNvGrpSpPr/>
          <p:nvPr/>
        </p:nvGrpSpPr>
        <p:grpSpPr>
          <a:xfrm>
            <a:off x="647436" y="8094343"/>
            <a:ext cx="6035194" cy="842431"/>
            <a:chOff x="0" y="0"/>
            <a:chExt cx="2120585" cy="296005"/>
          </a:xfrm>
        </p:grpSpPr>
        <p:sp>
          <p:nvSpPr>
            <p:cNvPr id="35" name="Freeform 35"/>
            <p:cNvSpPr/>
            <p:nvPr/>
          </p:nvSpPr>
          <p:spPr>
            <a:xfrm>
              <a:off x="0" y="0"/>
              <a:ext cx="2120585" cy="296005"/>
            </a:xfrm>
            <a:custGeom>
              <a:avLst/>
              <a:gdLst/>
              <a:ahLst/>
              <a:cxnLst/>
              <a:rect l="l" t="t" r="r" b="b"/>
              <a:pathLst>
                <a:path w="2120585" h="296005">
                  <a:moveTo>
                    <a:pt x="89796" y="0"/>
                  </a:moveTo>
                  <a:lnTo>
                    <a:pt x="2030789" y="0"/>
                  </a:lnTo>
                  <a:cubicBezTo>
                    <a:pt x="2080382" y="0"/>
                    <a:pt x="2120585" y="40203"/>
                    <a:pt x="2120585" y="89796"/>
                  </a:cubicBezTo>
                  <a:lnTo>
                    <a:pt x="2120585" y="206209"/>
                  </a:lnTo>
                  <a:cubicBezTo>
                    <a:pt x="2120585" y="255802"/>
                    <a:pt x="2080382" y="296005"/>
                    <a:pt x="2030789" y="296005"/>
                  </a:cubicBezTo>
                  <a:lnTo>
                    <a:pt x="89796" y="296005"/>
                  </a:lnTo>
                  <a:cubicBezTo>
                    <a:pt x="40203" y="296005"/>
                    <a:pt x="0" y="255802"/>
                    <a:pt x="0" y="206209"/>
                  </a:cubicBezTo>
                  <a:lnTo>
                    <a:pt x="0" y="89796"/>
                  </a:lnTo>
                  <a:cubicBezTo>
                    <a:pt x="0" y="40203"/>
                    <a:pt x="40203" y="0"/>
                    <a:pt x="89796" y="0"/>
                  </a:cubicBezTo>
                  <a:close/>
                </a:path>
              </a:pathLst>
            </a:custGeom>
            <a:solidFill>
              <a:srgbClr val="EDC51D"/>
            </a:solidFill>
          </p:spPr>
        </p:sp>
        <p:sp>
          <p:nvSpPr>
            <p:cNvPr id="36" name="TextBox 36"/>
            <p:cNvSpPr txBox="1"/>
            <p:nvPr/>
          </p:nvSpPr>
          <p:spPr>
            <a:xfrm>
              <a:off x="0" y="-85725"/>
              <a:ext cx="2120585" cy="381730"/>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37" name="Group 37"/>
          <p:cNvGrpSpPr/>
          <p:nvPr/>
        </p:nvGrpSpPr>
        <p:grpSpPr>
          <a:xfrm>
            <a:off x="647436" y="9077181"/>
            <a:ext cx="10629568" cy="784937"/>
            <a:chOff x="0" y="0"/>
            <a:chExt cx="3734910" cy="275803"/>
          </a:xfrm>
        </p:grpSpPr>
        <p:sp>
          <p:nvSpPr>
            <p:cNvPr id="38" name="Freeform 38"/>
            <p:cNvSpPr/>
            <p:nvPr/>
          </p:nvSpPr>
          <p:spPr>
            <a:xfrm>
              <a:off x="0" y="0"/>
              <a:ext cx="3734910" cy="275803"/>
            </a:xfrm>
            <a:custGeom>
              <a:avLst/>
              <a:gdLst/>
              <a:ahLst/>
              <a:cxnLst/>
              <a:rect l="l" t="t" r="r" b="b"/>
              <a:pathLst>
                <a:path w="3734910" h="275803">
                  <a:moveTo>
                    <a:pt x="50984" y="0"/>
                  </a:moveTo>
                  <a:lnTo>
                    <a:pt x="3683926" y="0"/>
                  </a:lnTo>
                  <a:cubicBezTo>
                    <a:pt x="3697448" y="0"/>
                    <a:pt x="3710415" y="5371"/>
                    <a:pt x="3719977" y="14933"/>
                  </a:cubicBezTo>
                  <a:cubicBezTo>
                    <a:pt x="3729538" y="24494"/>
                    <a:pt x="3734910" y="37462"/>
                    <a:pt x="3734910" y="50984"/>
                  </a:cubicBezTo>
                  <a:lnTo>
                    <a:pt x="3734910" y="224820"/>
                  </a:lnTo>
                  <a:cubicBezTo>
                    <a:pt x="3734910" y="238341"/>
                    <a:pt x="3729538" y="251309"/>
                    <a:pt x="3719977" y="260871"/>
                  </a:cubicBezTo>
                  <a:cubicBezTo>
                    <a:pt x="3710415" y="270432"/>
                    <a:pt x="3697448" y="275803"/>
                    <a:pt x="3683926" y="275803"/>
                  </a:cubicBezTo>
                  <a:lnTo>
                    <a:pt x="50984" y="275803"/>
                  </a:lnTo>
                  <a:cubicBezTo>
                    <a:pt x="37462" y="275803"/>
                    <a:pt x="24494" y="270432"/>
                    <a:pt x="14933" y="260871"/>
                  </a:cubicBezTo>
                  <a:cubicBezTo>
                    <a:pt x="5371" y="251309"/>
                    <a:pt x="0" y="238341"/>
                    <a:pt x="0" y="224820"/>
                  </a:cubicBezTo>
                  <a:lnTo>
                    <a:pt x="0" y="50984"/>
                  </a:lnTo>
                  <a:cubicBezTo>
                    <a:pt x="0" y="37462"/>
                    <a:pt x="5371" y="24494"/>
                    <a:pt x="14933" y="14933"/>
                  </a:cubicBezTo>
                  <a:cubicBezTo>
                    <a:pt x="24494" y="5371"/>
                    <a:pt x="37462" y="0"/>
                    <a:pt x="50984" y="0"/>
                  </a:cubicBezTo>
                  <a:close/>
                </a:path>
              </a:pathLst>
            </a:custGeom>
            <a:solidFill>
              <a:srgbClr val="EDC51D"/>
            </a:solidFill>
          </p:spPr>
        </p:sp>
        <p:sp>
          <p:nvSpPr>
            <p:cNvPr id="39" name="TextBox 39"/>
            <p:cNvSpPr txBox="1"/>
            <p:nvPr/>
          </p:nvSpPr>
          <p:spPr>
            <a:xfrm>
              <a:off x="0" y="-85725"/>
              <a:ext cx="3734910" cy="361528"/>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40" name="TextBox 40"/>
          <p:cNvSpPr txBox="1"/>
          <p:nvPr/>
        </p:nvSpPr>
        <p:spPr>
          <a:xfrm>
            <a:off x="914401" y="2544726"/>
            <a:ext cx="7186206" cy="688650"/>
          </a:xfrm>
          <a:prstGeom prst="rect">
            <a:avLst/>
          </a:prstGeom>
        </p:spPr>
        <p:txBody>
          <a:bodyPr wrap="square" lIns="0" tIns="0" rIns="0" bIns="0" rtlCol="0" anchor="t">
            <a:spAutoFit/>
          </a:bodyPr>
          <a:lstStyle/>
          <a:p>
            <a:pPr algn="ctr">
              <a:lnSpc>
                <a:spcPts val="5568"/>
              </a:lnSpc>
              <a:spcBef>
                <a:spcPct val="0"/>
              </a:spcBef>
            </a:pPr>
            <a:r>
              <a:rPr lang="en-US" sz="3977" dirty="0">
                <a:solidFill>
                  <a:srgbClr val="462718"/>
                </a:solidFill>
                <a:latin typeface="Bobby Jones Soft"/>
                <a:ea typeface="Bobby Jones Soft"/>
                <a:cs typeface="Bobby Jones Soft"/>
                <a:sym typeface="Bobby Jones Soft"/>
              </a:rPr>
              <a:t>1. Planning the Game Structure</a:t>
            </a:r>
          </a:p>
        </p:txBody>
      </p:sp>
      <p:sp>
        <p:nvSpPr>
          <p:cNvPr id="41" name="TextBox 41"/>
          <p:cNvSpPr txBox="1"/>
          <p:nvPr/>
        </p:nvSpPr>
        <p:spPr>
          <a:xfrm>
            <a:off x="706447" y="4859223"/>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3. Building the Game Logic</a:t>
            </a:r>
          </a:p>
        </p:txBody>
      </p:sp>
      <p:sp>
        <p:nvSpPr>
          <p:cNvPr id="42" name="TextBox 42"/>
          <p:cNvSpPr txBox="1"/>
          <p:nvPr/>
        </p:nvSpPr>
        <p:spPr>
          <a:xfrm>
            <a:off x="482871" y="7261925"/>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5. Final Score Display</a:t>
            </a:r>
          </a:p>
        </p:txBody>
      </p:sp>
      <p:sp>
        <p:nvSpPr>
          <p:cNvPr id="43" name="TextBox 43"/>
          <p:cNvSpPr txBox="1"/>
          <p:nvPr/>
        </p:nvSpPr>
        <p:spPr>
          <a:xfrm>
            <a:off x="-651087" y="8247232"/>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6. Leaderboard </a:t>
            </a:r>
          </a:p>
        </p:txBody>
      </p:sp>
      <p:sp>
        <p:nvSpPr>
          <p:cNvPr id="44" name="TextBox 44"/>
          <p:cNvSpPr txBox="1"/>
          <p:nvPr/>
        </p:nvSpPr>
        <p:spPr>
          <a:xfrm>
            <a:off x="762011" y="9172575"/>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7. Testing and Debugging</a:t>
            </a:r>
          </a:p>
        </p:txBody>
      </p:sp>
      <p:sp>
        <p:nvSpPr>
          <p:cNvPr id="45" name="TextBox 45"/>
          <p:cNvSpPr txBox="1"/>
          <p:nvPr/>
        </p:nvSpPr>
        <p:spPr>
          <a:xfrm>
            <a:off x="-1485568" y="3852790"/>
            <a:ext cx="10629568"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2. Preparing the Questions</a:t>
            </a:r>
          </a:p>
        </p:txBody>
      </p:sp>
      <p:sp>
        <p:nvSpPr>
          <p:cNvPr id="46" name="TextBox 46"/>
          <p:cNvSpPr txBox="1"/>
          <p:nvPr/>
        </p:nvSpPr>
        <p:spPr>
          <a:xfrm>
            <a:off x="-858015" y="6157490"/>
            <a:ext cx="7540644"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4. Scoring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1919828"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979167"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631352" y="2374016"/>
            <a:ext cx="10030295" cy="986740"/>
            <a:chOff x="0" y="0"/>
            <a:chExt cx="3524343" cy="346711"/>
          </a:xfrm>
        </p:grpSpPr>
        <p:sp>
          <p:nvSpPr>
            <p:cNvPr id="5" name="Freeform 5"/>
            <p:cNvSpPr/>
            <p:nvPr/>
          </p:nvSpPr>
          <p:spPr>
            <a:xfrm>
              <a:off x="0" y="0"/>
              <a:ext cx="3524343" cy="346711"/>
            </a:xfrm>
            <a:custGeom>
              <a:avLst/>
              <a:gdLst/>
              <a:ahLst/>
              <a:cxnLst/>
              <a:rect l="l" t="t" r="r" b="b"/>
              <a:pathLst>
                <a:path w="3524343" h="346711">
                  <a:moveTo>
                    <a:pt x="54030" y="0"/>
                  </a:moveTo>
                  <a:lnTo>
                    <a:pt x="3470314" y="0"/>
                  </a:lnTo>
                  <a:cubicBezTo>
                    <a:pt x="3484643" y="0"/>
                    <a:pt x="3498386" y="5692"/>
                    <a:pt x="3508518" y="15825"/>
                  </a:cubicBezTo>
                  <a:cubicBezTo>
                    <a:pt x="3518651" y="25957"/>
                    <a:pt x="3524343" y="39700"/>
                    <a:pt x="3524343" y="54030"/>
                  </a:cubicBezTo>
                  <a:lnTo>
                    <a:pt x="3524343" y="292681"/>
                  </a:lnTo>
                  <a:cubicBezTo>
                    <a:pt x="3524343" y="322521"/>
                    <a:pt x="3500153" y="346711"/>
                    <a:pt x="3470314" y="346711"/>
                  </a:cubicBezTo>
                  <a:lnTo>
                    <a:pt x="54030" y="346711"/>
                  </a:lnTo>
                  <a:cubicBezTo>
                    <a:pt x="39700" y="346711"/>
                    <a:pt x="25957" y="341018"/>
                    <a:pt x="15825" y="330886"/>
                  </a:cubicBezTo>
                  <a:cubicBezTo>
                    <a:pt x="5692" y="320753"/>
                    <a:pt x="0" y="307010"/>
                    <a:pt x="0" y="292681"/>
                  </a:cubicBezTo>
                  <a:lnTo>
                    <a:pt x="0" y="54030"/>
                  </a:lnTo>
                  <a:cubicBezTo>
                    <a:pt x="0" y="39700"/>
                    <a:pt x="5692" y="25957"/>
                    <a:pt x="15825" y="15825"/>
                  </a:cubicBezTo>
                  <a:cubicBezTo>
                    <a:pt x="25957" y="5692"/>
                    <a:pt x="39700" y="0"/>
                    <a:pt x="54030" y="0"/>
                  </a:cubicBezTo>
                  <a:close/>
                </a:path>
              </a:pathLst>
            </a:custGeom>
            <a:solidFill>
              <a:srgbClr val="EDC51D"/>
            </a:solidFill>
          </p:spPr>
        </p:sp>
        <p:sp>
          <p:nvSpPr>
            <p:cNvPr id="6" name="TextBox 6"/>
            <p:cNvSpPr txBox="1"/>
            <p:nvPr/>
          </p:nvSpPr>
          <p:spPr>
            <a:xfrm>
              <a:off x="0" y="-85725"/>
              <a:ext cx="3524343"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7" name="Group 7"/>
          <p:cNvGrpSpPr/>
          <p:nvPr/>
        </p:nvGrpSpPr>
        <p:grpSpPr>
          <a:xfrm>
            <a:off x="1058970" y="3684606"/>
            <a:ext cx="11007501" cy="991110"/>
            <a:chOff x="0" y="0"/>
            <a:chExt cx="3867704" cy="348246"/>
          </a:xfrm>
        </p:grpSpPr>
        <p:sp>
          <p:nvSpPr>
            <p:cNvPr id="8" name="Freeform 8"/>
            <p:cNvSpPr/>
            <p:nvPr/>
          </p:nvSpPr>
          <p:spPr>
            <a:xfrm>
              <a:off x="0" y="0"/>
              <a:ext cx="3867704" cy="348246"/>
            </a:xfrm>
            <a:custGeom>
              <a:avLst/>
              <a:gdLst/>
              <a:ahLst/>
              <a:cxnLst/>
              <a:rect l="l" t="t" r="r" b="b"/>
              <a:pathLst>
                <a:path w="3867704" h="348246">
                  <a:moveTo>
                    <a:pt x="49233" y="0"/>
                  </a:moveTo>
                  <a:lnTo>
                    <a:pt x="3818471" y="0"/>
                  </a:lnTo>
                  <a:cubicBezTo>
                    <a:pt x="3831529" y="0"/>
                    <a:pt x="3844051" y="5187"/>
                    <a:pt x="3853284" y="14420"/>
                  </a:cubicBezTo>
                  <a:cubicBezTo>
                    <a:pt x="3862517" y="23653"/>
                    <a:pt x="3867704" y="36176"/>
                    <a:pt x="3867704" y="49233"/>
                  </a:cubicBezTo>
                  <a:lnTo>
                    <a:pt x="3867704" y="299013"/>
                  </a:lnTo>
                  <a:cubicBezTo>
                    <a:pt x="3867704" y="326204"/>
                    <a:pt x="3845662" y="348246"/>
                    <a:pt x="3818471" y="348246"/>
                  </a:cubicBezTo>
                  <a:lnTo>
                    <a:pt x="49233" y="348246"/>
                  </a:lnTo>
                  <a:cubicBezTo>
                    <a:pt x="22042" y="348246"/>
                    <a:pt x="0" y="326204"/>
                    <a:pt x="0" y="299013"/>
                  </a:cubicBezTo>
                  <a:lnTo>
                    <a:pt x="0" y="49233"/>
                  </a:lnTo>
                  <a:cubicBezTo>
                    <a:pt x="0" y="22042"/>
                    <a:pt x="22042" y="0"/>
                    <a:pt x="49233" y="0"/>
                  </a:cubicBezTo>
                  <a:close/>
                </a:path>
              </a:pathLst>
            </a:custGeom>
            <a:solidFill>
              <a:srgbClr val="EDC51D"/>
            </a:solidFill>
          </p:spPr>
        </p:sp>
        <p:sp>
          <p:nvSpPr>
            <p:cNvPr id="9" name="TextBox 9"/>
            <p:cNvSpPr txBox="1"/>
            <p:nvPr/>
          </p:nvSpPr>
          <p:spPr>
            <a:xfrm>
              <a:off x="0" y="-85725"/>
              <a:ext cx="3867704" cy="433971"/>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0" name="Group 10"/>
          <p:cNvGrpSpPr/>
          <p:nvPr/>
        </p:nvGrpSpPr>
        <p:grpSpPr>
          <a:xfrm>
            <a:off x="880192" y="5075767"/>
            <a:ext cx="8130924" cy="986740"/>
            <a:chOff x="0" y="0"/>
            <a:chExt cx="2856962" cy="346711"/>
          </a:xfrm>
        </p:grpSpPr>
        <p:sp>
          <p:nvSpPr>
            <p:cNvPr id="11" name="Freeform 11"/>
            <p:cNvSpPr/>
            <p:nvPr/>
          </p:nvSpPr>
          <p:spPr>
            <a:xfrm>
              <a:off x="0" y="0"/>
              <a:ext cx="2856962" cy="346711"/>
            </a:xfrm>
            <a:custGeom>
              <a:avLst/>
              <a:gdLst/>
              <a:ahLst/>
              <a:cxnLst/>
              <a:rect l="l" t="t" r="r" b="b"/>
              <a:pathLst>
                <a:path w="2856962" h="346711">
                  <a:moveTo>
                    <a:pt x="66651" y="0"/>
                  </a:moveTo>
                  <a:lnTo>
                    <a:pt x="2790311" y="0"/>
                  </a:lnTo>
                  <a:cubicBezTo>
                    <a:pt x="2807988" y="0"/>
                    <a:pt x="2824941" y="7022"/>
                    <a:pt x="2837440" y="19522"/>
                  </a:cubicBezTo>
                  <a:cubicBezTo>
                    <a:pt x="2849940" y="32021"/>
                    <a:pt x="2856962" y="48974"/>
                    <a:pt x="2856962" y="66651"/>
                  </a:cubicBezTo>
                  <a:lnTo>
                    <a:pt x="2856962" y="280060"/>
                  </a:lnTo>
                  <a:cubicBezTo>
                    <a:pt x="2856962" y="297737"/>
                    <a:pt x="2849940" y="314689"/>
                    <a:pt x="2837440" y="327189"/>
                  </a:cubicBezTo>
                  <a:cubicBezTo>
                    <a:pt x="2824941" y="339688"/>
                    <a:pt x="2807988" y="346711"/>
                    <a:pt x="2790311" y="346711"/>
                  </a:cubicBezTo>
                  <a:lnTo>
                    <a:pt x="66651" y="346711"/>
                  </a:lnTo>
                  <a:cubicBezTo>
                    <a:pt x="48974" y="346711"/>
                    <a:pt x="32021" y="339688"/>
                    <a:pt x="19522" y="327189"/>
                  </a:cubicBezTo>
                  <a:cubicBezTo>
                    <a:pt x="7022" y="314689"/>
                    <a:pt x="0" y="297737"/>
                    <a:pt x="0" y="280060"/>
                  </a:cubicBezTo>
                  <a:lnTo>
                    <a:pt x="0" y="66651"/>
                  </a:lnTo>
                  <a:cubicBezTo>
                    <a:pt x="0" y="48974"/>
                    <a:pt x="7022" y="32021"/>
                    <a:pt x="19522" y="19522"/>
                  </a:cubicBezTo>
                  <a:cubicBezTo>
                    <a:pt x="32021" y="7022"/>
                    <a:pt x="48974" y="0"/>
                    <a:pt x="66651" y="0"/>
                  </a:cubicBezTo>
                  <a:close/>
                </a:path>
              </a:pathLst>
            </a:custGeom>
            <a:solidFill>
              <a:srgbClr val="EDC51D"/>
            </a:solidFill>
          </p:spPr>
        </p:sp>
        <p:sp>
          <p:nvSpPr>
            <p:cNvPr id="12" name="TextBox 12"/>
            <p:cNvSpPr txBox="1"/>
            <p:nvPr/>
          </p:nvSpPr>
          <p:spPr>
            <a:xfrm>
              <a:off x="0" y="-85725"/>
              <a:ext cx="2856962"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3" name="Group 13"/>
          <p:cNvGrpSpPr/>
          <p:nvPr/>
        </p:nvGrpSpPr>
        <p:grpSpPr>
          <a:xfrm>
            <a:off x="389620" y="6386356"/>
            <a:ext cx="10794327" cy="986740"/>
            <a:chOff x="0" y="0"/>
            <a:chExt cx="3792801" cy="346711"/>
          </a:xfrm>
        </p:grpSpPr>
        <p:sp>
          <p:nvSpPr>
            <p:cNvPr id="14" name="Freeform 14"/>
            <p:cNvSpPr/>
            <p:nvPr/>
          </p:nvSpPr>
          <p:spPr>
            <a:xfrm>
              <a:off x="0" y="0"/>
              <a:ext cx="3792801" cy="346711"/>
            </a:xfrm>
            <a:custGeom>
              <a:avLst/>
              <a:gdLst/>
              <a:ahLst/>
              <a:cxnLst/>
              <a:rect l="l" t="t" r="r" b="b"/>
              <a:pathLst>
                <a:path w="3792801" h="346711">
                  <a:moveTo>
                    <a:pt x="50205" y="0"/>
                  </a:moveTo>
                  <a:lnTo>
                    <a:pt x="3742596" y="0"/>
                  </a:lnTo>
                  <a:cubicBezTo>
                    <a:pt x="3770323" y="0"/>
                    <a:pt x="3792801" y="22478"/>
                    <a:pt x="3792801" y="50205"/>
                  </a:cubicBezTo>
                  <a:lnTo>
                    <a:pt x="3792801" y="296505"/>
                  </a:lnTo>
                  <a:cubicBezTo>
                    <a:pt x="3792801" y="324233"/>
                    <a:pt x="3770323" y="346711"/>
                    <a:pt x="3742596" y="346711"/>
                  </a:cubicBezTo>
                  <a:lnTo>
                    <a:pt x="50205" y="346711"/>
                  </a:lnTo>
                  <a:cubicBezTo>
                    <a:pt x="22478" y="346711"/>
                    <a:pt x="0" y="324233"/>
                    <a:pt x="0" y="296505"/>
                  </a:cubicBezTo>
                  <a:lnTo>
                    <a:pt x="0" y="50205"/>
                  </a:lnTo>
                  <a:cubicBezTo>
                    <a:pt x="0" y="22478"/>
                    <a:pt x="22478" y="0"/>
                    <a:pt x="50205" y="0"/>
                  </a:cubicBezTo>
                  <a:close/>
                </a:path>
              </a:pathLst>
            </a:custGeom>
            <a:solidFill>
              <a:srgbClr val="EDC51D"/>
            </a:solidFill>
          </p:spPr>
        </p:sp>
        <p:sp>
          <p:nvSpPr>
            <p:cNvPr id="15" name="TextBox 15"/>
            <p:cNvSpPr txBox="1"/>
            <p:nvPr/>
          </p:nvSpPr>
          <p:spPr>
            <a:xfrm>
              <a:off x="0" y="-85725"/>
              <a:ext cx="3792801"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6" name="Group 16"/>
          <p:cNvGrpSpPr/>
          <p:nvPr/>
        </p:nvGrpSpPr>
        <p:grpSpPr>
          <a:xfrm>
            <a:off x="14511566" y="1028700"/>
            <a:ext cx="2446271" cy="822170"/>
            <a:chOff x="0" y="0"/>
            <a:chExt cx="1031597" cy="346711"/>
          </a:xfrm>
        </p:grpSpPr>
        <p:sp>
          <p:nvSpPr>
            <p:cNvPr id="17" name="Freeform 17"/>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18" name="TextBox 18"/>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19" name="Freeform 19"/>
          <p:cNvSpPr/>
          <p:nvPr/>
        </p:nvSpPr>
        <p:spPr>
          <a:xfrm flipH="1">
            <a:off x="12012087" y="2170053"/>
            <a:ext cx="5412843" cy="7088247"/>
          </a:xfrm>
          <a:custGeom>
            <a:avLst/>
            <a:gdLst/>
            <a:ahLst/>
            <a:cxnLst/>
            <a:rect l="l" t="t" r="r" b="b"/>
            <a:pathLst>
              <a:path w="5412843" h="7088247">
                <a:moveTo>
                  <a:pt x="5412843" y="0"/>
                </a:moveTo>
                <a:lnTo>
                  <a:pt x="0" y="0"/>
                </a:lnTo>
                <a:lnTo>
                  <a:pt x="0" y="7088247"/>
                </a:lnTo>
                <a:lnTo>
                  <a:pt x="5412843" y="7088247"/>
                </a:lnTo>
                <a:lnTo>
                  <a:pt x="541284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1439572" y="3941781"/>
            <a:ext cx="10246297" cy="571591"/>
          </a:xfrm>
          <a:prstGeom prst="rect">
            <a:avLst/>
          </a:prstGeom>
        </p:spPr>
        <p:txBody>
          <a:bodyPr lIns="0" tIns="0" rIns="0" bIns="0" rtlCol="0" anchor="t">
            <a:spAutoFit/>
          </a:bodyPr>
          <a:lstStyle/>
          <a:p>
            <a:pPr marL="0" lvl="0" indent="0" algn="l">
              <a:lnSpc>
                <a:spcPts val="4467"/>
              </a:lnSpc>
              <a:spcBef>
                <a:spcPct val="0"/>
              </a:spcBef>
            </a:pPr>
            <a:r>
              <a:rPr lang="en-US" sz="3785" u="none" strike="noStrike">
                <a:solidFill>
                  <a:srgbClr val="462718"/>
                </a:solidFill>
                <a:latin typeface="Bobby Jones Soft"/>
                <a:ea typeface="Bobby Jones Soft"/>
                <a:cs typeface="Bobby Jones Soft"/>
                <a:sym typeface="Bobby Jones Soft"/>
              </a:rPr>
              <a:t>2. To Learn File Handling</a:t>
            </a:r>
          </a:p>
        </p:txBody>
      </p:sp>
      <p:sp>
        <p:nvSpPr>
          <p:cNvPr id="21" name="TextBox 21"/>
          <p:cNvSpPr txBox="1"/>
          <p:nvPr/>
        </p:nvSpPr>
        <p:spPr>
          <a:xfrm>
            <a:off x="832599" y="6643531"/>
            <a:ext cx="10351347" cy="571591"/>
          </a:xfrm>
          <a:prstGeom prst="rect">
            <a:avLst/>
          </a:prstGeom>
        </p:spPr>
        <p:txBody>
          <a:bodyPr lIns="0" tIns="0" rIns="0" bIns="0" rtlCol="0" anchor="t">
            <a:spAutoFit/>
          </a:bodyPr>
          <a:lstStyle/>
          <a:p>
            <a:pPr marL="0" lvl="0" indent="0" algn="l">
              <a:lnSpc>
                <a:spcPts val="4467"/>
              </a:lnSpc>
              <a:spcBef>
                <a:spcPct val="0"/>
              </a:spcBef>
            </a:pPr>
            <a:r>
              <a:rPr lang="en-US" sz="3785">
                <a:solidFill>
                  <a:srgbClr val="462718"/>
                </a:solidFill>
                <a:latin typeface="Bobby Jones Soft"/>
                <a:ea typeface="Bobby Jones Soft"/>
                <a:cs typeface="Bobby Jones Soft"/>
                <a:sym typeface="Bobby Jones Soft"/>
              </a:rPr>
              <a:t>4. To Practice Clean Code and Modularity</a:t>
            </a:r>
          </a:p>
        </p:txBody>
      </p:sp>
      <p:sp>
        <p:nvSpPr>
          <p:cNvPr id="22" name="TextBox 22"/>
          <p:cNvSpPr txBox="1"/>
          <p:nvPr/>
        </p:nvSpPr>
        <p:spPr>
          <a:xfrm>
            <a:off x="1028700" y="2611077"/>
            <a:ext cx="9327914" cy="542652"/>
          </a:xfrm>
          <a:prstGeom prst="rect">
            <a:avLst/>
          </a:prstGeom>
        </p:spPr>
        <p:txBody>
          <a:bodyPr lIns="0" tIns="0" rIns="0" bIns="0" rtlCol="0" anchor="t">
            <a:spAutoFit/>
          </a:bodyPr>
          <a:lstStyle/>
          <a:p>
            <a:pPr marL="0" lvl="0" indent="0" algn="l">
              <a:lnSpc>
                <a:spcPts val="4298"/>
              </a:lnSpc>
              <a:spcBef>
                <a:spcPct val="0"/>
              </a:spcBef>
            </a:pPr>
            <a:r>
              <a:rPr lang="en-US" sz="3642" u="none" strike="noStrike">
                <a:solidFill>
                  <a:srgbClr val="462718"/>
                </a:solidFill>
                <a:latin typeface="Bobby Jones Soft"/>
                <a:ea typeface="Bobby Jones Soft"/>
                <a:cs typeface="Bobby Jones Soft"/>
                <a:sym typeface="Bobby Jones Soft"/>
              </a:rPr>
              <a:t>1. To Apply Core Python Concepts Practically</a:t>
            </a:r>
          </a:p>
        </p:txBody>
      </p:sp>
      <p:sp>
        <p:nvSpPr>
          <p:cNvPr id="23" name="TextBox 23"/>
          <p:cNvSpPr txBox="1"/>
          <p:nvPr/>
        </p:nvSpPr>
        <p:spPr>
          <a:xfrm>
            <a:off x="1176328" y="5297875"/>
            <a:ext cx="7834788" cy="542523"/>
          </a:xfrm>
          <a:prstGeom prst="rect">
            <a:avLst/>
          </a:prstGeom>
        </p:spPr>
        <p:txBody>
          <a:bodyPr lIns="0" tIns="0" rIns="0" bIns="0" rtlCol="0" anchor="t">
            <a:spAutoFit/>
          </a:bodyPr>
          <a:lstStyle/>
          <a:p>
            <a:pPr marL="0" lvl="0" indent="0" algn="l">
              <a:lnSpc>
                <a:spcPts val="4238"/>
              </a:lnSpc>
              <a:spcBef>
                <a:spcPct val="0"/>
              </a:spcBef>
            </a:pPr>
            <a:r>
              <a:rPr lang="en-US" sz="3591" u="none" strike="noStrike">
                <a:solidFill>
                  <a:srgbClr val="462718"/>
                </a:solidFill>
                <a:latin typeface="Bobby Jones Soft"/>
                <a:ea typeface="Bobby Jones Soft"/>
                <a:cs typeface="Bobby Jones Soft"/>
                <a:sym typeface="Bobby Jones Soft"/>
              </a:rPr>
              <a:t>3. To Understand Conditional Logic</a:t>
            </a:r>
          </a:p>
        </p:txBody>
      </p:sp>
      <p:sp>
        <p:nvSpPr>
          <p:cNvPr id="24" name="TextBox 24"/>
          <p:cNvSpPr txBox="1"/>
          <p:nvPr/>
        </p:nvSpPr>
        <p:spPr>
          <a:xfrm>
            <a:off x="389620" y="365795"/>
            <a:ext cx="12205213" cy="1687783"/>
          </a:xfrm>
          <a:prstGeom prst="rect">
            <a:avLst/>
          </a:prstGeom>
        </p:spPr>
        <p:txBody>
          <a:bodyPr lIns="0" tIns="0" rIns="0" bIns="0" rtlCol="0" anchor="t">
            <a:spAutoFit/>
          </a:bodyPr>
          <a:lstStyle/>
          <a:p>
            <a:pPr marL="0" lvl="0" indent="0" algn="l">
              <a:lnSpc>
                <a:spcPts val="6450"/>
              </a:lnSpc>
              <a:spcBef>
                <a:spcPct val="0"/>
              </a:spcBef>
            </a:pPr>
            <a:r>
              <a:rPr lang="en-US" sz="6262">
                <a:solidFill>
                  <a:srgbClr val="462718"/>
                </a:solidFill>
                <a:latin typeface="Lilita One"/>
                <a:ea typeface="Lilita One"/>
                <a:cs typeface="Lilita One"/>
                <a:sym typeface="Lilita One"/>
              </a:rPr>
              <a:t>WHY WE C</a:t>
            </a:r>
            <a:r>
              <a:rPr lang="en-US" sz="6262" u="none" strike="noStrike">
                <a:solidFill>
                  <a:srgbClr val="462718"/>
                </a:solidFill>
                <a:latin typeface="Lilita One"/>
                <a:ea typeface="Lilita One"/>
                <a:cs typeface="Lilita One"/>
                <a:sym typeface="Lilita One"/>
              </a:rPr>
              <a:t>HOSE TO BUILD AN MCQ QUIZ GAME USING PYTHON</a:t>
            </a:r>
          </a:p>
        </p:txBody>
      </p:sp>
      <p:sp>
        <p:nvSpPr>
          <p:cNvPr id="25" name="TextBox 25"/>
          <p:cNvSpPr txBox="1"/>
          <p:nvPr/>
        </p:nvSpPr>
        <p:spPr>
          <a:xfrm>
            <a:off x="14707278" y="1067023"/>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2</a:t>
            </a:r>
          </a:p>
        </p:txBody>
      </p:sp>
      <p:grpSp>
        <p:nvGrpSpPr>
          <p:cNvPr id="26" name="Group 26"/>
          <p:cNvGrpSpPr/>
          <p:nvPr/>
        </p:nvGrpSpPr>
        <p:grpSpPr>
          <a:xfrm>
            <a:off x="611110" y="7696946"/>
            <a:ext cx="10794327" cy="986740"/>
            <a:chOff x="0" y="0"/>
            <a:chExt cx="3792801" cy="346711"/>
          </a:xfrm>
        </p:grpSpPr>
        <p:sp>
          <p:nvSpPr>
            <p:cNvPr id="27" name="Freeform 27"/>
            <p:cNvSpPr/>
            <p:nvPr/>
          </p:nvSpPr>
          <p:spPr>
            <a:xfrm>
              <a:off x="0" y="0"/>
              <a:ext cx="3792801" cy="346711"/>
            </a:xfrm>
            <a:custGeom>
              <a:avLst/>
              <a:gdLst/>
              <a:ahLst/>
              <a:cxnLst/>
              <a:rect l="l" t="t" r="r" b="b"/>
              <a:pathLst>
                <a:path w="3792801" h="346711">
                  <a:moveTo>
                    <a:pt x="50205" y="0"/>
                  </a:moveTo>
                  <a:lnTo>
                    <a:pt x="3742596" y="0"/>
                  </a:lnTo>
                  <a:cubicBezTo>
                    <a:pt x="3770323" y="0"/>
                    <a:pt x="3792801" y="22478"/>
                    <a:pt x="3792801" y="50205"/>
                  </a:cubicBezTo>
                  <a:lnTo>
                    <a:pt x="3792801" y="296505"/>
                  </a:lnTo>
                  <a:cubicBezTo>
                    <a:pt x="3792801" y="324233"/>
                    <a:pt x="3770323" y="346711"/>
                    <a:pt x="3742596" y="346711"/>
                  </a:cubicBezTo>
                  <a:lnTo>
                    <a:pt x="50205" y="346711"/>
                  </a:lnTo>
                  <a:cubicBezTo>
                    <a:pt x="22478" y="346711"/>
                    <a:pt x="0" y="324233"/>
                    <a:pt x="0" y="296505"/>
                  </a:cubicBezTo>
                  <a:lnTo>
                    <a:pt x="0" y="50205"/>
                  </a:lnTo>
                  <a:cubicBezTo>
                    <a:pt x="0" y="22478"/>
                    <a:pt x="22478" y="0"/>
                    <a:pt x="50205" y="0"/>
                  </a:cubicBezTo>
                  <a:close/>
                </a:path>
              </a:pathLst>
            </a:custGeom>
            <a:solidFill>
              <a:srgbClr val="EDC51D"/>
            </a:solidFill>
          </p:spPr>
        </p:sp>
        <p:sp>
          <p:nvSpPr>
            <p:cNvPr id="28" name="TextBox 28"/>
            <p:cNvSpPr txBox="1"/>
            <p:nvPr/>
          </p:nvSpPr>
          <p:spPr>
            <a:xfrm>
              <a:off x="0" y="-85725"/>
              <a:ext cx="3792801"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29" name="Group 29"/>
          <p:cNvGrpSpPr/>
          <p:nvPr/>
        </p:nvGrpSpPr>
        <p:grpSpPr>
          <a:xfrm>
            <a:off x="832599" y="9007536"/>
            <a:ext cx="10794327" cy="986740"/>
            <a:chOff x="0" y="0"/>
            <a:chExt cx="3792801" cy="346711"/>
          </a:xfrm>
        </p:grpSpPr>
        <p:sp>
          <p:nvSpPr>
            <p:cNvPr id="30" name="Freeform 30"/>
            <p:cNvSpPr/>
            <p:nvPr/>
          </p:nvSpPr>
          <p:spPr>
            <a:xfrm>
              <a:off x="0" y="0"/>
              <a:ext cx="3792801" cy="346711"/>
            </a:xfrm>
            <a:custGeom>
              <a:avLst/>
              <a:gdLst/>
              <a:ahLst/>
              <a:cxnLst/>
              <a:rect l="l" t="t" r="r" b="b"/>
              <a:pathLst>
                <a:path w="3792801" h="346711">
                  <a:moveTo>
                    <a:pt x="50205" y="0"/>
                  </a:moveTo>
                  <a:lnTo>
                    <a:pt x="3742596" y="0"/>
                  </a:lnTo>
                  <a:cubicBezTo>
                    <a:pt x="3770323" y="0"/>
                    <a:pt x="3792801" y="22478"/>
                    <a:pt x="3792801" y="50205"/>
                  </a:cubicBezTo>
                  <a:lnTo>
                    <a:pt x="3792801" y="296505"/>
                  </a:lnTo>
                  <a:cubicBezTo>
                    <a:pt x="3792801" y="324233"/>
                    <a:pt x="3770323" y="346711"/>
                    <a:pt x="3742596" y="346711"/>
                  </a:cubicBezTo>
                  <a:lnTo>
                    <a:pt x="50205" y="346711"/>
                  </a:lnTo>
                  <a:cubicBezTo>
                    <a:pt x="22478" y="346711"/>
                    <a:pt x="0" y="324233"/>
                    <a:pt x="0" y="296505"/>
                  </a:cubicBezTo>
                  <a:lnTo>
                    <a:pt x="0" y="50205"/>
                  </a:lnTo>
                  <a:cubicBezTo>
                    <a:pt x="0" y="22478"/>
                    <a:pt x="22478" y="0"/>
                    <a:pt x="50205" y="0"/>
                  </a:cubicBezTo>
                  <a:close/>
                </a:path>
              </a:pathLst>
            </a:custGeom>
            <a:solidFill>
              <a:srgbClr val="EDC51D"/>
            </a:solidFill>
          </p:spPr>
        </p:sp>
        <p:sp>
          <p:nvSpPr>
            <p:cNvPr id="31" name="TextBox 31"/>
            <p:cNvSpPr txBox="1"/>
            <p:nvPr/>
          </p:nvSpPr>
          <p:spPr>
            <a:xfrm>
              <a:off x="0" y="-85725"/>
              <a:ext cx="3792801"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32" name="TextBox 32"/>
          <p:cNvSpPr txBox="1"/>
          <p:nvPr/>
        </p:nvSpPr>
        <p:spPr>
          <a:xfrm>
            <a:off x="1028700" y="7904520"/>
            <a:ext cx="10351347" cy="571591"/>
          </a:xfrm>
          <a:prstGeom prst="rect">
            <a:avLst/>
          </a:prstGeom>
        </p:spPr>
        <p:txBody>
          <a:bodyPr lIns="0" tIns="0" rIns="0" bIns="0" rtlCol="0" anchor="t">
            <a:spAutoFit/>
          </a:bodyPr>
          <a:lstStyle/>
          <a:p>
            <a:pPr marL="0" lvl="0" indent="0" algn="l">
              <a:lnSpc>
                <a:spcPts val="4467"/>
              </a:lnSpc>
              <a:spcBef>
                <a:spcPct val="0"/>
              </a:spcBef>
            </a:pPr>
            <a:r>
              <a:rPr lang="en-US" sz="3785">
                <a:solidFill>
                  <a:srgbClr val="462718"/>
                </a:solidFill>
                <a:latin typeface="Bobby Jones Soft"/>
                <a:ea typeface="Bobby Jones Soft"/>
                <a:cs typeface="Bobby Jones Soft"/>
                <a:sym typeface="Bobby Jones Soft"/>
              </a:rPr>
              <a:t>5</a:t>
            </a:r>
            <a:r>
              <a:rPr lang="en-US" sz="3785" u="none" strike="noStrike">
                <a:solidFill>
                  <a:srgbClr val="462718"/>
                </a:solidFill>
                <a:latin typeface="Bobby Jones Soft"/>
                <a:ea typeface="Bobby Jones Soft"/>
                <a:cs typeface="Bobby Jones Soft"/>
                <a:sym typeface="Bobby Jones Soft"/>
              </a:rPr>
              <a:t>. To Add Fun Elements and Motivation</a:t>
            </a:r>
          </a:p>
        </p:txBody>
      </p:sp>
      <p:sp>
        <p:nvSpPr>
          <p:cNvPr id="33" name="TextBox 33"/>
          <p:cNvSpPr txBox="1"/>
          <p:nvPr/>
        </p:nvSpPr>
        <p:spPr>
          <a:xfrm>
            <a:off x="1242802" y="9169461"/>
            <a:ext cx="10351347" cy="571591"/>
          </a:xfrm>
          <a:prstGeom prst="rect">
            <a:avLst/>
          </a:prstGeom>
        </p:spPr>
        <p:txBody>
          <a:bodyPr lIns="0" tIns="0" rIns="0" bIns="0" rtlCol="0" anchor="t">
            <a:spAutoFit/>
          </a:bodyPr>
          <a:lstStyle/>
          <a:p>
            <a:pPr marL="0" lvl="0" indent="0" algn="l">
              <a:lnSpc>
                <a:spcPts val="4467"/>
              </a:lnSpc>
              <a:spcBef>
                <a:spcPct val="0"/>
              </a:spcBef>
            </a:pPr>
            <a:r>
              <a:rPr lang="en-US" sz="3785">
                <a:solidFill>
                  <a:srgbClr val="462718"/>
                </a:solidFill>
                <a:latin typeface="Bobby Jones Soft"/>
                <a:ea typeface="Bobby Jones Soft"/>
                <a:cs typeface="Bobby Jones Soft"/>
                <a:sym typeface="Bobby Jones Soft"/>
              </a:rPr>
              <a:t>6. To Prepare for Real-World Projects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2021751"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8001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45464" y="8291357"/>
            <a:ext cx="19290096" cy="3086100"/>
            <a:chOff x="0" y="0"/>
            <a:chExt cx="5080519" cy="812800"/>
          </a:xfrm>
        </p:grpSpPr>
        <p:sp>
          <p:nvSpPr>
            <p:cNvPr id="5" name="Freeform 5"/>
            <p:cNvSpPr/>
            <p:nvPr/>
          </p:nvSpPr>
          <p:spPr>
            <a:xfrm>
              <a:off x="0" y="0"/>
              <a:ext cx="5080519" cy="812800"/>
            </a:xfrm>
            <a:custGeom>
              <a:avLst/>
              <a:gdLst/>
              <a:ahLst/>
              <a:cxnLst/>
              <a:rect l="l" t="t" r="r" b="b"/>
              <a:pathLst>
                <a:path w="5080519" h="812800">
                  <a:moveTo>
                    <a:pt x="0" y="0"/>
                  </a:moveTo>
                  <a:lnTo>
                    <a:pt x="5080519" y="0"/>
                  </a:lnTo>
                  <a:lnTo>
                    <a:pt x="5080519" y="812800"/>
                  </a:lnTo>
                  <a:lnTo>
                    <a:pt x="0" y="812800"/>
                  </a:lnTo>
                  <a:close/>
                </a:path>
              </a:pathLst>
            </a:custGeom>
            <a:solidFill>
              <a:srgbClr val="D16A46"/>
            </a:solidFill>
          </p:spPr>
        </p:sp>
        <p:sp>
          <p:nvSpPr>
            <p:cNvPr id="6" name="TextBox 6"/>
            <p:cNvSpPr txBox="1"/>
            <p:nvPr/>
          </p:nvSpPr>
          <p:spPr>
            <a:xfrm>
              <a:off x="0" y="9525"/>
              <a:ext cx="5080519" cy="803275"/>
            </a:xfrm>
            <a:prstGeom prst="rect">
              <a:avLst/>
            </a:prstGeom>
          </p:spPr>
          <p:txBody>
            <a:bodyPr lIns="50800" tIns="50800" rIns="50800" bIns="50800" rtlCol="0" anchor="ctr"/>
            <a:lstStyle/>
            <a:p>
              <a:pPr algn="ctr">
                <a:lnSpc>
                  <a:spcPts val="2851"/>
                </a:lnSpc>
              </a:pPr>
              <a:endParaRPr/>
            </a:p>
          </p:txBody>
        </p:sp>
      </p:grpSp>
      <p:grpSp>
        <p:nvGrpSpPr>
          <p:cNvPr id="7" name="Group 7"/>
          <p:cNvGrpSpPr/>
          <p:nvPr/>
        </p:nvGrpSpPr>
        <p:grpSpPr>
          <a:xfrm>
            <a:off x="0" y="8616601"/>
            <a:ext cx="8001000" cy="1217806"/>
            <a:chOff x="0" y="0"/>
            <a:chExt cx="2107259" cy="320739"/>
          </a:xfrm>
        </p:grpSpPr>
        <p:sp>
          <p:nvSpPr>
            <p:cNvPr id="8" name="Freeform 8"/>
            <p:cNvSpPr/>
            <p:nvPr/>
          </p:nvSpPr>
          <p:spPr>
            <a:xfrm>
              <a:off x="0" y="0"/>
              <a:ext cx="2107259" cy="320739"/>
            </a:xfrm>
            <a:custGeom>
              <a:avLst/>
              <a:gdLst/>
              <a:ahLst/>
              <a:cxnLst/>
              <a:rect l="l" t="t" r="r" b="b"/>
              <a:pathLst>
                <a:path w="2107259" h="320739">
                  <a:moveTo>
                    <a:pt x="1053630" y="0"/>
                  </a:moveTo>
                  <a:cubicBezTo>
                    <a:pt x="471726" y="0"/>
                    <a:pt x="0" y="71800"/>
                    <a:pt x="0" y="160369"/>
                  </a:cubicBezTo>
                  <a:cubicBezTo>
                    <a:pt x="0" y="248939"/>
                    <a:pt x="471726" y="320739"/>
                    <a:pt x="1053630" y="320739"/>
                  </a:cubicBezTo>
                  <a:cubicBezTo>
                    <a:pt x="1635533" y="320739"/>
                    <a:pt x="2107259" y="248939"/>
                    <a:pt x="2107259" y="160369"/>
                  </a:cubicBezTo>
                  <a:cubicBezTo>
                    <a:pt x="2107259" y="71800"/>
                    <a:pt x="1635533" y="0"/>
                    <a:pt x="1053630" y="0"/>
                  </a:cubicBezTo>
                  <a:close/>
                </a:path>
              </a:pathLst>
            </a:custGeom>
            <a:solidFill>
              <a:srgbClr val="F1C27B"/>
            </a:solidFill>
          </p:spPr>
        </p:sp>
        <p:sp>
          <p:nvSpPr>
            <p:cNvPr id="9" name="TextBox 9"/>
            <p:cNvSpPr txBox="1"/>
            <p:nvPr/>
          </p:nvSpPr>
          <p:spPr>
            <a:xfrm>
              <a:off x="197556" y="39594"/>
              <a:ext cx="1712148" cy="251075"/>
            </a:xfrm>
            <a:prstGeom prst="rect">
              <a:avLst/>
            </a:prstGeom>
          </p:spPr>
          <p:txBody>
            <a:bodyPr lIns="50800" tIns="50800" rIns="50800" bIns="50800" rtlCol="0" anchor="ctr"/>
            <a:lstStyle/>
            <a:p>
              <a:pPr algn="ctr">
                <a:lnSpc>
                  <a:spcPts val="2851"/>
                </a:lnSpc>
              </a:pPr>
              <a:endParaRPr/>
            </a:p>
          </p:txBody>
        </p:sp>
      </p:grpSp>
      <p:sp>
        <p:nvSpPr>
          <p:cNvPr id="10" name="Freeform 10"/>
          <p:cNvSpPr/>
          <p:nvPr/>
        </p:nvSpPr>
        <p:spPr>
          <a:xfrm>
            <a:off x="519245" y="2493363"/>
            <a:ext cx="6699461" cy="6773353"/>
          </a:xfrm>
          <a:custGeom>
            <a:avLst/>
            <a:gdLst/>
            <a:ahLst/>
            <a:cxnLst/>
            <a:rect l="l" t="t" r="r" b="b"/>
            <a:pathLst>
              <a:path w="6699461" h="6773353">
                <a:moveTo>
                  <a:pt x="0" y="0"/>
                </a:moveTo>
                <a:lnTo>
                  <a:pt x="6699462" y="0"/>
                </a:lnTo>
                <a:lnTo>
                  <a:pt x="6699462" y="6773352"/>
                </a:lnTo>
                <a:lnTo>
                  <a:pt x="0" y="67733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8001000" y="2263082"/>
            <a:ext cx="10159934" cy="7887001"/>
            <a:chOff x="0" y="0"/>
            <a:chExt cx="2757026" cy="2140237"/>
          </a:xfrm>
        </p:grpSpPr>
        <p:sp>
          <p:nvSpPr>
            <p:cNvPr id="12" name="Freeform 12"/>
            <p:cNvSpPr/>
            <p:nvPr/>
          </p:nvSpPr>
          <p:spPr>
            <a:xfrm>
              <a:off x="0" y="0"/>
              <a:ext cx="2757026" cy="2140237"/>
            </a:xfrm>
            <a:custGeom>
              <a:avLst/>
              <a:gdLst/>
              <a:ahLst/>
              <a:cxnLst/>
              <a:rect l="l" t="t" r="r" b="b"/>
              <a:pathLst>
                <a:path w="2757026" h="2140237">
                  <a:moveTo>
                    <a:pt x="53340" y="0"/>
                  </a:moveTo>
                  <a:lnTo>
                    <a:pt x="2703686" y="0"/>
                  </a:lnTo>
                  <a:cubicBezTo>
                    <a:pt x="2733145" y="0"/>
                    <a:pt x="2757026" y="23881"/>
                    <a:pt x="2757026" y="53340"/>
                  </a:cubicBezTo>
                  <a:lnTo>
                    <a:pt x="2757026" y="2086897"/>
                  </a:lnTo>
                  <a:cubicBezTo>
                    <a:pt x="2757026" y="2101044"/>
                    <a:pt x="2751407" y="2114611"/>
                    <a:pt x="2741403" y="2124614"/>
                  </a:cubicBezTo>
                  <a:cubicBezTo>
                    <a:pt x="2731400" y="2134617"/>
                    <a:pt x="2717833" y="2140237"/>
                    <a:pt x="2703686" y="2140237"/>
                  </a:cubicBezTo>
                  <a:lnTo>
                    <a:pt x="53340" y="2140237"/>
                  </a:lnTo>
                  <a:cubicBezTo>
                    <a:pt x="23881" y="2140237"/>
                    <a:pt x="0" y="2116356"/>
                    <a:pt x="0" y="2086897"/>
                  </a:cubicBezTo>
                  <a:lnTo>
                    <a:pt x="0" y="53340"/>
                  </a:lnTo>
                  <a:cubicBezTo>
                    <a:pt x="0" y="23881"/>
                    <a:pt x="23881" y="0"/>
                    <a:pt x="53340" y="0"/>
                  </a:cubicBezTo>
                  <a:close/>
                </a:path>
              </a:pathLst>
            </a:custGeom>
            <a:solidFill>
              <a:srgbClr val="EDC51D"/>
            </a:solidFill>
          </p:spPr>
        </p:sp>
        <p:sp>
          <p:nvSpPr>
            <p:cNvPr id="13" name="TextBox 13"/>
            <p:cNvSpPr txBox="1"/>
            <p:nvPr/>
          </p:nvSpPr>
          <p:spPr>
            <a:xfrm>
              <a:off x="0" y="9525"/>
              <a:ext cx="2757026" cy="2130712"/>
            </a:xfrm>
            <a:prstGeom prst="rect">
              <a:avLst/>
            </a:prstGeom>
          </p:spPr>
          <p:txBody>
            <a:bodyPr lIns="50800" tIns="50800" rIns="50800" bIns="50800" rtlCol="0" anchor="ctr"/>
            <a:lstStyle/>
            <a:p>
              <a:pPr algn="ctr">
                <a:lnSpc>
                  <a:spcPts val="2851"/>
                </a:lnSpc>
              </a:pPr>
              <a:endParaRPr/>
            </a:p>
          </p:txBody>
        </p:sp>
      </p:grpSp>
      <p:sp>
        <p:nvSpPr>
          <p:cNvPr id="14" name="TextBox 14"/>
          <p:cNvSpPr txBox="1"/>
          <p:nvPr/>
        </p:nvSpPr>
        <p:spPr>
          <a:xfrm>
            <a:off x="3046818" y="206062"/>
            <a:ext cx="14993808" cy="2057020"/>
          </a:xfrm>
          <a:prstGeom prst="rect">
            <a:avLst/>
          </a:prstGeom>
        </p:spPr>
        <p:txBody>
          <a:bodyPr lIns="0" tIns="0" rIns="0" bIns="0" rtlCol="0" anchor="t">
            <a:spAutoFit/>
          </a:bodyPr>
          <a:lstStyle/>
          <a:p>
            <a:pPr marL="0" lvl="0" indent="0" algn="r">
              <a:lnSpc>
                <a:spcPts val="7973"/>
              </a:lnSpc>
              <a:spcBef>
                <a:spcPct val="0"/>
              </a:spcBef>
            </a:pPr>
            <a:r>
              <a:rPr lang="en-US" sz="7740" u="none" strike="noStrike">
                <a:solidFill>
                  <a:srgbClr val="462718"/>
                </a:solidFill>
                <a:latin typeface="Lilita One"/>
                <a:ea typeface="Lilita One"/>
                <a:cs typeface="Lilita One"/>
                <a:sym typeface="Lilita One"/>
              </a:rPr>
              <a:t>FUTURE SCOPE OF THE MCQ QUIZ GAME USING PYTHON</a:t>
            </a:r>
          </a:p>
        </p:txBody>
      </p:sp>
      <p:grpSp>
        <p:nvGrpSpPr>
          <p:cNvPr id="15" name="Group 15"/>
          <p:cNvGrpSpPr/>
          <p:nvPr/>
        </p:nvGrpSpPr>
        <p:grpSpPr>
          <a:xfrm>
            <a:off x="195670" y="354955"/>
            <a:ext cx="2446271" cy="822170"/>
            <a:chOff x="0" y="0"/>
            <a:chExt cx="1031597" cy="346711"/>
          </a:xfrm>
        </p:grpSpPr>
        <p:sp>
          <p:nvSpPr>
            <p:cNvPr id="16" name="Freeform 16"/>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17" name="TextBox 17"/>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18" name="TextBox 18"/>
          <p:cNvSpPr txBox="1"/>
          <p:nvPr/>
        </p:nvSpPr>
        <p:spPr>
          <a:xfrm>
            <a:off x="391381" y="393278"/>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3</a:t>
            </a:r>
          </a:p>
        </p:txBody>
      </p:sp>
      <p:sp>
        <p:nvSpPr>
          <p:cNvPr id="19" name="Freeform 19"/>
          <p:cNvSpPr/>
          <p:nvPr/>
        </p:nvSpPr>
        <p:spPr>
          <a:xfrm rot="1781978">
            <a:off x="7025198" y="3441322"/>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9253913">
            <a:off x="906043" y="4631315"/>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8265249" y="2417163"/>
            <a:ext cx="9618167" cy="3895355"/>
          </a:xfrm>
          <a:prstGeom prst="rect">
            <a:avLst/>
          </a:prstGeom>
        </p:spPr>
        <p:txBody>
          <a:bodyPr lIns="0" tIns="0" rIns="0" bIns="0" rtlCol="0" anchor="t">
            <a:spAutoFit/>
          </a:bodyPr>
          <a:lstStyle/>
          <a:p>
            <a:pPr algn="ctr">
              <a:lnSpc>
                <a:spcPts val="5173"/>
              </a:lnSpc>
              <a:spcBef>
                <a:spcPct val="0"/>
              </a:spcBef>
            </a:pPr>
            <a:r>
              <a:rPr lang="en-US" sz="3695">
                <a:solidFill>
                  <a:srgbClr val="462718"/>
                </a:solidFill>
                <a:latin typeface="Bobby Jones Soft"/>
                <a:ea typeface="Bobby Jones Soft"/>
                <a:cs typeface="Bobby Jones Soft"/>
                <a:sym typeface="Bobby Jones Soft"/>
              </a:rPr>
              <a:t>As simple as it may seem now, this MCQ Quiz Game has massive potential for expansion and real-world application. With just a few upgrades, this humble command-line game can evolve into a full-fledged educational platform.</a:t>
            </a:r>
          </a:p>
        </p:txBody>
      </p:sp>
      <p:sp>
        <p:nvSpPr>
          <p:cNvPr id="22" name="Freeform 22"/>
          <p:cNvSpPr/>
          <p:nvPr/>
        </p:nvSpPr>
        <p:spPr>
          <a:xfrm flipH="1">
            <a:off x="9584207" y="6206582"/>
            <a:ext cx="6964382" cy="4344668"/>
          </a:xfrm>
          <a:custGeom>
            <a:avLst/>
            <a:gdLst/>
            <a:ahLst/>
            <a:cxnLst/>
            <a:rect l="l" t="t" r="r" b="b"/>
            <a:pathLst>
              <a:path w="6964382" h="4344668">
                <a:moveTo>
                  <a:pt x="6964383" y="0"/>
                </a:moveTo>
                <a:lnTo>
                  <a:pt x="0" y="0"/>
                </a:lnTo>
                <a:lnTo>
                  <a:pt x="0" y="4344668"/>
                </a:lnTo>
                <a:lnTo>
                  <a:pt x="6964383" y="4344668"/>
                </a:lnTo>
                <a:lnTo>
                  <a:pt x="6964383"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TextBox 23"/>
          <p:cNvSpPr txBox="1"/>
          <p:nvPr/>
        </p:nvSpPr>
        <p:spPr>
          <a:xfrm>
            <a:off x="8265249" y="6321710"/>
            <a:ext cx="9775377" cy="4229540"/>
          </a:xfrm>
          <a:prstGeom prst="rect">
            <a:avLst/>
          </a:prstGeom>
        </p:spPr>
        <p:txBody>
          <a:bodyPr lIns="0" tIns="0" rIns="0" bIns="0" rtlCol="0" anchor="t">
            <a:spAutoFit/>
          </a:bodyPr>
          <a:lstStyle/>
          <a:p>
            <a:pPr marL="774231" lvl="1" indent="-387116" algn="ctr">
              <a:lnSpc>
                <a:spcPts val="5020"/>
              </a:lnSpc>
              <a:buFont typeface="Arial"/>
              <a:buChar char="•"/>
            </a:pPr>
            <a:r>
              <a:rPr lang="en-US" sz="3586">
                <a:solidFill>
                  <a:srgbClr val="462718"/>
                </a:solidFill>
                <a:latin typeface="Bobby Jones Soft"/>
                <a:ea typeface="Bobby Jones Soft"/>
                <a:cs typeface="Bobby Jones Soft"/>
                <a:sym typeface="Bobby Jones Soft"/>
              </a:rPr>
              <a:t>Online Multiplayer Mode</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Admin Panel for Question Management</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Question Bank from Database</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User Login &amp; Profiles</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 Analytics &amp; Performance Feedback</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Voice-Based Quiz (AI Integration)</a:t>
            </a:r>
          </a:p>
          <a:p>
            <a:pPr algn="ctr">
              <a:lnSpc>
                <a:spcPts val="4768"/>
              </a:lnSpc>
            </a:pPr>
            <a:endParaRPr lang="en-US" sz="3405">
              <a:solidFill>
                <a:srgbClr val="462718"/>
              </a:solidFill>
              <a:latin typeface="Bobby Jones Soft"/>
              <a:ea typeface="Bobby Jones Soft"/>
              <a:cs typeface="Bobby Jones Soft"/>
              <a:sym typeface="Bobby Jones Sof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8001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286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45464" y="8291357"/>
            <a:ext cx="19290096" cy="3086100"/>
            <a:chOff x="0" y="0"/>
            <a:chExt cx="5080519" cy="812800"/>
          </a:xfrm>
        </p:grpSpPr>
        <p:sp>
          <p:nvSpPr>
            <p:cNvPr id="5" name="Freeform 5"/>
            <p:cNvSpPr/>
            <p:nvPr/>
          </p:nvSpPr>
          <p:spPr>
            <a:xfrm>
              <a:off x="0" y="0"/>
              <a:ext cx="5080519" cy="812800"/>
            </a:xfrm>
            <a:custGeom>
              <a:avLst/>
              <a:gdLst/>
              <a:ahLst/>
              <a:cxnLst/>
              <a:rect l="l" t="t" r="r" b="b"/>
              <a:pathLst>
                <a:path w="5080519" h="812800">
                  <a:moveTo>
                    <a:pt x="0" y="0"/>
                  </a:moveTo>
                  <a:lnTo>
                    <a:pt x="5080519" y="0"/>
                  </a:lnTo>
                  <a:lnTo>
                    <a:pt x="5080519" y="812800"/>
                  </a:lnTo>
                  <a:lnTo>
                    <a:pt x="0" y="812800"/>
                  </a:lnTo>
                  <a:close/>
                </a:path>
              </a:pathLst>
            </a:custGeom>
            <a:solidFill>
              <a:srgbClr val="D16A46"/>
            </a:solidFill>
          </p:spPr>
        </p:sp>
        <p:sp>
          <p:nvSpPr>
            <p:cNvPr id="6" name="TextBox 6"/>
            <p:cNvSpPr txBox="1"/>
            <p:nvPr/>
          </p:nvSpPr>
          <p:spPr>
            <a:xfrm>
              <a:off x="0" y="9525"/>
              <a:ext cx="5080519" cy="803275"/>
            </a:xfrm>
            <a:prstGeom prst="rect">
              <a:avLst/>
            </a:prstGeom>
          </p:spPr>
          <p:txBody>
            <a:bodyPr lIns="50800" tIns="50800" rIns="50800" bIns="50800" rtlCol="0" anchor="ctr"/>
            <a:lstStyle/>
            <a:p>
              <a:pPr algn="ctr">
                <a:lnSpc>
                  <a:spcPts val="2851"/>
                </a:lnSpc>
              </a:pPr>
              <a:endParaRPr/>
            </a:p>
          </p:txBody>
        </p:sp>
      </p:grpSp>
      <p:grpSp>
        <p:nvGrpSpPr>
          <p:cNvPr id="7" name="Group 7"/>
          <p:cNvGrpSpPr/>
          <p:nvPr/>
        </p:nvGrpSpPr>
        <p:grpSpPr>
          <a:xfrm>
            <a:off x="134271" y="8699063"/>
            <a:ext cx="7593102" cy="1135344"/>
            <a:chOff x="0" y="0"/>
            <a:chExt cx="1999829" cy="299021"/>
          </a:xfrm>
        </p:grpSpPr>
        <p:sp>
          <p:nvSpPr>
            <p:cNvPr id="8" name="Freeform 8"/>
            <p:cNvSpPr/>
            <p:nvPr/>
          </p:nvSpPr>
          <p:spPr>
            <a:xfrm>
              <a:off x="0" y="0"/>
              <a:ext cx="1999829" cy="299021"/>
            </a:xfrm>
            <a:custGeom>
              <a:avLst/>
              <a:gdLst/>
              <a:ahLst/>
              <a:cxnLst/>
              <a:rect l="l" t="t" r="r" b="b"/>
              <a:pathLst>
                <a:path w="1999829" h="299021">
                  <a:moveTo>
                    <a:pt x="999915" y="0"/>
                  </a:moveTo>
                  <a:cubicBezTo>
                    <a:pt x="447677" y="0"/>
                    <a:pt x="0" y="66938"/>
                    <a:pt x="0" y="149510"/>
                  </a:cubicBezTo>
                  <a:cubicBezTo>
                    <a:pt x="0" y="232083"/>
                    <a:pt x="447677" y="299021"/>
                    <a:pt x="999915" y="299021"/>
                  </a:cubicBezTo>
                  <a:cubicBezTo>
                    <a:pt x="1552152" y="299021"/>
                    <a:pt x="1999829" y="232083"/>
                    <a:pt x="1999829" y="149510"/>
                  </a:cubicBezTo>
                  <a:cubicBezTo>
                    <a:pt x="1999829" y="66938"/>
                    <a:pt x="1552152" y="0"/>
                    <a:pt x="999915" y="0"/>
                  </a:cubicBezTo>
                  <a:close/>
                </a:path>
              </a:pathLst>
            </a:custGeom>
            <a:solidFill>
              <a:srgbClr val="F1C27B"/>
            </a:solidFill>
          </p:spPr>
        </p:sp>
        <p:sp>
          <p:nvSpPr>
            <p:cNvPr id="9" name="TextBox 9"/>
            <p:cNvSpPr txBox="1"/>
            <p:nvPr/>
          </p:nvSpPr>
          <p:spPr>
            <a:xfrm>
              <a:off x="187484" y="37558"/>
              <a:ext cx="1624861" cy="233429"/>
            </a:xfrm>
            <a:prstGeom prst="rect">
              <a:avLst/>
            </a:prstGeom>
          </p:spPr>
          <p:txBody>
            <a:bodyPr lIns="50800" tIns="50800" rIns="50800" bIns="50800" rtlCol="0" anchor="ctr"/>
            <a:lstStyle/>
            <a:p>
              <a:pPr algn="ctr">
                <a:lnSpc>
                  <a:spcPts val="2851"/>
                </a:lnSpc>
              </a:pPr>
              <a:endParaRPr/>
            </a:p>
          </p:txBody>
        </p:sp>
      </p:grpSp>
      <p:grpSp>
        <p:nvGrpSpPr>
          <p:cNvPr id="10" name="Group 10"/>
          <p:cNvGrpSpPr/>
          <p:nvPr/>
        </p:nvGrpSpPr>
        <p:grpSpPr>
          <a:xfrm>
            <a:off x="7727373" y="1700657"/>
            <a:ext cx="10414686" cy="8586343"/>
            <a:chOff x="0" y="0"/>
            <a:chExt cx="2826157" cy="2330013"/>
          </a:xfrm>
        </p:grpSpPr>
        <p:sp>
          <p:nvSpPr>
            <p:cNvPr id="11" name="Freeform 11"/>
            <p:cNvSpPr/>
            <p:nvPr/>
          </p:nvSpPr>
          <p:spPr>
            <a:xfrm>
              <a:off x="0" y="0"/>
              <a:ext cx="2826157" cy="2330013"/>
            </a:xfrm>
            <a:custGeom>
              <a:avLst/>
              <a:gdLst/>
              <a:ahLst/>
              <a:cxnLst/>
              <a:rect l="l" t="t" r="r" b="b"/>
              <a:pathLst>
                <a:path w="2826157" h="2330013">
                  <a:moveTo>
                    <a:pt x="52036" y="0"/>
                  </a:moveTo>
                  <a:lnTo>
                    <a:pt x="2774121" y="0"/>
                  </a:lnTo>
                  <a:cubicBezTo>
                    <a:pt x="2787922" y="0"/>
                    <a:pt x="2801157" y="5482"/>
                    <a:pt x="2810916" y="15241"/>
                  </a:cubicBezTo>
                  <a:cubicBezTo>
                    <a:pt x="2820675" y="24999"/>
                    <a:pt x="2826157" y="38235"/>
                    <a:pt x="2826157" y="52036"/>
                  </a:cubicBezTo>
                  <a:lnTo>
                    <a:pt x="2826157" y="2277977"/>
                  </a:lnTo>
                  <a:cubicBezTo>
                    <a:pt x="2826157" y="2306716"/>
                    <a:pt x="2802860" y="2330013"/>
                    <a:pt x="2774121" y="2330013"/>
                  </a:cubicBezTo>
                  <a:lnTo>
                    <a:pt x="52036" y="2330013"/>
                  </a:lnTo>
                  <a:cubicBezTo>
                    <a:pt x="38235" y="2330013"/>
                    <a:pt x="24999" y="2324530"/>
                    <a:pt x="15241" y="2314772"/>
                  </a:cubicBezTo>
                  <a:cubicBezTo>
                    <a:pt x="5482" y="2305013"/>
                    <a:pt x="0" y="2291778"/>
                    <a:pt x="0" y="2277977"/>
                  </a:cubicBezTo>
                  <a:lnTo>
                    <a:pt x="0" y="52036"/>
                  </a:lnTo>
                  <a:cubicBezTo>
                    <a:pt x="0" y="38235"/>
                    <a:pt x="5482" y="24999"/>
                    <a:pt x="15241" y="15241"/>
                  </a:cubicBezTo>
                  <a:cubicBezTo>
                    <a:pt x="24999" y="5482"/>
                    <a:pt x="38235" y="0"/>
                    <a:pt x="52036" y="0"/>
                  </a:cubicBezTo>
                  <a:close/>
                </a:path>
              </a:pathLst>
            </a:custGeom>
            <a:solidFill>
              <a:srgbClr val="EDC51D"/>
            </a:solidFill>
          </p:spPr>
        </p:sp>
        <p:sp>
          <p:nvSpPr>
            <p:cNvPr id="12" name="TextBox 12"/>
            <p:cNvSpPr txBox="1"/>
            <p:nvPr/>
          </p:nvSpPr>
          <p:spPr>
            <a:xfrm>
              <a:off x="0" y="9525"/>
              <a:ext cx="2826157" cy="2320488"/>
            </a:xfrm>
            <a:prstGeom prst="rect">
              <a:avLst/>
            </a:prstGeom>
          </p:spPr>
          <p:txBody>
            <a:bodyPr lIns="50800" tIns="50800" rIns="50800" bIns="50800" rtlCol="0" anchor="ctr"/>
            <a:lstStyle/>
            <a:p>
              <a:pPr algn="ctr">
                <a:lnSpc>
                  <a:spcPts val="2851"/>
                </a:lnSpc>
              </a:pPr>
              <a:endParaRPr/>
            </a:p>
          </p:txBody>
        </p:sp>
      </p:grpSp>
      <p:grpSp>
        <p:nvGrpSpPr>
          <p:cNvPr id="13" name="Group 13"/>
          <p:cNvGrpSpPr/>
          <p:nvPr/>
        </p:nvGrpSpPr>
        <p:grpSpPr>
          <a:xfrm>
            <a:off x="7913058" y="1783852"/>
            <a:ext cx="10103291" cy="2791206"/>
            <a:chOff x="0" y="0"/>
            <a:chExt cx="3924374" cy="1084175"/>
          </a:xfrm>
        </p:grpSpPr>
        <p:sp>
          <p:nvSpPr>
            <p:cNvPr id="14" name="Freeform 14"/>
            <p:cNvSpPr/>
            <p:nvPr/>
          </p:nvSpPr>
          <p:spPr>
            <a:xfrm>
              <a:off x="0" y="0"/>
              <a:ext cx="3924374" cy="1084175"/>
            </a:xfrm>
            <a:custGeom>
              <a:avLst/>
              <a:gdLst/>
              <a:ahLst/>
              <a:cxnLst/>
              <a:rect l="l" t="t" r="r" b="b"/>
              <a:pathLst>
                <a:path w="3924374" h="1084175">
                  <a:moveTo>
                    <a:pt x="53639" y="0"/>
                  </a:moveTo>
                  <a:lnTo>
                    <a:pt x="3870735" y="0"/>
                  </a:lnTo>
                  <a:cubicBezTo>
                    <a:pt x="3884961" y="0"/>
                    <a:pt x="3898604" y="5651"/>
                    <a:pt x="3908663" y="15711"/>
                  </a:cubicBezTo>
                  <a:cubicBezTo>
                    <a:pt x="3918723" y="25770"/>
                    <a:pt x="3924374" y="39413"/>
                    <a:pt x="3924374" y="53639"/>
                  </a:cubicBezTo>
                  <a:lnTo>
                    <a:pt x="3924374" y="1030536"/>
                  </a:lnTo>
                  <a:cubicBezTo>
                    <a:pt x="3924374" y="1044762"/>
                    <a:pt x="3918723" y="1058405"/>
                    <a:pt x="3908663" y="1068465"/>
                  </a:cubicBezTo>
                  <a:cubicBezTo>
                    <a:pt x="3898604" y="1078524"/>
                    <a:pt x="3884961" y="1084175"/>
                    <a:pt x="3870735" y="1084175"/>
                  </a:cubicBezTo>
                  <a:lnTo>
                    <a:pt x="53639" y="1084175"/>
                  </a:lnTo>
                  <a:cubicBezTo>
                    <a:pt x="24015" y="1084175"/>
                    <a:pt x="0" y="1060160"/>
                    <a:pt x="0" y="1030536"/>
                  </a:cubicBezTo>
                  <a:lnTo>
                    <a:pt x="0" y="53639"/>
                  </a:lnTo>
                  <a:cubicBezTo>
                    <a:pt x="0" y="24015"/>
                    <a:pt x="24015" y="0"/>
                    <a:pt x="53639" y="0"/>
                  </a:cubicBezTo>
                  <a:close/>
                </a:path>
              </a:pathLst>
            </a:custGeom>
            <a:solidFill>
              <a:srgbClr val="FCF9DA"/>
            </a:solidFill>
          </p:spPr>
        </p:sp>
        <p:sp>
          <p:nvSpPr>
            <p:cNvPr id="15" name="TextBox 15"/>
            <p:cNvSpPr txBox="1"/>
            <p:nvPr/>
          </p:nvSpPr>
          <p:spPr>
            <a:xfrm>
              <a:off x="0" y="-57150"/>
              <a:ext cx="3924374" cy="1141325"/>
            </a:xfrm>
            <a:prstGeom prst="rect">
              <a:avLst/>
            </a:prstGeom>
          </p:spPr>
          <p:txBody>
            <a:bodyPr lIns="50800" tIns="50800" rIns="50800" bIns="50800" rtlCol="0" anchor="ctr"/>
            <a:lstStyle/>
            <a:p>
              <a:pPr marL="0" lvl="0" indent="0" algn="ctr">
                <a:lnSpc>
                  <a:spcPts val="3468"/>
                </a:lnSpc>
                <a:spcBef>
                  <a:spcPct val="0"/>
                </a:spcBef>
              </a:pPr>
              <a:r>
                <a:rPr lang="en-US" sz="2477">
                  <a:solidFill>
                    <a:srgbClr val="462718"/>
                  </a:solidFill>
                  <a:latin typeface="Bobby Jones Soft"/>
                  <a:ea typeface="Bobby Jones Soft"/>
                  <a:cs typeface="Bobby Jones Soft"/>
                  <a:sym typeface="Bobby Jones Soft"/>
                </a:rPr>
                <a:t>The MCQ Quiz Game using Python is a simple yet powerful application that demonstrates how programming can be used to create interactive and educational tools. Through this project, we explored fundamental Python concepts such as loops, conditionals, functions, data structures, and optional file handling — all woven together into a real-world use case.</a:t>
              </a:r>
            </a:p>
          </p:txBody>
        </p:sp>
      </p:grpSp>
      <p:grpSp>
        <p:nvGrpSpPr>
          <p:cNvPr id="16" name="Group 16"/>
          <p:cNvGrpSpPr/>
          <p:nvPr/>
        </p:nvGrpSpPr>
        <p:grpSpPr>
          <a:xfrm>
            <a:off x="8001000" y="5993829"/>
            <a:ext cx="10015350" cy="1539046"/>
            <a:chOff x="0" y="0"/>
            <a:chExt cx="3890215" cy="597804"/>
          </a:xfrm>
        </p:grpSpPr>
        <p:sp>
          <p:nvSpPr>
            <p:cNvPr id="17" name="Freeform 17"/>
            <p:cNvSpPr/>
            <p:nvPr/>
          </p:nvSpPr>
          <p:spPr>
            <a:xfrm>
              <a:off x="0" y="0"/>
              <a:ext cx="3890215" cy="597804"/>
            </a:xfrm>
            <a:custGeom>
              <a:avLst/>
              <a:gdLst/>
              <a:ahLst/>
              <a:cxnLst/>
              <a:rect l="l" t="t" r="r" b="b"/>
              <a:pathLst>
                <a:path w="3890215" h="597804">
                  <a:moveTo>
                    <a:pt x="54110" y="0"/>
                  </a:moveTo>
                  <a:lnTo>
                    <a:pt x="3836105" y="0"/>
                  </a:lnTo>
                  <a:cubicBezTo>
                    <a:pt x="3865989" y="0"/>
                    <a:pt x="3890215" y="24226"/>
                    <a:pt x="3890215" y="54110"/>
                  </a:cubicBezTo>
                  <a:lnTo>
                    <a:pt x="3890215" y="543694"/>
                  </a:lnTo>
                  <a:cubicBezTo>
                    <a:pt x="3890215" y="573578"/>
                    <a:pt x="3865989" y="597804"/>
                    <a:pt x="3836105" y="597804"/>
                  </a:cubicBezTo>
                  <a:lnTo>
                    <a:pt x="54110" y="597804"/>
                  </a:lnTo>
                  <a:cubicBezTo>
                    <a:pt x="24226" y="597804"/>
                    <a:pt x="0" y="573578"/>
                    <a:pt x="0" y="543694"/>
                  </a:cubicBezTo>
                  <a:lnTo>
                    <a:pt x="0" y="54110"/>
                  </a:lnTo>
                  <a:cubicBezTo>
                    <a:pt x="0" y="24226"/>
                    <a:pt x="24226" y="0"/>
                    <a:pt x="54110" y="0"/>
                  </a:cubicBezTo>
                  <a:close/>
                </a:path>
              </a:pathLst>
            </a:custGeom>
            <a:solidFill>
              <a:srgbClr val="FCF9DA"/>
            </a:solidFill>
          </p:spPr>
        </p:sp>
        <p:sp>
          <p:nvSpPr>
            <p:cNvPr id="18" name="TextBox 18"/>
            <p:cNvSpPr txBox="1"/>
            <p:nvPr/>
          </p:nvSpPr>
          <p:spPr>
            <a:xfrm>
              <a:off x="0" y="-57150"/>
              <a:ext cx="3890215" cy="654954"/>
            </a:xfrm>
            <a:prstGeom prst="rect">
              <a:avLst/>
            </a:prstGeom>
          </p:spPr>
          <p:txBody>
            <a:bodyPr lIns="50800" tIns="50800" rIns="50800" bIns="50800" rtlCol="0" anchor="ctr"/>
            <a:lstStyle/>
            <a:p>
              <a:pPr marL="0" lvl="0" indent="0" algn="ctr">
                <a:lnSpc>
                  <a:spcPts val="3748"/>
                </a:lnSpc>
                <a:spcBef>
                  <a:spcPct val="0"/>
                </a:spcBef>
              </a:pPr>
              <a:r>
                <a:rPr lang="en-US" sz="2677">
                  <a:solidFill>
                    <a:srgbClr val="462718"/>
                  </a:solidFill>
                  <a:latin typeface="Bobby Jones Soft"/>
                  <a:ea typeface="Bobby Jones Soft"/>
                  <a:cs typeface="Bobby Jones Soft"/>
                  <a:sym typeface="Bobby Jones Soft"/>
                </a:rPr>
                <a:t>Moreover, it serves as a strong foundation for future enhancements like graphical interfaces, multiplayer modes, user accounts, and performance analytics. </a:t>
              </a:r>
            </a:p>
          </p:txBody>
        </p:sp>
      </p:grpSp>
      <p:sp>
        <p:nvSpPr>
          <p:cNvPr id="19" name="Freeform 19"/>
          <p:cNvSpPr/>
          <p:nvPr/>
        </p:nvSpPr>
        <p:spPr>
          <a:xfrm>
            <a:off x="370828" y="3012850"/>
            <a:ext cx="6287896" cy="6650659"/>
          </a:xfrm>
          <a:custGeom>
            <a:avLst/>
            <a:gdLst/>
            <a:ahLst/>
            <a:cxnLst/>
            <a:rect l="l" t="t" r="r" b="b"/>
            <a:pathLst>
              <a:path w="6287896" h="6650659">
                <a:moveTo>
                  <a:pt x="0" y="0"/>
                </a:moveTo>
                <a:lnTo>
                  <a:pt x="6287896" y="0"/>
                </a:lnTo>
                <a:lnTo>
                  <a:pt x="6287896" y="6650659"/>
                </a:lnTo>
                <a:lnTo>
                  <a:pt x="0" y="66506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0" name="Group 20"/>
          <p:cNvGrpSpPr/>
          <p:nvPr/>
        </p:nvGrpSpPr>
        <p:grpSpPr>
          <a:xfrm>
            <a:off x="1418805" y="1116703"/>
            <a:ext cx="2446271" cy="822170"/>
            <a:chOff x="0" y="0"/>
            <a:chExt cx="1031597" cy="346711"/>
          </a:xfrm>
        </p:grpSpPr>
        <p:sp>
          <p:nvSpPr>
            <p:cNvPr id="21" name="Freeform 21"/>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22" name="TextBox 22"/>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23" name="Freeform 23"/>
          <p:cNvSpPr/>
          <p:nvPr/>
        </p:nvSpPr>
        <p:spPr>
          <a:xfrm>
            <a:off x="134271" y="2802401"/>
            <a:ext cx="2487377" cy="1551728"/>
          </a:xfrm>
          <a:custGeom>
            <a:avLst/>
            <a:gdLst/>
            <a:ahLst/>
            <a:cxnLst/>
            <a:rect l="l" t="t" r="r" b="b"/>
            <a:pathLst>
              <a:path w="2487377" h="1551728">
                <a:moveTo>
                  <a:pt x="0" y="0"/>
                </a:moveTo>
                <a:lnTo>
                  <a:pt x="2487377" y="0"/>
                </a:lnTo>
                <a:lnTo>
                  <a:pt x="2487377" y="1551728"/>
                </a:lnTo>
                <a:lnTo>
                  <a:pt x="0" y="1551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TextBox 24"/>
          <p:cNvSpPr txBox="1"/>
          <p:nvPr/>
        </p:nvSpPr>
        <p:spPr>
          <a:xfrm>
            <a:off x="5239996" y="184616"/>
            <a:ext cx="11918538" cy="1639734"/>
          </a:xfrm>
          <a:prstGeom prst="rect">
            <a:avLst/>
          </a:prstGeom>
        </p:spPr>
        <p:txBody>
          <a:bodyPr lIns="0" tIns="0" rIns="0" bIns="0" rtlCol="0" anchor="t">
            <a:spAutoFit/>
          </a:bodyPr>
          <a:lstStyle/>
          <a:p>
            <a:pPr marL="0" lvl="0" indent="0" algn="r">
              <a:lnSpc>
                <a:spcPts val="12320"/>
              </a:lnSpc>
              <a:spcBef>
                <a:spcPct val="0"/>
              </a:spcBef>
            </a:pPr>
            <a:r>
              <a:rPr lang="en-US" sz="11961">
                <a:solidFill>
                  <a:srgbClr val="462718"/>
                </a:solidFill>
                <a:latin typeface="Lilita One"/>
                <a:ea typeface="Lilita One"/>
                <a:cs typeface="Lilita One"/>
                <a:sym typeface="Lilita One"/>
              </a:rPr>
              <a:t>CO</a:t>
            </a:r>
            <a:r>
              <a:rPr lang="en-US" sz="11961" u="none" strike="noStrike">
                <a:solidFill>
                  <a:srgbClr val="462718"/>
                </a:solidFill>
                <a:latin typeface="Lilita One"/>
                <a:ea typeface="Lilita One"/>
                <a:cs typeface="Lilita One"/>
                <a:sym typeface="Lilita One"/>
              </a:rPr>
              <a:t>NCLUSION</a:t>
            </a:r>
          </a:p>
        </p:txBody>
      </p:sp>
      <p:sp>
        <p:nvSpPr>
          <p:cNvPr id="25" name="TextBox 25"/>
          <p:cNvSpPr txBox="1"/>
          <p:nvPr/>
        </p:nvSpPr>
        <p:spPr>
          <a:xfrm>
            <a:off x="1614517" y="1155026"/>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4</a:t>
            </a:r>
          </a:p>
        </p:txBody>
      </p:sp>
      <p:sp>
        <p:nvSpPr>
          <p:cNvPr id="26" name="Freeform 26"/>
          <p:cNvSpPr/>
          <p:nvPr/>
        </p:nvSpPr>
        <p:spPr>
          <a:xfrm rot="4839500" flipH="1">
            <a:off x="4322132" y="1965921"/>
            <a:ext cx="944493" cy="1047982"/>
          </a:xfrm>
          <a:custGeom>
            <a:avLst/>
            <a:gdLst/>
            <a:ahLst/>
            <a:cxnLst/>
            <a:rect l="l" t="t" r="r" b="b"/>
            <a:pathLst>
              <a:path w="944493" h="1047982">
                <a:moveTo>
                  <a:pt x="944494" y="0"/>
                </a:moveTo>
                <a:lnTo>
                  <a:pt x="0" y="0"/>
                </a:lnTo>
                <a:lnTo>
                  <a:pt x="0" y="1047981"/>
                </a:lnTo>
                <a:lnTo>
                  <a:pt x="944494" y="1047981"/>
                </a:lnTo>
                <a:lnTo>
                  <a:pt x="94449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5055621" y="3961723"/>
            <a:ext cx="2487377" cy="1551728"/>
          </a:xfrm>
          <a:custGeom>
            <a:avLst/>
            <a:gdLst/>
            <a:ahLst/>
            <a:cxnLst/>
            <a:rect l="l" t="t" r="r" b="b"/>
            <a:pathLst>
              <a:path w="2487377" h="1551728">
                <a:moveTo>
                  <a:pt x="0" y="0"/>
                </a:moveTo>
                <a:lnTo>
                  <a:pt x="2487377" y="0"/>
                </a:lnTo>
                <a:lnTo>
                  <a:pt x="2487377" y="1551728"/>
                </a:lnTo>
                <a:lnTo>
                  <a:pt x="0" y="1551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8" name="Group 28"/>
          <p:cNvGrpSpPr/>
          <p:nvPr/>
        </p:nvGrpSpPr>
        <p:grpSpPr>
          <a:xfrm>
            <a:off x="8001000" y="4737587"/>
            <a:ext cx="10015350" cy="1120292"/>
            <a:chOff x="0" y="0"/>
            <a:chExt cx="3890215" cy="435150"/>
          </a:xfrm>
        </p:grpSpPr>
        <p:sp>
          <p:nvSpPr>
            <p:cNvPr id="29" name="Freeform 29"/>
            <p:cNvSpPr/>
            <p:nvPr/>
          </p:nvSpPr>
          <p:spPr>
            <a:xfrm>
              <a:off x="0" y="0"/>
              <a:ext cx="3890215" cy="435150"/>
            </a:xfrm>
            <a:custGeom>
              <a:avLst/>
              <a:gdLst/>
              <a:ahLst/>
              <a:cxnLst/>
              <a:rect l="l" t="t" r="r" b="b"/>
              <a:pathLst>
                <a:path w="3890215" h="435150">
                  <a:moveTo>
                    <a:pt x="54110" y="0"/>
                  </a:moveTo>
                  <a:lnTo>
                    <a:pt x="3836105" y="0"/>
                  </a:lnTo>
                  <a:cubicBezTo>
                    <a:pt x="3865989" y="0"/>
                    <a:pt x="3890215" y="24226"/>
                    <a:pt x="3890215" y="54110"/>
                  </a:cubicBezTo>
                  <a:lnTo>
                    <a:pt x="3890215" y="381040"/>
                  </a:lnTo>
                  <a:cubicBezTo>
                    <a:pt x="3890215" y="395390"/>
                    <a:pt x="3884514" y="409154"/>
                    <a:pt x="3874367" y="419301"/>
                  </a:cubicBezTo>
                  <a:cubicBezTo>
                    <a:pt x="3864219" y="429449"/>
                    <a:pt x="3850456" y="435150"/>
                    <a:pt x="3836105" y="435150"/>
                  </a:cubicBezTo>
                  <a:lnTo>
                    <a:pt x="54110" y="435150"/>
                  </a:lnTo>
                  <a:cubicBezTo>
                    <a:pt x="24226" y="435150"/>
                    <a:pt x="0" y="410924"/>
                    <a:pt x="0" y="381040"/>
                  </a:cubicBezTo>
                  <a:lnTo>
                    <a:pt x="0" y="54110"/>
                  </a:lnTo>
                  <a:cubicBezTo>
                    <a:pt x="0" y="24226"/>
                    <a:pt x="24226" y="0"/>
                    <a:pt x="54110" y="0"/>
                  </a:cubicBezTo>
                  <a:close/>
                </a:path>
              </a:pathLst>
            </a:custGeom>
            <a:solidFill>
              <a:srgbClr val="FCF9DA"/>
            </a:solidFill>
          </p:spPr>
        </p:sp>
        <p:sp>
          <p:nvSpPr>
            <p:cNvPr id="30" name="TextBox 30"/>
            <p:cNvSpPr txBox="1"/>
            <p:nvPr/>
          </p:nvSpPr>
          <p:spPr>
            <a:xfrm>
              <a:off x="0" y="-47625"/>
              <a:ext cx="3890215" cy="482775"/>
            </a:xfrm>
            <a:prstGeom prst="rect">
              <a:avLst/>
            </a:prstGeom>
          </p:spPr>
          <p:txBody>
            <a:bodyPr lIns="50800" tIns="50800" rIns="50800" bIns="50800" rtlCol="0" anchor="ctr"/>
            <a:lstStyle/>
            <a:p>
              <a:pPr marL="0" lvl="0" indent="0" algn="ctr">
                <a:lnSpc>
                  <a:spcPts val="3188"/>
                </a:lnSpc>
                <a:spcBef>
                  <a:spcPct val="0"/>
                </a:spcBef>
              </a:pPr>
              <a:r>
                <a:rPr lang="en-US" sz="2277">
                  <a:solidFill>
                    <a:srgbClr val="462718"/>
                  </a:solidFill>
                  <a:latin typeface="Bobby Jones Soft"/>
                  <a:ea typeface="Bobby Jones Soft"/>
                  <a:cs typeface="Bobby Jones Soft"/>
                  <a:sym typeface="Bobby Jones Soft"/>
                </a:rPr>
                <a:t>By simulating a real-time quiz environment, the project encourages critical thinking and attention to detail, both for the developer and the player.</a:t>
              </a:r>
            </a:p>
          </p:txBody>
        </p:sp>
      </p:grpSp>
      <p:grpSp>
        <p:nvGrpSpPr>
          <p:cNvPr id="31" name="Group 31"/>
          <p:cNvGrpSpPr/>
          <p:nvPr/>
        </p:nvGrpSpPr>
        <p:grpSpPr>
          <a:xfrm>
            <a:off x="7884885" y="7747438"/>
            <a:ext cx="10159638" cy="2539562"/>
            <a:chOff x="0" y="0"/>
            <a:chExt cx="3946260" cy="986430"/>
          </a:xfrm>
        </p:grpSpPr>
        <p:sp>
          <p:nvSpPr>
            <p:cNvPr id="32" name="Freeform 32"/>
            <p:cNvSpPr/>
            <p:nvPr/>
          </p:nvSpPr>
          <p:spPr>
            <a:xfrm>
              <a:off x="0" y="0"/>
              <a:ext cx="3946261" cy="986430"/>
            </a:xfrm>
            <a:custGeom>
              <a:avLst/>
              <a:gdLst/>
              <a:ahLst/>
              <a:cxnLst/>
              <a:rect l="l" t="t" r="r" b="b"/>
              <a:pathLst>
                <a:path w="3946261" h="986430">
                  <a:moveTo>
                    <a:pt x="53342" y="0"/>
                  </a:moveTo>
                  <a:lnTo>
                    <a:pt x="3892919" y="0"/>
                  </a:lnTo>
                  <a:cubicBezTo>
                    <a:pt x="3907066" y="0"/>
                    <a:pt x="3920634" y="5620"/>
                    <a:pt x="3930637" y="15623"/>
                  </a:cubicBezTo>
                  <a:cubicBezTo>
                    <a:pt x="3940641" y="25627"/>
                    <a:pt x="3946261" y="39195"/>
                    <a:pt x="3946261" y="53342"/>
                  </a:cubicBezTo>
                  <a:lnTo>
                    <a:pt x="3946261" y="933088"/>
                  </a:lnTo>
                  <a:cubicBezTo>
                    <a:pt x="3946261" y="947235"/>
                    <a:pt x="3940641" y="960803"/>
                    <a:pt x="3930637" y="970807"/>
                  </a:cubicBezTo>
                  <a:cubicBezTo>
                    <a:pt x="3920634" y="980810"/>
                    <a:pt x="3907066" y="986430"/>
                    <a:pt x="3892919" y="986430"/>
                  </a:cubicBezTo>
                  <a:lnTo>
                    <a:pt x="53342" y="986430"/>
                  </a:lnTo>
                  <a:cubicBezTo>
                    <a:pt x="39195" y="986430"/>
                    <a:pt x="25627" y="980810"/>
                    <a:pt x="15623" y="970807"/>
                  </a:cubicBezTo>
                  <a:cubicBezTo>
                    <a:pt x="5620" y="960803"/>
                    <a:pt x="0" y="947235"/>
                    <a:pt x="0" y="933088"/>
                  </a:cubicBezTo>
                  <a:lnTo>
                    <a:pt x="0" y="53342"/>
                  </a:lnTo>
                  <a:cubicBezTo>
                    <a:pt x="0" y="39195"/>
                    <a:pt x="5620" y="25627"/>
                    <a:pt x="15623" y="15623"/>
                  </a:cubicBezTo>
                  <a:cubicBezTo>
                    <a:pt x="25627" y="5620"/>
                    <a:pt x="39195" y="0"/>
                    <a:pt x="53342" y="0"/>
                  </a:cubicBezTo>
                  <a:close/>
                </a:path>
              </a:pathLst>
            </a:custGeom>
            <a:solidFill>
              <a:srgbClr val="FCF9DA"/>
            </a:solidFill>
          </p:spPr>
        </p:sp>
        <p:sp>
          <p:nvSpPr>
            <p:cNvPr id="33" name="TextBox 33"/>
            <p:cNvSpPr txBox="1"/>
            <p:nvPr/>
          </p:nvSpPr>
          <p:spPr>
            <a:xfrm>
              <a:off x="0" y="-57150"/>
              <a:ext cx="3946260" cy="1043580"/>
            </a:xfrm>
            <a:prstGeom prst="rect">
              <a:avLst/>
            </a:prstGeom>
          </p:spPr>
          <p:txBody>
            <a:bodyPr lIns="50800" tIns="50800" rIns="50800" bIns="50800" rtlCol="0" anchor="ctr"/>
            <a:lstStyle/>
            <a:p>
              <a:pPr marL="0" lvl="0" indent="0" algn="ctr">
                <a:lnSpc>
                  <a:spcPts val="3608"/>
                </a:lnSpc>
                <a:spcBef>
                  <a:spcPct val="0"/>
                </a:spcBef>
              </a:pPr>
              <a:r>
                <a:rPr lang="en-US" sz="2577">
                  <a:solidFill>
                    <a:srgbClr val="462718"/>
                  </a:solidFill>
                  <a:latin typeface="Bobby Jones Soft"/>
                  <a:ea typeface="Bobby Jones Soft"/>
                  <a:cs typeface="Bobby Jones Soft"/>
                  <a:sym typeface="Bobby Jones Soft"/>
                </a:rPr>
                <a:t>In conclusion, this project highlights how even beginner-level programming skills can be channeled to build meaningful, functional applications that are both fun and educational — paving the way for more advanced and impactful software solutions in the future.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3087647" y="2672861"/>
            <a:ext cx="9308666" cy="5807128"/>
          </a:xfrm>
          <a:custGeom>
            <a:avLst/>
            <a:gdLst/>
            <a:ahLst/>
            <a:cxnLst/>
            <a:rect l="l" t="t" r="r" b="b"/>
            <a:pathLst>
              <a:path w="9308666" h="5807128">
                <a:moveTo>
                  <a:pt x="0" y="0"/>
                </a:moveTo>
                <a:lnTo>
                  <a:pt x="9308666" y="0"/>
                </a:lnTo>
                <a:lnTo>
                  <a:pt x="9308666" y="5807128"/>
                </a:lnTo>
                <a:lnTo>
                  <a:pt x="0" y="5807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24451"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4">
              <a:alphaModFix amt="36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0062549"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4">
              <a:alphaModFix amt="36000"/>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2996804"/>
            <a:ext cx="15279754" cy="3826667"/>
          </a:xfrm>
          <a:prstGeom prst="rect">
            <a:avLst/>
          </a:prstGeom>
        </p:spPr>
        <p:txBody>
          <a:bodyPr lIns="0" tIns="0" rIns="0" bIns="0" rtlCol="0" anchor="t">
            <a:spAutoFit/>
          </a:bodyPr>
          <a:lstStyle/>
          <a:p>
            <a:pPr algn="ctr">
              <a:lnSpc>
                <a:spcPts val="30973"/>
              </a:lnSpc>
              <a:spcBef>
                <a:spcPct val="0"/>
              </a:spcBef>
            </a:pPr>
            <a:r>
              <a:rPr lang="en-US" sz="22123">
                <a:solidFill>
                  <a:srgbClr val="000000"/>
                </a:solidFill>
                <a:latin typeface="Bobby Jones Soft"/>
                <a:ea typeface="Bobby Jones Soft"/>
                <a:cs typeface="Bobby Jones Soft"/>
                <a:sym typeface="Bobby Jones Sof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466</Words>
  <Application>Microsoft Office PowerPoint</Application>
  <PresentationFormat>Custom</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Lilita One</vt:lpstr>
      <vt:lpstr>Bobby Jones Soft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and Yellow Playful Illustration Word Games Presentation</dc:title>
  <cp:lastModifiedBy>finoza fino</cp:lastModifiedBy>
  <cp:revision>1</cp:revision>
  <dcterms:created xsi:type="dcterms:W3CDTF">2006-08-16T00:00:00Z</dcterms:created>
  <dcterms:modified xsi:type="dcterms:W3CDTF">2025-07-25T08:20:43Z</dcterms:modified>
  <dc:identifier>DAGuJErgT0g</dc:identifier>
</cp:coreProperties>
</file>