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9"/>
    <p:restoredTop sz="94719"/>
  </p:normalViewPr>
  <p:slideViewPr>
    <p:cSldViewPr>
      <p:cViewPr varScale="1">
        <p:scale>
          <a:sx n="135" d="100"/>
          <a:sy n="135" d="100"/>
        </p:scale>
        <p:origin x="192" y="3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11/11/24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8000" b="0" i="0">
                <a:solidFill>
                  <a:srgbClr val="24242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11/11/24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11/11/24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7" y="6400798"/>
            <a:ext cx="12188825" cy="457200"/>
          </a:xfrm>
          <a:custGeom>
            <a:avLst/>
            <a:gdLst/>
            <a:ahLst/>
            <a:cxnLst/>
            <a:rect l="l" t="t" r="r" b="b"/>
            <a:pathLst>
              <a:path w="12188825" h="457200">
                <a:moveTo>
                  <a:pt x="12188444" y="0"/>
                </a:moveTo>
                <a:lnTo>
                  <a:pt x="0" y="0"/>
                </a:lnTo>
                <a:lnTo>
                  <a:pt x="0" y="457199"/>
                </a:lnTo>
                <a:lnTo>
                  <a:pt x="12188444" y="457199"/>
                </a:lnTo>
                <a:lnTo>
                  <a:pt x="12188444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5"/>
            <a:ext cx="12188825" cy="64135"/>
          </a:xfrm>
          <a:custGeom>
            <a:avLst/>
            <a:gdLst/>
            <a:ahLst/>
            <a:cxnLst/>
            <a:rect l="l" t="t" r="r" b="b"/>
            <a:pathLst>
              <a:path w="12188825" h="64135">
                <a:moveTo>
                  <a:pt x="12188444" y="0"/>
                </a:moveTo>
                <a:lnTo>
                  <a:pt x="0" y="0"/>
                </a:lnTo>
                <a:lnTo>
                  <a:pt x="0" y="63879"/>
                </a:lnTo>
                <a:lnTo>
                  <a:pt x="12188444" y="63879"/>
                </a:lnTo>
                <a:lnTo>
                  <a:pt x="12188444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11/11/24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7" y="6400798"/>
            <a:ext cx="12188825" cy="457200"/>
          </a:xfrm>
          <a:custGeom>
            <a:avLst/>
            <a:gdLst/>
            <a:ahLst/>
            <a:cxnLst/>
            <a:rect l="l" t="t" r="r" b="b"/>
            <a:pathLst>
              <a:path w="12188825" h="457200">
                <a:moveTo>
                  <a:pt x="12188444" y="0"/>
                </a:moveTo>
                <a:lnTo>
                  <a:pt x="0" y="0"/>
                </a:lnTo>
                <a:lnTo>
                  <a:pt x="0" y="457199"/>
                </a:lnTo>
                <a:lnTo>
                  <a:pt x="12188444" y="457199"/>
                </a:lnTo>
                <a:lnTo>
                  <a:pt x="12188444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5"/>
            <a:ext cx="12188825" cy="64135"/>
          </a:xfrm>
          <a:custGeom>
            <a:avLst/>
            <a:gdLst/>
            <a:ahLst/>
            <a:cxnLst/>
            <a:rect l="l" t="t" r="r" b="b"/>
            <a:pathLst>
              <a:path w="12188825" h="64135">
                <a:moveTo>
                  <a:pt x="12188444" y="0"/>
                </a:moveTo>
                <a:lnTo>
                  <a:pt x="0" y="0"/>
                </a:lnTo>
                <a:lnTo>
                  <a:pt x="0" y="63879"/>
                </a:lnTo>
                <a:lnTo>
                  <a:pt x="12188444" y="63879"/>
                </a:lnTo>
                <a:lnTo>
                  <a:pt x="12188444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11/11/24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00798"/>
            <a:ext cx="12192000" cy="457200"/>
          </a:xfrm>
          <a:custGeom>
            <a:avLst/>
            <a:gdLst/>
            <a:ahLst/>
            <a:cxnLst/>
            <a:rect l="l" t="t" r="r" b="b"/>
            <a:pathLst>
              <a:path w="12192000" h="457200">
                <a:moveTo>
                  <a:pt x="12192000" y="0"/>
                </a:moveTo>
                <a:lnTo>
                  <a:pt x="0" y="0"/>
                </a:lnTo>
                <a:lnTo>
                  <a:pt x="0" y="457199"/>
                </a:lnTo>
                <a:lnTo>
                  <a:pt x="12192000" y="4571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4"/>
            <a:ext cx="12192000" cy="67310"/>
          </a:xfrm>
          <a:custGeom>
            <a:avLst/>
            <a:gdLst/>
            <a:ahLst/>
            <a:cxnLst/>
            <a:rect l="l" t="t" r="r" b="b"/>
            <a:pathLst>
              <a:path w="12192000" h="67310">
                <a:moveTo>
                  <a:pt x="12192000" y="0"/>
                </a:moveTo>
                <a:lnTo>
                  <a:pt x="0" y="0"/>
                </a:lnTo>
                <a:lnTo>
                  <a:pt x="0" y="66801"/>
                </a:lnTo>
                <a:lnTo>
                  <a:pt x="12192000" y="66801"/>
                </a:lnTo>
                <a:lnTo>
                  <a:pt x="12192000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19149" y="260984"/>
            <a:ext cx="10153700" cy="13804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71575" y="1622485"/>
            <a:ext cx="9848849" cy="45599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0" b="0" i="0">
                <a:solidFill>
                  <a:srgbClr val="24242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11/11/24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948416" y="6568541"/>
            <a:ext cx="213359" cy="1600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vassherif98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vassherif98/IBM_Data_Science_Professional_Certification/blob/master/10.Applied_Data_Science_Capstone/Week%201%20Introduction/Data%20wrangling%20.ipynb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vassherif98/IBM_Data_Science_Professional_Certification/blob/master/10.Applied_Data_Science_Capstone/Week%202%20EDA/EDA%20with%20Visualization.ipynb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vassherif98/IBM_Data_Science_Professional_Certification/blob/master/10.Applied_Data_Science_Capstone/Week%202%20EDA/EDA%20with%20SQL.ipynb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vassherif98/IBM_Data_Science_Professional_Certification/blob/master/10.Applied_Data_Science_Capstone/Week%203%20Interactive%20Visual%20Analytics%20and%20Dashboard/Interactive%20Visual%20Analytics%20with%20Folium.ipynb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vassherif98/IBM_Data_Science_Professional_Certification/blob/master/10.Applied_Data_Science_Capstone/Week%203%20Interactive%20Visual%20Analytics%20and%20Dashboard/spacex_dash_app.py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vassherif98/IBM_Data_Science_Professional_Certification/blob/master/10.Applied_Data_Science_Capstone/Week%204%20Predictive%20Analysis%20(Classification)/Machine%20Learning%20Prediction.ipynb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jp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jp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ursera.org/professional-certificates/ibm-data-science?&amp;instructors" TargetMode="External"/><Relationship Id="rId2" Type="http://schemas.openxmlformats.org/officeDocument/2006/relationships/hyperlink" Target="https://github.com/navassherif98/IBM_Data_Science_Professional_Certification/blob/master/10.Applied_Data_Science_Capstone/Week%204%20Predictive%20Analysis%20(Classification)/Machine%20Learning%20Prediction.ipynb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23" Type="http://schemas.openxmlformats.org/officeDocument/2006/relationships/hyperlink" Target="https://github.com/navassherif98/IBM_Data_Science_Professional_Certification/blob/master/10.Applied_Data_Science_Capstone/Week%201%20Introduction/Data%20Collection%20Api%20.ipynb" TargetMode="External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jpg"/><Relationship Id="rId3" Type="http://schemas.openxmlformats.org/officeDocument/2006/relationships/image" Target="../media/image25.jp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17" Type="http://schemas.openxmlformats.org/officeDocument/2006/relationships/hyperlink" Target="https://github.com/navassherif98/IBM_Data_Science_Professional_Certification/blob/master/10.Applied_Data_Science_Capstone/Week%201%20Introduction/Data%20Collection%20with%20Web%20Scraping.ipynb" TargetMode="External"/><Relationship Id="rId2" Type="http://schemas.openxmlformats.org/officeDocument/2006/relationships/image" Target="../media/image24.png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xfrm>
            <a:off x="1171575" y="1622485"/>
            <a:ext cx="9848849" cy="2589365"/>
          </a:xfrm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16510" marR="5080">
              <a:lnSpc>
                <a:spcPts val="8200"/>
              </a:lnSpc>
              <a:spcBef>
                <a:spcPts val="1540"/>
              </a:spcBef>
            </a:pPr>
            <a:r>
              <a:rPr sz="8800" spc="-535" dirty="0">
                <a:solidFill>
                  <a:srgbClr val="000000"/>
                </a:solidFill>
                <a:latin typeface="Arial" panose="020B0502040204020203" pitchFamily="34" charset="0"/>
              </a:rPr>
              <a:t>Data </a:t>
            </a:r>
            <a:r>
              <a:rPr sz="8800" spc="-630" dirty="0">
                <a:solidFill>
                  <a:srgbClr val="000000"/>
                </a:solidFill>
                <a:latin typeface="Arial" panose="020B0502040204020203" pitchFamily="34" charset="0"/>
              </a:rPr>
              <a:t>Science</a:t>
            </a:r>
            <a:r>
              <a:rPr sz="8800" spc="-869" dirty="0">
                <a:solidFill>
                  <a:srgbClr val="000000"/>
                </a:solidFill>
                <a:latin typeface="Arial" panose="020B0502040204020203" pitchFamily="34" charset="0"/>
              </a:rPr>
              <a:t> </a:t>
            </a:r>
            <a:r>
              <a:rPr sz="8800" spc="-565" dirty="0">
                <a:solidFill>
                  <a:srgbClr val="000000"/>
                </a:solidFill>
                <a:latin typeface="Arial" panose="020B0502040204020203" pitchFamily="34" charset="0"/>
              </a:rPr>
              <a:t>Capstone  </a:t>
            </a:r>
            <a:r>
              <a:rPr sz="8800" spc="-360" dirty="0">
                <a:solidFill>
                  <a:srgbClr val="000000"/>
                </a:solidFill>
                <a:latin typeface="Arial" panose="020B0502040204020203" pitchFamily="34" charset="0"/>
              </a:rPr>
              <a:t>Project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76019" y="4300220"/>
            <a:ext cx="5885180" cy="1422825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lang="en-IN" sz="2400" spc="-175" dirty="0">
                <a:solidFill>
                  <a:srgbClr val="616E52"/>
                </a:solidFill>
                <a:latin typeface="Arial"/>
                <a:cs typeface="Arial"/>
              </a:rPr>
              <a:t>Navas Sherif I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lang="en-IN" sz="2400" spc="70" dirty="0">
                <a:solidFill>
                  <a:srgbClr val="616E52"/>
                </a:solidFill>
                <a:latin typeface="Arial"/>
                <a:cs typeface="Arial"/>
                <a:hlinkClick r:id="rId2"/>
              </a:rPr>
              <a:t>https://github.com/navassherif98</a:t>
            </a:r>
            <a:endParaRPr lang="en-IN" sz="2400" spc="70" dirty="0">
              <a:solidFill>
                <a:srgbClr val="616E52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sz="2400" spc="130" dirty="0">
                <a:solidFill>
                  <a:srgbClr val="616E52"/>
                </a:solidFill>
                <a:latin typeface="Arial"/>
                <a:cs typeface="Arial"/>
              </a:rPr>
              <a:t>2</a:t>
            </a:r>
            <a:r>
              <a:rPr lang="en-IN" sz="2400" spc="130" dirty="0">
                <a:solidFill>
                  <a:srgbClr val="616E52"/>
                </a:solidFill>
                <a:latin typeface="Arial"/>
                <a:cs typeface="Arial"/>
              </a:rPr>
              <a:t>2</a:t>
            </a:r>
            <a:r>
              <a:rPr sz="2400" spc="130" dirty="0">
                <a:solidFill>
                  <a:srgbClr val="616E52"/>
                </a:solidFill>
                <a:latin typeface="Arial"/>
                <a:cs typeface="Arial"/>
              </a:rPr>
              <a:t>/08/2021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615822"/>
            <a:ext cx="36887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>
                <a:latin typeface="Arial"/>
              </a:rPr>
              <a:t>Data</a:t>
            </a:r>
            <a:r>
              <a:rPr spc="-530" dirty="0">
                <a:latin typeface="Arial"/>
              </a:rPr>
              <a:t> </a:t>
            </a:r>
            <a:r>
              <a:rPr spc="-275" dirty="0">
                <a:latin typeface="Arial"/>
              </a:rPr>
              <a:t>Wrangling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467361" y="2091819"/>
            <a:ext cx="11734799" cy="4082656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280"/>
              </a:spcBef>
            </a:pPr>
            <a:r>
              <a:rPr sz="2000" spc="-15" dirty="0">
                <a:solidFill>
                  <a:srgbClr val="404040"/>
                </a:solidFill>
                <a:latin typeface="Arial"/>
                <a:cs typeface="Carlito"/>
              </a:rPr>
              <a:t>Create </a:t>
            </a:r>
            <a:r>
              <a:rPr sz="2000" dirty="0">
                <a:solidFill>
                  <a:srgbClr val="404040"/>
                </a:solidFill>
                <a:latin typeface="Arial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Arial"/>
                <a:cs typeface="Carlito"/>
              </a:rPr>
              <a:t>training label </a:t>
            </a:r>
            <a:r>
              <a:rPr sz="2000" dirty="0">
                <a:solidFill>
                  <a:srgbClr val="404040"/>
                </a:solidFill>
                <a:latin typeface="Arial"/>
                <a:cs typeface="Carlito"/>
              </a:rPr>
              <a:t>with </a:t>
            </a:r>
            <a:r>
              <a:rPr sz="2000" spc="-5" dirty="0">
                <a:solidFill>
                  <a:srgbClr val="404040"/>
                </a:solidFill>
                <a:latin typeface="Arial"/>
                <a:cs typeface="Carlito"/>
              </a:rPr>
              <a:t>landing </a:t>
            </a:r>
            <a:r>
              <a:rPr sz="2000" spc="-15" dirty="0">
                <a:solidFill>
                  <a:srgbClr val="404040"/>
                </a:solidFill>
                <a:latin typeface="Arial"/>
                <a:cs typeface="Carlito"/>
              </a:rPr>
              <a:t>outcomes </a:t>
            </a:r>
            <a:r>
              <a:rPr sz="2000" spc="-5" dirty="0">
                <a:solidFill>
                  <a:srgbClr val="404040"/>
                </a:solidFill>
                <a:latin typeface="Arial"/>
                <a:cs typeface="Carlito"/>
              </a:rPr>
              <a:t>where successful </a:t>
            </a:r>
            <a:r>
              <a:rPr sz="2000" dirty="0">
                <a:solidFill>
                  <a:srgbClr val="404040"/>
                </a:solidFill>
                <a:latin typeface="Arial"/>
                <a:cs typeface="Carlito"/>
              </a:rPr>
              <a:t>= 1 &amp; </a:t>
            </a:r>
            <a:r>
              <a:rPr sz="2000" spc="-15" dirty="0">
                <a:solidFill>
                  <a:srgbClr val="404040"/>
                </a:solidFill>
                <a:latin typeface="Arial"/>
                <a:cs typeface="Carlito"/>
              </a:rPr>
              <a:t>failure </a:t>
            </a:r>
            <a:r>
              <a:rPr sz="2000" dirty="0">
                <a:solidFill>
                  <a:srgbClr val="404040"/>
                </a:solidFill>
                <a:latin typeface="Arial"/>
                <a:cs typeface="Carlito"/>
              </a:rPr>
              <a:t>=</a:t>
            </a:r>
            <a:r>
              <a:rPr sz="2000" spc="-85" dirty="0">
                <a:solidFill>
                  <a:srgbClr val="404040"/>
                </a:solidFill>
                <a:latin typeface="Arial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Arial"/>
                <a:cs typeface="Carlito"/>
              </a:rPr>
              <a:t>0.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175"/>
              </a:spcBef>
            </a:pPr>
            <a:r>
              <a:rPr sz="2000" dirty="0">
                <a:solidFill>
                  <a:srgbClr val="404040"/>
                </a:solidFill>
                <a:latin typeface="Arial"/>
                <a:cs typeface="Carlito"/>
              </a:rPr>
              <a:t>Outcome</a:t>
            </a:r>
            <a:r>
              <a:rPr sz="2000" spc="-75" dirty="0">
                <a:solidFill>
                  <a:srgbClr val="404040"/>
                </a:solidFill>
                <a:latin typeface="Arial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Arial"/>
                <a:cs typeface="Carlito"/>
              </a:rPr>
              <a:t>column</a:t>
            </a:r>
            <a:r>
              <a:rPr sz="2000" spc="-45" dirty="0">
                <a:solidFill>
                  <a:srgbClr val="404040"/>
                </a:solidFill>
                <a:latin typeface="Arial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Arial"/>
                <a:cs typeface="Carlito"/>
              </a:rPr>
              <a:t>has</a:t>
            </a:r>
            <a:r>
              <a:rPr sz="2000" spc="-40" dirty="0">
                <a:solidFill>
                  <a:srgbClr val="404040"/>
                </a:solidFill>
                <a:latin typeface="Arial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Arial"/>
                <a:cs typeface="Carlito"/>
              </a:rPr>
              <a:t>two</a:t>
            </a:r>
            <a:r>
              <a:rPr sz="2000" spc="-25" dirty="0">
                <a:solidFill>
                  <a:srgbClr val="404040"/>
                </a:solidFill>
                <a:latin typeface="Arial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Arial"/>
                <a:cs typeface="Carlito"/>
              </a:rPr>
              <a:t>components:</a:t>
            </a:r>
            <a:r>
              <a:rPr sz="2000" spc="-75" dirty="0">
                <a:solidFill>
                  <a:srgbClr val="404040"/>
                </a:solidFill>
                <a:latin typeface="Arial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Arial"/>
                <a:cs typeface="Carlito"/>
              </a:rPr>
              <a:t>‘Mission</a:t>
            </a:r>
            <a:r>
              <a:rPr sz="2000" spc="5" dirty="0">
                <a:solidFill>
                  <a:srgbClr val="404040"/>
                </a:solidFill>
                <a:latin typeface="Arial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Arial"/>
                <a:cs typeface="Carlito"/>
              </a:rPr>
              <a:t>Outcome’</a:t>
            </a:r>
            <a:r>
              <a:rPr sz="2000" spc="-65" dirty="0">
                <a:solidFill>
                  <a:srgbClr val="404040"/>
                </a:solidFill>
                <a:latin typeface="Arial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Arial"/>
                <a:cs typeface="Carlito"/>
              </a:rPr>
              <a:t>‘Landing</a:t>
            </a:r>
            <a:r>
              <a:rPr sz="2000" spc="-50" dirty="0">
                <a:solidFill>
                  <a:srgbClr val="404040"/>
                </a:solidFill>
                <a:latin typeface="Arial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Arial"/>
                <a:cs typeface="Carlito"/>
              </a:rPr>
              <a:t>Location’</a:t>
            </a:r>
            <a:endParaRPr sz="2000" dirty="0">
              <a:latin typeface="Carlito"/>
              <a:cs typeface="Carlito"/>
            </a:endParaRPr>
          </a:p>
          <a:p>
            <a:pPr marL="16510" marR="5080">
              <a:lnSpc>
                <a:spcPct val="150000"/>
              </a:lnSpc>
              <a:spcBef>
                <a:spcPts val="290"/>
              </a:spcBef>
            </a:pPr>
            <a:r>
              <a:rPr sz="2000" dirty="0">
                <a:solidFill>
                  <a:srgbClr val="404040"/>
                </a:solidFill>
                <a:latin typeface="Arial"/>
                <a:cs typeface="Carlito"/>
              </a:rPr>
              <a:t>New </a:t>
            </a:r>
            <a:r>
              <a:rPr sz="2000" spc="-5" dirty="0">
                <a:solidFill>
                  <a:srgbClr val="404040"/>
                </a:solidFill>
                <a:latin typeface="Arial"/>
                <a:cs typeface="Carlito"/>
              </a:rPr>
              <a:t>training </a:t>
            </a:r>
            <a:r>
              <a:rPr sz="2000" dirty="0">
                <a:solidFill>
                  <a:srgbClr val="404040"/>
                </a:solidFill>
                <a:latin typeface="Arial"/>
                <a:cs typeface="Carlito"/>
              </a:rPr>
              <a:t>label column </a:t>
            </a:r>
            <a:r>
              <a:rPr sz="2000" spc="-15" dirty="0">
                <a:solidFill>
                  <a:srgbClr val="404040"/>
                </a:solidFill>
                <a:latin typeface="Arial"/>
                <a:cs typeface="Carlito"/>
              </a:rPr>
              <a:t>‘class’ </a:t>
            </a:r>
            <a:r>
              <a:rPr sz="2000" spc="-5" dirty="0">
                <a:solidFill>
                  <a:srgbClr val="404040"/>
                </a:solidFill>
                <a:latin typeface="Arial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Arial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Arial"/>
                <a:cs typeface="Carlito"/>
              </a:rPr>
              <a:t>value of </a:t>
            </a:r>
            <a:r>
              <a:rPr sz="2000" dirty="0">
                <a:solidFill>
                  <a:srgbClr val="404040"/>
                </a:solidFill>
                <a:latin typeface="Arial"/>
                <a:cs typeface="Carlito"/>
              </a:rPr>
              <a:t>1 </a:t>
            </a:r>
            <a:r>
              <a:rPr sz="2000" spc="-5" dirty="0">
                <a:solidFill>
                  <a:srgbClr val="404040"/>
                </a:solidFill>
                <a:latin typeface="Arial"/>
                <a:cs typeface="Carlito"/>
              </a:rPr>
              <a:t>if </a:t>
            </a:r>
            <a:r>
              <a:rPr sz="2000" dirty="0">
                <a:solidFill>
                  <a:srgbClr val="404040"/>
                </a:solidFill>
                <a:latin typeface="Arial"/>
                <a:cs typeface="Carlito"/>
              </a:rPr>
              <a:t>‘Mission </a:t>
            </a:r>
            <a:r>
              <a:rPr sz="2000" spc="-5" dirty="0">
                <a:solidFill>
                  <a:srgbClr val="404040"/>
                </a:solidFill>
                <a:latin typeface="Arial"/>
                <a:cs typeface="Carlito"/>
              </a:rPr>
              <a:t>Outcome’ is </a:t>
            </a:r>
            <a:r>
              <a:rPr sz="2000" spc="-30" dirty="0">
                <a:solidFill>
                  <a:srgbClr val="404040"/>
                </a:solidFill>
                <a:latin typeface="Arial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Arial"/>
                <a:cs typeface="Carlito"/>
              </a:rPr>
              <a:t>and 0 </a:t>
            </a:r>
            <a:r>
              <a:rPr sz="2000" spc="-5" dirty="0">
                <a:solidFill>
                  <a:srgbClr val="404040"/>
                </a:solidFill>
                <a:latin typeface="Arial"/>
                <a:cs typeface="Carlito"/>
              </a:rPr>
              <a:t>otherwise. 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Arial"/>
                <a:cs typeface="Carlito"/>
              </a:rPr>
              <a:t>Value </a:t>
            </a: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Arial"/>
                <a:cs typeface="Carlito"/>
              </a:rPr>
              <a:t>Mapping: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275"/>
              </a:spcBef>
            </a:pPr>
            <a:r>
              <a:rPr sz="2000" spc="-30" dirty="0">
                <a:solidFill>
                  <a:srgbClr val="404040"/>
                </a:solidFill>
                <a:latin typeface="Arial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Arial"/>
                <a:cs typeface="Carlito"/>
              </a:rPr>
              <a:t>ASDS, </a:t>
            </a:r>
            <a:r>
              <a:rPr sz="2000" spc="-30" dirty="0">
                <a:solidFill>
                  <a:srgbClr val="404040"/>
                </a:solidFill>
                <a:latin typeface="Arial"/>
                <a:cs typeface="Carlito"/>
              </a:rPr>
              <a:t>True </a:t>
            </a:r>
            <a:r>
              <a:rPr sz="2000" spc="-10" dirty="0">
                <a:solidFill>
                  <a:srgbClr val="404040"/>
                </a:solidFill>
                <a:latin typeface="Arial"/>
                <a:cs typeface="Carlito"/>
              </a:rPr>
              <a:t>RTLS, </a:t>
            </a:r>
            <a:r>
              <a:rPr sz="2000" dirty="0">
                <a:solidFill>
                  <a:srgbClr val="404040"/>
                </a:solidFill>
                <a:latin typeface="Arial"/>
                <a:cs typeface="Carlito"/>
              </a:rPr>
              <a:t>&amp; </a:t>
            </a:r>
            <a:r>
              <a:rPr sz="2000" spc="-30" dirty="0">
                <a:solidFill>
                  <a:srgbClr val="404040"/>
                </a:solidFill>
                <a:latin typeface="Arial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Arial"/>
                <a:cs typeface="Carlito"/>
              </a:rPr>
              <a:t>Ocean – </a:t>
            </a:r>
            <a:r>
              <a:rPr sz="2000" spc="-10" dirty="0">
                <a:solidFill>
                  <a:srgbClr val="404040"/>
                </a:solidFill>
                <a:latin typeface="Arial"/>
                <a:cs typeface="Carlito"/>
              </a:rPr>
              <a:t>set to </a:t>
            </a:r>
            <a:r>
              <a:rPr sz="2000" spc="-5" dirty="0">
                <a:solidFill>
                  <a:srgbClr val="404040"/>
                </a:solidFill>
                <a:latin typeface="Arial"/>
                <a:cs typeface="Carlito"/>
              </a:rPr>
              <a:t>-&gt;</a:t>
            </a:r>
            <a:r>
              <a:rPr sz="2000" spc="-80" dirty="0">
                <a:solidFill>
                  <a:srgbClr val="404040"/>
                </a:solidFill>
                <a:latin typeface="Arial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Arial"/>
                <a:cs typeface="Carlito"/>
              </a:rPr>
              <a:t>1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404040"/>
                </a:solidFill>
                <a:latin typeface="Arial"/>
                <a:cs typeface="Carlito"/>
              </a:rPr>
              <a:t>None None, </a:t>
            </a:r>
            <a:r>
              <a:rPr sz="2000" spc="-15" dirty="0">
                <a:solidFill>
                  <a:srgbClr val="404040"/>
                </a:solidFill>
                <a:latin typeface="Arial"/>
                <a:cs typeface="Carlito"/>
              </a:rPr>
              <a:t>False </a:t>
            </a:r>
            <a:r>
              <a:rPr sz="2000" dirty="0">
                <a:solidFill>
                  <a:srgbClr val="404040"/>
                </a:solidFill>
                <a:latin typeface="Arial"/>
                <a:cs typeface="Carlito"/>
              </a:rPr>
              <a:t>ASDS, None ASDS, </a:t>
            </a:r>
            <a:r>
              <a:rPr sz="2000" spc="-15" dirty="0">
                <a:solidFill>
                  <a:srgbClr val="404040"/>
                </a:solidFill>
                <a:latin typeface="Arial"/>
                <a:cs typeface="Carlito"/>
              </a:rPr>
              <a:t>False </a:t>
            </a:r>
            <a:r>
              <a:rPr sz="2000" dirty="0">
                <a:solidFill>
                  <a:srgbClr val="404040"/>
                </a:solidFill>
                <a:latin typeface="Arial"/>
                <a:cs typeface="Carlito"/>
              </a:rPr>
              <a:t>Ocean, </a:t>
            </a:r>
            <a:r>
              <a:rPr sz="2000" spc="-15" dirty="0">
                <a:solidFill>
                  <a:srgbClr val="404040"/>
                </a:solidFill>
                <a:latin typeface="Arial"/>
                <a:cs typeface="Carlito"/>
              </a:rPr>
              <a:t>False </a:t>
            </a:r>
            <a:r>
              <a:rPr sz="2000" spc="-10" dirty="0">
                <a:solidFill>
                  <a:srgbClr val="404040"/>
                </a:solidFill>
                <a:latin typeface="Arial"/>
                <a:cs typeface="Carlito"/>
              </a:rPr>
              <a:t>RTLS </a:t>
            </a:r>
            <a:r>
              <a:rPr sz="2000" dirty="0">
                <a:solidFill>
                  <a:srgbClr val="404040"/>
                </a:solidFill>
                <a:latin typeface="Arial"/>
                <a:cs typeface="Carlito"/>
              </a:rPr>
              <a:t>– </a:t>
            </a:r>
            <a:r>
              <a:rPr sz="2000" spc="-10" dirty="0">
                <a:solidFill>
                  <a:srgbClr val="404040"/>
                </a:solidFill>
                <a:latin typeface="Arial"/>
                <a:cs typeface="Carlito"/>
              </a:rPr>
              <a:t>set to </a:t>
            </a:r>
            <a:r>
              <a:rPr sz="2000" spc="-5" dirty="0">
                <a:solidFill>
                  <a:srgbClr val="404040"/>
                </a:solidFill>
                <a:latin typeface="Arial"/>
                <a:cs typeface="Carlito"/>
              </a:rPr>
              <a:t>-&gt;</a:t>
            </a:r>
            <a:r>
              <a:rPr sz="2000" spc="-105" dirty="0">
                <a:solidFill>
                  <a:srgbClr val="404040"/>
                </a:solidFill>
                <a:latin typeface="Arial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Arial"/>
                <a:cs typeface="Carlito"/>
              </a:rPr>
              <a:t>0</a:t>
            </a:r>
            <a:endParaRPr sz="2000" dirty="0">
              <a:latin typeface="Carlito"/>
              <a:cs typeface="Carlito"/>
            </a:endParaRPr>
          </a:p>
          <a:p>
            <a:pPr marL="3810">
              <a:lnSpc>
                <a:spcPct val="100000"/>
              </a:lnSpc>
              <a:spcBef>
                <a:spcPts val="5"/>
              </a:spcBef>
            </a:pPr>
            <a:endParaRPr sz="2550" dirty="0">
              <a:latin typeface="Carlito"/>
              <a:cs typeface="Carlito"/>
            </a:endParaRPr>
          </a:p>
          <a:p>
            <a:pPr marL="16510" marR="1900555">
              <a:lnSpc>
                <a:spcPct val="148000"/>
              </a:lnSpc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Arial"/>
                <a:cs typeface="Carlito"/>
              </a:rPr>
              <a:t>GitHub url: </a:t>
            </a:r>
            <a:r>
              <a:rPr sz="2000" spc="-5" dirty="0">
                <a:solidFill>
                  <a:srgbClr val="404040"/>
                </a:solidFill>
                <a:latin typeface="Arial"/>
                <a:cs typeface="Carlito"/>
              </a:rPr>
              <a:t> </a:t>
            </a:r>
            <a:r>
              <a:rPr lang="en-IN" sz="2000" u="heavy" spc="-5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Arial"/>
                <a:cs typeface="Carlito"/>
                <a:hlinkClick r:id="rId2"/>
              </a:rPr>
              <a:t>https://github.com/navassherif98/IBM_Data_Science_Professional_Certification/blob/master/10.Applied_Data_Science_Capstone/Week%201%20Introduction/Data%20wrangling%20.ipynb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65341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>
                <a:latin typeface="Arial"/>
              </a:rPr>
              <a:t>EDA </a:t>
            </a:r>
            <a:r>
              <a:rPr spc="-45" dirty="0">
                <a:latin typeface="Arial"/>
              </a:rPr>
              <a:t>with </a:t>
            </a:r>
            <a:r>
              <a:rPr spc="-340" dirty="0">
                <a:latin typeface="Arial"/>
              </a:rPr>
              <a:t>Data</a:t>
            </a:r>
            <a:r>
              <a:rPr spc="-650" dirty="0">
                <a:latin typeface="Arial"/>
              </a:rPr>
              <a:t> </a:t>
            </a:r>
            <a:r>
              <a:rPr spc="-270" dirty="0">
                <a:latin typeface="Arial"/>
              </a:rPr>
              <a:t>Visualization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963150" cy="3583940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56260">
              <a:lnSpc>
                <a:spcPts val="2210"/>
              </a:lnSpc>
              <a:spcBef>
                <a:spcPts val="335"/>
              </a:spcBef>
            </a:pPr>
            <a:r>
              <a:rPr sz="2000" spc="-20" dirty="0">
                <a:solidFill>
                  <a:srgbClr val="404040"/>
                </a:solidFill>
                <a:latin typeface="Arial"/>
                <a:cs typeface="Carlito"/>
              </a:rPr>
              <a:t>Exploratory </a:t>
            </a:r>
            <a:r>
              <a:rPr sz="2000" spc="-25" dirty="0">
                <a:solidFill>
                  <a:srgbClr val="404040"/>
                </a:solidFill>
                <a:latin typeface="Arial"/>
                <a:cs typeface="Carlito"/>
              </a:rPr>
              <a:t>Data </a:t>
            </a:r>
            <a:r>
              <a:rPr sz="2000" spc="-15" dirty="0">
                <a:solidFill>
                  <a:srgbClr val="404040"/>
                </a:solidFill>
                <a:latin typeface="Arial"/>
                <a:cs typeface="Carlito"/>
              </a:rPr>
              <a:t>Analysis </a:t>
            </a:r>
            <a:r>
              <a:rPr sz="2000" spc="-20" dirty="0">
                <a:solidFill>
                  <a:srgbClr val="404040"/>
                </a:solidFill>
                <a:latin typeface="Arial"/>
                <a:cs typeface="Carlito"/>
              </a:rPr>
              <a:t>performed </a:t>
            </a:r>
            <a:r>
              <a:rPr sz="2000" spc="-5" dirty="0">
                <a:solidFill>
                  <a:srgbClr val="404040"/>
                </a:solidFill>
                <a:latin typeface="Arial"/>
                <a:cs typeface="Carlito"/>
              </a:rPr>
              <a:t>on variables </a:t>
            </a:r>
            <a:r>
              <a:rPr sz="2000" spc="-15" dirty="0">
                <a:solidFill>
                  <a:srgbClr val="404040"/>
                </a:solidFill>
                <a:latin typeface="Arial"/>
                <a:cs typeface="Carlito"/>
              </a:rPr>
              <a:t>Flight </a:t>
            </a:r>
            <a:r>
              <a:rPr sz="2000" spc="-50" dirty="0">
                <a:solidFill>
                  <a:srgbClr val="404040"/>
                </a:solidFill>
                <a:latin typeface="Arial"/>
                <a:cs typeface="Carlito"/>
              </a:rPr>
              <a:t>Number, </a:t>
            </a:r>
            <a:r>
              <a:rPr sz="2000" spc="-25" dirty="0">
                <a:solidFill>
                  <a:srgbClr val="404040"/>
                </a:solidFill>
                <a:latin typeface="Arial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Arial"/>
                <a:cs typeface="Carlito"/>
              </a:rPr>
              <a:t>Mass, </a:t>
            </a:r>
            <a:r>
              <a:rPr sz="2000" spc="-5" dirty="0">
                <a:solidFill>
                  <a:srgbClr val="404040"/>
                </a:solidFill>
                <a:latin typeface="Arial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Arial"/>
                <a:cs typeface="Carlito"/>
              </a:rPr>
              <a:t>Site,  </a:t>
            </a:r>
            <a:r>
              <a:rPr sz="2000" spc="-5" dirty="0">
                <a:solidFill>
                  <a:srgbClr val="404040"/>
                </a:solidFill>
                <a:latin typeface="Arial"/>
                <a:cs typeface="Carlito"/>
              </a:rPr>
              <a:t>Orbit, Class </a:t>
            </a:r>
            <a:r>
              <a:rPr sz="2000" dirty="0">
                <a:solidFill>
                  <a:srgbClr val="404040"/>
                </a:solidFill>
                <a:latin typeface="Arial"/>
                <a:cs typeface="Carlito"/>
              </a:rPr>
              <a:t>and</a:t>
            </a:r>
            <a:r>
              <a:rPr sz="2000" spc="-45" dirty="0">
                <a:solidFill>
                  <a:srgbClr val="404040"/>
                </a:solidFill>
                <a:latin typeface="Arial"/>
                <a:cs typeface="Carlito"/>
              </a:rPr>
              <a:t> </a:t>
            </a:r>
            <a:r>
              <a:rPr sz="2000" spc="-130" dirty="0">
                <a:solidFill>
                  <a:srgbClr val="404040"/>
                </a:solidFill>
                <a:latin typeface="Arial"/>
                <a:cs typeface="Carlito"/>
              </a:rPr>
              <a:t>Year.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Arial"/>
                <a:cs typeface="Carlito"/>
              </a:rPr>
              <a:t>Plots</a:t>
            </a:r>
            <a:r>
              <a:rPr sz="2000" u="heavy" spc="-5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Arial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Arial"/>
                <a:cs typeface="Carlito"/>
              </a:rPr>
              <a:t>Used:</a:t>
            </a:r>
            <a:endParaRPr sz="2000" dirty="0">
              <a:latin typeface="Carlito"/>
              <a:cs typeface="Carlito"/>
            </a:endParaRPr>
          </a:p>
          <a:p>
            <a:pPr marL="12700" marR="405765">
              <a:lnSpc>
                <a:spcPts val="2210"/>
              </a:lnSpc>
              <a:spcBef>
                <a:spcPts val="1430"/>
              </a:spcBef>
            </a:pPr>
            <a:r>
              <a:rPr sz="2000" spc="-15" dirty="0">
                <a:solidFill>
                  <a:srgbClr val="404040"/>
                </a:solidFill>
                <a:latin typeface="Arial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Arial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Arial"/>
                <a:cs typeface="Carlito"/>
              </a:rPr>
              <a:t>vs. </a:t>
            </a:r>
            <a:r>
              <a:rPr sz="2000" spc="-25" dirty="0">
                <a:solidFill>
                  <a:srgbClr val="404040"/>
                </a:solidFill>
                <a:latin typeface="Arial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Arial"/>
                <a:cs typeface="Carlito"/>
              </a:rPr>
              <a:t>Mass, </a:t>
            </a:r>
            <a:r>
              <a:rPr sz="2000" spc="-10" dirty="0">
                <a:solidFill>
                  <a:srgbClr val="404040"/>
                </a:solidFill>
                <a:latin typeface="Arial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Arial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Arial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Arial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Arial"/>
                <a:cs typeface="Carlito"/>
              </a:rPr>
              <a:t>Site, </a:t>
            </a:r>
            <a:r>
              <a:rPr sz="2000" spc="-25" dirty="0">
                <a:solidFill>
                  <a:srgbClr val="404040"/>
                </a:solidFill>
                <a:latin typeface="Arial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Arial"/>
                <a:cs typeface="Carlito"/>
              </a:rPr>
              <a:t>Mass </a:t>
            </a:r>
            <a:r>
              <a:rPr sz="2000" spc="-20" dirty="0">
                <a:solidFill>
                  <a:srgbClr val="404040"/>
                </a:solidFill>
                <a:latin typeface="Arial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Arial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Arial"/>
                <a:cs typeface="Carlito"/>
              </a:rPr>
              <a:t>Site,  </a:t>
            </a:r>
            <a:r>
              <a:rPr sz="2000" spc="-5" dirty="0">
                <a:solidFill>
                  <a:srgbClr val="404040"/>
                </a:solidFill>
                <a:latin typeface="Arial"/>
                <a:cs typeface="Carlito"/>
              </a:rPr>
              <a:t>Orbit </a:t>
            </a:r>
            <a:r>
              <a:rPr sz="2000" spc="-20" dirty="0">
                <a:solidFill>
                  <a:srgbClr val="404040"/>
                </a:solidFill>
                <a:latin typeface="Arial"/>
                <a:cs typeface="Carlito"/>
              </a:rPr>
              <a:t>vs. </a:t>
            </a:r>
            <a:r>
              <a:rPr sz="2000" dirty="0">
                <a:solidFill>
                  <a:srgbClr val="404040"/>
                </a:solidFill>
                <a:latin typeface="Arial"/>
                <a:cs typeface="Carlito"/>
              </a:rPr>
              <a:t>Success </a:t>
            </a:r>
            <a:r>
              <a:rPr sz="2000" spc="-20" dirty="0">
                <a:solidFill>
                  <a:srgbClr val="404040"/>
                </a:solidFill>
                <a:latin typeface="Arial"/>
                <a:cs typeface="Carlito"/>
              </a:rPr>
              <a:t>Rate, </a:t>
            </a:r>
            <a:r>
              <a:rPr sz="2000" spc="-10" dirty="0">
                <a:solidFill>
                  <a:srgbClr val="404040"/>
                </a:solidFill>
                <a:latin typeface="Arial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Arial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Arial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Arial"/>
                <a:cs typeface="Carlito"/>
              </a:rPr>
              <a:t>Orbit, </a:t>
            </a:r>
            <a:r>
              <a:rPr sz="2000" spc="-25" dirty="0">
                <a:solidFill>
                  <a:srgbClr val="404040"/>
                </a:solidFill>
                <a:latin typeface="Arial"/>
                <a:cs typeface="Carlito"/>
              </a:rPr>
              <a:t>Payload </a:t>
            </a:r>
            <a:r>
              <a:rPr sz="2000" spc="-15" dirty="0">
                <a:solidFill>
                  <a:srgbClr val="404040"/>
                </a:solidFill>
                <a:latin typeface="Arial"/>
                <a:cs typeface="Carlito"/>
              </a:rPr>
              <a:t>vs </a:t>
            </a:r>
            <a:r>
              <a:rPr sz="2000" spc="-5" dirty="0">
                <a:solidFill>
                  <a:srgbClr val="404040"/>
                </a:solidFill>
                <a:latin typeface="Arial"/>
                <a:cs typeface="Carlito"/>
              </a:rPr>
              <a:t>Orbit, </a:t>
            </a:r>
            <a:r>
              <a:rPr sz="2000" dirty="0">
                <a:solidFill>
                  <a:srgbClr val="404040"/>
                </a:solidFill>
                <a:latin typeface="Arial"/>
                <a:cs typeface="Carlito"/>
              </a:rPr>
              <a:t>and Success </a:t>
            </a:r>
            <a:r>
              <a:rPr sz="2000" spc="-60" dirty="0">
                <a:solidFill>
                  <a:srgbClr val="404040"/>
                </a:solidFill>
                <a:latin typeface="Arial"/>
                <a:cs typeface="Carlito"/>
              </a:rPr>
              <a:t>Yearly</a:t>
            </a:r>
            <a:r>
              <a:rPr sz="2000" spc="70" dirty="0">
                <a:solidFill>
                  <a:srgbClr val="404040"/>
                </a:solidFill>
                <a:latin typeface="Arial"/>
                <a:cs typeface="Carlito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Arial"/>
                <a:cs typeface="Carlito"/>
              </a:rPr>
              <a:t>Trend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160"/>
              </a:spcBef>
            </a:pPr>
            <a:r>
              <a:rPr sz="2000" spc="-25" dirty="0">
                <a:solidFill>
                  <a:srgbClr val="404040"/>
                </a:solidFill>
                <a:latin typeface="Arial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Arial"/>
                <a:cs typeface="Carlito"/>
              </a:rPr>
              <a:t>plots, line </a:t>
            </a:r>
            <a:r>
              <a:rPr sz="2000" dirty="0">
                <a:solidFill>
                  <a:srgbClr val="404040"/>
                </a:solidFill>
                <a:latin typeface="Arial"/>
                <a:cs typeface="Carlito"/>
              </a:rPr>
              <a:t>charts, and </a:t>
            </a:r>
            <a:r>
              <a:rPr sz="2000" spc="-5" dirty="0">
                <a:solidFill>
                  <a:srgbClr val="404040"/>
                </a:solidFill>
                <a:latin typeface="Arial"/>
                <a:cs typeface="Carlito"/>
              </a:rPr>
              <a:t>bar plots </a:t>
            </a:r>
            <a:r>
              <a:rPr sz="2000" spc="-20" dirty="0">
                <a:solidFill>
                  <a:srgbClr val="404040"/>
                </a:solidFill>
                <a:latin typeface="Arial"/>
                <a:cs typeface="Carlito"/>
              </a:rPr>
              <a:t>were </a:t>
            </a:r>
            <a:r>
              <a:rPr sz="2000" spc="-5" dirty="0">
                <a:solidFill>
                  <a:srgbClr val="404040"/>
                </a:solidFill>
                <a:latin typeface="Arial"/>
                <a:cs typeface="Carlito"/>
              </a:rPr>
              <a:t>used </a:t>
            </a:r>
            <a:r>
              <a:rPr sz="2000" spc="-20" dirty="0">
                <a:solidFill>
                  <a:srgbClr val="404040"/>
                </a:solidFill>
                <a:latin typeface="Arial"/>
                <a:cs typeface="Carlito"/>
              </a:rPr>
              <a:t>to compare </a:t>
            </a:r>
            <a:r>
              <a:rPr sz="2000" spc="-5" dirty="0">
                <a:solidFill>
                  <a:srgbClr val="404040"/>
                </a:solidFill>
                <a:latin typeface="Arial"/>
                <a:cs typeface="Carlito"/>
              </a:rPr>
              <a:t>relationships between variables</a:t>
            </a:r>
            <a:r>
              <a:rPr sz="2000" spc="-20" dirty="0">
                <a:solidFill>
                  <a:srgbClr val="404040"/>
                </a:solidFill>
                <a:latin typeface="Arial"/>
                <a:cs typeface="Carlito"/>
              </a:rPr>
              <a:t> to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Arial"/>
                <a:cs typeface="Carlito"/>
              </a:rPr>
              <a:t>decide if </a:t>
            </a:r>
            <a:r>
              <a:rPr sz="2000" dirty="0">
                <a:solidFill>
                  <a:srgbClr val="404040"/>
                </a:solidFill>
                <a:latin typeface="Arial"/>
                <a:cs typeface="Carlito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Arial"/>
                <a:cs typeface="Carlito"/>
              </a:rPr>
              <a:t>relationship </a:t>
            </a:r>
            <a:r>
              <a:rPr sz="2000" spc="-25" dirty="0">
                <a:solidFill>
                  <a:srgbClr val="404040"/>
                </a:solidFill>
                <a:latin typeface="Arial"/>
                <a:cs typeface="Carlito"/>
              </a:rPr>
              <a:t>exists </a:t>
            </a:r>
            <a:r>
              <a:rPr sz="2000" dirty="0">
                <a:solidFill>
                  <a:srgbClr val="404040"/>
                </a:solidFill>
                <a:latin typeface="Arial"/>
                <a:cs typeface="Carlito"/>
              </a:rPr>
              <a:t>so </a:t>
            </a:r>
            <a:r>
              <a:rPr sz="2000" spc="-5" dirty="0">
                <a:solidFill>
                  <a:srgbClr val="404040"/>
                </a:solidFill>
                <a:latin typeface="Arial"/>
                <a:cs typeface="Carlito"/>
              </a:rPr>
              <a:t>that they could </a:t>
            </a:r>
            <a:r>
              <a:rPr sz="2000" dirty="0">
                <a:solidFill>
                  <a:srgbClr val="404040"/>
                </a:solidFill>
                <a:latin typeface="Arial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Arial"/>
                <a:cs typeface="Carlito"/>
              </a:rPr>
              <a:t>used in </a:t>
            </a:r>
            <a:r>
              <a:rPr sz="2000" spc="-10" dirty="0">
                <a:solidFill>
                  <a:srgbClr val="404040"/>
                </a:solidFill>
                <a:latin typeface="Arial"/>
                <a:cs typeface="Carlito"/>
              </a:rPr>
              <a:t>training </a:t>
            </a:r>
            <a:r>
              <a:rPr sz="2000" dirty="0">
                <a:solidFill>
                  <a:srgbClr val="404040"/>
                </a:solidFill>
                <a:latin typeface="Arial"/>
                <a:cs typeface="Carlito"/>
              </a:rPr>
              <a:t>the machine </a:t>
            </a:r>
            <a:r>
              <a:rPr sz="2000" spc="-5" dirty="0">
                <a:solidFill>
                  <a:srgbClr val="404040"/>
                </a:solidFill>
                <a:latin typeface="Arial"/>
                <a:cs typeface="Carlito"/>
              </a:rPr>
              <a:t>learning</a:t>
            </a:r>
            <a:r>
              <a:rPr sz="2000" spc="-45" dirty="0">
                <a:solidFill>
                  <a:srgbClr val="404040"/>
                </a:solidFill>
                <a:latin typeface="Arial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Arial"/>
                <a:cs typeface="Carlito"/>
              </a:rPr>
              <a:t>model</a:t>
            </a:r>
            <a:endParaRPr sz="2000" dirty="0">
              <a:latin typeface="Carlito"/>
              <a:cs typeface="Carlito"/>
            </a:endParaRPr>
          </a:p>
          <a:p>
            <a:pPr marL="12700" marR="5080">
              <a:lnSpc>
                <a:spcPct val="100000"/>
              </a:lnSpc>
              <a:spcBef>
                <a:spcPts val="1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Arial"/>
                <a:cs typeface="Carlito"/>
              </a:rPr>
              <a:t>GitHub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Arial"/>
                <a:cs typeface="Carlito"/>
              </a:rPr>
              <a:t>url: </a:t>
            </a:r>
            <a:r>
              <a:rPr sz="2000" spc="-5" dirty="0">
                <a:solidFill>
                  <a:srgbClr val="404040"/>
                </a:solidFill>
                <a:latin typeface="Arial"/>
                <a:cs typeface="Carlito"/>
              </a:rPr>
              <a:t> </a:t>
            </a:r>
            <a:r>
              <a:rPr lang="en-IN" sz="2000" u="heavy" spc="-10" dirty="0">
                <a:solidFill>
                  <a:srgbClr val="2996E1"/>
                </a:solidFill>
                <a:uFill>
                  <a:solidFill>
                    <a:srgbClr val="404040"/>
                  </a:solidFill>
                </a:uFill>
                <a:latin typeface="Arial"/>
                <a:cs typeface="Carlito"/>
                <a:hlinkClick r:id="rId2"/>
              </a:rPr>
              <a:t>https://github.com/navassherif98/IBM_Data_Science_Professional_Certification/blob/master/10.Applied_Data_Science_Capstone/Week%202%20EDA/EDA%20with%20Visualization.ipynb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324548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>
                <a:latin typeface="Arial"/>
              </a:rPr>
              <a:t>EDA </a:t>
            </a:r>
            <a:r>
              <a:rPr spc="-45" dirty="0">
                <a:latin typeface="Arial"/>
              </a:rPr>
              <a:t>with</a:t>
            </a:r>
            <a:r>
              <a:rPr spc="-280" dirty="0">
                <a:latin typeface="Arial"/>
              </a:rPr>
              <a:t> </a:t>
            </a:r>
            <a:r>
              <a:rPr spc="-770" dirty="0">
                <a:latin typeface="Arial"/>
              </a:rPr>
              <a:t>SQL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622485"/>
            <a:ext cx="9687560" cy="3925570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80"/>
              </a:spcBef>
            </a:pPr>
            <a:r>
              <a:rPr sz="2000" spc="-5" dirty="0">
                <a:solidFill>
                  <a:srgbClr val="404040"/>
                </a:solidFill>
                <a:latin typeface="Arial"/>
                <a:cs typeface="Carlito"/>
              </a:rPr>
              <a:t>Loaded </a:t>
            </a:r>
            <a:r>
              <a:rPr sz="2000" spc="-25" dirty="0">
                <a:solidFill>
                  <a:srgbClr val="404040"/>
                </a:solidFill>
                <a:latin typeface="Arial"/>
                <a:cs typeface="Carlito"/>
              </a:rPr>
              <a:t>data </a:t>
            </a:r>
            <a:r>
              <a:rPr sz="2000" spc="-10" dirty="0">
                <a:solidFill>
                  <a:srgbClr val="404040"/>
                </a:solidFill>
                <a:latin typeface="Arial"/>
                <a:cs typeface="Carlito"/>
              </a:rPr>
              <a:t>set </a:t>
            </a:r>
            <a:r>
              <a:rPr sz="2000" spc="-25" dirty="0">
                <a:solidFill>
                  <a:srgbClr val="404040"/>
                </a:solidFill>
                <a:latin typeface="Arial"/>
                <a:cs typeface="Carlito"/>
              </a:rPr>
              <a:t>into </a:t>
            </a:r>
            <a:r>
              <a:rPr sz="2000" dirty="0">
                <a:solidFill>
                  <a:srgbClr val="404040"/>
                </a:solidFill>
                <a:latin typeface="Arial"/>
                <a:cs typeface="Carlito"/>
              </a:rPr>
              <a:t>IBM DB2</a:t>
            </a:r>
            <a:r>
              <a:rPr sz="2000" spc="-125" dirty="0">
                <a:solidFill>
                  <a:srgbClr val="404040"/>
                </a:solidFill>
                <a:latin typeface="Arial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Arial"/>
                <a:cs typeface="Carlito"/>
              </a:rPr>
              <a:t>Database.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sz="2000" spc="-5" dirty="0">
                <a:solidFill>
                  <a:srgbClr val="404040"/>
                </a:solidFill>
                <a:latin typeface="Arial"/>
                <a:cs typeface="Carlito"/>
              </a:rPr>
              <a:t>Queried using SQL </a:t>
            </a:r>
            <a:r>
              <a:rPr sz="2000" dirty="0">
                <a:solidFill>
                  <a:srgbClr val="404040"/>
                </a:solidFill>
                <a:latin typeface="Arial"/>
                <a:cs typeface="Carlito"/>
              </a:rPr>
              <a:t>Python</a:t>
            </a:r>
            <a:r>
              <a:rPr sz="2000" spc="-100" dirty="0">
                <a:solidFill>
                  <a:srgbClr val="404040"/>
                </a:solidFill>
                <a:latin typeface="Arial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Arial"/>
                <a:cs typeface="Carlito"/>
              </a:rPr>
              <a:t>integration.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000" spc="-5" dirty="0">
                <a:solidFill>
                  <a:srgbClr val="404040"/>
                </a:solidFill>
                <a:latin typeface="Arial"/>
                <a:cs typeface="Carlito"/>
              </a:rPr>
              <a:t>Queries </a:t>
            </a:r>
            <a:r>
              <a:rPr sz="2000" spc="-20" dirty="0">
                <a:solidFill>
                  <a:srgbClr val="404040"/>
                </a:solidFill>
                <a:latin typeface="Arial"/>
                <a:cs typeface="Carlito"/>
              </a:rPr>
              <a:t>were </a:t>
            </a:r>
            <a:r>
              <a:rPr sz="2000" dirty="0">
                <a:solidFill>
                  <a:srgbClr val="404040"/>
                </a:solidFill>
                <a:latin typeface="Arial"/>
                <a:cs typeface="Carlito"/>
              </a:rPr>
              <a:t>made </a:t>
            </a:r>
            <a:r>
              <a:rPr sz="2000" spc="-20" dirty="0">
                <a:solidFill>
                  <a:srgbClr val="404040"/>
                </a:solidFill>
                <a:latin typeface="Arial"/>
                <a:cs typeface="Carlito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Arial"/>
                <a:cs typeface="Carlito"/>
              </a:rPr>
              <a:t>get </a:t>
            </a:r>
            <a:r>
              <a:rPr sz="2000" dirty="0">
                <a:solidFill>
                  <a:srgbClr val="404040"/>
                </a:solidFill>
                <a:latin typeface="Arial"/>
                <a:cs typeface="Carlito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Arial"/>
                <a:cs typeface="Carlito"/>
              </a:rPr>
              <a:t>better </a:t>
            </a:r>
            <a:r>
              <a:rPr sz="2000" spc="-20" dirty="0">
                <a:solidFill>
                  <a:srgbClr val="404040"/>
                </a:solidFill>
                <a:latin typeface="Arial"/>
                <a:cs typeface="Carlito"/>
              </a:rPr>
              <a:t>understanding </a:t>
            </a:r>
            <a:r>
              <a:rPr sz="2000" spc="-5" dirty="0">
                <a:solidFill>
                  <a:srgbClr val="404040"/>
                </a:solidFill>
                <a:latin typeface="Arial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Arial"/>
                <a:cs typeface="Carlito"/>
              </a:rPr>
              <a:t>the</a:t>
            </a:r>
            <a:r>
              <a:rPr sz="2000" spc="25" dirty="0">
                <a:solidFill>
                  <a:srgbClr val="404040"/>
                </a:solidFill>
                <a:latin typeface="Arial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Arial"/>
                <a:cs typeface="Carlito"/>
              </a:rPr>
              <a:t>dataset.</a:t>
            </a:r>
            <a:endParaRPr sz="2000" dirty="0">
              <a:latin typeface="Carlito"/>
              <a:cs typeface="Carlito"/>
            </a:endParaRPr>
          </a:p>
          <a:p>
            <a:pPr marL="12700" marR="434975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rgbClr val="404040"/>
                </a:solidFill>
                <a:latin typeface="Arial"/>
                <a:cs typeface="Carlito"/>
              </a:rPr>
              <a:t>Queried </a:t>
            </a:r>
            <a:r>
              <a:rPr sz="2000" spc="-20" dirty="0">
                <a:solidFill>
                  <a:srgbClr val="404040"/>
                </a:solidFill>
                <a:latin typeface="Arial"/>
                <a:cs typeface="Carlito"/>
              </a:rPr>
              <a:t>information </a:t>
            </a:r>
            <a:r>
              <a:rPr sz="2000" dirty="0">
                <a:solidFill>
                  <a:srgbClr val="404040"/>
                </a:solidFill>
                <a:latin typeface="Arial"/>
                <a:cs typeface="Carlito"/>
              </a:rPr>
              <a:t>about launch </a:t>
            </a:r>
            <a:r>
              <a:rPr sz="2000" spc="-20" dirty="0">
                <a:solidFill>
                  <a:srgbClr val="404040"/>
                </a:solidFill>
                <a:latin typeface="Arial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Arial"/>
                <a:cs typeface="Carlito"/>
              </a:rPr>
              <a:t>names, mission </a:t>
            </a:r>
            <a:r>
              <a:rPr sz="2000" spc="-20" dirty="0">
                <a:solidFill>
                  <a:srgbClr val="404040"/>
                </a:solidFill>
                <a:latin typeface="Arial"/>
                <a:cs typeface="Carlito"/>
              </a:rPr>
              <a:t>outcomes, various pay </a:t>
            </a:r>
            <a:r>
              <a:rPr sz="2000" dirty="0">
                <a:solidFill>
                  <a:srgbClr val="404040"/>
                </a:solidFill>
                <a:latin typeface="Arial"/>
                <a:cs typeface="Carlito"/>
              </a:rPr>
              <a:t>load </a:t>
            </a:r>
            <a:r>
              <a:rPr sz="2000" spc="-25" dirty="0">
                <a:solidFill>
                  <a:srgbClr val="404040"/>
                </a:solidFill>
                <a:latin typeface="Arial"/>
                <a:cs typeface="Carlito"/>
              </a:rPr>
              <a:t>sizes </a:t>
            </a:r>
            <a:r>
              <a:rPr sz="2000" spc="-5" dirty="0">
                <a:solidFill>
                  <a:srgbClr val="404040"/>
                </a:solidFill>
                <a:latin typeface="Arial"/>
                <a:cs typeface="Carlito"/>
              </a:rPr>
              <a:t>of  </a:t>
            </a:r>
            <a:r>
              <a:rPr sz="2000" spc="-25" dirty="0">
                <a:solidFill>
                  <a:srgbClr val="404040"/>
                </a:solidFill>
                <a:latin typeface="Arial"/>
                <a:cs typeface="Carlito"/>
              </a:rPr>
              <a:t>customers </a:t>
            </a:r>
            <a:r>
              <a:rPr sz="2000" dirty="0">
                <a:solidFill>
                  <a:srgbClr val="404040"/>
                </a:solidFill>
                <a:latin typeface="Arial"/>
                <a:cs typeface="Carlito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Arial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Arial"/>
                <a:cs typeface="Carlito"/>
              </a:rPr>
              <a:t>versions, </a:t>
            </a:r>
            <a:r>
              <a:rPr sz="2000" dirty="0">
                <a:solidFill>
                  <a:srgbClr val="404040"/>
                </a:solidFill>
                <a:latin typeface="Arial"/>
                <a:cs typeface="Carlito"/>
              </a:rPr>
              <a:t>and landing</a:t>
            </a:r>
            <a:r>
              <a:rPr sz="2000" spc="5" dirty="0">
                <a:solidFill>
                  <a:srgbClr val="404040"/>
                </a:solidFill>
                <a:latin typeface="Arial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Arial"/>
                <a:cs typeface="Carlito"/>
              </a:rPr>
              <a:t>outcomes</a:t>
            </a: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50" dirty="0">
              <a:latin typeface="Carlito"/>
              <a:cs typeface="Carlito"/>
            </a:endParaRPr>
          </a:p>
          <a:p>
            <a:pPr marL="12700" marR="5080">
              <a:lnSpc>
                <a:spcPct val="149000"/>
              </a:lnSpc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Arial"/>
                <a:cs typeface="Carlito"/>
              </a:rPr>
              <a:t>GitHub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Arial"/>
                <a:cs typeface="Carlito"/>
              </a:rPr>
              <a:t>url: </a:t>
            </a:r>
            <a:r>
              <a:rPr sz="2000" spc="-5" dirty="0">
                <a:solidFill>
                  <a:srgbClr val="404040"/>
                </a:solidFill>
                <a:latin typeface="Arial"/>
                <a:cs typeface="Carlito"/>
              </a:rPr>
              <a:t> </a:t>
            </a:r>
            <a:r>
              <a:rPr lang="en-IN" sz="2000" u="heavy" spc="-5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Arial"/>
                <a:cs typeface="Carlito"/>
                <a:hlinkClick r:id="rId2"/>
              </a:rPr>
              <a:t>https://github.com/navassherif98/IBM_Data_Science_Professional_Certification/blob/master/10.Applied_Data_Science_Capstone/Week%202%20EDA/EDA%20with%20SQL.ipynb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87337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>
                <a:latin typeface="Arial"/>
              </a:rPr>
              <a:t>Build </a:t>
            </a:r>
            <a:r>
              <a:rPr spc="-315" dirty="0">
                <a:latin typeface="Arial"/>
              </a:rPr>
              <a:t>an </a:t>
            </a:r>
            <a:r>
              <a:rPr spc="-190" dirty="0">
                <a:latin typeface="Arial"/>
              </a:rPr>
              <a:t>interactive </a:t>
            </a:r>
            <a:r>
              <a:rPr spc="-295" dirty="0">
                <a:latin typeface="Arial"/>
              </a:rPr>
              <a:t>map </a:t>
            </a:r>
            <a:r>
              <a:rPr spc="-45" dirty="0">
                <a:latin typeface="Arial"/>
              </a:rPr>
              <a:t>with</a:t>
            </a:r>
            <a:r>
              <a:rPr spc="-780" dirty="0">
                <a:latin typeface="Arial"/>
              </a:rPr>
              <a:t> </a:t>
            </a:r>
            <a:r>
              <a:rPr spc="-270" dirty="0">
                <a:latin typeface="Arial"/>
              </a:rPr>
              <a:t>Folium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765665" cy="3162789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080">
              <a:lnSpc>
                <a:spcPts val="2210"/>
              </a:lnSpc>
              <a:spcBef>
                <a:spcPts val="335"/>
              </a:spcBef>
            </a:pPr>
            <a:r>
              <a:rPr sz="2000" spc="-15" dirty="0">
                <a:solidFill>
                  <a:srgbClr val="404040"/>
                </a:solidFill>
                <a:latin typeface="Arial"/>
                <a:cs typeface="Carlito"/>
              </a:rPr>
              <a:t>Folium </a:t>
            </a:r>
            <a:r>
              <a:rPr sz="2000" spc="-5" dirty="0">
                <a:solidFill>
                  <a:srgbClr val="404040"/>
                </a:solidFill>
                <a:latin typeface="Arial"/>
                <a:cs typeface="Carlito"/>
              </a:rPr>
              <a:t>maps mark Launch Sites, successful </a:t>
            </a:r>
            <a:r>
              <a:rPr sz="2000" dirty="0">
                <a:solidFill>
                  <a:srgbClr val="404040"/>
                </a:solidFill>
                <a:latin typeface="Arial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Arial"/>
                <a:cs typeface="Carlito"/>
              </a:rPr>
              <a:t>unsuccessful </a:t>
            </a:r>
            <a:r>
              <a:rPr sz="2000" dirty="0">
                <a:solidFill>
                  <a:srgbClr val="404040"/>
                </a:solidFill>
                <a:latin typeface="Arial"/>
                <a:cs typeface="Carlito"/>
              </a:rPr>
              <a:t>landings, and a </a:t>
            </a:r>
            <a:r>
              <a:rPr sz="2000" spc="-25" dirty="0">
                <a:solidFill>
                  <a:srgbClr val="404040"/>
                </a:solidFill>
                <a:latin typeface="Arial"/>
                <a:cs typeface="Carlito"/>
              </a:rPr>
              <a:t>proximity example  </a:t>
            </a:r>
            <a:r>
              <a:rPr sz="2000" spc="-20" dirty="0">
                <a:solidFill>
                  <a:srgbClr val="404040"/>
                </a:solidFill>
                <a:latin typeface="Arial"/>
                <a:cs typeface="Carlito"/>
              </a:rPr>
              <a:t>to </a:t>
            </a:r>
            <a:r>
              <a:rPr sz="2000" spc="-40" dirty="0">
                <a:solidFill>
                  <a:srgbClr val="404040"/>
                </a:solidFill>
                <a:latin typeface="Arial"/>
                <a:cs typeface="Carlito"/>
              </a:rPr>
              <a:t>key </a:t>
            </a:r>
            <a:r>
              <a:rPr sz="2000" spc="-5" dirty="0">
                <a:solidFill>
                  <a:srgbClr val="404040"/>
                </a:solidFill>
                <a:latin typeface="Arial"/>
                <a:cs typeface="Carlito"/>
              </a:rPr>
              <a:t>locations: </a:t>
            </a:r>
            <a:r>
              <a:rPr sz="2000" spc="-60" dirty="0">
                <a:solidFill>
                  <a:srgbClr val="404040"/>
                </a:solidFill>
                <a:latin typeface="Arial"/>
                <a:cs typeface="Carlito"/>
              </a:rPr>
              <a:t>Railway, Highway, </a:t>
            </a:r>
            <a:r>
              <a:rPr sz="2000" spc="-20" dirty="0">
                <a:solidFill>
                  <a:srgbClr val="404040"/>
                </a:solidFill>
                <a:latin typeface="Arial"/>
                <a:cs typeface="Carlito"/>
              </a:rPr>
              <a:t>Coast, </a:t>
            </a:r>
            <a:r>
              <a:rPr sz="2000" dirty="0">
                <a:solidFill>
                  <a:srgbClr val="404040"/>
                </a:solidFill>
                <a:latin typeface="Arial"/>
                <a:cs typeface="Carlito"/>
              </a:rPr>
              <a:t>and</a:t>
            </a:r>
            <a:r>
              <a:rPr sz="2000" spc="35" dirty="0">
                <a:solidFill>
                  <a:srgbClr val="404040"/>
                </a:solidFill>
                <a:latin typeface="Arial"/>
                <a:cs typeface="Carlito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Arial"/>
                <a:cs typeface="Carlito"/>
              </a:rPr>
              <a:t>City.</a:t>
            </a:r>
            <a:endParaRPr sz="2000" dirty="0">
              <a:latin typeface="Carlito"/>
              <a:cs typeface="Carlito"/>
            </a:endParaRPr>
          </a:p>
          <a:p>
            <a:pPr marL="12700" marR="311150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solidFill>
                  <a:srgbClr val="404040"/>
                </a:solidFill>
                <a:latin typeface="Arial"/>
                <a:cs typeface="Carlito"/>
              </a:rPr>
              <a:t>This </a:t>
            </a:r>
            <a:r>
              <a:rPr sz="2000" spc="-15" dirty="0">
                <a:solidFill>
                  <a:srgbClr val="404040"/>
                </a:solidFill>
                <a:latin typeface="Arial"/>
                <a:cs typeface="Carlito"/>
              </a:rPr>
              <a:t>allows </a:t>
            </a:r>
            <a:r>
              <a:rPr sz="2000" spc="-5" dirty="0">
                <a:solidFill>
                  <a:srgbClr val="404040"/>
                </a:solidFill>
                <a:latin typeface="Arial"/>
                <a:cs typeface="Carlito"/>
              </a:rPr>
              <a:t>us </a:t>
            </a:r>
            <a:r>
              <a:rPr sz="2000" spc="-20" dirty="0">
                <a:solidFill>
                  <a:srgbClr val="404040"/>
                </a:solidFill>
                <a:latin typeface="Arial"/>
                <a:cs typeface="Carlito"/>
              </a:rPr>
              <a:t>to understand why </a:t>
            </a:r>
            <a:r>
              <a:rPr sz="2000" dirty="0">
                <a:solidFill>
                  <a:srgbClr val="404040"/>
                </a:solidFill>
                <a:latin typeface="Arial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Arial"/>
                <a:cs typeface="Carlito"/>
              </a:rPr>
              <a:t>sites </a:t>
            </a:r>
            <a:r>
              <a:rPr sz="2000" spc="-25" dirty="0">
                <a:solidFill>
                  <a:srgbClr val="404040"/>
                </a:solidFill>
                <a:latin typeface="Arial"/>
                <a:cs typeface="Carlito"/>
              </a:rPr>
              <a:t>may </a:t>
            </a:r>
            <a:r>
              <a:rPr sz="2000" dirty="0">
                <a:solidFill>
                  <a:srgbClr val="404040"/>
                </a:solidFill>
                <a:latin typeface="Arial"/>
                <a:cs typeface="Carlito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Arial"/>
                <a:cs typeface="Carlito"/>
              </a:rPr>
              <a:t>located </a:t>
            </a:r>
            <a:r>
              <a:rPr sz="2000" spc="-5" dirty="0">
                <a:solidFill>
                  <a:srgbClr val="404040"/>
                </a:solidFill>
                <a:latin typeface="Arial"/>
                <a:cs typeface="Carlito"/>
              </a:rPr>
              <a:t>where they </a:t>
            </a:r>
            <a:r>
              <a:rPr sz="2000" spc="-20" dirty="0">
                <a:solidFill>
                  <a:srgbClr val="404040"/>
                </a:solidFill>
                <a:latin typeface="Arial"/>
                <a:cs typeface="Carlito"/>
              </a:rPr>
              <a:t>are. </a:t>
            </a:r>
            <a:r>
              <a:rPr sz="2000" dirty="0">
                <a:solidFill>
                  <a:srgbClr val="404040"/>
                </a:solidFill>
                <a:latin typeface="Arial"/>
                <a:cs typeface="Carlito"/>
              </a:rPr>
              <a:t>Also </a:t>
            </a:r>
            <a:r>
              <a:rPr sz="2000" spc="-20" dirty="0">
                <a:solidFill>
                  <a:srgbClr val="404040"/>
                </a:solidFill>
                <a:latin typeface="Arial"/>
                <a:cs typeface="Carlito"/>
              </a:rPr>
              <a:t>visualizes  </a:t>
            </a:r>
            <a:r>
              <a:rPr sz="2000" spc="-5" dirty="0">
                <a:solidFill>
                  <a:srgbClr val="404040"/>
                </a:solidFill>
                <a:latin typeface="Arial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Arial"/>
                <a:cs typeface="Carlito"/>
              </a:rPr>
              <a:t>landings </a:t>
            </a:r>
            <a:r>
              <a:rPr sz="2000" spc="-25" dirty="0">
                <a:solidFill>
                  <a:srgbClr val="404040"/>
                </a:solidFill>
                <a:latin typeface="Arial"/>
                <a:cs typeface="Carlito"/>
              </a:rPr>
              <a:t>relative </a:t>
            </a:r>
            <a:r>
              <a:rPr sz="2000" spc="-20" dirty="0">
                <a:solidFill>
                  <a:srgbClr val="404040"/>
                </a:solidFill>
                <a:latin typeface="Arial"/>
                <a:cs typeface="Carlito"/>
              </a:rPr>
              <a:t>to</a:t>
            </a:r>
            <a:r>
              <a:rPr sz="2000" spc="-25" dirty="0">
                <a:solidFill>
                  <a:srgbClr val="404040"/>
                </a:solidFill>
                <a:latin typeface="Arial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Arial"/>
                <a:cs typeface="Carlito"/>
              </a:rPr>
              <a:t>location.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70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Arial"/>
                <a:cs typeface="Carlito"/>
              </a:rPr>
              <a:t>GitHub</a:t>
            </a:r>
            <a:r>
              <a:rPr sz="2000" u="heavy" spc="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Arial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Arial"/>
                <a:cs typeface="Carlito"/>
              </a:rPr>
              <a:t>url:</a:t>
            </a:r>
            <a:endParaRPr sz="2000" dirty="0">
              <a:latin typeface="Carlito"/>
              <a:cs typeface="Carlito"/>
            </a:endParaRPr>
          </a:p>
          <a:p>
            <a:pPr marL="12700" marR="7620">
              <a:lnSpc>
                <a:spcPct val="150100"/>
              </a:lnSpc>
              <a:spcBef>
                <a:spcPts val="300"/>
              </a:spcBef>
            </a:pPr>
            <a:r>
              <a:rPr lang="en-IN" sz="2000" u="heavy" spc="-10" dirty="0">
                <a:solidFill>
                  <a:srgbClr val="2996E1"/>
                </a:solidFill>
                <a:uFill>
                  <a:solidFill>
                    <a:srgbClr val="404040"/>
                  </a:solidFill>
                </a:uFill>
                <a:latin typeface="Arial"/>
                <a:cs typeface="Carlito"/>
                <a:hlinkClick r:id="rId2"/>
              </a:rPr>
              <a:t>https://github.com/navassherif98/IBM_Data_Science_Professional_Certification/blob/master/10.Applied_Data_Science_Capstone/Week%203%20Interactive%20Visual%20Analytics%20and%20Dashboard/Interactive%20Visual%20Analytics%20with%20Folium.ipynb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83292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>
                <a:latin typeface="Arial"/>
              </a:rPr>
              <a:t>Build </a:t>
            </a:r>
            <a:r>
              <a:rPr spc="-415" dirty="0">
                <a:latin typeface="Arial"/>
              </a:rPr>
              <a:t>a </a:t>
            </a:r>
            <a:r>
              <a:rPr spc="-340" dirty="0">
                <a:latin typeface="Arial"/>
              </a:rPr>
              <a:t>Dashboard </a:t>
            </a:r>
            <a:r>
              <a:rPr spc="-45" dirty="0">
                <a:latin typeface="Arial"/>
              </a:rPr>
              <a:t>with </a:t>
            </a:r>
            <a:r>
              <a:rPr spc="-210" dirty="0">
                <a:latin typeface="Arial"/>
              </a:rPr>
              <a:t>Plotly</a:t>
            </a:r>
            <a:r>
              <a:rPr spc="-800" dirty="0">
                <a:latin typeface="Arial"/>
              </a:rPr>
              <a:t> </a:t>
            </a:r>
            <a:r>
              <a:rPr spc="-450" dirty="0">
                <a:latin typeface="Arial"/>
              </a:rPr>
              <a:t>Dash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609600" y="1676247"/>
            <a:ext cx="11430000" cy="4658711"/>
          </a:xfrm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10" dirty="0">
                <a:solidFill>
                  <a:srgbClr val="404040"/>
                </a:solidFill>
                <a:latin typeface="Arial"/>
                <a:cs typeface="Carlito"/>
              </a:rPr>
              <a:t>Dashboard </a:t>
            </a:r>
            <a:r>
              <a:rPr sz="2000" dirty="0">
                <a:solidFill>
                  <a:srgbClr val="404040"/>
                </a:solidFill>
                <a:latin typeface="Arial"/>
                <a:cs typeface="Carlito"/>
              </a:rPr>
              <a:t>includes a </a:t>
            </a:r>
            <a:r>
              <a:rPr sz="2000" spc="-5" dirty="0">
                <a:solidFill>
                  <a:srgbClr val="404040"/>
                </a:solidFill>
                <a:latin typeface="Arial"/>
                <a:cs typeface="Carlito"/>
              </a:rPr>
              <a:t>pie </a:t>
            </a:r>
            <a:r>
              <a:rPr sz="2000" dirty="0">
                <a:solidFill>
                  <a:srgbClr val="404040"/>
                </a:solidFill>
                <a:latin typeface="Arial"/>
                <a:cs typeface="Carlito"/>
              </a:rPr>
              <a:t>chart and a </a:t>
            </a:r>
            <a:r>
              <a:rPr sz="2000" spc="-25" dirty="0">
                <a:solidFill>
                  <a:srgbClr val="404040"/>
                </a:solidFill>
                <a:latin typeface="Arial"/>
                <a:cs typeface="Carlito"/>
              </a:rPr>
              <a:t>scatter</a:t>
            </a:r>
            <a:r>
              <a:rPr sz="2000" spc="-135" dirty="0">
                <a:solidFill>
                  <a:srgbClr val="404040"/>
                </a:solidFill>
                <a:latin typeface="Arial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Arial"/>
                <a:cs typeface="Carlito"/>
              </a:rPr>
              <a:t>plot.</a:t>
            </a:r>
            <a:endParaRPr sz="2000" dirty="0">
              <a:latin typeface="Carlito"/>
              <a:cs typeface="Carlito"/>
            </a:endParaRPr>
          </a:p>
          <a:p>
            <a:pPr marL="12700" marR="84455">
              <a:lnSpc>
                <a:spcPts val="2290"/>
              </a:lnSpc>
              <a:spcBef>
                <a:spcPts val="1275"/>
              </a:spcBef>
            </a:pPr>
            <a:r>
              <a:rPr sz="2000" spc="-5" dirty="0">
                <a:solidFill>
                  <a:srgbClr val="404040"/>
                </a:solidFill>
                <a:latin typeface="Arial"/>
                <a:cs typeface="Carlito"/>
              </a:rPr>
              <a:t>Pie </a:t>
            </a:r>
            <a:r>
              <a:rPr sz="2000" dirty="0">
                <a:solidFill>
                  <a:srgbClr val="404040"/>
                </a:solidFill>
                <a:latin typeface="Arial"/>
                <a:cs typeface="Carlito"/>
              </a:rPr>
              <a:t>chart </a:t>
            </a:r>
            <a:r>
              <a:rPr sz="2000" spc="-5" dirty="0">
                <a:solidFill>
                  <a:srgbClr val="404040"/>
                </a:solidFill>
                <a:latin typeface="Arial"/>
                <a:cs typeface="Carlito"/>
              </a:rPr>
              <a:t>can be selected </a:t>
            </a:r>
            <a:r>
              <a:rPr sz="2000" spc="-20" dirty="0">
                <a:solidFill>
                  <a:srgbClr val="404040"/>
                </a:solidFill>
                <a:latin typeface="Arial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Arial"/>
                <a:cs typeface="Carlito"/>
              </a:rPr>
              <a:t>show distribution of successful </a:t>
            </a:r>
            <a:r>
              <a:rPr sz="2000" dirty="0">
                <a:solidFill>
                  <a:srgbClr val="404040"/>
                </a:solidFill>
                <a:latin typeface="Arial"/>
                <a:cs typeface="Carlito"/>
              </a:rPr>
              <a:t>landings </a:t>
            </a:r>
            <a:r>
              <a:rPr sz="2000" spc="-20" dirty="0">
                <a:solidFill>
                  <a:srgbClr val="404040"/>
                </a:solidFill>
                <a:latin typeface="Arial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Arial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Arial"/>
                <a:cs typeface="Carlito"/>
              </a:rPr>
              <a:t>sites </a:t>
            </a:r>
            <a:r>
              <a:rPr sz="2000" dirty="0">
                <a:solidFill>
                  <a:srgbClr val="404040"/>
                </a:solidFill>
                <a:latin typeface="Arial"/>
                <a:cs typeface="Carlito"/>
              </a:rPr>
              <a:t>and  </a:t>
            </a:r>
            <a:r>
              <a:rPr sz="2000" spc="-5" dirty="0">
                <a:solidFill>
                  <a:srgbClr val="404040"/>
                </a:solidFill>
                <a:latin typeface="Arial"/>
                <a:cs typeface="Carlito"/>
              </a:rPr>
              <a:t>can </a:t>
            </a:r>
            <a:r>
              <a:rPr sz="2000" dirty="0">
                <a:solidFill>
                  <a:srgbClr val="404040"/>
                </a:solidFill>
                <a:latin typeface="Arial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Arial"/>
                <a:cs typeface="Carlito"/>
              </a:rPr>
              <a:t>selected </a:t>
            </a:r>
            <a:r>
              <a:rPr sz="2000" spc="-20" dirty="0">
                <a:solidFill>
                  <a:srgbClr val="404040"/>
                </a:solidFill>
                <a:latin typeface="Arial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Arial"/>
                <a:cs typeface="Carlito"/>
              </a:rPr>
              <a:t>show </a:t>
            </a:r>
            <a:r>
              <a:rPr sz="2000" dirty="0">
                <a:solidFill>
                  <a:srgbClr val="404040"/>
                </a:solidFill>
                <a:latin typeface="Arial"/>
                <a:cs typeface="Carlito"/>
              </a:rPr>
              <a:t>individual launch </a:t>
            </a:r>
            <a:r>
              <a:rPr sz="2000" spc="-20" dirty="0">
                <a:solidFill>
                  <a:srgbClr val="404040"/>
                </a:solidFill>
                <a:latin typeface="Arial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Arial"/>
                <a:cs typeface="Carlito"/>
              </a:rPr>
              <a:t>success</a:t>
            </a:r>
            <a:r>
              <a:rPr sz="2000" spc="-110" dirty="0">
                <a:solidFill>
                  <a:srgbClr val="404040"/>
                </a:solidFill>
                <a:latin typeface="Arial"/>
                <a:cs typeface="Carlito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Arial"/>
                <a:cs typeface="Carlito"/>
              </a:rPr>
              <a:t>rates.</a:t>
            </a:r>
            <a:endParaRPr sz="2000" dirty="0">
              <a:latin typeface="Carlito"/>
              <a:cs typeface="Carlito"/>
            </a:endParaRPr>
          </a:p>
          <a:p>
            <a:pPr marL="12700" marR="5080">
              <a:lnSpc>
                <a:spcPts val="2210"/>
              </a:lnSpc>
              <a:spcBef>
                <a:spcPts val="1375"/>
              </a:spcBef>
            </a:pPr>
            <a:r>
              <a:rPr sz="2000" spc="-25" dirty="0">
                <a:solidFill>
                  <a:srgbClr val="404040"/>
                </a:solidFill>
                <a:latin typeface="Arial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Arial"/>
                <a:cs typeface="Carlito"/>
              </a:rPr>
              <a:t>plot </a:t>
            </a:r>
            <a:r>
              <a:rPr sz="2000" spc="-40" dirty="0">
                <a:solidFill>
                  <a:srgbClr val="404040"/>
                </a:solidFill>
                <a:latin typeface="Arial"/>
                <a:cs typeface="Carlito"/>
              </a:rPr>
              <a:t>takes </a:t>
            </a:r>
            <a:r>
              <a:rPr sz="2000" spc="-20" dirty="0">
                <a:solidFill>
                  <a:srgbClr val="404040"/>
                </a:solidFill>
                <a:latin typeface="Arial"/>
                <a:cs typeface="Carlito"/>
              </a:rPr>
              <a:t>two </a:t>
            </a:r>
            <a:r>
              <a:rPr sz="2000" dirty="0">
                <a:solidFill>
                  <a:srgbClr val="404040"/>
                </a:solidFill>
                <a:latin typeface="Arial"/>
                <a:cs typeface="Carlito"/>
              </a:rPr>
              <a:t>inputs: All </a:t>
            </a:r>
            <a:r>
              <a:rPr sz="2000" spc="-20" dirty="0">
                <a:solidFill>
                  <a:srgbClr val="404040"/>
                </a:solidFill>
                <a:latin typeface="Arial"/>
                <a:cs typeface="Carlito"/>
              </a:rPr>
              <a:t>sites </a:t>
            </a:r>
            <a:r>
              <a:rPr sz="2000" spc="-5" dirty="0">
                <a:solidFill>
                  <a:srgbClr val="404040"/>
                </a:solidFill>
                <a:latin typeface="Arial"/>
                <a:cs typeface="Carlito"/>
              </a:rPr>
              <a:t>or </a:t>
            </a:r>
            <a:r>
              <a:rPr sz="2000" dirty="0">
                <a:solidFill>
                  <a:srgbClr val="404040"/>
                </a:solidFill>
                <a:latin typeface="Arial"/>
                <a:cs typeface="Carlito"/>
              </a:rPr>
              <a:t>individual </a:t>
            </a:r>
            <a:r>
              <a:rPr sz="2000" spc="-20" dirty="0">
                <a:solidFill>
                  <a:srgbClr val="404040"/>
                </a:solidFill>
                <a:latin typeface="Arial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Arial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Arial"/>
                <a:cs typeface="Carlito"/>
              </a:rPr>
              <a:t>payload mass on </a:t>
            </a:r>
            <a:r>
              <a:rPr sz="2000" dirty="0">
                <a:solidFill>
                  <a:srgbClr val="404040"/>
                </a:solidFill>
                <a:latin typeface="Arial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Arial"/>
                <a:cs typeface="Carlito"/>
              </a:rPr>
              <a:t>slider between </a:t>
            </a:r>
            <a:r>
              <a:rPr sz="2000" dirty="0">
                <a:solidFill>
                  <a:srgbClr val="404040"/>
                </a:solidFill>
                <a:latin typeface="Arial"/>
                <a:cs typeface="Carlito"/>
              </a:rPr>
              <a:t>0  and 10000</a:t>
            </a:r>
            <a:r>
              <a:rPr sz="2000" spc="-100" dirty="0">
                <a:solidFill>
                  <a:srgbClr val="404040"/>
                </a:solidFill>
                <a:latin typeface="Arial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Arial"/>
                <a:cs typeface="Carlito"/>
              </a:rPr>
              <a:t>kg.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spc="-5" dirty="0">
                <a:solidFill>
                  <a:srgbClr val="404040"/>
                </a:solidFill>
                <a:latin typeface="Arial"/>
                <a:cs typeface="Carlito"/>
              </a:rPr>
              <a:t>The pie </a:t>
            </a:r>
            <a:r>
              <a:rPr sz="2000" dirty="0">
                <a:solidFill>
                  <a:srgbClr val="404040"/>
                </a:solidFill>
                <a:latin typeface="Arial"/>
                <a:cs typeface="Carlito"/>
              </a:rPr>
              <a:t>chart is </a:t>
            </a:r>
            <a:r>
              <a:rPr sz="2000" spc="-5" dirty="0">
                <a:solidFill>
                  <a:srgbClr val="404040"/>
                </a:solidFill>
                <a:latin typeface="Arial"/>
                <a:cs typeface="Carlito"/>
              </a:rPr>
              <a:t>used </a:t>
            </a:r>
            <a:r>
              <a:rPr sz="2000" spc="-20" dirty="0">
                <a:solidFill>
                  <a:srgbClr val="404040"/>
                </a:solidFill>
                <a:latin typeface="Arial"/>
                <a:cs typeface="Carlito"/>
              </a:rPr>
              <a:t>to visualize </a:t>
            </a:r>
            <a:r>
              <a:rPr sz="2000" dirty="0">
                <a:solidFill>
                  <a:srgbClr val="404040"/>
                </a:solidFill>
                <a:latin typeface="Arial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Arial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Arial"/>
                <a:cs typeface="Carlito"/>
              </a:rPr>
              <a:t>success</a:t>
            </a:r>
            <a:r>
              <a:rPr sz="2000" spc="20" dirty="0">
                <a:solidFill>
                  <a:srgbClr val="404040"/>
                </a:solidFill>
                <a:latin typeface="Arial"/>
                <a:cs typeface="Carlito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Arial"/>
                <a:cs typeface="Carlito"/>
              </a:rPr>
              <a:t>rate.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50"/>
              </a:lnSpc>
              <a:spcBef>
                <a:spcPts val="1105"/>
              </a:spcBef>
            </a:pPr>
            <a:r>
              <a:rPr sz="2000" spc="-5" dirty="0">
                <a:solidFill>
                  <a:srgbClr val="404040"/>
                </a:solidFill>
                <a:latin typeface="Arial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Arial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Arial"/>
                <a:cs typeface="Carlito"/>
              </a:rPr>
              <a:t>plot can help </a:t>
            </a:r>
            <a:r>
              <a:rPr sz="2000" dirty="0">
                <a:solidFill>
                  <a:srgbClr val="404040"/>
                </a:solidFill>
                <a:latin typeface="Arial"/>
                <a:cs typeface="Carlito"/>
              </a:rPr>
              <a:t>us </a:t>
            </a:r>
            <a:r>
              <a:rPr sz="2000" spc="-5" dirty="0">
                <a:solidFill>
                  <a:srgbClr val="404040"/>
                </a:solidFill>
                <a:latin typeface="Arial"/>
                <a:cs typeface="Carlito"/>
              </a:rPr>
              <a:t>see how </a:t>
            </a:r>
            <a:r>
              <a:rPr sz="2000" dirty="0">
                <a:solidFill>
                  <a:srgbClr val="404040"/>
                </a:solidFill>
                <a:latin typeface="Arial"/>
                <a:cs typeface="Carlito"/>
              </a:rPr>
              <a:t>success </a:t>
            </a:r>
            <a:r>
              <a:rPr sz="2000" spc="-10" dirty="0">
                <a:solidFill>
                  <a:srgbClr val="404040"/>
                </a:solidFill>
                <a:latin typeface="Arial"/>
                <a:cs typeface="Carlito"/>
              </a:rPr>
              <a:t>varies </a:t>
            </a:r>
            <a:r>
              <a:rPr sz="2000" spc="-20" dirty="0">
                <a:solidFill>
                  <a:srgbClr val="404040"/>
                </a:solidFill>
                <a:latin typeface="Arial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Arial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Arial"/>
                <a:cs typeface="Carlito"/>
              </a:rPr>
              <a:t>sites, </a:t>
            </a:r>
            <a:r>
              <a:rPr sz="2000" spc="-10" dirty="0">
                <a:solidFill>
                  <a:srgbClr val="404040"/>
                </a:solidFill>
                <a:latin typeface="Arial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Arial"/>
                <a:cs typeface="Carlito"/>
              </a:rPr>
              <a:t>mass,</a:t>
            </a:r>
            <a:r>
              <a:rPr sz="2000" spc="15" dirty="0">
                <a:solidFill>
                  <a:srgbClr val="404040"/>
                </a:solidFill>
                <a:latin typeface="Arial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Arial"/>
                <a:cs typeface="Carlito"/>
              </a:rPr>
              <a:t>and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50"/>
              </a:lnSpc>
            </a:pPr>
            <a:r>
              <a:rPr sz="2000" spc="-20" dirty="0">
                <a:solidFill>
                  <a:srgbClr val="404040"/>
                </a:solidFill>
                <a:latin typeface="Arial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Arial"/>
                <a:cs typeface="Carlito"/>
              </a:rPr>
              <a:t>version</a:t>
            </a:r>
            <a:r>
              <a:rPr sz="2000" dirty="0">
                <a:solidFill>
                  <a:srgbClr val="404040"/>
                </a:solidFill>
                <a:latin typeface="Arial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Arial"/>
                <a:cs typeface="Carlito"/>
              </a:rPr>
              <a:t>category.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Arial"/>
                <a:cs typeface="Carlito"/>
              </a:rPr>
              <a:t>GitHub</a:t>
            </a:r>
            <a:r>
              <a:rPr sz="2000" u="heavy" spc="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Arial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Arial"/>
                <a:cs typeface="Carlito"/>
              </a:rPr>
              <a:t>url:</a:t>
            </a:r>
            <a:endParaRPr sz="2000" dirty="0">
              <a:latin typeface="Carlito"/>
              <a:cs typeface="Carlito"/>
            </a:endParaRPr>
          </a:p>
          <a:p>
            <a:pPr marL="12700" marR="1557020">
              <a:lnSpc>
                <a:spcPct val="150000"/>
              </a:lnSpc>
              <a:spcBef>
                <a:spcPts val="95"/>
              </a:spcBef>
            </a:pPr>
            <a:r>
              <a:rPr lang="en-IN" sz="2000" u="heavy" spc="-10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Arial"/>
                <a:cs typeface="Carlito"/>
                <a:hlinkClick r:id="rId2"/>
              </a:rPr>
              <a:t>https://github.com/navassherif98/IBM_Data_Science_Professional_Certification/blob/master/10.Applied_Data_Science_Capstone/Week%203%20Interactive%20Visual%20Analytics%20and%20Dashboard/spacex_dash_app.py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91908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0" dirty="0">
                <a:latin typeface="Arial"/>
              </a:rPr>
              <a:t>Predictive </a:t>
            </a:r>
            <a:r>
              <a:rPr spc="-355" dirty="0">
                <a:latin typeface="Arial"/>
              </a:rPr>
              <a:t>analysis</a:t>
            </a:r>
            <a:r>
              <a:rPr spc="-555" dirty="0">
                <a:latin typeface="Arial"/>
              </a:rPr>
              <a:t> </a:t>
            </a:r>
            <a:r>
              <a:rPr spc="-280" dirty="0">
                <a:latin typeface="Arial"/>
              </a:rPr>
              <a:t>(Classification)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3401" y="2472309"/>
            <a:ext cx="3061208" cy="279627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Arial"/>
                <a:cs typeface="Carlito"/>
              </a:rPr>
              <a:t>GitHub</a:t>
            </a:r>
            <a:r>
              <a:rPr sz="2000" u="heavy" spc="-9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Arial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Arial"/>
                <a:cs typeface="Carlito"/>
              </a:rPr>
              <a:t>url:</a:t>
            </a:r>
            <a:endParaRPr lang="en-IN" sz="2000" u="heavy" spc="-5" dirty="0">
              <a:solidFill>
                <a:srgbClr val="404040"/>
              </a:solidFill>
              <a:uFill>
                <a:solidFill>
                  <a:srgbClr val="404040"/>
                </a:solidFill>
              </a:uFill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000" dirty="0">
                <a:latin typeface="Arial"/>
                <a:cs typeface="Carlito"/>
                <a:hlinkClick r:id="rId2"/>
              </a:rPr>
              <a:t>https://github.com/navassherif98/IBM_Data_Science_Professional_Certification/blob/master/10.Applied_Data_Science_Capstone/Week%204%20Predictive%20Analysis%20(Classification)/Machine%20Learning%20Prediction.ipynb</a:t>
            </a:r>
            <a:endParaRPr sz="2000" dirty="0">
              <a:latin typeface="Carlito"/>
              <a:cs typeface="Carlito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829811" y="1941575"/>
            <a:ext cx="1923414" cy="1720596"/>
            <a:chOff x="3829811" y="1941575"/>
            <a:chExt cx="1923414" cy="1720596"/>
          </a:xfrm>
        </p:grpSpPr>
        <p:sp>
          <p:nvSpPr>
            <p:cNvPr id="6" name="object 6"/>
            <p:cNvSpPr/>
            <p:nvPr/>
          </p:nvSpPr>
          <p:spPr>
            <a:xfrm>
              <a:off x="4133087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29811" y="1973328"/>
              <a:ext cx="1923414" cy="1122042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6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2" y="1119759"/>
                  </a:lnTo>
                  <a:lnTo>
                    <a:pt x="70485" y="1144524"/>
                  </a:lnTo>
                  <a:lnTo>
                    <a:pt x="115315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" name="object 8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6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5" y="1153540"/>
                  </a:lnTo>
                  <a:lnTo>
                    <a:pt x="70485" y="1144524"/>
                  </a:lnTo>
                  <a:lnTo>
                    <a:pt x="33782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998721" y="2219960"/>
            <a:ext cx="15684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Arial"/>
                <a:cs typeface="Carlito"/>
              </a:rPr>
              <a:t>Split </a:t>
            </a:r>
            <a:r>
              <a:rPr sz="1700" dirty="0">
                <a:solidFill>
                  <a:srgbClr val="FFFFFF"/>
                </a:solidFill>
                <a:latin typeface="Arial"/>
                <a:cs typeface="Carlito"/>
              </a:rPr>
              <a:t>label</a:t>
            </a:r>
            <a:r>
              <a:rPr sz="1700" spc="-195" dirty="0">
                <a:solidFill>
                  <a:srgbClr val="FFFFFF"/>
                </a:solidFill>
                <a:latin typeface="Arial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Arial"/>
                <a:cs typeface="Carlito"/>
              </a:rPr>
              <a:t>column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17950" y="2456180"/>
            <a:ext cx="17227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Arial"/>
                <a:cs typeface="Carlito"/>
              </a:rPr>
              <a:t>‘Class’ </a:t>
            </a:r>
            <a:r>
              <a:rPr sz="1700" spc="-15" dirty="0">
                <a:solidFill>
                  <a:srgbClr val="FFFFFF"/>
                </a:solidFill>
                <a:latin typeface="Arial"/>
                <a:cs typeface="Carlito"/>
              </a:rPr>
              <a:t>from</a:t>
            </a:r>
            <a:r>
              <a:rPr sz="1700" spc="-200" dirty="0">
                <a:solidFill>
                  <a:srgbClr val="FFFFFF"/>
                </a:solidFill>
                <a:latin typeface="Arial"/>
                <a:cs typeface="Carlito"/>
              </a:rPr>
              <a:t> </a:t>
            </a:r>
            <a:r>
              <a:rPr sz="1700" spc="-15" dirty="0">
                <a:solidFill>
                  <a:srgbClr val="FFFFFF"/>
                </a:solidFill>
                <a:latin typeface="Arial"/>
                <a:cs typeface="Carlito"/>
              </a:rPr>
              <a:t>dataset</a:t>
            </a:r>
            <a:endParaRPr sz="1700" dirty="0">
              <a:latin typeface="Carlito"/>
              <a:cs typeface="Carlito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822191" y="3375659"/>
            <a:ext cx="1938655" cy="1729739"/>
            <a:chOff x="3822191" y="3375659"/>
            <a:chExt cx="1938655" cy="1729739"/>
          </a:xfrm>
        </p:grpSpPr>
        <p:sp>
          <p:nvSpPr>
            <p:cNvPr id="12" name="object 12"/>
            <p:cNvSpPr/>
            <p:nvPr/>
          </p:nvSpPr>
          <p:spPr>
            <a:xfrm>
              <a:off x="4133087" y="3672839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1807590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2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0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0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0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2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010914" y="3544315"/>
            <a:ext cx="152463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Arial"/>
                <a:cs typeface="Carlito"/>
              </a:rPr>
              <a:t>Fit </a:t>
            </a:r>
            <a:r>
              <a:rPr sz="1700" dirty="0">
                <a:solidFill>
                  <a:srgbClr val="FFFFFF"/>
                </a:solidFill>
                <a:latin typeface="Arial"/>
                <a:cs typeface="Carlito"/>
              </a:rPr>
              <a:t>and</a:t>
            </a:r>
            <a:r>
              <a:rPr sz="1700" spc="-170" dirty="0">
                <a:solidFill>
                  <a:srgbClr val="FFFFFF"/>
                </a:solidFill>
                <a:latin typeface="Arial"/>
                <a:cs typeface="Carlito"/>
              </a:rPr>
              <a:t> </a:t>
            </a:r>
            <a:r>
              <a:rPr sz="1700" spc="-45" dirty="0">
                <a:solidFill>
                  <a:srgbClr val="FFFFFF"/>
                </a:solidFill>
                <a:latin typeface="Arial"/>
                <a:cs typeface="Carlito"/>
              </a:rPr>
              <a:t>Transform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145026" y="3780282"/>
            <a:ext cx="128143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5" dirty="0">
                <a:solidFill>
                  <a:srgbClr val="FFFFFF"/>
                </a:solidFill>
                <a:latin typeface="Arial"/>
                <a:cs typeface="Carlito"/>
              </a:rPr>
              <a:t>Features</a:t>
            </a:r>
            <a:r>
              <a:rPr sz="1700" spc="-135" dirty="0">
                <a:solidFill>
                  <a:srgbClr val="FFFFFF"/>
                </a:solidFill>
                <a:latin typeface="Arial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Arial"/>
                <a:cs typeface="Carlito"/>
              </a:rPr>
              <a:t>using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097782" y="4018026"/>
            <a:ext cx="136779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Arial"/>
                <a:cs typeface="Carlito"/>
              </a:rPr>
              <a:t>Standard</a:t>
            </a:r>
            <a:r>
              <a:rPr sz="1700" spc="-200" dirty="0">
                <a:solidFill>
                  <a:srgbClr val="FFFFFF"/>
                </a:solidFill>
                <a:latin typeface="Arial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Arial"/>
                <a:cs typeface="Carlito"/>
              </a:rPr>
              <a:t>Scaler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822191" y="4818888"/>
            <a:ext cx="2950845" cy="1169035"/>
            <a:chOff x="3822191" y="4818888"/>
            <a:chExt cx="2950845" cy="1169035"/>
          </a:xfrm>
        </p:grpSpPr>
        <p:sp>
          <p:nvSpPr>
            <p:cNvPr id="19" name="object 19"/>
            <p:cNvSpPr/>
            <p:nvPr/>
          </p:nvSpPr>
          <p:spPr>
            <a:xfrm>
              <a:off x="4224527" y="5023104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2" y="1119759"/>
                  </a:lnTo>
                  <a:lnTo>
                    <a:pt x="70485" y="1144473"/>
                  </a:lnTo>
                  <a:lnTo>
                    <a:pt x="115315" y="1153541"/>
                  </a:lnTo>
                  <a:lnTo>
                    <a:pt x="1807845" y="1153541"/>
                  </a:lnTo>
                  <a:lnTo>
                    <a:pt x="1852676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7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7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6" y="1144473"/>
                  </a:lnTo>
                  <a:lnTo>
                    <a:pt x="1807845" y="1153541"/>
                  </a:lnTo>
                  <a:lnTo>
                    <a:pt x="115315" y="1153541"/>
                  </a:lnTo>
                  <a:lnTo>
                    <a:pt x="70485" y="1144473"/>
                  </a:lnTo>
                  <a:lnTo>
                    <a:pt x="33782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4103878" y="5104841"/>
            <a:ext cx="1344930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30" dirty="0">
                <a:solidFill>
                  <a:srgbClr val="FFFFFF"/>
                </a:solidFill>
                <a:latin typeface="Arial"/>
                <a:cs typeface="Carlito"/>
              </a:rPr>
              <a:t>Train_test_split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583938" y="5341747"/>
            <a:ext cx="41148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Arial"/>
                <a:cs typeface="Carlito"/>
              </a:rPr>
              <a:t>d</a:t>
            </a:r>
            <a:r>
              <a:rPr sz="1700" spc="-25" dirty="0">
                <a:solidFill>
                  <a:srgbClr val="FFFFFF"/>
                </a:solidFill>
                <a:latin typeface="Arial"/>
                <a:cs typeface="Carlito"/>
              </a:rPr>
              <a:t>a</a:t>
            </a:r>
            <a:r>
              <a:rPr sz="1700" spc="-45" dirty="0">
                <a:solidFill>
                  <a:srgbClr val="FFFFFF"/>
                </a:solidFill>
                <a:latin typeface="Arial"/>
                <a:cs typeface="Carlito"/>
              </a:rPr>
              <a:t>t</a:t>
            </a:r>
            <a:r>
              <a:rPr sz="1700" dirty="0">
                <a:solidFill>
                  <a:srgbClr val="FFFFFF"/>
                </a:solidFill>
                <a:latin typeface="Arial"/>
                <a:cs typeface="Carlito"/>
              </a:rPr>
              <a:t>a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6380988" y="3672840"/>
            <a:ext cx="1938655" cy="2315210"/>
            <a:chOff x="6380988" y="3672840"/>
            <a:chExt cx="1938655" cy="2315210"/>
          </a:xfrm>
        </p:grpSpPr>
        <p:sp>
          <p:nvSpPr>
            <p:cNvPr id="25" name="object 25"/>
            <p:cNvSpPr/>
            <p:nvPr/>
          </p:nvSpPr>
          <p:spPr>
            <a:xfrm>
              <a:off x="6691884" y="3672840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1" y="1119759"/>
                  </a:lnTo>
                  <a:lnTo>
                    <a:pt x="70484" y="1144473"/>
                  </a:lnTo>
                  <a:lnTo>
                    <a:pt x="115315" y="1153541"/>
                  </a:lnTo>
                  <a:lnTo>
                    <a:pt x="1807844" y="1153541"/>
                  </a:lnTo>
                  <a:lnTo>
                    <a:pt x="1852675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7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7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5" y="1144473"/>
                  </a:lnTo>
                  <a:lnTo>
                    <a:pt x="1807844" y="1153541"/>
                  </a:lnTo>
                  <a:lnTo>
                    <a:pt x="115315" y="1153541"/>
                  </a:lnTo>
                  <a:lnTo>
                    <a:pt x="70484" y="1144473"/>
                  </a:lnTo>
                  <a:lnTo>
                    <a:pt x="33781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6735826" y="4986909"/>
            <a:ext cx="121983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Arial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485890" y="5217033"/>
            <a:ext cx="173228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 indent="223520">
              <a:lnSpc>
                <a:spcPts val="2000"/>
              </a:lnSpc>
              <a:spcBef>
                <a:spcPts val="200"/>
              </a:spcBef>
            </a:pPr>
            <a:r>
              <a:rPr sz="1700" spc="-5" dirty="0">
                <a:solidFill>
                  <a:srgbClr val="FFFFFF"/>
                </a:solidFill>
                <a:latin typeface="Arial"/>
                <a:cs typeface="Carlito"/>
              </a:rPr>
              <a:t>(cv=10) to find  optimal</a:t>
            </a:r>
            <a:r>
              <a:rPr sz="1700" spc="-155" dirty="0">
                <a:solidFill>
                  <a:srgbClr val="FFFFFF"/>
                </a:solidFill>
                <a:latin typeface="Arial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Arial"/>
                <a:cs typeface="Carlito"/>
              </a:rPr>
              <a:t>parameters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6380988" y="2229611"/>
            <a:ext cx="1938655" cy="2316480"/>
            <a:chOff x="6380988" y="2229611"/>
            <a:chExt cx="1938655" cy="2316480"/>
          </a:xfrm>
        </p:grpSpPr>
        <p:sp>
          <p:nvSpPr>
            <p:cNvPr id="31" name="object 31"/>
            <p:cNvSpPr/>
            <p:nvPr/>
          </p:nvSpPr>
          <p:spPr>
            <a:xfrm>
              <a:off x="6691884" y="2229611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0" y="0"/>
                  </a:moveTo>
                  <a:lnTo>
                    <a:pt x="115569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69" y="1154684"/>
                  </a:lnTo>
                  <a:lnTo>
                    <a:pt x="1807590" y="1154684"/>
                  </a:lnTo>
                  <a:lnTo>
                    <a:pt x="1852548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8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69" y="0"/>
                  </a:lnTo>
                  <a:lnTo>
                    <a:pt x="1807590" y="0"/>
                  </a:lnTo>
                  <a:lnTo>
                    <a:pt x="1852548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8" y="1145667"/>
                  </a:lnTo>
                  <a:lnTo>
                    <a:pt x="1807590" y="1154684"/>
                  </a:lnTo>
                  <a:lnTo>
                    <a:pt x="115569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546595" y="3425444"/>
            <a:ext cx="15938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Arial"/>
                <a:cs typeface="Carlito"/>
              </a:rPr>
              <a:t>Use</a:t>
            </a:r>
            <a:r>
              <a:rPr sz="1700" spc="-100" dirty="0">
                <a:solidFill>
                  <a:srgbClr val="FFFFFF"/>
                </a:solidFill>
                <a:latin typeface="Arial"/>
                <a:cs typeface="Carlito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Arial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602983" y="3661028"/>
            <a:ext cx="148399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Arial"/>
                <a:cs typeface="Carlito"/>
              </a:rPr>
              <a:t>on LogReg,</a:t>
            </a:r>
            <a:r>
              <a:rPr sz="1700" spc="-200" dirty="0">
                <a:solidFill>
                  <a:srgbClr val="FFFFFF"/>
                </a:solidFill>
                <a:latin typeface="Arial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Arial"/>
                <a:cs typeface="Carlito"/>
              </a:rPr>
              <a:t>SVM,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535928" y="3899408"/>
            <a:ext cx="160274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Arial"/>
                <a:cs typeface="Carlito"/>
              </a:rPr>
              <a:t>Decision </a:t>
            </a:r>
            <a:r>
              <a:rPr sz="1700" spc="-45" dirty="0">
                <a:solidFill>
                  <a:srgbClr val="FFFFFF"/>
                </a:solidFill>
                <a:latin typeface="Arial"/>
                <a:cs typeface="Carlito"/>
              </a:rPr>
              <a:t>Tree,</a:t>
            </a:r>
            <a:r>
              <a:rPr sz="1700" spc="-235" dirty="0">
                <a:solidFill>
                  <a:srgbClr val="FFFFFF"/>
                </a:solidFill>
                <a:latin typeface="Arial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Arial"/>
                <a:cs typeface="Carlito"/>
              </a:rPr>
              <a:t>and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795261" y="4135627"/>
            <a:ext cx="110045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Arial"/>
                <a:cs typeface="Carlito"/>
              </a:rPr>
              <a:t>KNN</a:t>
            </a:r>
            <a:r>
              <a:rPr sz="1700" spc="-145" dirty="0">
                <a:solidFill>
                  <a:srgbClr val="FFFFFF"/>
                </a:solidFill>
                <a:latin typeface="Arial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Arial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6380988" y="1933955"/>
            <a:ext cx="2950845" cy="1169035"/>
            <a:chOff x="6380988" y="1933955"/>
            <a:chExt cx="2950845" cy="1169035"/>
          </a:xfrm>
        </p:grpSpPr>
        <p:sp>
          <p:nvSpPr>
            <p:cNvPr id="39" name="object 39"/>
            <p:cNvSpPr/>
            <p:nvPr/>
          </p:nvSpPr>
          <p:spPr>
            <a:xfrm>
              <a:off x="6783324" y="2138171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6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1" y="1119759"/>
                  </a:lnTo>
                  <a:lnTo>
                    <a:pt x="70484" y="1144524"/>
                  </a:lnTo>
                  <a:lnTo>
                    <a:pt x="115315" y="1153540"/>
                  </a:lnTo>
                  <a:lnTo>
                    <a:pt x="1807844" y="1153540"/>
                  </a:lnTo>
                  <a:lnTo>
                    <a:pt x="1852675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6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6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5" y="1144524"/>
                  </a:lnTo>
                  <a:lnTo>
                    <a:pt x="1807844" y="1153540"/>
                  </a:lnTo>
                  <a:lnTo>
                    <a:pt x="115315" y="1153540"/>
                  </a:lnTo>
                  <a:lnTo>
                    <a:pt x="70484" y="1144524"/>
                  </a:lnTo>
                  <a:lnTo>
                    <a:pt x="33781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6613906" y="2219960"/>
            <a:ext cx="145542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0" dirty="0">
                <a:solidFill>
                  <a:srgbClr val="FFFFFF"/>
                </a:solidFill>
                <a:latin typeface="Arial"/>
                <a:cs typeface="Carlito"/>
              </a:rPr>
              <a:t>Score </a:t>
            </a:r>
            <a:r>
              <a:rPr sz="1700" dirty="0">
                <a:solidFill>
                  <a:srgbClr val="FFFFFF"/>
                </a:solidFill>
                <a:latin typeface="Arial"/>
                <a:cs typeface="Carlito"/>
              </a:rPr>
              <a:t>models</a:t>
            </a:r>
            <a:r>
              <a:rPr sz="1700" spc="-185" dirty="0">
                <a:solidFill>
                  <a:srgbClr val="FFFFFF"/>
                </a:solidFill>
                <a:latin typeface="Arial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Arial"/>
                <a:cs typeface="Carlito"/>
              </a:rPr>
              <a:t>on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805930" y="2456180"/>
            <a:ext cx="107188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Arial"/>
                <a:cs typeface="Carlito"/>
              </a:rPr>
              <a:t>split </a:t>
            </a:r>
            <a:r>
              <a:rPr sz="1700" spc="-20" dirty="0">
                <a:solidFill>
                  <a:srgbClr val="FFFFFF"/>
                </a:solidFill>
                <a:latin typeface="Arial"/>
                <a:cs typeface="Carlito"/>
              </a:rPr>
              <a:t>test</a:t>
            </a:r>
            <a:r>
              <a:rPr sz="1700" spc="-190" dirty="0">
                <a:solidFill>
                  <a:srgbClr val="FFFFFF"/>
                </a:solidFill>
                <a:latin typeface="Arial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Arial"/>
                <a:cs typeface="Carlito"/>
              </a:rPr>
              <a:t>set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8938259" y="1933955"/>
            <a:ext cx="1938655" cy="1728470"/>
            <a:chOff x="8938259" y="1933955"/>
            <a:chExt cx="1938655" cy="1728470"/>
          </a:xfrm>
        </p:grpSpPr>
        <p:sp>
          <p:nvSpPr>
            <p:cNvPr id="45" name="object 45"/>
            <p:cNvSpPr/>
            <p:nvPr/>
          </p:nvSpPr>
          <p:spPr>
            <a:xfrm>
              <a:off x="9249155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90" h="1432560">
                  <a:moveTo>
                    <a:pt x="173481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1" y="1432560"/>
                  </a:lnTo>
                  <a:lnTo>
                    <a:pt x="17348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5" y="0"/>
                  </a:moveTo>
                  <a:lnTo>
                    <a:pt x="115316" y="0"/>
                  </a:lnTo>
                  <a:lnTo>
                    <a:pt x="70485" y="9016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7" y="1083056"/>
                  </a:lnTo>
                  <a:lnTo>
                    <a:pt x="33781" y="1119759"/>
                  </a:lnTo>
                  <a:lnTo>
                    <a:pt x="70485" y="1144524"/>
                  </a:lnTo>
                  <a:lnTo>
                    <a:pt x="115316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4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485" y="9016"/>
                  </a:lnTo>
                  <a:lnTo>
                    <a:pt x="115316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4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6" y="1153540"/>
                  </a:lnTo>
                  <a:lnTo>
                    <a:pt x="70485" y="1144524"/>
                  </a:lnTo>
                  <a:lnTo>
                    <a:pt x="33781" y="1119759"/>
                  </a:lnTo>
                  <a:lnTo>
                    <a:pt x="9017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9140697" y="2219960"/>
            <a:ext cx="15195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Arial"/>
                <a:cs typeface="Carlito"/>
              </a:rPr>
              <a:t>Confusion</a:t>
            </a:r>
            <a:r>
              <a:rPr sz="1700" spc="-170" dirty="0">
                <a:solidFill>
                  <a:srgbClr val="FFFFFF"/>
                </a:solidFill>
                <a:latin typeface="Arial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Arial"/>
                <a:cs typeface="Carlito"/>
              </a:rPr>
              <a:t>Matrix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9299193" y="2456180"/>
            <a:ext cx="120269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5" dirty="0">
                <a:solidFill>
                  <a:srgbClr val="FFFFFF"/>
                </a:solidFill>
                <a:latin typeface="Arial"/>
                <a:cs typeface="Carlito"/>
              </a:rPr>
              <a:t>for </a:t>
            </a:r>
            <a:r>
              <a:rPr sz="1700" dirty="0">
                <a:solidFill>
                  <a:srgbClr val="FFFFFF"/>
                </a:solidFill>
                <a:latin typeface="Arial"/>
                <a:cs typeface="Carlito"/>
              </a:rPr>
              <a:t>all</a:t>
            </a:r>
            <a:r>
              <a:rPr sz="1700" spc="-165" dirty="0">
                <a:solidFill>
                  <a:srgbClr val="FFFFFF"/>
                </a:solidFill>
                <a:latin typeface="Arial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Arial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8938259" y="3375659"/>
            <a:ext cx="1938655" cy="1170305"/>
            <a:chOff x="8938259" y="3375659"/>
            <a:chExt cx="1938655" cy="1170305"/>
          </a:xfrm>
        </p:grpSpPr>
        <p:sp>
          <p:nvSpPr>
            <p:cNvPr id="51" name="object 51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1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7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1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4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1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1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4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1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7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3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9055354" y="3656457"/>
            <a:ext cx="170942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3825" marR="5080" indent="-111760">
              <a:lnSpc>
                <a:spcPts val="2000"/>
              </a:lnSpc>
              <a:spcBef>
                <a:spcPts val="200"/>
              </a:spcBef>
            </a:pPr>
            <a:r>
              <a:rPr sz="1700" dirty="0">
                <a:solidFill>
                  <a:srgbClr val="FFFFFF"/>
                </a:solidFill>
                <a:latin typeface="Arial"/>
                <a:cs typeface="Carlito"/>
              </a:rPr>
              <a:t>Barplot </a:t>
            </a:r>
            <a:r>
              <a:rPr sz="1700" spc="-5" dirty="0">
                <a:solidFill>
                  <a:srgbClr val="FFFFFF"/>
                </a:solidFill>
                <a:latin typeface="Arial"/>
                <a:cs typeface="Carlito"/>
              </a:rPr>
              <a:t>to</a:t>
            </a:r>
            <a:r>
              <a:rPr sz="1700" spc="-155" dirty="0">
                <a:solidFill>
                  <a:srgbClr val="FFFFFF"/>
                </a:solidFill>
                <a:latin typeface="Arial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Arial"/>
                <a:cs typeface="Carlito"/>
              </a:rPr>
              <a:t>compare  </a:t>
            </a:r>
            <a:r>
              <a:rPr sz="1700" spc="-10" dirty="0">
                <a:solidFill>
                  <a:srgbClr val="FFFFFF"/>
                </a:solidFill>
                <a:latin typeface="Arial"/>
                <a:cs typeface="Carlito"/>
              </a:rPr>
              <a:t>scores </a:t>
            </a:r>
            <a:r>
              <a:rPr sz="1700" dirty="0">
                <a:solidFill>
                  <a:srgbClr val="FFFFFF"/>
                </a:solidFill>
                <a:latin typeface="Arial"/>
                <a:cs typeface="Carlito"/>
              </a:rPr>
              <a:t>of</a:t>
            </a:r>
            <a:r>
              <a:rPr sz="1700" spc="-150" dirty="0">
                <a:solidFill>
                  <a:srgbClr val="FFFFFF"/>
                </a:solidFill>
                <a:latin typeface="Arial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Arial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54" name="object 5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75" dirty="0">
                <a:uFill>
                  <a:solidFill>
                    <a:srgbClr val="7D7D7D"/>
                  </a:solidFill>
                </a:uFill>
                <a:latin typeface="Arial"/>
              </a:rPr>
              <a:t>Results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28166" y="5183504"/>
            <a:ext cx="904303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BB562C"/>
                </a:solidFill>
                <a:latin typeface="Arial"/>
                <a:cs typeface="Carlito"/>
              </a:rPr>
              <a:t>This is </a:t>
            </a:r>
            <a:r>
              <a:rPr sz="1800" dirty="0">
                <a:solidFill>
                  <a:srgbClr val="BB562C"/>
                </a:solidFill>
                <a:latin typeface="Arial"/>
                <a:cs typeface="Carlito"/>
              </a:rPr>
              <a:t>a </a:t>
            </a:r>
            <a:r>
              <a:rPr sz="1800" spc="-20" dirty="0">
                <a:solidFill>
                  <a:srgbClr val="BB562C"/>
                </a:solidFill>
                <a:latin typeface="Arial"/>
                <a:cs typeface="Carlito"/>
              </a:rPr>
              <a:t>preview </a:t>
            </a:r>
            <a:r>
              <a:rPr sz="1800" spc="-5" dirty="0">
                <a:solidFill>
                  <a:srgbClr val="BB562C"/>
                </a:solidFill>
                <a:latin typeface="Arial"/>
                <a:cs typeface="Carlito"/>
              </a:rPr>
              <a:t>of </a:t>
            </a:r>
            <a:r>
              <a:rPr sz="1800" dirty="0">
                <a:solidFill>
                  <a:srgbClr val="BB562C"/>
                </a:solidFill>
                <a:latin typeface="Arial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Arial"/>
                <a:cs typeface="Carlito"/>
              </a:rPr>
              <a:t>Plotly dashboard. </a:t>
            </a:r>
            <a:r>
              <a:rPr sz="1800" spc="-5" dirty="0">
                <a:solidFill>
                  <a:srgbClr val="BB562C"/>
                </a:solidFill>
                <a:latin typeface="Arial"/>
                <a:cs typeface="Carlito"/>
              </a:rPr>
              <a:t>The </a:t>
            </a:r>
            <a:r>
              <a:rPr sz="1800" spc="-20" dirty="0">
                <a:solidFill>
                  <a:srgbClr val="BB562C"/>
                </a:solidFill>
                <a:latin typeface="Arial"/>
                <a:cs typeface="Carlito"/>
              </a:rPr>
              <a:t>following </a:t>
            </a:r>
            <a:r>
              <a:rPr sz="1800" spc="-5" dirty="0">
                <a:solidFill>
                  <a:srgbClr val="BB562C"/>
                </a:solidFill>
                <a:latin typeface="Arial"/>
                <a:cs typeface="Carlito"/>
              </a:rPr>
              <a:t>sides will show </a:t>
            </a:r>
            <a:r>
              <a:rPr sz="1800" dirty="0">
                <a:solidFill>
                  <a:srgbClr val="BB562C"/>
                </a:solidFill>
                <a:latin typeface="Arial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Arial"/>
                <a:cs typeface="Carlito"/>
              </a:rPr>
              <a:t>results </a:t>
            </a:r>
            <a:r>
              <a:rPr sz="1800" spc="-5" dirty="0">
                <a:solidFill>
                  <a:srgbClr val="BB562C"/>
                </a:solidFill>
                <a:latin typeface="Arial"/>
                <a:cs typeface="Carlito"/>
              </a:rPr>
              <a:t>of </a:t>
            </a:r>
            <a:r>
              <a:rPr sz="1800" spc="-20" dirty="0">
                <a:solidFill>
                  <a:srgbClr val="BB562C"/>
                </a:solidFill>
                <a:latin typeface="Arial"/>
                <a:cs typeface="Carlito"/>
              </a:rPr>
              <a:t>EDA </a:t>
            </a:r>
            <a:r>
              <a:rPr sz="1800" spc="-5" dirty="0">
                <a:solidFill>
                  <a:srgbClr val="BB562C"/>
                </a:solidFill>
                <a:latin typeface="Arial"/>
                <a:cs typeface="Carlito"/>
              </a:rPr>
              <a:t>with  </a:t>
            </a:r>
            <a:r>
              <a:rPr sz="1800" spc="-20" dirty="0">
                <a:solidFill>
                  <a:srgbClr val="BB562C"/>
                </a:solidFill>
                <a:latin typeface="Arial"/>
                <a:cs typeface="Carlito"/>
              </a:rPr>
              <a:t>visualization, EDA </a:t>
            </a:r>
            <a:r>
              <a:rPr sz="1800" spc="-5" dirty="0">
                <a:solidFill>
                  <a:srgbClr val="BB562C"/>
                </a:solidFill>
                <a:latin typeface="Arial"/>
                <a:cs typeface="Carlito"/>
              </a:rPr>
              <a:t>with </a:t>
            </a:r>
            <a:r>
              <a:rPr sz="1800" dirty="0">
                <a:solidFill>
                  <a:srgbClr val="BB562C"/>
                </a:solidFill>
                <a:latin typeface="Arial"/>
                <a:cs typeface="Carlito"/>
              </a:rPr>
              <a:t>SQL, </a:t>
            </a:r>
            <a:r>
              <a:rPr sz="1800" spc="-25" dirty="0">
                <a:solidFill>
                  <a:srgbClr val="BB562C"/>
                </a:solidFill>
                <a:latin typeface="Arial"/>
                <a:cs typeface="Carlito"/>
              </a:rPr>
              <a:t>Interactive </a:t>
            </a:r>
            <a:r>
              <a:rPr sz="1800" dirty="0">
                <a:solidFill>
                  <a:srgbClr val="BB562C"/>
                </a:solidFill>
                <a:latin typeface="Arial"/>
                <a:cs typeface="Carlito"/>
              </a:rPr>
              <a:t>Map </a:t>
            </a:r>
            <a:r>
              <a:rPr sz="1800" spc="-5" dirty="0">
                <a:solidFill>
                  <a:srgbClr val="BB562C"/>
                </a:solidFill>
                <a:latin typeface="Arial"/>
                <a:cs typeface="Carlito"/>
              </a:rPr>
              <a:t>with </a:t>
            </a:r>
            <a:r>
              <a:rPr sz="1800" spc="-20" dirty="0">
                <a:solidFill>
                  <a:srgbClr val="BB562C"/>
                </a:solidFill>
                <a:latin typeface="Arial"/>
                <a:cs typeface="Carlito"/>
              </a:rPr>
              <a:t>Folium, </a:t>
            </a:r>
            <a:r>
              <a:rPr sz="1800" dirty="0">
                <a:solidFill>
                  <a:srgbClr val="BB562C"/>
                </a:solidFill>
                <a:latin typeface="Arial"/>
                <a:cs typeface="Carlito"/>
              </a:rPr>
              <a:t>and </a:t>
            </a:r>
            <a:r>
              <a:rPr sz="1800" spc="-10" dirty="0">
                <a:solidFill>
                  <a:srgbClr val="BB562C"/>
                </a:solidFill>
                <a:latin typeface="Arial"/>
                <a:cs typeface="Carlito"/>
              </a:rPr>
              <a:t>finally </a:t>
            </a:r>
            <a:r>
              <a:rPr sz="1800" dirty="0">
                <a:solidFill>
                  <a:srgbClr val="BB562C"/>
                </a:solidFill>
                <a:latin typeface="Arial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Arial"/>
                <a:cs typeface="Carlito"/>
              </a:rPr>
              <a:t>results </a:t>
            </a:r>
            <a:r>
              <a:rPr sz="1800" spc="-5" dirty="0">
                <a:solidFill>
                  <a:srgbClr val="BB562C"/>
                </a:solidFill>
                <a:latin typeface="Arial"/>
                <a:cs typeface="Carlito"/>
              </a:rPr>
              <a:t>of our </a:t>
            </a:r>
            <a:r>
              <a:rPr sz="1800" dirty="0">
                <a:solidFill>
                  <a:srgbClr val="BB562C"/>
                </a:solidFill>
                <a:latin typeface="Arial"/>
                <a:cs typeface="Carlito"/>
              </a:rPr>
              <a:t>model </a:t>
            </a:r>
            <a:r>
              <a:rPr sz="1800" spc="-5" dirty="0">
                <a:solidFill>
                  <a:srgbClr val="BB562C"/>
                </a:solidFill>
                <a:latin typeface="Arial"/>
                <a:cs typeface="Carlito"/>
              </a:rPr>
              <a:t>with  </a:t>
            </a:r>
            <a:r>
              <a:rPr sz="1800" dirty="0">
                <a:solidFill>
                  <a:srgbClr val="BB562C"/>
                </a:solidFill>
                <a:latin typeface="Arial"/>
                <a:cs typeface="Carlito"/>
              </a:rPr>
              <a:t>about 83%</a:t>
            </a:r>
            <a:r>
              <a:rPr sz="1800" spc="-5" dirty="0">
                <a:solidFill>
                  <a:srgbClr val="BB562C"/>
                </a:solidFill>
                <a:latin typeface="Arial"/>
                <a:cs typeface="Carlito"/>
              </a:rPr>
              <a:t> </a:t>
            </a:r>
            <a:r>
              <a:rPr sz="1800" spc="-45" dirty="0">
                <a:solidFill>
                  <a:srgbClr val="BB562C"/>
                </a:solidFill>
                <a:latin typeface="Arial"/>
                <a:cs typeface="Carlito"/>
              </a:rPr>
              <a:t>accuracy.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8F4877-D962-4130-8512-2C5408972F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1735136"/>
            <a:ext cx="5963918" cy="335470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8888095" cy="112146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200" spc="-1125" dirty="0">
                <a:solidFill>
                  <a:srgbClr val="242424"/>
                </a:solidFill>
                <a:latin typeface="Arial" panose="020B0502040204020203" pitchFamily="34" charset="0"/>
                <a:cs typeface="Arial"/>
              </a:rPr>
              <a:t>E</a:t>
            </a:r>
            <a:r>
              <a:rPr lang="en-IN" sz="7200" spc="-1125" dirty="0">
                <a:solidFill>
                  <a:srgbClr val="242424"/>
                </a:solidFill>
                <a:latin typeface="Arial" panose="020B0502040204020203" pitchFamily="34" charset="0"/>
                <a:cs typeface="Arial"/>
              </a:rPr>
              <a:t>   </a:t>
            </a:r>
            <a:r>
              <a:rPr sz="7200" spc="-1125" dirty="0">
                <a:solidFill>
                  <a:srgbClr val="242424"/>
                </a:solidFill>
                <a:latin typeface="Arial" panose="020B0502040204020203" pitchFamily="34" charset="0"/>
                <a:cs typeface="Arial"/>
              </a:rPr>
              <a:t>D</a:t>
            </a:r>
            <a:r>
              <a:rPr lang="en-IN" sz="7200" spc="-1125" dirty="0">
                <a:solidFill>
                  <a:srgbClr val="242424"/>
                </a:solidFill>
                <a:latin typeface="Arial" panose="020B0502040204020203" pitchFamily="34" charset="0"/>
                <a:cs typeface="Arial"/>
              </a:rPr>
              <a:t>  </a:t>
            </a:r>
            <a:r>
              <a:rPr sz="7200" spc="-1125" dirty="0">
                <a:solidFill>
                  <a:srgbClr val="242424"/>
                </a:solidFill>
                <a:latin typeface="Arial" panose="020B0502040204020203" pitchFamily="34" charset="0"/>
                <a:cs typeface="Arial"/>
              </a:rPr>
              <a:t>A </a:t>
            </a:r>
            <a:r>
              <a:rPr lang="en-IN" sz="7200" spc="-1125" dirty="0">
                <a:solidFill>
                  <a:srgbClr val="242424"/>
                </a:solidFill>
                <a:latin typeface="Arial" panose="020B0502040204020203" pitchFamily="34" charset="0"/>
                <a:cs typeface="Arial"/>
              </a:rPr>
              <a:t>   </a:t>
            </a:r>
            <a:r>
              <a:rPr sz="7200" spc="-50" dirty="0">
                <a:solidFill>
                  <a:srgbClr val="242424"/>
                </a:solidFill>
                <a:latin typeface="Arial" panose="020B0502040204020203" pitchFamily="34" charset="0"/>
                <a:cs typeface="Arial"/>
              </a:rPr>
              <a:t>with</a:t>
            </a:r>
            <a:r>
              <a:rPr sz="7200" spc="-1270" dirty="0">
                <a:solidFill>
                  <a:srgbClr val="242424"/>
                </a:solidFill>
                <a:latin typeface="Arial" panose="020B0502040204020203" pitchFamily="34" charset="0"/>
                <a:cs typeface="Arial"/>
              </a:rPr>
              <a:t> </a:t>
            </a:r>
            <a:r>
              <a:rPr sz="7200" spc="-425" dirty="0">
                <a:solidFill>
                  <a:srgbClr val="242424"/>
                </a:solidFill>
                <a:latin typeface="Arial" panose="020B0502040204020203" pitchFamily="34" charset="0"/>
                <a:cs typeface="Arial"/>
              </a:rPr>
              <a:t>Visualization</a:t>
            </a:r>
            <a:endParaRPr sz="7200" dirty="0">
              <a:latin typeface="Bahnschrift Condensed" panose="020B0502040204020203" pitchFamily="34" charset="0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411726"/>
            <a:ext cx="73736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52955" algn="l"/>
                <a:tab pos="4218940" algn="l"/>
                <a:tab pos="5101590" algn="l"/>
                <a:tab pos="6543675" algn="l"/>
              </a:tabLst>
            </a:pPr>
            <a:r>
              <a:rPr sz="2400" spc="-275" dirty="0">
                <a:solidFill>
                  <a:srgbClr val="616E52"/>
                </a:solidFill>
                <a:latin typeface="Arial"/>
                <a:cs typeface="Arial"/>
              </a:rPr>
              <a:t>EXPLORATORY	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 </a:t>
            </a:r>
            <a:r>
              <a:rPr sz="2400" spc="-33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225" dirty="0">
                <a:solidFill>
                  <a:srgbClr val="616E52"/>
                </a:solidFill>
                <a:latin typeface="Arial"/>
                <a:cs typeface="Arial"/>
              </a:rPr>
              <a:t>ANALYSIS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215" dirty="0">
                <a:solidFill>
                  <a:srgbClr val="616E52"/>
                </a:solidFill>
                <a:latin typeface="Arial"/>
                <a:cs typeface="Arial"/>
              </a:rPr>
              <a:t>SEABORN	</a:t>
            </a:r>
            <a:r>
              <a:rPr sz="2400" spc="-295" dirty="0">
                <a:solidFill>
                  <a:srgbClr val="616E52"/>
                </a:solidFill>
                <a:latin typeface="Arial"/>
                <a:cs typeface="Arial"/>
              </a:rPr>
              <a:t>PLOTS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06907" y="456438"/>
            <a:ext cx="51625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BB562C"/>
                </a:solidFill>
                <a:latin typeface="Arial"/>
              </a:rPr>
              <a:t>Flight </a:t>
            </a:r>
            <a:r>
              <a:rPr sz="3600" spc="-229" dirty="0">
                <a:solidFill>
                  <a:srgbClr val="BB562C"/>
                </a:solidFill>
                <a:latin typeface="Arial"/>
              </a:rPr>
              <a:t>Number </a:t>
            </a:r>
            <a:r>
              <a:rPr sz="3600" spc="-300" dirty="0">
                <a:solidFill>
                  <a:srgbClr val="BB562C"/>
                </a:solidFill>
                <a:latin typeface="Arial"/>
              </a:rPr>
              <a:t>vs. </a:t>
            </a:r>
            <a:r>
              <a:rPr sz="3600" spc="-310" dirty="0">
                <a:solidFill>
                  <a:srgbClr val="BB562C"/>
                </a:solidFill>
                <a:latin typeface="Arial"/>
              </a:rPr>
              <a:t>Launch</a:t>
            </a:r>
            <a:r>
              <a:rPr sz="3600" spc="-765" dirty="0">
                <a:solidFill>
                  <a:srgbClr val="BB562C"/>
                </a:solidFill>
                <a:latin typeface="Arial"/>
              </a:rPr>
              <a:t> </a:t>
            </a:r>
            <a:r>
              <a:rPr sz="3600" spc="-265" dirty="0">
                <a:solidFill>
                  <a:srgbClr val="BB562C"/>
                </a:solidFill>
                <a:latin typeface="Arial"/>
              </a:rPr>
              <a:t>Site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806907" y="5146750"/>
            <a:ext cx="6850380" cy="118314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20900"/>
              </a:lnSpc>
              <a:spcBef>
                <a:spcPts val="105"/>
              </a:spcBef>
            </a:pPr>
            <a:r>
              <a:rPr sz="1600" spc="-20" dirty="0">
                <a:latin typeface="Arial"/>
                <a:cs typeface="Carlito"/>
              </a:rPr>
              <a:t>Graphic </a:t>
            </a:r>
            <a:r>
              <a:rPr sz="1600" spc="-10" dirty="0">
                <a:latin typeface="Arial"/>
                <a:cs typeface="Carlito"/>
              </a:rPr>
              <a:t>suggests </a:t>
            </a:r>
            <a:r>
              <a:rPr sz="1600" spc="-5" dirty="0">
                <a:latin typeface="Arial"/>
                <a:cs typeface="Carlito"/>
              </a:rPr>
              <a:t>an </a:t>
            </a:r>
            <a:r>
              <a:rPr sz="1600" spc="-20" dirty="0">
                <a:latin typeface="Arial"/>
                <a:cs typeface="Carlito"/>
              </a:rPr>
              <a:t>increase </a:t>
            </a:r>
            <a:r>
              <a:rPr sz="1600" dirty="0">
                <a:latin typeface="Arial"/>
                <a:cs typeface="Carlito"/>
              </a:rPr>
              <a:t>in </a:t>
            </a:r>
            <a:r>
              <a:rPr sz="1600" spc="-15" dirty="0">
                <a:latin typeface="Arial"/>
                <a:cs typeface="Carlito"/>
              </a:rPr>
              <a:t>success </a:t>
            </a:r>
            <a:r>
              <a:rPr sz="1600" spc="-40" dirty="0">
                <a:latin typeface="Arial"/>
                <a:cs typeface="Carlito"/>
              </a:rPr>
              <a:t>rate </a:t>
            </a:r>
            <a:r>
              <a:rPr sz="1600" spc="-20" dirty="0">
                <a:latin typeface="Arial"/>
                <a:cs typeface="Carlito"/>
              </a:rPr>
              <a:t>over </a:t>
            </a:r>
            <a:r>
              <a:rPr sz="1600" spc="-5" dirty="0">
                <a:latin typeface="Arial"/>
                <a:cs typeface="Carlito"/>
              </a:rPr>
              <a:t>time </a:t>
            </a:r>
            <a:r>
              <a:rPr sz="1600" spc="-20" dirty="0">
                <a:latin typeface="Arial"/>
                <a:cs typeface="Carlito"/>
              </a:rPr>
              <a:t>(indicated </a:t>
            </a:r>
            <a:r>
              <a:rPr sz="1600" dirty="0">
                <a:latin typeface="Arial"/>
                <a:cs typeface="Carlito"/>
              </a:rPr>
              <a:t>in </a:t>
            </a:r>
            <a:r>
              <a:rPr sz="1600" spc="-10" dirty="0">
                <a:latin typeface="Arial"/>
                <a:cs typeface="Carlito"/>
              </a:rPr>
              <a:t>Flight </a:t>
            </a:r>
            <a:r>
              <a:rPr sz="1600" spc="-5" dirty="0">
                <a:latin typeface="Arial"/>
                <a:cs typeface="Carlito"/>
              </a:rPr>
              <a:t>Number).  </a:t>
            </a:r>
            <a:r>
              <a:rPr sz="1600" spc="-25" dirty="0">
                <a:latin typeface="Arial"/>
                <a:cs typeface="Carlito"/>
              </a:rPr>
              <a:t>Likely </a:t>
            </a:r>
            <a:r>
              <a:rPr sz="1600" spc="-5" dirty="0">
                <a:latin typeface="Arial"/>
                <a:cs typeface="Carlito"/>
              </a:rPr>
              <a:t>a big </a:t>
            </a:r>
            <a:r>
              <a:rPr sz="1600" spc="-25" dirty="0">
                <a:latin typeface="Arial"/>
                <a:cs typeface="Carlito"/>
              </a:rPr>
              <a:t>breakthrough </a:t>
            </a:r>
            <a:r>
              <a:rPr sz="1600" spc="-20" dirty="0">
                <a:latin typeface="Arial"/>
                <a:cs typeface="Carlito"/>
              </a:rPr>
              <a:t>around </a:t>
            </a:r>
            <a:r>
              <a:rPr sz="1600" spc="-10" dirty="0">
                <a:latin typeface="Arial"/>
                <a:cs typeface="Carlito"/>
              </a:rPr>
              <a:t>flight </a:t>
            </a:r>
            <a:r>
              <a:rPr sz="1600" spc="-15" dirty="0">
                <a:latin typeface="Arial"/>
                <a:cs typeface="Carlito"/>
              </a:rPr>
              <a:t>20 </a:t>
            </a:r>
            <a:r>
              <a:rPr sz="1600" spc="-5" dirty="0">
                <a:latin typeface="Arial"/>
                <a:cs typeface="Carlito"/>
              </a:rPr>
              <a:t>which </a:t>
            </a:r>
            <a:r>
              <a:rPr sz="1600" spc="-15" dirty="0">
                <a:latin typeface="Arial"/>
                <a:cs typeface="Carlito"/>
              </a:rPr>
              <a:t>significantly </a:t>
            </a:r>
            <a:r>
              <a:rPr sz="1600" spc="-20" dirty="0">
                <a:latin typeface="Arial"/>
                <a:cs typeface="Carlito"/>
              </a:rPr>
              <a:t>increased </a:t>
            </a:r>
            <a:r>
              <a:rPr sz="1600" spc="-15" dirty="0">
                <a:latin typeface="Arial"/>
                <a:cs typeface="Carlito"/>
              </a:rPr>
              <a:t>success </a:t>
            </a:r>
            <a:r>
              <a:rPr sz="1600" spc="-25" dirty="0">
                <a:latin typeface="Arial"/>
                <a:cs typeface="Carlito"/>
              </a:rPr>
              <a:t>rate.  </a:t>
            </a:r>
            <a:r>
              <a:rPr sz="1600" spc="-20" dirty="0">
                <a:latin typeface="Arial"/>
                <a:cs typeface="Carlito"/>
              </a:rPr>
              <a:t>CCAFS appears </a:t>
            </a:r>
            <a:r>
              <a:rPr sz="1600" spc="-15" dirty="0">
                <a:latin typeface="Arial"/>
                <a:cs typeface="Carlito"/>
              </a:rPr>
              <a:t>to </a:t>
            </a:r>
            <a:r>
              <a:rPr sz="1600" spc="-5" dirty="0">
                <a:latin typeface="Arial"/>
                <a:cs typeface="Carlito"/>
              </a:rPr>
              <a:t>be the main </a:t>
            </a:r>
            <a:r>
              <a:rPr sz="1600" spc="-10" dirty="0">
                <a:latin typeface="Arial"/>
                <a:cs typeface="Carlito"/>
              </a:rPr>
              <a:t>launch </a:t>
            </a:r>
            <a:r>
              <a:rPr sz="1600" spc="-15" dirty="0">
                <a:latin typeface="Arial"/>
                <a:cs typeface="Carlito"/>
              </a:rPr>
              <a:t>site </a:t>
            </a:r>
            <a:r>
              <a:rPr sz="1600" spc="-5" dirty="0">
                <a:latin typeface="Arial"/>
                <a:cs typeface="Carlito"/>
              </a:rPr>
              <a:t>as it has the </a:t>
            </a:r>
            <a:r>
              <a:rPr sz="1600" spc="-20" dirty="0">
                <a:latin typeface="Arial"/>
                <a:cs typeface="Carlito"/>
              </a:rPr>
              <a:t>most</a:t>
            </a:r>
            <a:r>
              <a:rPr sz="1600" spc="-90" dirty="0">
                <a:latin typeface="Arial"/>
                <a:cs typeface="Carlito"/>
              </a:rPr>
              <a:t> </a:t>
            </a:r>
            <a:r>
              <a:rPr sz="1600" spc="-20" dirty="0">
                <a:latin typeface="Arial"/>
                <a:cs typeface="Carlito"/>
              </a:rPr>
              <a:t>volume.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32204"/>
            <a:ext cx="12100560" cy="23774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77900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Arial"/>
                <a:cs typeface="Carlito"/>
              </a:rPr>
              <a:t>Green indicates successful </a:t>
            </a:r>
            <a:r>
              <a:rPr sz="1600" spc="-10" dirty="0">
                <a:latin typeface="Arial"/>
                <a:cs typeface="Carlito"/>
              </a:rPr>
              <a:t>launch; </a:t>
            </a:r>
            <a:r>
              <a:rPr sz="1600" spc="-15" dirty="0">
                <a:latin typeface="Arial"/>
                <a:cs typeface="Carlito"/>
              </a:rPr>
              <a:t>Purple </a:t>
            </a:r>
            <a:r>
              <a:rPr sz="1600" spc="-20" dirty="0">
                <a:latin typeface="Arial"/>
                <a:cs typeface="Carlito"/>
              </a:rPr>
              <a:t>indicates unsuccessful</a:t>
            </a:r>
            <a:r>
              <a:rPr sz="1600" spc="180" dirty="0">
                <a:latin typeface="Arial"/>
                <a:cs typeface="Carlito"/>
              </a:rPr>
              <a:t> </a:t>
            </a:r>
            <a:r>
              <a:rPr sz="1600" spc="-10" dirty="0">
                <a:latin typeface="Arial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506095"/>
            <a:ext cx="40252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rgbClr val="BB562C"/>
                </a:solidFill>
                <a:latin typeface="Arial"/>
              </a:rPr>
              <a:t>Payload </a:t>
            </a:r>
            <a:r>
              <a:rPr sz="3600" spc="-300" dirty="0">
                <a:solidFill>
                  <a:srgbClr val="BB562C"/>
                </a:solidFill>
                <a:latin typeface="Arial"/>
              </a:rPr>
              <a:t>vs. </a:t>
            </a:r>
            <a:r>
              <a:rPr sz="3600" spc="-310" dirty="0">
                <a:solidFill>
                  <a:srgbClr val="BB562C"/>
                </a:solidFill>
                <a:latin typeface="Arial"/>
              </a:rPr>
              <a:t>Launch</a:t>
            </a:r>
            <a:r>
              <a:rPr sz="3600" spc="-495" dirty="0">
                <a:solidFill>
                  <a:srgbClr val="BB562C"/>
                </a:solidFill>
                <a:latin typeface="Arial"/>
              </a:rPr>
              <a:t> </a:t>
            </a:r>
            <a:r>
              <a:rPr sz="3600" spc="-260" dirty="0">
                <a:solidFill>
                  <a:srgbClr val="BB562C"/>
                </a:solidFill>
                <a:latin typeface="Arial"/>
              </a:rPr>
              <a:t>Site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902614" y="5103774"/>
            <a:ext cx="5099050" cy="884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1400"/>
              </a:lnSpc>
              <a:spcBef>
                <a:spcPts val="100"/>
              </a:spcBef>
            </a:pPr>
            <a:r>
              <a:rPr sz="1600" spc="-25" dirty="0">
                <a:latin typeface="Arial"/>
                <a:cs typeface="Carlito"/>
              </a:rPr>
              <a:t>Payload </a:t>
            </a:r>
            <a:r>
              <a:rPr sz="1600" spc="-5" dirty="0">
                <a:latin typeface="Arial"/>
                <a:cs typeface="Carlito"/>
              </a:rPr>
              <a:t>mass </a:t>
            </a:r>
            <a:r>
              <a:rPr sz="1600" spc="-20" dirty="0">
                <a:latin typeface="Arial"/>
                <a:cs typeface="Carlito"/>
              </a:rPr>
              <a:t>appears </a:t>
            </a:r>
            <a:r>
              <a:rPr sz="1600" spc="-15" dirty="0">
                <a:latin typeface="Arial"/>
                <a:cs typeface="Carlito"/>
              </a:rPr>
              <a:t>to </a:t>
            </a:r>
            <a:r>
              <a:rPr sz="1600" spc="-20" dirty="0">
                <a:latin typeface="Arial"/>
                <a:cs typeface="Carlito"/>
              </a:rPr>
              <a:t>fall mostly between </a:t>
            </a:r>
            <a:r>
              <a:rPr sz="1600" spc="-10" dirty="0">
                <a:latin typeface="Arial"/>
                <a:cs typeface="Carlito"/>
              </a:rPr>
              <a:t>0-6000 </a:t>
            </a:r>
            <a:r>
              <a:rPr sz="1600" spc="-5" dirty="0">
                <a:latin typeface="Arial"/>
                <a:cs typeface="Carlito"/>
              </a:rPr>
              <a:t>kg.  </a:t>
            </a:r>
            <a:r>
              <a:rPr sz="1600" spc="-25" dirty="0">
                <a:latin typeface="Arial"/>
                <a:cs typeface="Carlito"/>
              </a:rPr>
              <a:t>Different </a:t>
            </a:r>
            <a:r>
              <a:rPr sz="1600" spc="-5" dirty="0">
                <a:latin typeface="Arial"/>
                <a:cs typeface="Carlito"/>
              </a:rPr>
              <a:t>launch </a:t>
            </a:r>
            <a:r>
              <a:rPr sz="1600" spc="-10" dirty="0">
                <a:latin typeface="Arial"/>
                <a:cs typeface="Carlito"/>
              </a:rPr>
              <a:t>sites </a:t>
            </a:r>
            <a:r>
              <a:rPr sz="1600" spc="-5" dirty="0">
                <a:latin typeface="Arial"/>
                <a:cs typeface="Carlito"/>
              </a:rPr>
              <a:t>also </a:t>
            </a:r>
            <a:r>
              <a:rPr sz="1600" spc="-15" dirty="0">
                <a:latin typeface="Arial"/>
                <a:cs typeface="Carlito"/>
              </a:rPr>
              <a:t>seem to use </a:t>
            </a:r>
            <a:r>
              <a:rPr sz="1600" spc="-25" dirty="0">
                <a:latin typeface="Arial"/>
                <a:cs typeface="Carlito"/>
              </a:rPr>
              <a:t>different </a:t>
            </a:r>
            <a:r>
              <a:rPr sz="1600" spc="-20" dirty="0">
                <a:latin typeface="Arial"/>
                <a:cs typeface="Carlito"/>
              </a:rPr>
              <a:t>payload</a:t>
            </a:r>
            <a:r>
              <a:rPr sz="1600" spc="-10" dirty="0">
                <a:latin typeface="Arial"/>
                <a:cs typeface="Carlito"/>
              </a:rPr>
              <a:t> </a:t>
            </a:r>
            <a:r>
              <a:rPr sz="1600" spc="-5" dirty="0">
                <a:latin typeface="Arial"/>
                <a:cs typeface="Carlito"/>
              </a:rPr>
              <a:t>mass.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53539"/>
            <a:ext cx="12100560" cy="23774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Arial"/>
                <a:cs typeface="Carlito"/>
              </a:rPr>
              <a:t>Green indicates successful </a:t>
            </a:r>
            <a:r>
              <a:rPr sz="1600" spc="-10" dirty="0">
                <a:latin typeface="Arial"/>
                <a:cs typeface="Carlito"/>
              </a:rPr>
              <a:t>launch; </a:t>
            </a:r>
            <a:r>
              <a:rPr sz="1600" spc="-15" dirty="0">
                <a:latin typeface="Arial"/>
                <a:cs typeface="Carlito"/>
              </a:rPr>
              <a:t>Purple </a:t>
            </a:r>
            <a:r>
              <a:rPr sz="1600" spc="-20" dirty="0">
                <a:latin typeface="Arial"/>
                <a:cs typeface="Carlito"/>
              </a:rPr>
              <a:t>indicates unsuccessful</a:t>
            </a:r>
            <a:r>
              <a:rPr sz="1600" spc="185" dirty="0">
                <a:latin typeface="Arial"/>
                <a:cs typeface="Carlito"/>
              </a:rPr>
              <a:t> </a:t>
            </a:r>
            <a:r>
              <a:rPr sz="1600" spc="-10" dirty="0">
                <a:latin typeface="Arial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190" dirty="0">
                <a:uFill>
                  <a:solidFill>
                    <a:srgbClr val="7D7D7D"/>
                  </a:solidFill>
                </a:uFill>
                <a:latin typeface="Arial"/>
              </a:rPr>
              <a:t>Outline	</a:t>
            </a:r>
          </a:p>
        </p:txBody>
      </p:sp>
      <p:sp>
        <p:nvSpPr>
          <p:cNvPr id="3" name="object 3"/>
          <p:cNvSpPr/>
          <p:nvPr/>
        </p:nvSpPr>
        <p:spPr>
          <a:xfrm>
            <a:off x="1566672" y="2470404"/>
            <a:ext cx="2968752" cy="23042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288404" y="2168423"/>
            <a:ext cx="2814320" cy="256984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30" dirty="0">
                <a:solidFill>
                  <a:srgbClr val="BB562C"/>
                </a:solidFill>
                <a:latin typeface="Arial"/>
                <a:cs typeface="Carlito"/>
              </a:rPr>
              <a:t>Executive </a:t>
            </a:r>
            <a:r>
              <a:rPr sz="2200" spc="-15" dirty="0">
                <a:solidFill>
                  <a:srgbClr val="BB562C"/>
                </a:solidFill>
                <a:latin typeface="Arial"/>
                <a:cs typeface="Carlito"/>
              </a:rPr>
              <a:t>Summary</a:t>
            </a:r>
            <a:r>
              <a:rPr sz="2200" spc="-10" dirty="0">
                <a:solidFill>
                  <a:srgbClr val="BB562C"/>
                </a:solidFill>
                <a:latin typeface="Arial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Arial"/>
                <a:cs typeface="Carlito"/>
              </a:rPr>
              <a:t>(3)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solidFill>
                  <a:srgbClr val="BB562C"/>
                </a:solidFill>
                <a:latin typeface="Arial"/>
                <a:cs typeface="Carlito"/>
              </a:rPr>
              <a:t>Introduction</a:t>
            </a:r>
            <a:r>
              <a:rPr sz="2200" spc="-40" dirty="0">
                <a:solidFill>
                  <a:srgbClr val="BB562C"/>
                </a:solidFill>
                <a:latin typeface="Arial"/>
                <a:cs typeface="Carlito"/>
              </a:rPr>
              <a:t> </a:t>
            </a:r>
            <a:r>
              <a:rPr sz="2200" spc="-10" dirty="0">
                <a:solidFill>
                  <a:srgbClr val="BB562C"/>
                </a:solidFill>
                <a:latin typeface="Arial"/>
                <a:cs typeface="Carlito"/>
              </a:rPr>
              <a:t>(4)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BB562C"/>
                </a:solidFill>
                <a:latin typeface="Arial"/>
                <a:cs typeface="Carlito"/>
              </a:rPr>
              <a:t>Methodology</a:t>
            </a:r>
            <a:r>
              <a:rPr sz="2200" spc="-60" dirty="0">
                <a:solidFill>
                  <a:srgbClr val="BB562C"/>
                </a:solidFill>
                <a:latin typeface="Arial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Arial"/>
                <a:cs typeface="Carlito"/>
              </a:rPr>
              <a:t>(6)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solidFill>
                  <a:srgbClr val="BB562C"/>
                </a:solidFill>
                <a:latin typeface="Arial"/>
                <a:cs typeface="Carlito"/>
              </a:rPr>
              <a:t>Results</a:t>
            </a:r>
            <a:r>
              <a:rPr sz="2200" dirty="0">
                <a:solidFill>
                  <a:srgbClr val="BB562C"/>
                </a:solidFill>
                <a:latin typeface="Arial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Arial"/>
                <a:cs typeface="Carlito"/>
              </a:rPr>
              <a:t>(16)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BB562C"/>
                </a:solidFill>
                <a:latin typeface="Arial"/>
                <a:cs typeface="Carlito"/>
              </a:rPr>
              <a:t>Conclusion</a:t>
            </a:r>
            <a:r>
              <a:rPr sz="2200" spc="-80" dirty="0">
                <a:solidFill>
                  <a:srgbClr val="BB562C"/>
                </a:solidFill>
                <a:latin typeface="Arial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Arial"/>
                <a:cs typeface="Carlito"/>
              </a:rPr>
              <a:t>(46)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BB562C"/>
                </a:solidFill>
                <a:latin typeface="Arial"/>
                <a:cs typeface="Carlito"/>
              </a:rPr>
              <a:t>Appendix</a:t>
            </a:r>
            <a:r>
              <a:rPr sz="2200" spc="-90" dirty="0">
                <a:solidFill>
                  <a:srgbClr val="BB562C"/>
                </a:solidFill>
                <a:latin typeface="Arial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Arial"/>
                <a:cs typeface="Carlito"/>
              </a:rPr>
              <a:t>(47)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2</a:t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3391" y="488696"/>
            <a:ext cx="45739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25" dirty="0">
                <a:solidFill>
                  <a:srgbClr val="BB562C"/>
                </a:solidFill>
                <a:latin typeface="Arial"/>
              </a:rPr>
              <a:t>Success </a:t>
            </a:r>
            <a:r>
              <a:rPr sz="3600" spc="-165" dirty="0">
                <a:solidFill>
                  <a:srgbClr val="BB562C"/>
                </a:solidFill>
                <a:latin typeface="Arial"/>
              </a:rPr>
              <a:t>rate </a:t>
            </a:r>
            <a:r>
              <a:rPr sz="3600" spc="-300" dirty="0">
                <a:solidFill>
                  <a:srgbClr val="BB562C"/>
                </a:solidFill>
                <a:latin typeface="Arial"/>
              </a:rPr>
              <a:t>vs. </a:t>
            </a:r>
            <a:r>
              <a:rPr sz="3600" spc="-135" dirty="0">
                <a:solidFill>
                  <a:srgbClr val="BB562C"/>
                </a:solidFill>
                <a:latin typeface="Arial"/>
              </a:rPr>
              <a:t>Orbit</a:t>
            </a:r>
            <a:r>
              <a:rPr sz="3600" spc="-670" dirty="0">
                <a:solidFill>
                  <a:srgbClr val="BB562C"/>
                </a:solidFill>
                <a:latin typeface="Arial"/>
              </a:rPr>
              <a:t> </a:t>
            </a:r>
            <a:r>
              <a:rPr sz="3600" spc="-145" dirty="0">
                <a:solidFill>
                  <a:srgbClr val="BB562C"/>
                </a:solidFill>
                <a:latin typeface="Arial"/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7848" y="4915179"/>
            <a:ext cx="6502400" cy="1499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800"/>
              </a:lnSpc>
              <a:spcBef>
                <a:spcPts val="100"/>
              </a:spcBef>
            </a:pPr>
            <a:r>
              <a:rPr sz="1600" spc="-15" dirty="0">
                <a:latin typeface="Arial"/>
                <a:cs typeface="Carlito"/>
              </a:rPr>
              <a:t>ES-L1 </a:t>
            </a:r>
            <a:r>
              <a:rPr sz="1600" spc="-20" dirty="0">
                <a:latin typeface="Arial"/>
                <a:cs typeface="Carlito"/>
              </a:rPr>
              <a:t>(1), </a:t>
            </a:r>
            <a:r>
              <a:rPr sz="1600" spc="-25" dirty="0">
                <a:latin typeface="Arial"/>
                <a:cs typeface="Carlito"/>
              </a:rPr>
              <a:t>GEO </a:t>
            </a:r>
            <a:r>
              <a:rPr sz="1600" spc="-20" dirty="0">
                <a:latin typeface="Arial"/>
                <a:cs typeface="Carlito"/>
              </a:rPr>
              <a:t>(1), HEO </a:t>
            </a:r>
            <a:r>
              <a:rPr sz="1600" spc="-15" dirty="0">
                <a:latin typeface="Arial"/>
                <a:cs typeface="Carlito"/>
              </a:rPr>
              <a:t>(1) </a:t>
            </a:r>
            <a:r>
              <a:rPr sz="1600" spc="-25" dirty="0">
                <a:latin typeface="Arial"/>
                <a:cs typeface="Carlito"/>
              </a:rPr>
              <a:t>have </a:t>
            </a:r>
            <a:r>
              <a:rPr sz="1600" spc="-20" dirty="0">
                <a:latin typeface="Arial"/>
                <a:cs typeface="Carlito"/>
              </a:rPr>
              <a:t>100% </a:t>
            </a:r>
            <a:r>
              <a:rPr sz="1600" spc="-15" dirty="0">
                <a:latin typeface="Arial"/>
                <a:cs typeface="Carlito"/>
              </a:rPr>
              <a:t>success </a:t>
            </a:r>
            <a:r>
              <a:rPr sz="1600" spc="-40" dirty="0">
                <a:latin typeface="Arial"/>
                <a:cs typeface="Carlito"/>
              </a:rPr>
              <a:t>rate </a:t>
            </a:r>
            <a:r>
              <a:rPr sz="1600" spc="-15" dirty="0">
                <a:latin typeface="Arial"/>
                <a:cs typeface="Carlito"/>
              </a:rPr>
              <a:t>(sample </a:t>
            </a:r>
            <a:r>
              <a:rPr sz="1600" spc="-20" dirty="0">
                <a:latin typeface="Arial"/>
                <a:cs typeface="Carlito"/>
              </a:rPr>
              <a:t>sizes </a:t>
            </a:r>
            <a:r>
              <a:rPr sz="1600" spc="-5" dirty="0">
                <a:latin typeface="Arial"/>
                <a:cs typeface="Carlito"/>
              </a:rPr>
              <a:t>in </a:t>
            </a:r>
            <a:r>
              <a:rPr sz="1600" spc="-20" dirty="0">
                <a:latin typeface="Arial"/>
                <a:cs typeface="Carlito"/>
              </a:rPr>
              <a:t>parenthesis)  </a:t>
            </a:r>
            <a:r>
              <a:rPr sz="1600" spc="-10" dirty="0">
                <a:latin typeface="Arial"/>
                <a:cs typeface="Carlito"/>
              </a:rPr>
              <a:t>SSO </a:t>
            </a:r>
            <a:r>
              <a:rPr sz="1600" spc="-15" dirty="0">
                <a:latin typeface="Arial"/>
                <a:cs typeface="Carlito"/>
              </a:rPr>
              <a:t>(5) </a:t>
            </a:r>
            <a:r>
              <a:rPr sz="1600" spc="-5" dirty="0">
                <a:latin typeface="Arial"/>
                <a:cs typeface="Carlito"/>
              </a:rPr>
              <a:t>has </a:t>
            </a:r>
            <a:r>
              <a:rPr sz="1600" spc="-20" dirty="0">
                <a:latin typeface="Arial"/>
                <a:cs typeface="Carlito"/>
              </a:rPr>
              <a:t>100% </a:t>
            </a:r>
            <a:r>
              <a:rPr sz="1600" spc="-10" dirty="0">
                <a:latin typeface="Arial"/>
                <a:cs typeface="Carlito"/>
              </a:rPr>
              <a:t>success</a:t>
            </a:r>
            <a:r>
              <a:rPr sz="1600" spc="45" dirty="0">
                <a:latin typeface="Arial"/>
                <a:cs typeface="Carlito"/>
              </a:rPr>
              <a:t> </a:t>
            </a:r>
            <a:r>
              <a:rPr sz="1600" spc="-40" dirty="0">
                <a:latin typeface="Arial"/>
                <a:cs typeface="Carlito"/>
              </a:rPr>
              <a:t>rate</a:t>
            </a:r>
            <a:endParaRPr sz="16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25" dirty="0">
                <a:latin typeface="Arial"/>
                <a:cs typeface="Carlito"/>
              </a:rPr>
              <a:t>VLEO </a:t>
            </a:r>
            <a:r>
              <a:rPr sz="1600" spc="-20" dirty="0">
                <a:latin typeface="Arial"/>
                <a:cs typeface="Carlito"/>
              </a:rPr>
              <a:t>(14) </a:t>
            </a:r>
            <a:r>
              <a:rPr sz="1600" spc="-5" dirty="0">
                <a:latin typeface="Arial"/>
                <a:cs typeface="Carlito"/>
              </a:rPr>
              <a:t>has </a:t>
            </a:r>
            <a:r>
              <a:rPr sz="1600" spc="-20" dirty="0">
                <a:latin typeface="Arial"/>
                <a:cs typeface="Carlito"/>
              </a:rPr>
              <a:t>decent </a:t>
            </a:r>
            <a:r>
              <a:rPr sz="1600" spc="-15" dirty="0">
                <a:latin typeface="Arial"/>
                <a:cs typeface="Carlito"/>
              </a:rPr>
              <a:t>success </a:t>
            </a:r>
            <a:r>
              <a:rPr sz="1600" spc="-40" dirty="0">
                <a:latin typeface="Arial"/>
                <a:cs typeface="Carlito"/>
              </a:rPr>
              <a:t>rate </a:t>
            </a:r>
            <a:r>
              <a:rPr sz="1600" spc="-5" dirty="0">
                <a:latin typeface="Arial"/>
                <a:cs typeface="Carlito"/>
              </a:rPr>
              <a:t>and</a:t>
            </a:r>
            <a:r>
              <a:rPr sz="1600" spc="150" dirty="0">
                <a:latin typeface="Arial"/>
                <a:cs typeface="Carlito"/>
              </a:rPr>
              <a:t> </a:t>
            </a:r>
            <a:r>
              <a:rPr sz="1600" spc="-25" dirty="0">
                <a:latin typeface="Arial"/>
                <a:cs typeface="Carlito"/>
              </a:rPr>
              <a:t>attempts</a:t>
            </a:r>
            <a:endParaRPr sz="16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5" dirty="0">
                <a:latin typeface="Arial"/>
                <a:cs typeface="Carlito"/>
              </a:rPr>
              <a:t>SO </a:t>
            </a:r>
            <a:r>
              <a:rPr sz="1600" spc="-15" dirty="0">
                <a:latin typeface="Arial"/>
                <a:cs typeface="Carlito"/>
              </a:rPr>
              <a:t>(1) </a:t>
            </a:r>
            <a:r>
              <a:rPr sz="1600" spc="-5" dirty="0">
                <a:latin typeface="Arial"/>
                <a:cs typeface="Carlito"/>
              </a:rPr>
              <a:t>has </a:t>
            </a:r>
            <a:r>
              <a:rPr sz="1600" spc="-15" dirty="0">
                <a:latin typeface="Arial"/>
                <a:cs typeface="Carlito"/>
              </a:rPr>
              <a:t>0% success</a:t>
            </a:r>
            <a:r>
              <a:rPr sz="1600" spc="85" dirty="0">
                <a:latin typeface="Arial"/>
                <a:cs typeface="Carlito"/>
              </a:rPr>
              <a:t> </a:t>
            </a:r>
            <a:r>
              <a:rPr sz="1600" spc="-40" dirty="0">
                <a:latin typeface="Arial"/>
                <a:cs typeface="Carlito"/>
              </a:rPr>
              <a:t>rate</a:t>
            </a:r>
            <a:endParaRPr sz="16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sz="1600" spc="-40" dirty="0">
                <a:latin typeface="Arial"/>
                <a:cs typeface="Carlito"/>
              </a:rPr>
              <a:t>GTO </a:t>
            </a:r>
            <a:r>
              <a:rPr sz="1600" spc="-20" dirty="0">
                <a:latin typeface="Arial"/>
                <a:cs typeface="Carlito"/>
              </a:rPr>
              <a:t>(27) </a:t>
            </a:r>
            <a:r>
              <a:rPr sz="1600" spc="-5" dirty="0">
                <a:latin typeface="Arial"/>
                <a:cs typeface="Carlito"/>
              </a:rPr>
              <a:t>has the </a:t>
            </a:r>
            <a:r>
              <a:rPr sz="1600" spc="-20" dirty="0">
                <a:latin typeface="Arial"/>
                <a:cs typeface="Carlito"/>
              </a:rPr>
              <a:t>around 50% </a:t>
            </a:r>
            <a:r>
              <a:rPr sz="1600" spc="-15" dirty="0">
                <a:latin typeface="Arial"/>
                <a:cs typeface="Carlito"/>
              </a:rPr>
              <a:t>success </a:t>
            </a:r>
            <a:r>
              <a:rPr sz="1600" spc="-40" dirty="0">
                <a:latin typeface="Arial"/>
                <a:cs typeface="Carlito"/>
              </a:rPr>
              <a:t>rate </a:t>
            </a:r>
            <a:r>
              <a:rPr sz="1600" spc="-15" dirty="0">
                <a:latin typeface="Arial"/>
                <a:cs typeface="Carlito"/>
              </a:rPr>
              <a:t>but </a:t>
            </a:r>
            <a:r>
              <a:rPr sz="1600" spc="-20" dirty="0">
                <a:latin typeface="Arial"/>
                <a:cs typeface="Carlito"/>
              </a:rPr>
              <a:t>largest</a:t>
            </a:r>
            <a:r>
              <a:rPr sz="1600" spc="225" dirty="0">
                <a:latin typeface="Arial"/>
                <a:cs typeface="Carlito"/>
              </a:rPr>
              <a:t> </a:t>
            </a:r>
            <a:r>
              <a:rPr sz="1600" spc="-5" dirty="0">
                <a:latin typeface="Arial"/>
                <a:cs typeface="Carlito"/>
              </a:rPr>
              <a:t>sample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321051" y="1185672"/>
            <a:ext cx="5430011" cy="35143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403463" y="3387597"/>
            <a:ext cx="217932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Carlito"/>
              </a:rPr>
              <a:t>Success </a:t>
            </a:r>
            <a:r>
              <a:rPr sz="1800" spc="-25" dirty="0">
                <a:latin typeface="Arial"/>
                <a:cs typeface="Carlito"/>
              </a:rPr>
              <a:t>Rate </a:t>
            </a:r>
            <a:r>
              <a:rPr sz="1800" spc="-20" dirty="0">
                <a:latin typeface="Arial"/>
                <a:cs typeface="Carlito"/>
              </a:rPr>
              <a:t>Scale</a:t>
            </a:r>
            <a:r>
              <a:rPr sz="1800" spc="-65" dirty="0">
                <a:latin typeface="Arial"/>
                <a:cs typeface="Carlito"/>
              </a:rPr>
              <a:t> </a:t>
            </a:r>
            <a:r>
              <a:rPr sz="1800" spc="-5" dirty="0">
                <a:latin typeface="Arial"/>
                <a:cs typeface="Carlito"/>
              </a:rPr>
              <a:t>with  </a:t>
            </a:r>
            <a:r>
              <a:rPr sz="1800" dirty="0">
                <a:latin typeface="Arial"/>
                <a:cs typeface="Carlito"/>
              </a:rPr>
              <a:t>0 as</a:t>
            </a:r>
            <a:r>
              <a:rPr sz="1800" spc="-70" dirty="0">
                <a:latin typeface="Arial"/>
                <a:cs typeface="Carlito"/>
              </a:rPr>
              <a:t> </a:t>
            </a:r>
            <a:r>
              <a:rPr sz="1800" spc="-5" dirty="0">
                <a:latin typeface="Arial"/>
                <a:cs typeface="Carlito"/>
              </a:rPr>
              <a:t>0%</a:t>
            </a:r>
            <a:endParaRPr sz="1800">
              <a:latin typeface="Carlito"/>
              <a:cs typeface="Carlito"/>
            </a:endParaRPr>
          </a:p>
          <a:p>
            <a:pPr marL="12700" marR="1182370">
              <a:lnSpc>
                <a:spcPct val="100000"/>
              </a:lnSpc>
            </a:pPr>
            <a:r>
              <a:rPr sz="1800" dirty="0">
                <a:latin typeface="Arial"/>
                <a:cs typeface="Carlito"/>
              </a:rPr>
              <a:t>0.6 as</a:t>
            </a:r>
            <a:r>
              <a:rPr sz="1800" spc="-195" dirty="0">
                <a:latin typeface="Arial"/>
                <a:cs typeface="Carlito"/>
              </a:rPr>
              <a:t> </a:t>
            </a:r>
            <a:r>
              <a:rPr sz="1800" dirty="0">
                <a:latin typeface="Arial"/>
                <a:cs typeface="Carlito"/>
              </a:rPr>
              <a:t>60%  1 as</a:t>
            </a:r>
            <a:r>
              <a:rPr sz="1800" spc="-125" dirty="0">
                <a:latin typeface="Arial"/>
                <a:cs typeface="Carlito"/>
              </a:rPr>
              <a:t> </a:t>
            </a:r>
            <a:r>
              <a:rPr sz="1800" spc="-5" dirty="0">
                <a:latin typeface="Arial"/>
                <a:cs typeface="Carlito"/>
              </a:rPr>
              <a:t>100%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642620"/>
            <a:ext cx="4941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BB562C"/>
                </a:solidFill>
                <a:latin typeface="Arial"/>
              </a:rPr>
              <a:t>Flight </a:t>
            </a:r>
            <a:r>
              <a:rPr sz="3600" spc="-229" dirty="0">
                <a:solidFill>
                  <a:srgbClr val="BB562C"/>
                </a:solidFill>
                <a:latin typeface="Arial"/>
              </a:rPr>
              <a:t>Number </a:t>
            </a:r>
            <a:r>
              <a:rPr sz="3600" spc="-300" dirty="0">
                <a:solidFill>
                  <a:srgbClr val="BB562C"/>
                </a:solidFill>
                <a:latin typeface="Arial"/>
              </a:rPr>
              <a:t>vs. </a:t>
            </a:r>
            <a:r>
              <a:rPr sz="3600" spc="-135" dirty="0">
                <a:solidFill>
                  <a:srgbClr val="BB562C"/>
                </a:solidFill>
                <a:latin typeface="Arial"/>
              </a:rPr>
              <a:t>Orbit</a:t>
            </a:r>
            <a:r>
              <a:rPr sz="3600" spc="-760" dirty="0">
                <a:solidFill>
                  <a:srgbClr val="BB562C"/>
                </a:solidFill>
                <a:latin typeface="Arial"/>
              </a:rPr>
              <a:t> </a:t>
            </a:r>
            <a:r>
              <a:rPr sz="3600" spc="-145" dirty="0">
                <a:solidFill>
                  <a:srgbClr val="BB562C"/>
                </a:solidFill>
                <a:latin typeface="Arial"/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18108" y="5003952"/>
            <a:ext cx="8640445" cy="148803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951604">
              <a:lnSpc>
                <a:spcPct val="121200"/>
              </a:lnSpc>
              <a:spcBef>
                <a:spcPts val="100"/>
              </a:spcBef>
            </a:pPr>
            <a:r>
              <a:rPr sz="1600" spc="-15" dirty="0">
                <a:latin typeface="Arial"/>
                <a:cs typeface="Carlito"/>
              </a:rPr>
              <a:t>Launch Orbit </a:t>
            </a:r>
            <a:r>
              <a:rPr sz="1600" spc="-25" dirty="0">
                <a:latin typeface="Arial"/>
                <a:cs typeface="Carlito"/>
              </a:rPr>
              <a:t>preferences </a:t>
            </a:r>
            <a:r>
              <a:rPr sz="1600" spc="-5" dirty="0">
                <a:latin typeface="Arial"/>
                <a:cs typeface="Carlito"/>
              </a:rPr>
              <a:t>changed </a:t>
            </a:r>
            <a:r>
              <a:rPr sz="1600" spc="-20" dirty="0">
                <a:latin typeface="Arial"/>
                <a:cs typeface="Carlito"/>
              </a:rPr>
              <a:t>over </a:t>
            </a:r>
            <a:r>
              <a:rPr sz="1600" spc="-10" dirty="0">
                <a:latin typeface="Arial"/>
                <a:cs typeface="Carlito"/>
              </a:rPr>
              <a:t>Flight </a:t>
            </a:r>
            <a:r>
              <a:rPr sz="1600" spc="-50" dirty="0">
                <a:latin typeface="Arial"/>
                <a:cs typeface="Carlito"/>
              </a:rPr>
              <a:t>Number.  </a:t>
            </a:r>
            <a:r>
              <a:rPr sz="1600" spc="-15" dirty="0">
                <a:latin typeface="Arial"/>
                <a:cs typeface="Carlito"/>
              </a:rPr>
              <a:t>Launch </a:t>
            </a:r>
            <a:r>
              <a:rPr sz="1600" spc="-25" dirty="0">
                <a:latin typeface="Arial"/>
                <a:cs typeface="Carlito"/>
              </a:rPr>
              <a:t>Outcome </a:t>
            </a:r>
            <a:r>
              <a:rPr sz="1600" spc="-15" dirty="0">
                <a:latin typeface="Arial"/>
                <a:cs typeface="Carlito"/>
              </a:rPr>
              <a:t>seems to </a:t>
            </a:r>
            <a:r>
              <a:rPr sz="1600" spc="-25" dirty="0">
                <a:latin typeface="Arial"/>
                <a:cs typeface="Carlito"/>
              </a:rPr>
              <a:t>correlate </a:t>
            </a:r>
            <a:r>
              <a:rPr sz="1600" spc="-5" dirty="0">
                <a:latin typeface="Arial"/>
                <a:cs typeface="Carlito"/>
              </a:rPr>
              <a:t>with this</a:t>
            </a:r>
            <a:r>
              <a:rPr sz="1600" spc="120" dirty="0">
                <a:latin typeface="Arial"/>
                <a:cs typeface="Carlito"/>
              </a:rPr>
              <a:t> </a:t>
            </a:r>
            <a:r>
              <a:rPr sz="1600" spc="-25" dirty="0">
                <a:latin typeface="Arial"/>
                <a:cs typeface="Carlito"/>
              </a:rPr>
              <a:t>preference.</a:t>
            </a:r>
            <a:endParaRPr sz="1600" dirty="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15" dirty="0">
                <a:latin typeface="Arial"/>
                <a:cs typeface="Carlito"/>
              </a:rPr>
              <a:t>SpaceX </a:t>
            </a:r>
            <a:r>
              <a:rPr sz="1600" spc="-20" dirty="0">
                <a:latin typeface="Arial"/>
                <a:cs typeface="Carlito"/>
              </a:rPr>
              <a:t>started </a:t>
            </a:r>
            <a:r>
              <a:rPr sz="1600" spc="-5" dirty="0">
                <a:latin typeface="Arial"/>
                <a:cs typeface="Carlito"/>
              </a:rPr>
              <a:t>with </a:t>
            </a:r>
            <a:r>
              <a:rPr sz="1600" spc="-25" dirty="0">
                <a:latin typeface="Arial"/>
                <a:cs typeface="Carlito"/>
              </a:rPr>
              <a:t>LEO </a:t>
            </a:r>
            <a:r>
              <a:rPr sz="1600" spc="-5" dirty="0">
                <a:latin typeface="Arial"/>
                <a:cs typeface="Carlito"/>
              </a:rPr>
              <a:t>orbits which </a:t>
            </a:r>
            <a:r>
              <a:rPr sz="1600" spc="-20" dirty="0">
                <a:latin typeface="Arial"/>
                <a:cs typeface="Carlito"/>
              </a:rPr>
              <a:t>saw </a:t>
            </a:r>
            <a:r>
              <a:rPr sz="1600" spc="-25" dirty="0">
                <a:latin typeface="Arial"/>
                <a:cs typeface="Carlito"/>
              </a:rPr>
              <a:t>moderate </a:t>
            </a:r>
            <a:r>
              <a:rPr sz="1600" spc="-15" dirty="0">
                <a:latin typeface="Arial"/>
                <a:cs typeface="Carlito"/>
              </a:rPr>
              <a:t>success </a:t>
            </a:r>
            <a:r>
              <a:rPr sz="1600" spc="-25" dirty="0">
                <a:latin typeface="Arial"/>
                <a:cs typeface="Carlito"/>
              </a:rPr>
              <a:t>LEO </a:t>
            </a:r>
            <a:r>
              <a:rPr sz="1600" spc="-5" dirty="0">
                <a:latin typeface="Arial"/>
                <a:cs typeface="Carlito"/>
              </a:rPr>
              <a:t>and </a:t>
            </a:r>
            <a:r>
              <a:rPr sz="1600" spc="-25" dirty="0">
                <a:latin typeface="Arial"/>
                <a:cs typeface="Carlito"/>
              </a:rPr>
              <a:t>returned </a:t>
            </a:r>
            <a:r>
              <a:rPr sz="1600" spc="-15" dirty="0">
                <a:latin typeface="Arial"/>
                <a:cs typeface="Carlito"/>
              </a:rPr>
              <a:t>to </a:t>
            </a:r>
            <a:r>
              <a:rPr sz="1600" spc="-25" dirty="0">
                <a:latin typeface="Arial"/>
                <a:cs typeface="Carlito"/>
              </a:rPr>
              <a:t>VLEO </a:t>
            </a:r>
            <a:r>
              <a:rPr sz="1600" dirty="0">
                <a:latin typeface="Arial"/>
                <a:cs typeface="Carlito"/>
              </a:rPr>
              <a:t>in </a:t>
            </a:r>
            <a:r>
              <a:rPr sz="1600" spc="-25" dirty="0">
                <a:latin typeface="Arial"/>
                <a:cs typeface="Carlito"/>
              </a:rPr>
              <a:t>recent </a:t>
            </a:r>
            <a:r>
              <a:rPr sz="1600" spc="-5" dirty="0">
                <a:latin typeface="Arial"/>
                <a:cs typeface="Carlito"/>
              </a:rPr>
              <a:t>launches  </a:t>
            </a:r>
            <a:r>
              <a:rPr sz="1600" spc="-15" dirty="0">
                <a:latin typeface="Arial"/>
                <a:cs typeface="Carlito"/>
              </a:rPr>
              <a:t>SpaceX </a:t>
            </a:r>
            <a:r>
              <a:rPr sz="1600" spc="-20" dirty="0">
                <a:latin typeface="Arial"/>
                <a:cs typeface="Carlito"/>
              </a:rPr>
              <a:t>appears </a:t>
            </a:r>
            <a:r>
              <a:rPr sz="1600" spc="-15" dirty="0">
                <a:latin typeface="Arial"/>
                <a:cs typeface="Carlito"/>
              </a:rPr>
              <a:t>to </a:t>
            </a:r>
            <a:r>
              <a:rPr sz="1600" spc="-25" dirty="0">
                <a:latin typeface="Arial"/>
                <a:cs typeface="Carlito"/>
              </a:rPr>
              <a:t>perform better </a:t>
            </a:r>
            <a:r>
              <a:rPr sz="1600" dirty="0">
                <a:latin typeface="Arial"/>
                <a:cs typeface="Carlito"/>
              </a:rPr>
              <a:t>in </a:t>
            </a:r>
            <a:r>
              <a:rPr sz="1600" spc="-20" dirty="0">
                <a:latin typeface="Arial"/>
                <a:cs typeface="Carlito"/>
              </a:rPr>
              <a:t>lower </a:t>
            </a:r>
            <a:r>
              <a:rPr sz="1600" spc="-5" dirty="0">
                <a:latin typeface="Arial"/>
                <a:cs typeface="Carlito"/>
              </a:rPr>
              <a:t>orbits or </a:t>
            </a:r>
            <a:r>
              <a:rPr sz="1600" spc="-20" dirty="0">
                <a:latin typeface="Arial"/>
                <a:cs typeface="Carlito"/>
              </a:rPr>
              <a:t>Sun-synchronous</a:t>
            </a:r>
            <a:r>
              <a:rPr sz="1600" spc="275" dirty="0">
                <a:latin typeface="Arial"/>
                <a:cs typeface="Carlito"/>
              </a:rPr>
              <a:t> </a:t>
            </a:r>
            <a:r>
              <a:rPr sz="1600" spc="-5" dirty="0">
                <a:latin typeface="Arial"/>
                <a:cs typeface="Carlito"/>
              </a:rPr>
              <a:t>orbits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44395"/>
            <a:ext cx="12094464" cy="2375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Arial"/>
                <a:cs typeface="Carlito"/>
              </a:rPr>
              <a:t>Green indicates successful </a:t>
            </a:r>
            <a:r>
              <a:rPr sz="1600" spc="-10" dirty="0">
                <a:latin typeface="Arial"/>
                <a:cs typeface="Carlito"/>
              </a:rPr>
              <a:t>launch; </a:t>
            </a:r>
            <a:r>
              <a:rPr sz="1600" spc="-15" dirty="0">
                <a:latin typeface="Arial"/>
                <a:cs typeface="Carlito"/>
              </a:rPr>
              <a:t>Purple </a:t>
            </a:r>
            <a:r>
              <a:rPr sz="1600" spc="-20" dirty="0">
                <a:latin typeface="Arial"/>
                <a:cs typeface="Carlito"/>
              </a:rPr>
              <a:t>indicates unsuccessful</a:t>
            </a:r>
            <a:r>
              <a:rPr sz="1600" spc="185" dirty="0">
                <a:latin typeface="Arial"/>
                <a:cs typeface="Carlito"/>
              </a:rPr>
              <a:t> </a:t>
            </a:r>
            <a:r>
              <a:rPr sz="1600" spc="-10" dirty="0">
                <a:latin typeface="Arial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18108" y="808990"/>
            <a:ext cx="38042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rgbClr val="BB562C"/>
                </a:solidFill>
                <a:latin typeface="Arial"/>
              </a:rPr>
              <a:t>Payload </a:t>
            </a:r>
            <a:r>
              <a:rPr sz="3600" spc="-300" dirty="0">
                <a:solidFill>
                  <a:srgbClr val="BB562C"/>
                </a:solidFill>
                <a:latin typeface="Arial"/>
              </a:rPr>
              <a:t>vs. </a:t>
            </a:r>
            <a:r>
              <a:rPr sz="3600" spc="-135" dirty="0">
                <a:solidFill>
                  <a:srgbClr val="BB562C"/>
                </a:solidFill>
                <a:latin typeface="Arial"/>
              </a:rPr>
              <a:t>Orbit</a:t>
            </a:r>
            <a:r>
              <a:rPr sz="3600" spc="-465" dirty="0">
                <a:solidFill>
                  <a:srgbClr val="BB562C"/>
                </a:solidFill>
                <a:latin typeface="Arial"/>
              </a:rPr>
              <a:t> </a:t>
            </a:r>
            <a:r>
              <a:rPr sz="3600" spc="-145" dirty="0">
                <a:solidFill>
                  <a:srgbClr val="BB562C"/>
                </a:solidFill>
                <a:latin typeface="Arial"/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18108" y="5044185"/>
            <a:ext cx="7989570" cy="1150956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1600" spc="-25" dirty="0">
                <a:latin typeface="Arial"/>
                <a:cs typeface="Carlito"/>
              </a:rPr>
              <a:t>Payload </a:t>
            </a:r>
            <a:r>
              <a:rPr sz="1600" spc="-5" dirty="0">
                <a:latin typeface="Arial"/>
                <a:cs typeface="Carlito"/>
              </a:rPr>
              <a:t>mass </a:t>
            </a:r>
            <a:r>
              <a:rPr sz="1600" spc="-20" dirty="0">
                <a:latin typeface="Arial"/>
                <a:cs typeface="Carlito"/>
              </a:rPr>
              <a:t>seems </a:t>
            </a:r>
            <a:r>
              <a:rPr sz="1600" spc="-15" dirty="0">
                <a:latin typeface="Arial"/>
                <a:cs typeface="Carlito"/>
              </a:rPr>
              <a:t>to </a:t>
            </a:r>
            <a:r>
              <a:rPr sz="1600" spc="-25" dirty="0">
                <a:latin typeface="Arial"/>
                <a:cs typeface="Carlito"/>
              </a:rPr>
              <a:t>correlate </a:t>
            </a:r>
            <a:r>
              <a:rPr sz="1600" spc="-5" dirty="0">
                <a:latin typeface="Arial"/>
                <a:cs typeface="Carlito"/>
              </a:rPr>
              <a:t>with</a:t>
            </a:r>
            <a:r>
              <a:rPr sz="1600" spc="40" dirty="0">
                <a:latin typeface="Arial"/>
                <a:cs typeface="Carlito"/>
              </a:rPr>
              <a:t> </a:t>
            </a:r>
            <a:r>
              <a:rPr sz="1600" spc="-15" dirty="0">
                <a:latin typeface="Arial"/>
                <a:cs typeface="Carlito"/>
              </a:rPr>
              <a:t>orbit</a:t>
            </a:r>
            <a:endParaRPr sz="16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25" dirty="0">
                <a:latin typeface="Arial"/>
                <a:cs typeface="Carlito"/>
              </a:rPr>
              <a:t>LEO </a:t>
            </a:r>
            <a:r>
              <a:rPr sz="1600" spc="-5" dirty="0">
                <a:latin typeface="Arial"/>
                <a:cs typeface="Carlito"/>
              </a:rPr>
              <a:t>and </a:t>
            </a:r>
            <a:r>
              <a:rPr sz="1600" spc="-15" dirty="0">
                <a:latin typeface="Arial"/>
                <a:cs typeface="Carlito"/>
              </a:rPr>
              <a:t>SSO seem to </a:t>
            </a:r>
            <a:r>
              <a:rPr sz="1600" spc="-25" dirty="0">
                <a:latin typeface="Arial"/>
                <a:cs typeface="Carlito"/>
              </a:rPr>
              <a:t>have </a:t>
            </a:r>
            <a:r>
              <a:rPr sz="1600" spc="-20" dirty="0">
                <a:latin typeface="Arial"/>
                <a:cs typeface="Carlito"/>
              </a:rPr>
              <a:t>relatively low payload</a:t>
            </a:r>
            <a:r>
              <a:rPr sz="1600" spc="135" dirty="0">
                <a:latin typeface="Arial"/>
                <a:cs typeface="Carlito"/>
              </a:rPr>
              <a:t> </a:t>
            </a:r>
            <a:r>
              <a:rPr sz="1600" spc="-5" dirty="0">
                <a:latin typeface="Arial"/>
                <a:cs typeface="Carlito"/>
              </a:rPr>
              <a:t>mass</a:t>
            </a:r>
            <a:endParaRPr sz="16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1600" spc="-5" dirty="0">
                <a:latin typeface="Arial"/>
                <a:cs typeface="Carlito"/>
              </a:rPr>
              <a:t>The other </a:t>
            </a:r>
            <a:r>
              <a:rPr sz="1600" spc="-20" dirty="0">
                <a:latin typeface="Arial"/>
                <a:cs typeface="Carlito"/>
              </a:rPr>
              <a:t>most successful </a:t>
            </a:r>
            <a:r>
              <a:rPr sz="1600" spc="-5" dirty="0">
                <a:latin typeface="Arial"/>
                <a:cs typeface="Carlito"/>
              </a:rPr>
              <a:t>orbit </a:t>
            </a:r>
            <a:r>
              <a:rPr sz="1600" spc="-20" dirty="0">
                <a:latin typeface="Arial"/>
                <a:cs typeface="Carlito"/>
              </a:rPr>
              <a:t>VLEO </a:t>
            </a:r>
            <a:r>
              <a:rPr sz="1600" spc="-5" dirty="0">
                <a:latin typeface="Arial"/>
                <a:cs typeface="Carlito"/>
              </a:rPr>
              <a:t>only has </a:t>
            </a:r>
            <a:r>
              <a:rPr sz="1600" spc="-10" dirty="0">
                <a:latin typeface="Arial"/>
                <a:cs typeface="Carlito"/>
              </a:rPr>
              <a:t>payload </a:t>
            </a:r>
            <a:r>
              <a:rPr sz="1600" spc="-5" dirty="0">
                <a:latin typeface="Arial"/>
                <a:cs typeface="Carlito"/>
              </a:rPr>
              <a:t>mass </a:t>
            </a:r>
            <a:r>
              <a:rPr sz="1600" spc="-20" dirty="0">
                <a:latin typeface="Arial"/>
                <a:cs typeface="Carlito"/>
              </a:rPr>
              <a:t>values </a:t>
            </a:r>
            <a:r>
              <a:rPr sz="1600" spc="-5" dirty="0">
                <a:latin typeface="Arial"/>
                <a:cs typeface="Carlito"/>
              </a:rPr>
              <a:t>in the higher end of the</a:t>
            </a:r>
            <a:r>
              <a:rPr sz="1600" spc="85" dirty="0">
                <a:latin typeface="Arial"/>
                <a:cs typeface="Carlito"/>
              </a:rPr>
              <a:t> </a:t>
            </a:r>
            <a:r>
              <a:rPr sz="1600" spc="-25" dirty="0">
                <a:latin typeface="Arial"/>
                <a:cs typeface="Carlito"/>
              </a:rPr>
              <a:t>range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15439"/>
            <a:ext cx="12094464" cy="2375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Arial"/>
                <a:cs typeface="Carlito"/>
              </a:rPr>
              <a:t>Green indicates successful </a:t>
            </a:r>
            <a:r>
              <a:rPr sz="1600" spc="-10" dirty="0">
                <a:latin typeface="Arial"/>
                <a:cs typeface="Carlito"/>
              </a:rPr>
              <a:t>launch; </a:t>
            </a:r>
            <a:r>
              <a:rPr sz="1600" spc="-15" dirty="0">
                <a:latin typeface="Arial"/>
                <a:cs typeface="Carlito"/>
              </a:rPr>
              <a:t>Purple </a:t>
            </a:r>
            <a:r>
              <a:rPr sz="1600" spc="-20" dirty="0">
                <a:latin typeface="Arial"/>
                <a:cs typeface="Carlito"/>
              </a:rPr>
              <a:t>indicates unsuccessful</a:t>
            </a:r>
            <a:r>
              <a:rPr sz="1600" spc="185" dirty="0">
                <a:latin typeface="Arial"/>
                <a:cs typeface="Carlito"/>
              </a:rPr>
              <a:t> </a:t>
            </a:r>
            <a:r>
              <a:rPr sz="1600" spc="-10" dirty="0">
                <a:latin typeface="Arial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503682"/>
            <a:ext cx="4927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10" dirty="0">
                <a:solidFill>
                  <a:srgbClr val="BB562C"/>
                </a:solidFill>
                <a:latin typeface="Arial"/>
              </a:rPr>
              <a:t>Launch </a:t>
            </a:r>
            <a:r>
              <a:rPr sz="3600" spc="-425" dirty="0">
                <a:solidFill>
                  <a:srgbClr val="BB562C"/>
                </a:solidFill>
                <a:latin typeface="Arial"/>
              </a:rPr>
              <a:t>Success </a:t>
            </a:r>
            <a:r>
              <a:rPr sz="3600" spc="-335" dirty="0">
                <a:solidFill>
                  <a:srgbClr val="BB562C"/>
                </a:solidFill>
                <a:latin typeface="Arial"/>
              </a:rPr>
              <a:t>Yearly</a:t>
            </a:r>
            <a:r>
              <a:rPr sz="3600" spc="-470" dirty="0">
                <a:solidFill>
                  <a:srgbClr val="BB562C"/>
                </a:solidFill>
                <a:latin typeface="Arial"/>
              </a:rPr>
              <a:t> </a:t>
            </a:r>
            <a:r>
              <a:rPr sz="3600" spc="-305" dirty="0">
                <a:solidFill>
                  <a:srgbClr val="BB562C"/>
                </a:solidFill>
                <a:latin typeface="Arial"/>
              </a:rPr>
              <a:t>Trend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6019" y="5031310"/>
            <a:ext cx="5977890" cy="854721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600" spc="-15" dirty="0">
                <a:latin typeface="Arial"/>
                <a:cs typeface="Carlito"/>
              </a:rPr>
              <a:t>Success </a:t>
            </a:r>
            <a:r>
              <a:rPr sz="1600" spc="-20" dirty="0">
                <a:latin typeface="Arial"/>
                <a:cs typeface="Carlito"/>
              </a:rPr>
              <a:t>generally </a:t>
            </a:r>
            <a:r>
              <a:rPr sz="1600" spc="-10" dirty="0">
                <a:latin typeface="Arial"/>
                <a:cs typeface="Carlito"/>
              </a:rPr>
              <a:t>increases </a:t>
            </a:r>
            <a:r>
              <a:rPr sz="1600" spc="-20" dirty="0">
                <a:latin typeface="Arial"/>
                <a:cs typeface="Carlito"/>
              </a:rPr>
              <a:t>over </a:t>
            </a:r>
            <a:r>
              <a:rPr sz="1600" spc="-5" dirty="0">
                <a:latin typeface="Arial"/>
                <a:cs typeface="Carlito"/>
              </a:rPr>
              <a:t>time since </a:t>
            </a:r>
            <a:r>
              <a:rPr sz="1600" spc="-20" dirty="0">
                <a:latin typeface="Arial"/>
                <a:cs typeface="Carlito"/>
              </a:rPr>
              <a:t>2013 </a:t>
            </a:r>
            <a:r>
              <a:rPr sz="1600" spc="-5" dirty="0">
                <a:latin typeface="Arial"/>
                <a:cs typeface="Carlito"/>
              </a:rPr>
              <a:t>with a </a:t>
            </a:r>
            <a:r>
              <a:rPr sz="1600" spc="-10" dirty="0">
                <a:latin typeface="Arial"/>
                <a:cs typeface="Carlito"/>
              </a:rPr>
              <a:t>slight </a:t>
            </a:r>
            <a:r>
              <a:rPr sz="1600" spc="-5" dirty="0">
                <a:latin typeface="Arial"/>
                <a:cs typeface="Carlito"/>
              </a:rPr>
              <a:t>dip </a:t>
            </a:r>
            <a:r>
              <a:rPr sz="1600" dirty="0">
                <a:latin typeface="Arial"/>
                <a:cs typeface="Carlito"/>
              </a:rPr>
              <a:t>in</a:t>
            </a:r>
            <a:r>
              <a:rPr sz="1600" spc="55" dirty="0">
                <a:latin typeface="Arial"/>
                <a:cs typeface="Carlito"/>
              </a:rPr>
              <a:t> </a:t>
            </a:r>
            <a:r>
              <a:rPr sz="1600" spc="-25" dirty="0">
                <a:latin typeface="Arial"/>
                <a:cs typeface="Carlito"/>
              </a:rPr>
              <a:t>2018</a:t>
            </a:r>
            <a:endParaRPr sz="16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20" dirty="0">
                <a:latin typeface="Arial"/>
                <a:cs typeface="Carlito"/>
              </a:rPr>
              <a:t>Success </a:t>
            </a:r>
            <a:r>
              <a:rPr sz="1600" dirty="0">
                <a:latin typeface="Arial"/>
                <a:cs typeface="Carlito"/>
              </a:rPr>
              <a:t>in </a:t>
            </a:r>
            <a:r>
              <a:rPr sz="1600" spc="-25" dirty="0">
                <a:latin typeface="Arial"/>
                <a:cs typeface="Carlito"/>
              </a:rPr>
              <a:t>recent years </a:t>
            </a:r>
            <a:r>
              <a:rPr sz="1600" spc="-15" dirty="0">
                <a:latin typeface="Arial"/>
                <a:cs typeface="Carlito"/>
              </a:rPr>
              <a:t>at </a:t>
            </a:r>
            <a:r>
              <a:rPr sz="1600" spc="-20" dirty="0">
                <a:latin typeface="Arial"/>
                <a:cs typeface="Carlito"/>
              </a:rPr>
              <a:t>around</a:t>
            </a:r>
            <a:r>
              <a:rPr sz="1600" spc="90" dirty="0">
                <a:latin typeface="Arial"/>
                <a:cs typeface="Carlito"/>
              </a:rPr>
              <a:t> </a:t>
            </a:r>
            <a:r>
              <a:rPr sz="1600" spc="-25" dirty="0">
                <a:latin typeface="Arial"/>
                <a:cs typeface="Carlito"/>
              </a:rPr>
              <a:t>80%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564892" y="1484375"/>
            <a:ext cx="4565904" cy="30495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418578" y="2750057"/>
            <a:ext cx="197421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Arial"/>
                <a:cs typeface="Carlito"/>
              </a:rPr>
              <a:t>95% confidence interval  </a:t>
            </a:r>
            <a:r>
              <a:rPr sz="1600" spc="-10" dirty="0">
                <a:latin typeface="Arial"/>
                <a:cs typeface="Carlito"/>
              </a:rPr>
              <a:t>(light blue</a:t>
            </a:r>
            <a:r>
              <a:rPr sz="1600" spc="-100" dirty="0">
                <a:latin typeface="Arial"/>
                <a:cs typeface="Carlito"/>
              </a:rPr>
              <a:t> </a:t>
            </a:r>
            <a:r>
              <a:rPr sz="1600" spc="-10" dirty="0">
                <a:latin typeface="Arial"/>
                <a:cs typeface="Carlito"/>
              </a:rPr>
              <a:t>shading)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5426075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1125" dirty="0">
                <a:solidFill>
                  <a:srgbClr val="242424"/>
                </a:solidFill>
                <a:latin typeface="Arial"/>
                <a:cs typeface="Arial"/>
              </a:rPr>
              <a:t>EDA </a:t>
            </a:r>
            <a:r>
              <a:rPr sz="8000" spc="-50" dirty="0">
                <a:solidFill>
                  <a:srgbClr val="242424"/>
                </a:solidFill>
                <a:latin typeface="Arial"/>
                <a:cs typeface="Arial"/>
              </a:rPr>
              <a:t>with</a:t>
            </a:r>
            <a:r>
              <a:rPr sz="8000" spc="-1315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8000" spc="-1270" dirty="0">
                <a:solidFill>
                  <a:srgbClr val="242424"/>
                </a:solidFill>
                <a:latin typeface="Arial"/>
                <a:cs typeface="Arial"/>
              </a:rPr>
              <a:t>SQL</a:t>
            </a:r>
            <a:endParaRPr sz="80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221854"/>
            <a:ext cx="6306820" cy="1044575"/>
          </a:xfrm>
          <a:prstGeom prst="rect">
            <a:avLst/>
          </a:prstGeom>
        </p:spPr>
        <p:txBody>
          <a:bodyPr vert="horz" wrap="square" lIns="0" tIns="1562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30"/>
              </a:spcBef>
              <a:tabLst>
                <a:tab pos="2051685" algn="l"/>
                <a:tab pos="4216400" algn="l"/>
                <a:tab pos="5087620" algn="l"/>
                <a:tab pos="5720080" algn="l"/>
              </a:tabLst>
            </a:pPr>
            <a:r>
              <a:rPr sz="2400" spc="-275" dirty="0">
                <a:solidFill>
                  <a:srgbClr val="616E52"/>
                </a:solidFill>
                <a:latin typeface="Arial"/>
                <a:cs typeface="Arial"/>
              </a:rPr>
              <a:t>EXPLORATORY	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</a:t>
            </a:r>
            <a:r>
              <a:rPr sz="2400" spc="-3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220" dirty="0">
                <a:solidFill>
                  <a:srgbClr val="616E52"/>
                </a:solidFill>
                <a:latin typeface="Arial"/>
                <a:cs typeface="Arial"/>
              </a:rPr>
              <a:t>ANALYSIS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290" dirty="0">
                <a:solidFill>
                  <a:srgbClr val="616E52"/>
                </a:solidFill>
                <a:latin typeface="Arial"/>
                <a:cs typeface="Arial"/>
              </a:rPr>
              <a:t>SQL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DB2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30"/>
              </a:spcBef>
              <a:tabLst>
                <a:tab pos="1867535" algn="l"/>
                <a:tab pos="2279015" algn="l"/>
                <a:tab pos="3546475" algn="l"/>
                <a:tab pos="4426585" algn="l"/>
              </a:tabLst>
            </a:pPr>
            <a:r>
              <a:rPr sz="2400" spc="-195" dirty="0">
                <a:solidFill>
                  <a:srgbClr val="616E52"/>
                </a:solidFill>
                <a:latin typeface="Arial"/>
                <a:cs typeface="Arial"/>
              </a:rPr>
              <a:t>INTEGRATED	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IN	</a:t>
            </a:r>
            <a:r>
              <a:rPr sz="2400" spc="-185" dirty="0">
                <a:solidFill>
                  <a:srgbClr val="616E52"/>
                </a:solidFill>
                <a:latin typeface="Arial"/>
                <a:cs typeface="Arial"/>
              </a:rPr>
              <a:t>PYTHON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175" dirty="0">
                <a:solidFill>
                  <a:srgbClr val="616E52"/>
                </a:solidFill>
                <a:latin typeface="Arial"/>
                <a:cs typeface="Arial"/>
              </a:rPr>
              <a:t>SQLALCHEMY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51816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35" dirty="0">
                <a:latin typeface="Arial"/>
              </a:rPr>
              <a:t>All </a:t>
            </a:r>
            <a:r>
              <a:rPr spc="-400" dirty="0">
                <a:latin typeface="Arial"/>
              </a:rPr>
              <a:t>Launch </a:t>
            </a:r>
            <a:r>
              <a:rPr spc="-340" dirty="0">
                <a:latin typeface="Arial"/>
              </a:rPr>
              <a:t>Site</a:t>
            </a:r>
            <a:r>
              <a:rPr spc="-700" dirty="0">
                <a:latin typeface="Arial"/>
              </a:rPr>
              <a:t> </a:t>
            </a:r>
            <a:r>
              <a:rPr spc="-459" dirty="0">
                <a:latin typeface="Arial"/>
              </a:rPr>
              <a:t>Names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725415" y="1810867"/>
            <a:ext cx="6174740" cy="252666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000" dirty="0">
                <a:solidFill>
                  <a:srgbClr val="404040"/>
                </a:solidFill>
                <a:latin typeface="Arial"/>
                <a:cs typeface="Carlito"/>
              </a:rPr>
              <a:t>Query unique launch </a:t>
            </a:r>
            <a:r>
              <a:rPr sz="2000" spc="-20" dirty="0">
                <a:solidFill>
                  <a:srgbClr val="404040"/>
                </a:solidFill>
                <a:latin typeface="Arial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Arial"/>
                <a:cs typeface="Carlito"/>
              </a:rPr>
              <a:t>names </a:t>
            </a:r>
            <a:r>
              <a:rPr sz="2000" spc="-20" dirty="0">
                <a:solidFill>
                  <a:srgbClr val="404040"/>
                </a:solidFill>
                <a:latin typeface="Arial"/>
                <a:cs typeface="Carlito"/>
              </a:rPr>
              <a:t>from</a:t>
            </a:r>
            <a:r>
              <a:rPr sz="2000" spc="-80" dirty="0">
                <a:solidFill>
                  <a:srgbClr val="404040"/>
                </a:solidFill>
                <a:latin typeface="Arial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Arial"/>
                <a:cs typeface="Carlito"/>
              </a:rPr>
              <a:t>database.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5" dirty="0">
                <a:solidFill>
                  <a:srgbClr val="404040"/>
                </a:solidFill>
                <a:latin typeface="Arial"/>
                <a:cs typeface="Carlito"/>
              </a:rPr>
              <a:t>CCAFS SLC-40 </a:t>
            </a:r>
            <a:r>
              <a:rPr sz="2000" dirty="0">
                <a:solidFill>
                  <a:srgbClr val="404040"/>
                </a:solidFill>
                <a:latin typeface="Arial"/>
                <a:cs typeface="Carlito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Arial"/>
                <a:cs typeface="Carlito"/>
              </a:rPr>
              <a:t>CCAFSSLC-40 </a:t>
            </a:r>
            <a:r>
              <a:rPr sz="2000" spc="-25" dirty="0">
                <a:solidFill>
                  <a:srgbClr val="404040"/>
                </a:solidFill>
                <a:latin typeface="Arial"/>
                <a:cs typeface="Carlito"/>
              </a:rPr>
              <a:t>likely </a:t>
            </a:r>
            <a:r>
              <a:rPr sz="2000" dirty="0">
                <a:solidFill>
                  <a:srgbClr val="404040"/>
                </a:solidFill>
                <a:latin typeface="Arial"/>
                <a:cs typeface="Carlito"/>
              </a:rPr>
              <a:t>all </a:t>
            </a:r>
            <a:r>
              <a:rPr sz="2000" spc="-20" dirty="0">
                <a:solidFill>
                  <a:srgbClr val="404040"/>
                </a:solidFill>
                <a:latin typeface="Arial"/>
                <a:cs typeface="Carlito"/>
              </a:rPr>
              <a:t>represent </a:t>
            </a:r>
            <a:r>
              <a:rPr sz="2000" dirty="0">
                <a:solidFill>
                  <a:srgbClr val="404040"/>
                </a:solidFill>
                <a:latin typeface="Arial"/>
                <a:cs typeface="Carlito"/>
              </a:rPr>
              <a:t>the</a:t>
            </a:r>
            <a:r>
              <a:rPr sz="2000" spc="-114" dirty="0">
                <a:solidFill>
                  <a:srgbClr val="404040"/>
                </a:solidFill>
                <a:latin typeface="Arial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Arial"/>
                <a:cs typeface="Carlito"/>
              </a:rPr>
              <a:t>same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dirty="0">
                <a:solidFill>
                  <a:srgbClr val="404040"/>
                </a:solidFill>
                <a:latin typeface="Arial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Arial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Arial"/>
                <a:cs typeface="Carlito"/>
              </a:rPr>
              <a:t>with </a:t>
            </a:r>
            <a:r>
              <a:rPr sz="2000" spc="-25" dirty="0">
                <a:solidFill>
                  <a:srgbClr val="404040"/>
                </a:solidFill>
                <a:latin typeface="Arial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Arial"/>
                <a:cs typeface="Carlito"/>
              </a:rPr>
              <a:t>entry</a:t>
            </a:r>
            <a:r>
              <a:rPr sz="2000" spc="-35" dirty="0">
                <a:solidFill>
                  <a:srgbClr val="404040"/>
                </a:solidFill>
                <a:latin typeface="Arial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Arial"/>
                <a:cs typeface="Carlito"/>
              </a:rPr>
              <a:t>errors.</a:t>
            </a:r>
            <a:endParaRPr sz="2000">
              <a:latin typeface="Carlito"/>
              <a:cs typeface="Carlito"/>
            </a:endParaRPr>
          </a:p>
          <a:p>
            <a:pPr marL="12700" marR="2114550">
              <a:lnSpc>
                <a:spcPct val="141500"/>
              </a:lnSpc>
              <a:spcBef>
                <a:spcPts val="110"/>
              </a:spcBef>
            </a:pPr>
            <a:r>
              <a:rPr sz="2000" spc="-5" dirty="0">
                <a:solidFill>
                  <a:srgbClr val="404040"/>
                </a:solidFill>
                <a:latin typeface="Arial"/>
                <a:cs typeface="Carlito"/>
              </a:rPr>
              <a:t>CCAFS </a:t>
            </a:r>
            <a:r>
              <a:rPr sz="2000" spc="-15" dirty="0">
                <a:solidFill>
                  <a:srgbClr val="404040"/>
                </a:solidFill>
                <a:latin typeface="Arial"/>
                <a:cs typeface="Carlito"/>
              </a:rPr>
              <a:t>LC-40 </a:t>
            </a:r>
            <a:r>
              <a:rPr sz="2000" spc="-20" dirty="0">
                <a:solidFill>
                  <a:srgbClr val="404040"/>
                </a:solidFill>
                <a:latin typeface="Arial"/>
                <a:cs typeface="Carlito"/>
              </a:rPr>
              <a:t>was </a:t>
            </a:r>
            <a:r>
              <a:rPr sz="2000" dirty="0">
                <a:solidFill>
                  <a:srgbClr val="404040"/>
                </a:solidFill>
                <a:latin typeface="Arial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Arial"/>
                <a:cs typeface="Carlito"/>
              </a:rPr>
              <a:t>previous </a:t>
            </a:r>
            <a:r>
              <a:rPr sz="2000" spc="-5" dirty="0">
                <a:solidFill>
                  <a:srgbClr val="404040"/>
                </a:solidFill>
                <a:latin typeface="Arial"/>
                <a:cs typeface="Carlito"/>
              </a:rPr>
              <a:t>name.  </a:t>
            </a:r>
            <a:r>
              <a:rPr sz="2000" spc="-25" dirty="0">
                <a:solidFill>
                  <a:srgbClr val="404040"/>
                </a:solidFill>
                <a:latin typeface="Arial"/>
                <a:cs typeface="Carlito"/>
              </a:rPr>
              <a:t>Likely </a:t>
            </a:r>
            <a:r>
              <a:rPr sz="2000" spc="-5" dirty="0">
                <a:solidFill>
                  <a:srgbClr val="404040"/>
                </a:solidFill>
                <a:latin typeface="Arial"/>
                <a:cs typeface="Carlito"/>
              </a:rPr>
              <a:t>only </a:t>
            </a:r>
            <a:r>
              <a:rPr sz="2000" dirty="0">
                <a:solidFill>
                  <a:srgbClr val="404040"/>
                </a:solidFill>
                <a:latin typeface="Arial"/>
                <a:cs typeface="Carlito"/>
              </a:rPr>
              <a:t>3 unique </a:t>
            </a:r>
            <a:r>
              <a:rPr sz="2000" spc="-5" dirty="0">
                <a:solidFill>
                  <a:srgbClr val="404040"/>
                </a:solidFill>
                <a:latin typeface="Arial"/>
                <a:cs typeface="Carlito"/>
              </a:rPr>
              <a:t>launch_site values:  CCAFS SLC-40, KSC LC-39A,</a:t>
            </a:r>
            <a:r>
              <a:rPr sz="2000" spc="-310" dirty="0">
                <a:solidFill>
                  <a:srgbClr val="404040"/>
                </a:solidFill>
                <a:latin typeface="Arial"/>
                <a:cs typeface="Carlito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Arial"/>
                <a:cs typeface="Carlito"/>
              </a:rPr>
              <a:t>VAFB </a:t>
            </a:r>
            <a:r>
              <a:rPr sz="2000" spc="-10" dirty="0">
                <a:solidFill>
                  <a:srgbClr val="404040"/>
                </a:solidFill>
                <a:latin typeface="Arial"/>
                <a:cs typeface="Carlito"/>
              </a:rPr>
              <a:t>SLC-4E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82624" y="2010155"/>
            <a:ext cx="3220212" cy="27630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2037" y="838911"/>
            <a:ext cx="949642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0" dirty="0">
                <a:latin typeface="Arial"/>
              </a:rPr>
              <a:t>Launch </a:t>
            </a:r>
            <a:r>
              <a:rPr spc="-345" dirty="0">
                <a:latin typeface="Arial"/>
              </a:rPr>
              <a:t>Site </a:t>
            </a:r>
            <a:r>
              <a:rPr spc="-455" dirty="0">
                <a:latin typeface="Arial"/>
              </a:rPr>
              <a:t>Names </a:t>
            </a:r>
            <a:r>
              <a:rPr spc="-340" dirty="0">
                <a:latin typeface="Arial"/>
              </a:rPr>
              <a:t>Beginning </a:t>
            </a:r>
            <a:r>
              <a:rPr spc="-80" dirty="0">
                <a:latin typeface="Arial"/>
              </a:rPr>
              <a:t>with</a:t>
            </a:r>
            <a:r>
              <a:rPr spc="-590" dirty="0">
                <a:latin typeface="Arial"/>
              </a:rPr>
              <a:t> </a:t>
            </a:r>
            <a:r>
              <a:rPr spc="-630" dirty="0">
                <a:latin typeface="Arial"/>
              </a:rPr>
              <a:t>`CCA`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341611" y="2469007"/>
            <a:ext cx="1837689" cy="142875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>
              <a:lnSpc>
                <a:spcPts val="2160"/>
              </a:lnSpc>
              <a:spcBef>
                <a:spcPts val="375"/>
              </a:spcBef>
            </a:pPr>
            <a:r>
              <a:rPr sz="2000" spc="-35" dirty="0">
                <a:solidFill>
                  <a:srgbClr val="404040"/>
                </a:solidFill>
                <a:latin typeface="Arial"/>
                <a:cs typeface="Carlito"/>
              </a:rPr>
              <a:t>First </a:t>
            </a:r>
            <a:r>
              <a:rPr sz="2000" spc="-20" dirty="0">
                <a:solidFill>
                  <a:srgbClr val="404040"/>
                </a:solidFill>
                <a:latin typeface="Arial"/>
                <a:cs typeface="Carlito"/>
              </a:rPr>
              <a:t>five </a:t>
            </a:r>
            <a:r>
              <a:rPr sz="2000" spc="-5" dirty="0">
                <a:solidFill>
                  <a:srgbClr val="404040"/>
                </a:solidFill>
                <a:latin typeface="Arial"/>
                <a:cs typeface="Carlito"/>
              </a:rPr>
              <a:t>entries  </a:t>
            </a:r>
            <a:r>
              <a:rPr sz="2000" dirty="0">
                <a:solidFill>
                  <a:srgbClr val="404040"/>
                </a:solidFill>
                <a:latin typeface="Arial"/>
                <a:cs typeface="Carlito"/>
              </a:rPr>
              <a:t>in </a:t>
            </a:r>
            <a:r>
              <a:rPr sz="2000" spc="-5" dirty="0">
                <a:solidFill>
                  <a:srgbClr val="404040"/>
                </a:solidFill>
                <a:latin typeface="Arial"/>
                <a:cs typeface="Carlito"/>
              </a:rPr>
              <a:t>database with  Launch </a:t>
            </a:r>
            <a:r>
              <a:rPr sz="2000" spc="-15" dirty="0">
                <a:solidFill>
                  <a:srgbClr val="404040"/>
                </a:solidFill>
                <a:latin typeface="Arial"/>
                <a:cs typeface="Carlito"/>
              </a:rPr>
              <a:t>Site</a:t>
            </a:r>
            <a:r>
              <a:rPr sz="2000" spc="-100" dirty="0">
                <a:solidFill>
                  <a:srgbClr val="404040"/>
                </a:solidFill>
                <a:latin typeface="Arial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Arial"/>
                <a:cs typeface="Carlito"/>
              </a:rPr>
              <a:t>name  </a:t>
            </a:r>
            <a:r>
              <a:rPr sz="2000" dirty="0">
                <a:solidFill>
                  <a:srgbClr val="404040"/>
                </a:solidFill>
                <a:latin typeface="Arial"/>
                <a:cs typeface="Carlito"/>
              </a:rPr>
              <a:t>beginning </a:t>
            </a:r>
            <a:r>
              <a:rPr sz="2000" spc="-5" dirty="0">
                <a:solidFill>
                  <a:srgbClr val="404040"/>
                </a:solidFill>
                <a:latin typeface="Arial"/>
                <a:cs typeface="Carlito"/>
              </a:rPr>
              <a:t>with  </a:t>
            </a:r>
            <a:r>
              <a:rPr sz="2000" dirty="0">
                <a:solidFill>
                  <a:srgbClr val="404040"/>
                </a:solidFill>
                <a:latin typeface="Arial"/>
                <a:cs typeface="Carlito"/>
              </a:rPr>
              <a:t>CCA.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73252" y="1853183"/>
            <a:ext cx="8272272" cy="33314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1380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>
                <a:latin typeface="Arial"/>
              </a:rPr>
              <a:t>Total </a:t>
            </a:r>
            <a:r>
              <a:rPr spc="-425" dirty="0">
                <a:latin typeface="Arial"/>
              </a:rPr>
              <a:t>Payload </a:t>
            </a:r>
            <a:r>
              <a:rPr spc="-434" dirty="0">
                <a:latin typeface="Arial"/>
              </a:rPr>
              <a:t>Mass </a:t>
            </a:r>
            <a:r>
              <a:rPr spc="-135" dirty="0">
                <a:latin typeface="Arial"/>
              </a:rPr>
              <a:t>from</a:t>
            </a:r>
            <a:r>
              <a:rPr spc="-580" dirty="0">
                <a:latin typeface="Arial"/>
              </a:rPr>
              <a:t> </a:t>
            </a:r>
            <a:r>
              <a:rPr spc="-690" dirty="0">
                <a:latin typeface="Arial"/>
              </a:rPr>
              <a:t>NASA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737475" y="2219960"/>
            <a:ext cx="3489325" cy="243014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715">
              <a:lnSpc>
                <a:spcPts val="2160"/>
              </a:lnSpc>
              <a:spcBef>
                <a:spcPts val="375"/>
              </a:spcBef>
            </a:pPr>
            <a:r>
              <a:rPr sz="2000" spc="-5" dirty="0">
                <a:solidFill>
                  <a:srgbClr val="404040"/>
                </a:solidFill>
                <a:latin typeface="Arial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Arial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Arial"/>
                <a:cs typeface="Carlito"/>
              </a:rPr>
              <a:t>sums </a:t>
            </a:r>
            <a:r>
              <a:rPr sz="2000" dirty="0">
                <a:solidFill>
                  <a:srgbClr val="404040"/>
                </a:solidFill>
                <a:latin typeface="Arial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Arial"/>
                <a:cs typeface="Carlito"/>
              </a:rPr>
              <a:t>total </a:t>
            </a:r>
            <a:r>
              <a:rPr sz="2000" spc="-10" dirty="0">
                <a:solidFill>
                  <a:srgbClr val="404040"/>
                </a:solidFill>
                <a:latin typeface="Arial"/>
                <a:cs typeface="Carlito"/>
              </a:rPr>
              <a:t>payload  </a:t>
            </a:r>
            <a:r>
              <a:rPr sz="2000" spc="-5" dirty="0">
                <a:solidFill>
                  <a:srgbClr val="404040"/>
                </a:solidFill>
                <a:latin typeface="Arial"/>
                <a:cs typeface="Carlito"/>
              </a:rPr>
              <a:t>mass </a:t>
            </a:r>
            <a:r>
              <a:rPr sz="2000" dirty="0">
                <a:solidFill>
                  <a:srgbClr val="404040"/>
                </a:solidFill>
                <a:latin typeface="Arial"/>
                <a:cs typeface="Carlito"/>
              </a:rPr>
              <a:t>in kg </a:t>
            </a:r>
            <a:r>
              <a:rPr sz="2000" spc="-15" dirty="0">
                <a:solidFill>
                  <a:srgbClr val="404040"/>
                </a:solidFill>
                <a:latin typeface="Arial"/>
                <a:cs typeface="Carlito"/>
              </a:rPr>
              <a:t>where </a:t>
            </a:r>
            <a:r>
              <a:rPr sz="2000" dirty="0">
                <a:solidFill>
                  <a:srgbClr val="404040"/>
                </a:solidFill>
                <a:latin typeface="Arial"/>
                <a:cs typeface="Carlito"/>
              </a:rPr>
              <a:t>NASA </a:t>
            </a:r>
            <a:r>
              <a:rPr sz="2000" spc="-20" dirty="0">
                <a:solidFill>
                  <a:srgbClr val="404040"/>
                </a:solidFill>
                <a:latin typeface="Arial"/>
                <a:cs typeface="Carlito"/>
              </a:rPr>
              <a:t>was </a:t>
            </a:r>
            <a:r>
              <a:rPr sz="2000" dirty="0">
                <a:solidFill>
                  <a:srgbClr val="404040"/>
                </a:solidFill>
                <a:latin typeface="Arial"/>
                <a:cs typeface="Carlito"/>
              </a:rPr>
              <a:t>the  </a:t>
            </a:r>
            <a:r>
              <a:rPr sz="2000" spc="-60" dirty="0">
                <a:solidFill>
                  <a:srgbClr val="404040"/>
                </a:solidFill>
                <a:latin typeface="Arial"/>
                <a:cs typeface="Carlito"/>
              </a:rPr>
              <a:t>customer.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90000"/>
              </a:lnSpc>
              <a:spcBef>
                <a:spcPts val="1370"/>
              </a:spcBef>
            </a:pPr>
            <a:r>
              <a:rPr sz="2000" spc="-15" dirty="0">
                <a:solidFill>
                  <a:srgbClr val="404040"/>
                </a:solidFill>
                <a:latin typeface="Arial"/>
                <a:cs typeface="Carlito"/>
              </a:rPr>
              <a:t>CRS </a:t>
            </a:r>
            <a:r>
              <a:rPr sz="2000" spc="-20" dirty="0">
                <a:solidFill>
                  <a:srgbClr val="404040"/>
                </a:solidFill>
                <a:latin typeface="Arial"/>
                <a:cs typeface="Carlito"/>
              </a:rPr>
              <a:t>stands </a:t>
            </a:r>
            <a:r>
              <a:rPr sz="2000" spc="-25" dirty="0">
                <a:solidFill>
                  <a:srgbClr val="404040"/>
                </a:solidFill>
                <a:latin typeface="Arial"/>
                <a:cs typeface="Carlito"/>
              </a:rPr>
              <a:t>for </a:t>
            </a:r>
            <a:r>
              <a:rPr sz="2000" spc="-10" dirty="0">
                <a:solidFill>
                  <a:srgbClr val="404040"/>
                </a:solidFill>
                <a:latin typeface="Arial"/>
                <a:cs typeface="Carlito"/>
              </a:rPr>
              <a:t>Commercial  </a:t>
            </a:r>
            <a:r>
              <a:rPr sz="2000" spc="-5" dirty="0">
                <a:solidFill>
                  <a:srgbClr val="404040"/>
                </a:solidFill>
                <a:latin typeface="Arial"/>
                <a:cs typeface="Carlito"/>
              </a:rPr>
              <a:t>Resupply </a:t>
            </a:r>
            <a:r>
              <a:rPr sz="2000" dirty="0">
                <a:solidFill>
                  <a:srgbClr val="404040"/>
                </a:solidFill>
                <a:latin typeface="Arial"/>
                <a:cs typeface="Carlito"/>
              </a:rPr>
              <a:t>Services which</a:t>
            </a:r>
            <a:r>
              <a:rPr sz="2000" spc="-90" dirty="0">
                <a:solidFill>
                  <a:srgbClr val="404040"/>
                </a:solidFill>
                <a:latin typeface="Arial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Arial"/>
                <a:cs typeface="Carlito"/>
              </a:rPr>
              <a:t>indicates  </a:t>
            </a:r>
            <a:r>
              <a:rPr sz="2000" spc="-5" dirty="0">
                <a:solidFill>
                  <a:srgbClr val="404040"/>
                </a:solidFill>
                <a:latin typeface="Arial"/>
                <a:cs typeface="Carlito"/>
              </a:rPr>
              <a:t>that </a:t>
            </a:r>
            <a:r>
              <a:rPr sz="2000" dirty="0">
                <a:solidFill>
                  <a:srgbClr val="404040"/>
                </a:solidFill>
                <a:latin typeface="Arial"/>
                <a:cs typeface="Carlito"/>
              </a:rPr>
              <a:t>these </a:t>
            </a:r>
            <a:r>
              <a:rPr sz="2000" spc="-10" dirty="0">
                <a:solidFill>
                  <a:srgbClr val="404040"/>
                </a:solidFill>
                <a:latin typeface="Arial"/>
                <a:cs typeface="Carlito"/>
              </a:rPr>
              <a:t>payloads </a:t>
            </a:r>
            <a:r>
              <a:rPr sz="2000" spc="-20" dirty="0">
                <a:solidFill>
                  <a:srgbClr val="404040"/>
                </a:solidFill>
                <a:latin typeface="Arial"/>
                <a:cs typeface="Carlito"/>
              </a:rPr>
              <a:t>were sent to  </a:t>
            </a:r>
            <a:r>
              <a:rPr sz="2000" dirty="0">
                <a:solidFill>
                  <a:srgbClr val="404040"/>
                </a:solidFill>
                <a:latin typeface="Arial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Arial"/>
                <a:cs typeface="Carlito"/>
              </a:rPr>
              <a:t>International </a:t>
            </a:r>
            <a:r>
              <a:rPr sz="2000" dirty="0">
                <a:solidFill>
                  <a:srgbClr val="404040"/>
                </a:solidFill>
                <a:latin typeface="Arial"/>
                <a:cs typeface="Carlito"/>
              </a:rPr>
              <a:t>Space </a:t>
            </a:r>
            <a:r>
              <a:rPr sz="2000" spc="-20" dirty="0">
                <a:solidFill>
                  <a:srgbClr val="404040"/>
                </a:solidFill>
                <a:latin typeface="Arial"/>
                <a:cs typeface="Carlito"/>
              </a:rPr>
              <a:t>Station  </a:t>
            </a:r>
            <a:r>
              <a:rPr sz="2000" dirty="0">
                <a:solidFill>
                  <a:srgbClr val="404040"/>
                </a:solidFill>
                <a:latin typeface="Arial"/>
                <a:cs typeface="Carlito"/>
              </a:rPr>
              <a:t>(ISS).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74063" y="2263139"/>
            <a:ext cx="5687568" cy="25542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7222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25" dirty="0">
                <a:latin typeface="Arial"/>
              </a:rPr>
              <a:t>Average Payload </a:t>
            </a:r>
            <a:r>
              <a:rPr spc="-434" dirty="0">
                <a:latin typeface="Arial"/>
              </a:rPr>
              <a:t>Mass </a:t>
            </a:r>
            <a:r>
              <a:rPr spc="-285" dirty="0">
                <a:latin typeface="Arial"/>
              </a:rPr>
              <a:t>by </a:t>
            </a:r>
            <a:r>
              <a:rPr spc="-520" dirty="0">
                <a:latin typeface="Arial"/>
              </a:rPr>
              <a:t>F9</a:t>
            </a:r>
            <a:r>
              <a:rPr spc="-645" dirty="0">
                <a:latin typeface="Arial"/>
              </a:rPr>
              <a:t> </a:t>
            </a:r>
            <a:r>
              <a:rPr spc="-290" dirty="0">
                <a:latin typeface="Arial"/>
              </a:rPr>
              <a:t>v1.1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291830" y="2060575"/>
            <a:ext cx="2723515" cy="21863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72085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Arial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Arial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Arial"/>
                <a:cs typeface="Carlito"/>
              </a:rPr>
              <a:t>calculates</a:t>
            </a:r>
            <a:r>
              <a:rPr sz="2000" spc="-204" dirty="0">
                <a:solidFill>
                  <a:srgbClr val="404040"/>
                </a:solidFill>
                <a:latin typeface="Arial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Arial"/>
                <a:cs typeface="Carlito"/>
              </a:rPr>
              <a:t>the  </a:t>
            </a:r>
            <a:r>
              <a:rPr sz="2000" spc="-40" dirty="0">
                <a:solidFill>
                  <a:srgbClr val="404040"/>
                </a:solidFill>
                <a:latin typeface="Arial"/>
                <a:cs typeface="Carlito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Arial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Arial"/>
                <a:cs typeface="Carlito"/>
              </a:rPr>
              <a:t>mass or  </a:t>
            </a:r>
            <a:r>
              <a:rPr sz="2000" dirty="0">
                <a:solidFill>
                  <a:srgbClr val="404040"/>
                </a:solidFill>
                <a:latin typeface="Arial"/>
                <a:cs typeface="Carlito"/>
              </a:rPr>
              <a:t>launches which </a:t>
            </a:r>
            <a:r>
              <a:rPr sz="2000" spc="-5" dirty="0">
                <a:solidFill>
                  <a:srgbClr val="404040"/>
                </a:solidFill>
                <a:latin typeface="Arial"/>
                <a:cs typeface="Carlito"/>
              </a:rPr>
              <a:t>used  </a:t>
            </a:r>
            <a:r>
              <a:rPr sz="2000" spc="-20" dirty="0">
                <a:solidFill>
                  <a:srgbClr val="404040"/>
                </a:solidFill>
                <a:latin typeface="Arial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Arial"/>
                <a:cs typeface="Carlito"/>
              </a:rPr>
              <a:t>version </a:t>
            </a:r>
            <a:r>
              <a:rPr sz="2000" dirty="0">
                <a:solidFill>
                  <a:srgbClr val="404040"/>
                </a:solidFill>
                <a:latin typeface="Arial"/>
                <a:cs typeface="Carlito"/>
              </a:rPr>
              <a:t>F9</a:t>
            </a:r>
            <a:r>
              <a:rPr sz="2000" spc="-35" dirty="0">
                <a:solidFill>
                  <a:srgbClr val="404040"/>
                </a:solidFill>
                <a:latin typeface="Arial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Arial"/>
                <a:cs typeface="Carlito"/>
              </a:rPr>
              <a:t>v1.1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91800"/>
              </a:lnSpc>
              <a:spcBef>
                <a:spcPts val="1400"/>
              </a:spcBef>
            </a:pPr>
            <a:r>
              <a:rPr sz="2000" spc="-40" dirty="0">
                <a:solidFill>
                  <a:srgbClr val="404040"/>
                </a:solidFill>
                <a:latin typeface="Arial"/>
                <a:cs typeface="Carlito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Arial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Arial"/>
                <a:cs typeface="Carlito"/>
              </a:rPr>
              <a:t>mass of  </a:t>
            </a:r>
            <a:r>
              <a:rPr sz="2000" dirty="0">
                <a:solidFill>
                  <a:srgbClr val="404040"/>
                </a:solidFill>
                <a:latin typeface="Arial"/>
                <a:cs typeface="Carlito"/>
              </a:rPr>
              <a:t>F9 1.1 </a:t>
            </a:r>
            <a:r>
              <a:rPr sz="2000" spc="-5" dirty="0">
                <a:solidFill>
                  <a:srgbClr val="404040"/>
                </a:solidFill>
                <a:latin typeface="Arial"/>
                <a:cs typeface="Carlito"/>
              </a:rPr>
              <a:t>is on </a:t>
            </a:r>
            <a:r>
              <a:rPr sz="2000" dirty="0">
                <a:solidFill>
                  <a:srgbClr val="404040"/>
                </a:solidFill>
                <a:latin typeface="Arial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Arial"/>
                <a:cs typeface="Carlito"/>
              </a:rPr>
              <a:t>low </a:t>
            </a:r>
            <a:r>
              <a:rPr sz="2000" dirty="0">
                <a:solidFill>
                  <a:srgbClr val="404040"/>
                </a:solidFill>
                <a:latin typeface="Arial"/>
                <a:cs typeface="Carlito"/>
              </a:rPr>
              <a:t>end</a:t>
            </a:r>
            <a:r>
              <a:rPr sz="2000" spc="-235" dirty="0">
                <a:solidFill>
                  <a:srgbClr val="404040"/>
                </a:solidFill>
                <a:latin typeface="Arial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Arial"/>
                <a:cs typeface="Carlito"/>
              </a:rPr>
              <a:t>of  our </a:t>
            </a:r>
            <a:r>
              <a:rPr sz="2000" spc="-10" dirty="0">
                <a:solidFill>
                  <a:srgbClr val="404040"/>
                </a:solidFill>
                <a:latin typeface="Arial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Arial"/>
                <a:cs typeface="Carlito"/>
              </a:rPr>
              <a:t>mass</a:t>
            </a:r>
            <a:r>
              <a:rPr sz="2000" spc="-114" dirty="0">
                <a:solidFill>
                  <a:srgbClr val="404040"/>
                </a:solidFill>
                <a:latin typeface="Arial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Arial"/>
                <a:cs typeface="Carlito"/>
              </a:rPr>
              <a:t>range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08532" y="2127504"/>
            <a:ext cx="6364224" cy="28696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96551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90" dirty="0">
                <a:latin typeface="Arial"/>
              </a:rPr>
              <a:t>First </a:t>
            </a:r>
            <a:r>
              <a:rPr spc="-425" dirty="0">
                <a:latin typeface="Arial"/>
              </a:rPr>
              <a:t>Successful </a:t>
            </a:r>
            <a:r>
              <a:rPr spc="-320" dirty="0">
                <a:latin typeface="Arial"/>
              </a:rPr>
              <a:t>Ground </a:t>
            </a:r>
            <a:r>
              <a:rPr spc="-545" dirty="0">
                <a:latin typeface="Arial"/>
              </a:rPr>
              <a:t>Pad </a:t>
            </a:r>
            <a:r>
              <a:rPr spc="-370" dirty="0">
                <a:latin typeface="Arial"/>
              </a:rPr>
              <a:t>Landing</a:t>
            </a:r>
            <a:r>
              <a:rPr spc="-570" dirty="0">
                <a:latin typeface="Arial"/>
              </a:rPr>
              <a:t> </a:t>
            </a:r>
            <a:r>
              <a:rPr spc="-340" dirty="0">
                <a:latin typeface="Arial"/>
              </a:rPr>
              <a:t>Date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21067" y="2172462"/>
            <a:ext cx="3239770" cy="23647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35255">
              <a:lnSpc>
                <a:spcPct val="918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Arial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Arial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Arial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Arial"/>
                <a:cs typeface="Carlito"/>
              </a:rPr>
              <a:t>the </a:t>
            </a:r>
            <a:r>
              <a:rPr sz="2000" spc="-35" dirty="0">
                <a:solidFill>
                  <a:srgbClr val="404040"/>
                </a:solidFill>
                <a:latin typeface="Arial"/>
                <a:cs typeface="Carlito"/>
              </a:rPr>
              <a:t>first  </a:t>
            </a:r>
            <a:r>
              <a:rPr sz="2000" spc="-5" dirty="0">
                <a:solidFill>
                  <a:srgbClr val="404040"/>
                </a:solidFill>
                <a:latin typeface="Arial"/>
                <a:cs typeface="Carlito"/>
              </a:rPr>
              <a:t>successful </a:t>
            </a:r>
            <a:r>
              <a:rPr sz="2000" spc="-15" dirty="0">
                <a:solidFill>
                  <a:srgbClr val="404040"/>
                </a:solidFill>
                <a:latin typeface="Arial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Arial"/>
                <a:cs typeface="Carlito"/>
              </a:rPr>
              <a:t>pad</a:t>
            </a:r>
            <a:r>
              <a:rPr sz="2000" spc="-145" dirty="0">
                <a:solidFill>
                  <a:srgbClr val="404040"/>
                </a:solidFill>
                <a:latin typeface="Arial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Arial"/>
                <a:cs typeface="Carlito"/>
              </a:rPr>
              <a:t>landing  </a:t>
            </a:r>
            <a:r>
              <a:rPr sz="2000" spc="-25" dirty="0">
                <a:solidFill>
                  <a:srgbClr val="404040"/>
                </a:solidFill>
                <a:latin typeface="Arial"/>
                <a:cs typeface="Carlito"/>
              </a:rPr>
              <a:t>date.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5" dirty="0">
                <a:solidFill>
                  <a:srgbClr val="404040"/>
                </a:solidFill>
                <a:latin typeface="Arial"/>
                <a:cs typeface="Carlito"/>
              </a:rPr>
              <a:t>First </a:t>
            </a:r>
            <a:r>
              <a:rPr sz="2000" spc="-15" dirty="0">
                <a:solidFill>
                  <a:srgbClr val="404040"/>
                </a:solidFill>
                <a:latin typeface="Arial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Arial"/>
                <a:cs typeface="Carlito"/>
              </a:rPr>
              <a:t>pad </a:t>
            </a:r>
            <a:r>
              <a:rPr sz="2000" dirty="0">
                <a:solidFill>
                  <a:srgbClr val="404040"/>
                </a:solidFill>
                <a:latin typeface="Arial"/>
                <a:cs typeface="Carlito"/>
              </a:rPr>
              <a:t>landing</a:t>
            </a:r>
            <a:r>
              <a:rPr sz="2000" spc="-75" dirty="0">
                <a:solidFill>
                  <a:srgbClr val="404040"/>
                </a:solidFill>
                <a:latin typeface="Arial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Arial"/>
                <a:cs typeface="Carlito"/>
              </a:rPr>
              <a:t>wasn’t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Arial"/>
                <a:cs typeface="Carlito"/>
              </a:rPr>
              <a:t>until </a:t>
            </a:r>
            <a:r>
              <a:rPr sz="2000" dirty="0">
                <a:solidFill>
                  <a:srgbClr val="404040"/>
                </a:solidFill>
                <a:latin typeface="Arial"/>
                <a:cs typeface="Carlito"/>
              </a:rPr>
              <a:t>the end </a:t>
            </a:r>
            <a:r>
              <a:rPr sz="2000" spc="-5" dirty="0">
                <a:solidFill>
                  <a:srgbClr val="404040"/>
                </a:solidFill>
                <a:latin typeface="Arial"/>
                <a:cs typeface="Carlito"/>
              </a:rPr>
              <a:t>of</a:t>
            </a:r>
            <a:r>
              <a:rPr sz="2000" spc="-105" dirty="0">
                <a:solidFill>
                  <a:srgbClr val="404040"/>
                </a:solidFill>
                <a:latin typeface="Arial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Arial"/>
                <a:cs typeface="Carlito"/>
              </a:rPr>
              <a:t>2015.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  <a:spcBef>
                <a:spcPts val="1200"/>
              </a:spcBef>
            </a:pPr>
            <a:r>
              <a:rPr sz="2000" spc="-5" dirty="0">
                <a:solidFill>
                  <a:srgbClr val="404040"/>
                </a:solidFill>
                <a:latin typeface="Arial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Arial"/>
                <a:cs typeface="Carlito"/>
              </a:rPr>
              <a:t>landings in</a:t>
            </a:r>
            <a:r>
              <a:rPr sz="2000" spc="-70" dirty="0">
                <a:solidFill>
                  <a:srgbClr val="404040"/>
                </a:solidFill>
                <a:latin typeface="Arial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Arial"/>
                <a:cs typeface="Carlito"/>
              </a:rPr>
              <a:t>general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dirty="0">
                <a:solidFill>
                  <a:srgbClr val="404040"/>
                </a:solidFill>
                <a:latin typeface="Arial"/>
                <a:cs typeface="Carlito"/>
              </a:rPr>
              <a:t>appear </a:t>
            </a:r>
            <a:r>
              <a:rPr sz="2000" spc="-20" dirty="0">
                <a:solidFill>
                  <a:srgbClr val="404040"/>
                </a:solidFill>
                <a:latin typeface="Arial"/>
                <a:cs typeface="Carlito"/>
              </a:rPr>
              <a:t>starting</a:t>
            </a:r>
            <a:r>
              <a:rPr sz="2000" spc="-5" dirty="0">
                <a:solidFill>
                  <a:srgbClr val="404040"/>
                </a:solidFill>
                <a:latin typeface="Arial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Arial"/>
                <a:cs typeface="Carlito"/>
              </a:rPr>
              <a:t>2014.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53667" y="2223516"/>
            <a:ext cx="5780532" cy="28605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30" dirty="0">
                <a:uFill>
                  <a:solidFill>
                    <a:srgbClr val="7D7D7D"/>
                  </a:solidFill>
                </a:uFill>
                <a:latin typeface="Arial"/>
              </a:rPr>
              <a:t>Executive</a:t>
            </a:r>
            <a:r>
              <a:rPr u="heavy" spc="-495" dirty="0">
                <a:uFill>
                  <a:solidFill>
                    <a:srgbClr val="7D7D7D"/>
                  </a:solidFill>
                </a:uFill>
                <a:latin typeface="Arial"/>
              </a:rPr>
              <a:t> </a:t>
            </a:r>
            <a:r>
              <a:rPr u="heavy" spc="-370" dirty="0">
                <a:uFill>
                  <a:solidFill>
                    <a:srgbClr val="7D7D7D"/>
                  </a:solidFill>
                </a:uFill>
                <a:latin typeface="Arial"/>
              </a:rPr>
              <a:t>Summary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3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20267" y="2220213"/>
            <a:ext cx="10164445" cy="3639185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241300" marR="142875" indent="-228600">
              <a:lnSpc>
                <a:spcPct val="90000"/>
              </a:lnSpc>
              <a:spcBef>
                <a:spcPts val="359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rgbClr val="BB562C"/>
                </a:solidFill>
                <a:latin typeface="Arial"/>
                <a:cs typeface="Carlito"/>
              </a:rPr>
              <a:t>Collected </a:t>
            </a:r>
            <a:r>
              <a:rPr sz="2200" spc="-35" dirty="0">
                <a:solidFill>
                  <a:srgbClr val="BB562C"/>
                </a:solidFill>
                <a:latin typeface="Arial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Arial"/>
                <a:cs typeface="Carlito"/>
              </a:rPr>
              <a:t>from </a:t>
            </a:r>
            <a:r>
              <a:rPr sz="2200" spc="-15" dirty="0">
                <a:solidFill>
                  <a:srgbClr val="BB562C"/>
                </a:solidFill>
                <a:latin typeface="Arial"/>
                <a:cs typeface="Carlito"/>
              </a:rPr>
              <a:t>public SpaceX </a:t>
            </a:r>
            <a:r>
              <a:rPr sz="2200" spc="-5" dirty="0">
                <a:solidFill>
                  <a:srgbClr val="BB562C"/>
                </a:solidFill>
                <a:latin typeface="Arial"/>
                <a:cs typeface="Carlito"/>
              </a:rPr>
              <a:t>API and </a:t>
            </a:r>
            <a:r>
              <a:rPr sz="2200" spc="-10" dirty="0">
                <a:solidFill>
                  <a:srgbClr val="BB562C"/>
                </a:solidFill>
                <a:latin typeface="Arial"/>
                <a:cs typeface="Carlito"/>
              </a:rPr>
              <a:t>SpaceX </a:t>
            </a:r>
            <a:r>
              <a:rPr sz="2200" spc="-5" dirty="0">
                <a:solidFill>
                  <a:srgbClr val="BB562C"/>
                </a:solidFill>
                <a:latin typeface="Arial"/>
                <a:cs typeface="Carlito"/>
              </a:rPr>
              <a:t>Wikipedia </a:t>
            </a:r>
            <a:r>
              <a:rPr sz="2200" spc="-20" dirty="0">
                <a:solidFill>
                  <a:srgbClr val="BB562C"/>
                </a:solidFill>
                <a:latin typeface="Arial"/>
                <a:cs typeface="Carlito"/>
              </a:rPr>
              <a:t>page. </a:t>
            </a:r>
            <a:r>
              <a:rPr sz="2200" spc="-25" dirty="0">
                <a:solidFill>
                  <a:srgbClr val="BB562C"/>
                </a:solidFill>
                <a:latin typeface="Arial"/>
                <a:cs typeface="Carlito"/>
              </a:rPr>
              <a:t>Created </a:t>
            </a:r>
            <a:r>
              <a:rPr sz="2200" spc="-5" dirty="0">
                <a:solidFill>
                  <a:srgbClr val="BB562C"/>
                </a:solidFill>
                <a:latin typeface="Arial"/>
                <a:cs typeface="Carlito"/>
              </a:rPr>
              <a:t>labels  </a:t>
            </a:r>
            <a:r>
              <a:rPr sz="2200" spc="-20" dirty="0">
                <a:solidFill>
                  <a:srgbClr val="BB562C"/>
                </a:solidFill>
                <a:latin typeface="Arial"/>
                <a:cs typeface="Carlito"/>
              </a:rPr>
              <a:t>column </a:t>
            </a:r>
            <a:r>
              <a:rPr sz="2200" spc="-35" dirty="0">
                <a:solidFill>
                  <a:srgbClr val="BB562C"/>
                </a:solidFill>
                <a:latin typeface="Arial"/>
                <a:cs typeface="Carlito"/>
              </a:rPr>
              <a:t>‘class’ </a:t>
            </a:r>
            <a:r>
              <a:rPr sz="2200" spc="-5" dirty="0">
                <a:solidFill>
                  <a:srgbClr val="BB562C"/>
                </a:solidFill>
                <a:latin typeface="Arial"/>
                <a:cs typeface="Carlito"/>
              </a:rPr>
              <a:t>which classifies </a:t>
            </a:r>
            <a:r>
              <a:rPr sz="2200" spc="-20" dirty="0">
                <a:solidFill>
                  <a:srgbClr val="BB562C"/>
                </a:solidFill>
                <a:latin typeface="Arial"/>
                <a:cs typeface="Carlito"/>
              </a:rPr>
              <a:t>successful </a:t>
            </a:r>
            <a:r>
              <a:rPr sz="2200" spc="-5" dirty="0">
                <a:solidFill>
                  <a:srgbClr val="BB562C"/>
                </a:solidFill>
                <a:latin typeface="Arial"/>
                <a:cs typeface="Carlito"/>
              </a:rPr>
              <a:t>landings. </a:t>
            </a:r>
            <a:r>
              <a:rPr sz="2200" spc="-20" dirty="0">
                <a:solidFill>
                  <a:srgbClr val="BB562C"/>
                </a:solidFill>
                <a:latin typeface="Arial"/>
                <a:cs typeface="Carlito"/>
              </a:rPr>
              <a:t>Explored </a:t>
            </a:r>
            <a:r>
              <a:rPr sz="2200" spc="-35" dirty="0">
                <a:solidFill>
                  <a:srgbClr val="BB562C"/>
                </a:solidFill>
                <a:latin typeface="Arial"/>
                <a:cs typeface="Carlito"/>
              </a:rPr>
              <a:t>data </a:t>
            </a:r>
            <a:r>
              <a:rPr sz="2200" spc="-10" dirty="0">
                <a:solidFill>
                  <a:srgbClr val="BB562C"/>
                </a:solidFill>
                <a:latin typeface="Arial"/>
                <a:cs typeface="Carlito"/>
              </a:rPr>
              <a:t>using </a:t>
            </a:r>
            <a:r>
              <a:rPr sz="2200" dirty="0">
                <a:solidFill>
                  <a:srgbClr val="BB562C"/>
                </a:solidFill>
                <a:latin typeface="Arial"/>
                <a:cs typeface="Carlito"/>
              </a:rPr>
              <a:t>SQL,  </a:t>
            </a:r>
            <a:r>
              <a:rPr sz="2200" spc="-20" dirty="0">
                <a:solidFill>
                  <a:srgbClr val="BB562C"/>
                </a:solidFill>
                <a:latin typeface="Arial"/>
                <a:cs typeface="Carlito"/>
              </a:rPr>
              <a:t>visualization, </a:t>
            </a:r>
            <a:r>
              <a:rPr sz="2200" spc="-25" dirty="0">
                <a:solidFill>
                  <a:srgbClr val="BB562C"/>
                </a:solidFill>
                <a:latin typeface="Arial"/>
                <a:cs typeface="Carlito"/>
              </a:rPr>
              <a:t>folium </a:t>
            </a:r>
            <a:r>
              <a:rPr sz="2200" spc="-15" dirty="0">
                <a:solidFill>
                  <a:srgbClr val="BB562C"/>
                </a:solidFill>
                <a:latin typeface="Arial"/>
                <a:cs typeface="Carlito"/>
              </a:rPr>
              <a:t>maps, </a:t>
            </a:r>
            <a:r>
              <a:rPr sz="2200" spc="-5" dirty="0">
                <a:solidFill>
                  <a:srgbClr val="BB562C"/>
                </a:solidFill>
                <a:latin typeface="Arial"/>
                <a:cs typeface="Carlito"/>
              </a:rPr>
              <a:t>and </a:t>
            </a:r>
            <a:r>
              <a:rPr sz="2200" spc="-15" dirty="0">
                <a:solidFill>
                  <a:srgbClr val="BB562C"/>
                </a:solidFill>
                <a:latin typeface="Arial"/>
                <a:cs typeface="Carlito"/>
              </a:rPr>
              <a:t>dashboards. </a:t>
            </a:r>
            <a:r>
              <a:rPr sz="2200" spc="-25" dirty="0">
                <a:solidFill>
                  <a:srgbClr val="BB562C"/>
                </a:solidFill>
                <a:latin typeface="Arial"/>
                <a:cs typeface="Carlito"/>
              </a:rPr>
              <a:t>Gathered </a:t>
            </a:r>
            <a:r>
              <a:rPr sz="2200" spc="-30" dirty="0">
                <a:solidFill>
                  <a:srgbClr val="BB562C"/>
                </a:solidFill>
                <a:latin typeface="Arial"/>
                <a:cs typeface="Carlito"/>
              </a:rPr>
              <a:t>relevant </a:t>
            </a:r>
            <a:r>
              <a:rPr sz="2200" spc="-20" dirty="0">
                <a:solidFill>
                  <a:srgbClr val="BB562C"/>
                </a:solidFill>
                <a:latin typeface="Arial"/>
                <a:cs typeface="Carlito"/>
              </a:rPr>
              <a:t>columns </a:t>
            </a:r>
            <a:r>
              <a:rPr sz="2200" spc="-30" dirty="0">
                <a:solidFill>
                  <a:srgbClr val="BB562C"/>
                </a:solidFill>
                <a:latin typeface="Arial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Arial"/>
                <a:cs typeface="Carlito"/>
              </a:rPr>
              <a:t>be </a:t>
            </a:r>
            <a:r>
              <a:rPr sz="2200" spc="-10" dirty="0">
                <a:solidFill>
                  <a:srgbClr val="BB562C"/>
                </a:solidFill>
                <a:latin typeface="Arial"/>
                <a:cs typeface="Carlito"/>
              </a:rPr>
              <a:t>used </a:t>
            </a:r>
            <a:r>
              <a:rPr sz="2200" spc="-5" dirty="0">
                <a:solidFill>
                  <a:srgbClr val="BB562C"/>
                </a:solidFill>
                <a:latin typeface="Arial"/>
                <a:cs typeface="Carlito"/>
              </a:rPr>
              <a:t>as  </a:t>
            </a:r>
            <a:r>
              <a:rPr sz="2200" spc="-30" dirty="0">
                <a:solidFill>
                  <a:srgbClr val="BB562C"/>
                </a:solidFill>
                <a:latin typeface="Arial"/>
                <a:cs typeface="Carlito"/>
              </a:rPr>
              <a:t>features. </a:t>
            </a:r>
            <a:r>
              <a:rPr sz="2200" spc="-20" dirty="0">
                <a:solidFill>
                  <a:srgbClr val="BB562C"/>
                </a:solidFill>
                <a:latin typeface="Arial"/>
                <a:cs typeface="Carlito"/>
              </a:rPr>
              <a:t>Changed </a:t>
            </a:r>
            <a:r>
              <a:rPr sz="2200" spc="-5" dirty="0">
                <a:solidFill>
                  <a:srgbClr val="BB562C"/>
                </a:solidFill>
                <a:latin typeface="Arial"/>
                <a:cs typeface="Carlito"/>
              </a:rPr>
              <a:t>all </a:t>
            </a:r>
            <a:r>
              <a:rPr sz="2200" spc="-25" dirty="0">
                <a:solidFill>
                  <a:srgbClr val="BB562C"/>
                </a:solidFill>
                <a:latin typeface="Arial"/>
                <a:cs typeface="Carlito"/>
              </a:rPr>
              <a:t>categorical </a:t>
            </a:r>
            <a:r>
              <a:rPr sz="2200" spc="-20" dirty="0">
                <a:solidFill>
                  <a:srgbClr val="BB562C"/>
                </a:solidFill>
                <a:latin typeface="Arial"/>
                <a:cs typeface="Carlito"/>
              </a:rPr>
              <a:t>variables </a:t>
            </a:r>
            <a:r>
              <a:rPr sz="2200" spc="-30" dirty="0">
                <a:solidFill>
                  <a:srgbClr val="BB562C"/>
                </a:solidFill>
                <a:latin typeface="Arial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Arial"/>
                <a:cs typeface="Carlito"/>
              </a:rPr>
              <a:t>binary </a:t>
            </a:r>
            <a:r>
              <a:rPr sz="2200" spc="-15" dirty="0">
                <a:solidFill>
                  <a:srgbClr val="BB562C"/>
                </a:solidFill>
                <a:latin typeface="Arial"/>
                <a:cs typeface="Carlito"/>
              </a:rPr>
              <a:t>using </a:t>
            </a:r>
            <a:r>
              <a:rPr sz="2200" spc="-5" dirty="0">
                <a:solidFill>
                  <a:srgbClr val="BB562C"/>
                </a:solidFill>
                <a:latin typeface="Arial"/>
                <a:cs typeface="Carlito"/>
              </a:rPr>
              <a:t>one hot </a:t>
            </a:r>
            <a:r>
              <a:rPr sz="2200" spc="-20" dirty="0">
                <a:solidFill>
                  <a:srgbClr val="BB562C"/>
                </a:solidFill>
                <a:latin typeface="Arial"/>
                <a:cs typeface="Carlito"/>
              </a:rPr>
              <a:t>encoding.  </a:t>
            </a:r>
            <a:r>
              <a:rPr sz="2200" spc="-25" dirty="0">
                <a:solidFill>
                  <a:srgbClr val="BB562C"/>
                </a:solidFill>
                <a:latin typeface="Arial"/>
                <a:cs typeface="Carlito"/>
              </a:rPr>
              <a:t>Standardized </a:t>
            </a:r>
            <a:r>
              <a:rPr sz="2200" spc="-35" dirty="0">
                <a:solidFill>
                  <a:srgbClr val="BB562C"/>
                </a:solidFill>
                <a:latin typeface="Arial"/>
                <a:cs typeface="Carlito"/>
              </a:rPr>
              <a:t>data </a:t>
            </a:r>
            <a:r>
              <a:rPr sz="2200" spc="-5" dirty="0">
                <a:solidFill>
                  <a:srgbClr val="BB562C"/>
                </a:solidFill>
                <a:latin typeface="Arial"/>
                <a:cs typeface="Carlito"/>
              </a:rPr>
              <a:t>and </a:t>
            </a:r>
            <a:r>
              <a:rPr sz="2200" spc="-15" dirty="0">
                <a:solidFill>
                  <a:srgbClr val="BB562C"/>
                </a:solidFill>
                <a:latin typeface="Arial"/>
                <a:cs typeface="Carlito"/>
              </a:rPr>
              <a:t>used </a:t>
            </a:r>
            <a:r>
              <a:rPr sz="2200" spc="-20" dirty="0">
                <a:solidFill>
                  <a:srgbClr val="BB562C"/>
                </a:solidFill>
                <a:latin typeface="Arial"/>
                <a:cs typeface="Carlito"/>
              </a:rPr>
              <a:t>GridSearchCV </a:t>
            </a:r>
            <a:r>
              <a:rPr sz="2200" spc="-30" dirty="0">
                <a:solidFill>
                  <a:srgbClr val="BB562C"/>
                </a:solidFill>
                <a:latin typeface="Arial"/>
                <a:cs typeface="Carlito"/>
              </a:rPr>
              <a:t>to </a:t>
            </a:r>
            <a:r>
              <a:rPr sz="2200" spc="-15" dirty="0">
                <a:solidFill>
                  <a:srgbClr val="BB562C"/>
                </a:solidFill>
                <a:latin typeface="Arial"/>
                <a:cs typeface="Carlito"/>
              </a:rPr>
              <a:t>find </a:t>
            </a:r>
            <a:r>
              <a:rPr sz="2200" spc="-20" dirty="0">
                <a:solidFill>
                  <a:srgbClr val="BB562C"/>
                </a:solidFill>
                <a:latin typeface="Arial"/>
                <a:cs typeface="Carlito"/>
              </a:rPr>
              <a:t>best </a:t>
            </a:r>
            <a:r>
              <a:rPr sz="2200" spc="-40" dirty="0">
                <a:solidFill>
                  <a:srgbClr val="BB562C"/>
                </a:solidFill>
                <a:latin typeface="Arial"/>
                <a:cs typeface="Carlito"/>
              </a:rPr>
              <a:t>parameters </a:t>
            </a:r>
            <a:r>
              <a:rPr sz="2200" spc="-35" dirty="0">
                <a:solidFill>
                  <a:srgbClr val="BB562C"/>
                </a:solidFill>
                <a:latin typeface="Arial"/>
                <a:cs typeface="Carlito"/>
              </a:rPr>
              <a:t>for </a:t>
            </a:r>
            <a:r>
              <a:rPr sz="2200" spc="-5" dirty="0">
                <a:solidFill>
                  <a:srgbClr val="BB562C"/>
                </a:solidFill>
                <a:latin typeface="Arial"/>
                <a:cs typeface="Carlito"/>
              </a:rPr>
              <a:t>machine learning  models. </a:t>
            </a:r>
            <a:r>
              <a:rPr sz="2200" spc="-20" dirty="0">
                <a:solidFill>
                  <a:srgbClr val="BB562C"/>
                </a:solidFill>
                <a:latin typeface="Arial"/>
                <a:cs typeface="Carlito"/>
              </a:rPr>
              <a:t>Visualize </a:t>
            </a:r>
            <a:r>
              <a:rPr sz="2200" spc="-25" dirty="0">
                <a:solidFill>
                  <a:srgbClr val="BB562C"/>
                </a:solidFill>
                <a:latin typeface="Arial"/>
                <a:cs typeface="Carlito"/>
              </a:rPr>
              <a:t>accuracy score </a:t>
            </a:r>
            <a:r>
              <a:rPr sz="2200" dirty="0">
                <a:solidFill>
                  <a:srgbClr val="BB562C"/>
                </a:solidFill>
                <a:latin typeface="Arial"/>
                <a:cs typeface="Carlito"/>
              </a:rPr>
              <a:t>of </a:t>
            </a:r>
            <a:r>
              <a:rPr sz="2200" spc="-5" dirty="0">
                <a:solidFill>
                  <a:srgbClr val="BB562C"/>
                </a:solidFill>
                <a:latin typeface="Arial"/>
                <a:cs typeface="Carlito"/>
              </a:rPr>
              <a:t>all</a:t>
            </a:r>
            <a:r>
              <a:rPr sz="2200" spc="-40" dirty="0">
                <a:solidFill>
                  <a:srgbClr val="BB562C"/>
                </a:solidFill>
                <a:latin typeface="Arial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Arial"/>
                <a:cs typeface="Carlito"/>
              </a:rPr>
              <a:t>models.</a:t>
            </a:r>
            <a:endParaRPr sz="22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/>
              <a:buChar char="•"/>
            </a:pPr>
            <a:endParaRPr sz="2200" dirty="0">
              <a:latin typeface="Carlito"/>
              <a:cs typeface="Carlito"/>
            </a:endParaRPr>
          </a:p>
          <a:p>
            <a:pPr marL="241300" marR="5080" indent="-228600">
              <a:lnSpc>
                <a:spcPct val="90900"/>
              </a:lnSpc>
              <a:spcBef>
                <a:spcPts val="164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rgbClr val="BB562C"/>
                </a:solidFill>
                <a:latin typeface="Arial"/>
                <a:cs typeface="Carlito"/>
              </a:rPr>
              <a:t>Four </a:t>
            </a:r>
            <a:r>
              <a:rPr sz="2200" spc="-15" dirty="0">
                <a:solidFill>
                  <a:srgbClr val="BB562C"/>
                </a:solidFill>
                <a:latin typeface="Arial"/>
                <a:cs typeface="Carlito"/>
              </a:rPr>
              <a:t>machine </a:t>
            </a:r>
            <a:r>
              <a:rPr sz="2200" spc="-5" dirty="0">
                <a:solidFill>
                  <a:srgbClr val="BB562C"/>
                </a:solidFill>
                <a:latin typeface="Arial"/>
                <a:cs typeface="Carlito"/>
              </a:rPr>
              <a:t>learning models </a:t>
            </a:r>
            <a:r>
              <a:rPr sz="2200" spc="-25" dirty="0">
                <a:solidFill>
                  <a:srgbClr val="BB562C"/>
                </a:solidFill>
                <a:latin typeface="Arial"/>
                <a:cs typeface="Carlito"/>
              </a:rPr>
              <a:t>were </a:t>
            </a:r>
            <a:r>
              <a:rPr sz="2200" spc="-20" dirty="0">
                <a:solidFill>
                  <a:srgbClr val="BB562C"/>
                </a:solidFill>
                <a:latin typeface="Arial"/>
                <a:cs typeface="Carlito"/>
              </a:rPr>
              <a:t>produced: </a:t>
            </a:r>
            <a:r>
              <a:rPr sz="2200" spc="-5" dirty="0">
                <a:solidFill>
                  <a:srgbClr val="BB562C"/>
                </a:solidFill>
                <a:latin typeface="Arial"/>
                <a:cs typeface="Carlito"/>
              </a:rPr>
              <a:t>Logistic </a:t>
            </a:r>
            <a:r>
              <a:rPr sz="2200" spc="-20" dirty="0">
                <a:solidFill>
                  <a:srgbClr val="BB562C"/>
                </a:solidFill>
                <a:latin typeface="Arial"/>
                <a:cs typeface="Carlito"/>
              </a:rPr>
              <a:t>Regression, </a:t>
            </a:r>
            <a:r>
              <a:rPr sz="2200" spc="-15" dirty="0">
                <a:solidFill>
                  <a:srgbClr val="BB562C"/>
                </a:solidFill>
                <a:latin typeface="Arial"/>
                <a:cs typeface="Carlito"/>
              </a:rPr>
              <a:t>Support </a:t>
            </a:r>
            <a:r>
              <a:rPr sz="2200" spc="-50" dirty="0">
                <a:solidFill>
                  <a:srgbClr val="BB562C"/>
                </a:solidFill>
                <a:latin typeface="Arial"/>
                <a:cs typeface="Carlito"/>
              </a:rPr>
              <a:t>Vector  </a:t>
            </a:r>
            <a:r>
              <a:rPr sz="2200" spc="-5" dirty="0">
                <a:solidFill>
                  <a:srgbClr val="BB562C"/>
                </a:solidFill>
                <a:latin typeface="Arial"/>
                <a:cs typeface="Carlito"/>
              </a:rPr>
              <a:t>Machine, </a:t>
            </a:r>
            <a:r>
              <a:rPr sz="2200" spc="-15" dirty="0">
                <a:solidFill>
                  <a:srgbClr val="BB562C"/>
                </a:solidFill>
                <a:latin typeface="Arial"/>
                <a:cs typeface="Carlito"/>
              </a:rPr>
              <a:t>Decision </a:t>
            </a:r>
            <a:r>
              <a:rPr sz="2200" spc="-80" dirty="0">
                <a:solidFill>
                  <a:srgbClr val="BB562C"/>
                </a:solidFill>
                <a:latin typeface="Arial"/>
                <a:cs typeface="Carlito"/>
              </a:rPr>
              <a:t>Tree </a:t>
            </a:r>
            <a:r>
              <a:rPr sz="2200" spc="-45" dirty="0">
                <a:solidFill>
                  <a:srgbClr val="BB562C"/>
                </a:solidFill>
                <a:latin typeface="Arial"/>
                <a:cs typeface="Carlito"/>
              </a:rPr>
              <a:t>Classifier, </a:t>
            </a:r>
            <a:r>
              <a:rPr sz="2200" spc="-5" dirty="0">
                <a:solidFill>
                  <a:srgbClr val="BB562C"/>
                </a:solidFill>
                <a:latin typeface="Arial"/>
                <a:cs typeface="Carlito"/>
              </a:rPr>
              <a:t>and K </a:t>
            </a:r>
            <a:r>
              <a:rPr sz="2200" spc="-20" dirty="0">
                <a:solidFill>
                  <a:srgbClr val="BB562C"/>
                </a:solidFill>
                <a:latin typeface="Arial"/>
                <a:cs typeface="Carlito"/>
              </a:rPr>
              <a:t>Nearest Neighbors. </a:t>
            </a:r>
            <a:r>
              <a:rPr sz="2200" spc="-5" dirty="0">
                <a:solidFill>
                  <a:srgbClr val="BB562C"/>
                </a:solidFill>
                <a:latin typeface="Arial"/>
                <a:cs typeface="Carlito"/>
              </a:rPr>
              <a:t>All </a:t>
            </a:r>
            <a:r>
              <a:rPr sz="2200" spc="-20" dirty="0">
                <a:solidFill>
                  <a:srgbClr val="BB562C"/>
                </a:solidFill>
                <a:latin typeface="Arial"/>
                <a:cs typeface="Carlito"/>
              </a:rPr>
              <a:t>produced </a:t>
            </a:r>
            <a:r>
              <a:rPr sz="2200" spc="-15" dirty="0">
                <a:solidFill>
                  <a:srgbClr val="BB562C"/>
                </a:solidFill>
                <a:latin typeface="Arial"/>
                <a:cs typeface="Carlito"/>
              </a:rPr>
              <a:t>similar </a:t>
            </a:r>
            <a:r>
              <a:rPr sz="2200" spc="-20" dirty="0">
                <a:solidFill>
                  <a:srgbClr val="BB562C"/>
                </a:solidFill>
                <a:latin typeface="Arial"/>
                <a:cs typeface="Carlito"/>
              </a:rPr>
              <a:t>results  </a:t>
            </a:r>
            <a:r>
              <a:rPr sz="2200" spc="-5" dirty="0">
                <a:solidFill>
                  <a:srgbClr val="BB562C"/>
                </a:solidFill>
                <a:latin typeface="Arial"/>
                <a:cs typeface="Carlito"/>
              </a:rPr>
              <a:t>with </a:t>
            </a:r>
            <a:r>
              <a:rPr sz="2200" spc="-25" dirty="0">
                <a:solidFill>
                  <a:srgbClr val="BB562C"/>
                </a:solidFill>
                <a:latin typeface="Arial"/>
                <a:cs typeface="Carlito"/>
              </a:rPr>
              <a:t>accuracy </a:t>
            </a:r>
            <a:r>
              <a:rPr sz="2200" spc="-45" dirty="0">
                <a:solidFill>
                  <a:srgbClr val="BB562C"/>
                </a:solidFill>
                <a:latin typeface="Arial"/>
                <a:cs typeface="Carlito"/>
              </a:rPr>
              <a:t>rate </a:t>
            </a:r>
            <a:r>
              <a:rPr sz="2200" dirty="0">
                <a:solidFill>
                  <a:srgbClr val="BB562C"/>
                </a:solidFill>
                <a:latin typeface="Arial"/>
                <a:cs typeface="Carlito"/>
              </a:rPr>
              <a:t>of </a:t>
            </a:r>
            <a:r>
              <a:rPr sz="2200" spc="-5" dirty="0">
                <a:solidFill>
                  <a:srgbClr val="BB562C"/>
                </a:solidFill>
                <a:latin typeface="Arial"/>
                <a:cs typeface="Carlito"/>
              </a:rPr>
              <a:t>about 83.33%. All models </a:t>
            </a:r>
            <a:r>
              <a:rPr sz="2200" spc="-20" dirty="0">
                <a:solidFill>
                  <a:srgbClr val="BB562C"/>
                </a:solidFill>
                <a:latin typeface="Arial"/>
                <a:cs typeface="Carlito"/>
              </a:rPr>
              <a:t>over </a:t>
            </a:r>
            <a:r>
              <a:rPr sz="2200" spc="-25" dirty="0">
                <a:solidFill>
                  <a:srgbClr val="BB562C"/>
                </a:solidFill>
                <a:latin typeface="Arial"/>
                <a:cs typeface="Carlito"/>
              </a:rPr>
              <a:t>predicted </a:t>
            </a:r>
            <a:r>
              <a:rPr sz="2200" spc="-20" dirty="0">
                <a:solidFill>
                  <a:srgbClr val="BB562C"/>
                </a:solidFill>
                <a:latin typeface="Arial"/>
                <a:cs typeface="Carlito"/>
              </a:rPr>
              <a:t>successful </a:t>
            </a:r>
            <a:r>
              <a:rPr sz="2200" spc="-5" dirty="0">
                <a:solidFill>
                  <a:srgbClr val="BB562C"/>
                </a:solidFill>
                <a:latin typeface="Arial"/>
                <a:cs typeface="Carlito"/>
              </a:rPr>
              <a:t>landings. </a:t>
            </a:r>
            <a:r>
              <a:rPr sz="2200" spc="-20" dirty="0">
                <a:solidFill>
                  <a:srgbClr val="BB562C"/>
                </a:solidFill>
                <a:latin typeface="Arial"/>
                <a:cs typeface="Carlito"/>
              </a:rPr>
              <a:t>More  </a:t>
            </a:r>
            <a:r>
              <a:rPr sz="2200" spc="-35" dirty="0">
                <a:solidFill>
                  <a:srgbClr val="BB562C"/>
                </a:solidFill>
                <a:latin typeface="Arial"/>
                <a:cs typeface="Carlito"/>
              </a:rPr>
              <a:t>data </a:t>
            </a:r>
            <a:r>
              <a:rPr sz="2200" spc="-5" dirty="0">
                <a:solidFill>
                  <a:srgbClr val="BB562C"/>
                </a:solidFill>
                <a:latin typeface="Arial"/>
                <a:cs typeface="Carlito"/>
              </a:rPr>
              <a:t>is </a:t>
            </a:r>
            <a:r>
              <a:rPr sz="2200" spc="-15" dirty="0">
                <a:solidFill>
                  <a:srgbClr val="BB562C"/>
                </a:solidFill>
                <a:latin typeface="Arial"/>
                <a:cs typeface="Carlito"/>
              </a:rPr>
              <a:t>needed </a:t>
            </a:r>
            <a:r>
              <a:rPr sz="2200" spc="-35" dirty="0">
                <a:solidFill>
                  <a:srgbClr val="BB562C"/>
                </a:solidFill>
                <a:latin typeface="Arial"/>
                <a:cs typeface="Carlito"/>
              </a:rPr>
              <a:t>for </a:t>
            </a:r>
            <a:r>
              <a:rPr sz="2200" spc="-40" dirty="0">
                <a:solidFill>
                  <a:srgbClr val="BB562C"/>
                </a:solidFill>
                <a:latin typeface="Arial"/>
                <a:cs typeface="Carlito"/>
              </a:rPr>
              <a:t>better </a:t>
            </a:r>
            <a:r>
              <a:rPr sz="2200" spc="-5" dirty="0">
                <a:solidFill>
                  <a:srgbClr val="BB562C"/>
                </a:solidFill>
                <a:latin typeface="Arial"/>
                <a:cs typeface="Carlito"/>
              </a:rPr>
              <a:t>model </a:t>
            </a:r>
            <a:r>
              <a:rPr sz="2200" spc="-20" dirty="0">
                <a:solidFill>
                  <a:srgbClr val="BB562C"/>
                </a:solidFill>
                <a:latin typeface="Arial"/>
                <a:cs typeface="Carlito"/>
              </a:rPr>
              <a:t>determination </a:t>
            </a:r>
            <a:r>
              <a:rPr sz="2200" spc="-5" dirty="0">
                <a:solidFill>
                  <a:srgbClr val="BB562C"/>
                </a:solidFill>
                <a:latin typeface="Arial"/>
                <a:cs typeface="Carlito"/>
              </a:rPr>
              <a:t>and</a:t>
            </a:r>
            <a:r>
              <a:rPr sz="2200" spc="204" dirty="0">
                <a:solidFill>
                  <a:srgbClr val="BB562C"/>
                </a:solidFill>
                <a:latin typeface="Arial"/>
                <a:cs typeface="Carlito"/>
              </a:rPr>
              <a:t> </a:t>
            </a:r>
            <a:r>
              <a:rPr sz="2200" spc="-50" dirty="0">
                <a:solidFill>
                  <a:srgbClr val="BB562C"/>
                </a:solidFill>
                <a:latin typeface="Arial"/>
                <a:cs typeface="Carlito"/>
              </a:rPr>
              <a:t>accuracy.</a:t>
            </a:r>
            <a:endParaRPr sz="22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368935"/>
            <a:ext cx="910526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90" dirty="0">
                <a:latin typeface="Arial"/>
              </a:rPr>
              <a:t>Successful </a:t>
            </a:r>
            <a:r>
              <a:rPr sz="4300" spc="-300" dirty="0">
                <a:latin typeface="Arial"/>
              </a:rPr>
              <a:t>Drone </a:t>
            </a:r>
            <a:r>
              <a:rPr sz="4300" spc="-375" dirty="0">
                <a:latin typeface="Arial"/>
              </a:rPr>
              <a:t>Ship </a:t>
            </a:r>
            <a:r>
              <a:rPr sz="4300" spc="-340" dirty="0">
                <a:latin typeface="Arial"/>
              </a:rPr>
              <a:t>Landing </a:t>
            </a:r>
            <a:r>
              <a:rPr sz="4300" spc="-75" dirty="0">
                <a:latin typeface="Arial"/>
              </a:rPr>
              <a:t>with</a:t>
            </a:r>
            <a:r>
              <a:rPr sz="4300" spc="-600" dirty="0">
                <a:latin typeface="Arial"/>
              </a:rPr>
              <a:t> </a:t>
            </a:r>
            <a:r>
              <a:rPr sz="4300" spc="-385" dirty="0">
                <a:latin typeface="Arial"/>
              </a:rPr>
              <a:t>Payload  </a:t>
            </a:r>
            <a:r>
              <a:rPr sz="4300" spc="-290" dirty="0">
                <a:latin typeface="Arial"/>
              </a:rPr>
              <a:t>Between </a:t>
            </a:r>
            <a:r>
              <a:rPr sz="4300" spc="-285" dirty="0">
                <a:latin typeface="Arial"/>
              </a:rPr>
              <a:t>4000 and</a:t>
            </a:r>
            <a:r>
              <a:rPr sz="4300" spc="-705" dirty="0">
                <a:latin typeface="Arial"/>
              </a:rPr>
              <a:t> </a:t>
            </a:r>
            <a:r>
              <a:rPr sz="4300" spc="-285" dirty="0">
                <a:latin typeface="Arial"/>
              </a:rPr>
              <a:t>6000</a:t>
            </a:r>
            <a:endParaRPr sz="4300"/>
          </a:p>
        </p:txBody>
      </p:sp>
      <p:sp>
        <p:nvSpPr>
          <p:cNvPr id="4" name="object 4"/>
          <p:cNvSpPr txBox="1"/>
          <p:nvPr/>
        </p:nvSpPr>
        <p:spPr>
          <a:xfrm>
            <a:off x="7904226" y="2630170"/>
            <a:ext cx="3121025" cy="14497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Arial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Arial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Arial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Arial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Arial"/>
                <a:cs typeface="Carlito"/>
              </a:rPr>
              <a:t>four  booster </a:t>
            </a:r>
            <a:r>
              <a:rPr sz="2000" spc="-25" dirty="0">
                <a:solidFill>
                  <a:srgbClr val="404040"/>
                </a:solidFill>
                <a:latin typeface="Arial"/>
                <a:cs typeface="Carlito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Arial"/>
                <a:cs typeface="Carlito"/>
              </a:rPr>
              <a:t>that had  successful </a:t>
            </a:r>
            <a:r>
              <a:rPr sz="2000" spc="-20" dirty="0">
                <a:solidFill>
                  <a:srgbClr val="404040"/>
                </a:solidFill>
                <a:latin typeface="Arial"/>
                <a:cs typeface="Carlito"/>
              </a:rPr>
              <a:t>drone </a:t>
            </a:r>
            <a:r>
              <a:rPr sz="2000" spc="-5" dirty="0">
                <a:solidFill>
                  <a:srgbClr val="404040"/>
                </a:solidFill>
                <a:latin typeface="Arial"/>
                <a:cs typeface="Carlito"/>
              </a:rPr>
              <a:t>ship</a:t>
            </a:r>
            <a:r>
              <a:rPr sz="2000" spc="-100" dirty="0">
                <a:solidFill>
                  <a:srgbClr val="404040"/>
                </a:solidFill>
                <a:latin typeface="Arial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Arial"/>
                <a:cs typeface="Carlito"/>
              </a:rPr>
              <a:t>landings  and a </a:t>
            </a:r>
            <a:r>
              <a:rPr sz="2000" spc="-5" dirty="0">
                <a:solidFill>
                  <a:srgbClr val="404040"/>
                </a:solidFill>
                <a:latin typeface="Arial"/>
                <a:cs typeface="Carlito"/>
              </a:rPr>
              <a:t>payload mass between  </a:t>
            </a:r>
            <a:r>
              <a:rPr sz="2000" dirty="0">
                <a:solidFill>
                  <a:srgbClr val="404040"/>
                </a:solidFill>
                <a:latin typeface="Arial"/>
                <a:cs typeface="Carlito"/>
              </a:rPr>
              <a:t>4000 and 6000</a:t>
            </a:r>
            <a:r>
              <a:rPr sz="2000" spc="-165" dirty="0">
                <a:solidFill>
                  <a:srgbClr val="404040"/>
                </a:solidFill>
                <a:latin typeface="Arial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Arial"/>
                <a:cs typeface="Carlito"/>
              </a:rPr>
              <a:t>noninclusively.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38200" y="2183892"/>
            <a:ext cx="6886956" cy="26380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2906" y="751459"/>
            <a:ext cx="93103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>
                <a:latin typeface="Arial"/>
              </a:rPr>
              <a:t>Total </a:t>
            </a:r>
            <a:r>
              <a:rPr spc="-285" dirty="0">
                <a:latin typeface="Arial"/>
              </a:rPr>
              <a:t>Number </a:t>
            </a:r>
            <a:r>
              <a:rPr spc="-75" dirty="0">
                <a:latin typeface="Arial"/>
              </a:rPr>
              <a:t>of </a:t>
            </a:r>
            <a:r>
              <a:rPr spc="-540" dirty="0">
                <a:latin typeface="Arial"/>
              </a:rPr>
              <a:t>Each </a:t>
            </a:r>
            <a:r>
              <a:rPr spc="-275" dirty="0">
                <a:latin typeface="Arial"/>
              </a:rPr>
              <a:t>Mission</a:t>
            </a:r>
            <a:r>
              <a:rPr spc="-894" dirty="0">
                <a:latin typeface="Arial"/>
              </a:rPr>
              <a:t> </a:t>
            </a:r>
            <a:r>
              <a:rPr spc="-320" dirty="0">
                <a:latin typeface="Arial"/>
              </a:rPr>
              <a:t>Outcome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211694" y="2030983"/>
            <a:ext cx="3716020" cy="3379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5"/>
              </a:spcBef>
            </a:pPr>
            <a:r>
              <a:rPr sz="2000" spc="-5" dirty="0">
                <a:solidFill>
                  <a:srgbClr val="404040"/>
                </a:solidFill>
                <a:latin typeface="Arial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Arial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Arial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Arial"/>
                <a:cs typeface="Carlito"/>
              </a:rPr>
              <a:t>a </a:t>
            </a:r>
            <a:r>
              <a:rPr sz="2000" spc="-15" dirty="0">
                <a:solidFill>
                  <a:srgbClr val="404040"/>
                </a:solidFill>
                <a:latin typeface="Arial"/>
                <a:cs typeface="Carlito"/>
              </a:rPr>
              <a:t>count </a:t>
            </a:r>
            <a:r>
              <a:rPr sz="2000" spc="-5" dirty="0">
                <a:solidFill>
                  <a:srgbClr val="404040"/>
                </a:solidFill>
                <a:latin typeface="Arial"/>
                <a:cs typeface="Carlito"/>
              </a:rPr>
              <a:t>of</a:t>
            </a:r>
            <a:r>
              <a:rPr sz="2000" spc="-140" dirty="0">
                <a:solidFill>
                  <a:srgbClr val="404040"/>
                </a:solidFill>
                <a:latin typeface="Arial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Arial"/>
                <a:cs typeface="Carlito"/>
              </a:rPr>
              <a:t>each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Arial"/>
                <a:cs typeface="Carlito"/>
              </a:rPr>
              <a:t>mission</a:t>
            </a:r>
            <a:r>
              <a:rPr sz="2000" spc="-10" dirty="0">
                <a:solidFill>
                  <a:srgbClr val="404040"/>
                </a:solidFill>
                <a:latin typeface="Arial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Arial"/>
                <a:cs typeface="Carlito"/>
              </a:rPr>
              <a:t>outcome.</a:t>
            </a:r>
            <a:endParaRPr sz="2000">
              <a:latin typeface="Carlito"/>
              <a:cs typeface="Carlito"/>
            </a:endParaRPr>
          </a:p>
          <a:p>
            <a:pPr marL="12700" marR="83820">
              <a:lnSpc>
                <a:spcPts val="2200"/>
              </a:lnSpc>
              <a:spcBef>
                <a:spcPts val="1440"/>
              </a:spcBef>
            </a:pPr>
            <a:r>
              <a:rPr sz="2000" dirty="0">
                <a:solidFill>
                  <a:srgbClr val="404040"/>
                </a:solidFill>
                <a:latin typeface="Arial"/>
                <a:cs typeface="Carlito"/>
              </a:rPr>
              <a:t>SpaceX </a:t>
            </a:r>
            <a:r>
              <a:rPr sz="2000" spc="-5" dirty="0">
                <a:solidFill>
                  <a:srgbClr val="404040"/>
                </a:solidFill>
                <a:latin typeface="Arial"/>
                <a:cs typeface="Carlito"/>
              </a:rPr>
              <a:t>appears </a:t>
            </a:r>
            <a:r>
              <a:rPr sz="2000" spc="-20" dirty="0">
                <a:solidFill>
                  <a:srgbClr val="404040"/>
                </a:solidFill>
                <a:latin typeface="Arial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Arial"/>
                <a:cs typeface="Carlito"/>
              </a:rPr>
              <a:t>achieve </a:t>
            </a:r>
            <a:r>
              <a:rPr sz="2000" dirty="0">
                <a:solidFill>
                  <a:srgbClr val="404040"/>
                </a:solidFill>
                <a:latin typeface="Arial"/>
                <a:cs typeface="Carlito"/>
              </a:rPr>
              <a:t>its  </a:t>
            </a:r>
            <a:r>
              <a:rPr sz="2000" spc="-5" dirty="0">
                <a:solidFill>
                  <a:srgbClr val="404040"/>
                </a:solidFill>
                <a:latin typeface="Arial"/>
                <a:cs typeface="Carlito"/>
              </a:rPr>
              <a:t>mission </a:t>
            </a:r>
            <a:r>
              <a:rPr sz="2000" spc="-20" dirty="0">
                <a:solidFill>
                  <a:srgbClr val="404040"/>
                </a:solidFill>
                <a:latin typeface="Arial"/>
                <a:cs typeface="Carlito"/>
              </a:rPr>
              <a:t>outcome </a:t>
            </a:r>
            <a:r>
              <a:rPr sz="2000" spc="-5" dirty="0">
                <a:solidFill>
                  <a:srgbClr val="404040"/>
                </a:solidFill>
                <a:latin typeface="Arial"/>
                <a:cs typeface="Carlito"/>
              </a:rPr>
              <a:t>nearly </a:t>
            </a:r>
            <a:r>
              <a:rPr sz="2000" dirty="0">
                <a:solidFill>
                  <a:srgbClr val="404040"/>
                </a:solidFill>
                <a:latin typeface="Arial"/>
                <a:cs typeface="Carlito"/>
              </a:rPr>
              <a:t>99% </a:t>
            </a:r>
            <a:r>
              <a:rPr sz="2000" spc="-5" dirty="0">
                <a:solidFill>
                  <a:srgbClr val="404040"/>
                </a:solidFill>
                <a:latin typeface="Arial"/>
                <a:cs typeface="Carlito"/>
              </a:rPr>
              <a:t>of</a:t>
            </a:r>
            <a:r>
              <a:rPr sz="2000" spc="-100" dirty="0">
                <a:solidFill>
                  <a:srgbClr val="404040"/>
                </a:solidFill>
                <a:latin typeface="Arial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Arial"/>
                <a:cs typeface="Carlito"/>
              </a:rPr>
              <a:t>the  </a:t>
            </a:r>
            <a:r>
              <a:rPr sz="2000" spc="-5" dirty="0">
                <a:solidFill>
                  <a:srgbClr val="404040"/>
                </a:solidFill>
                <a:latin typeface="Arial"/>
                <a:cs typeface="Carlito"/>
              </a:rPr>
              <a:t>time.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  <a:spcBef>
                <a:spcPts val="1150"/>
              </a:spcBef>
            </a:pPr>
            <a:r>
              <a:rPr sz="2000" spc="-5" dirty="0">
                <a:solidFill>
                  <a:srgbClr val="404040"/>
                </a:solidFill>
                <a:latin typeface="Arial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Arial"/>
                <a:cs typeface="Carlito"/>
              </a:rPr>
              <a:t>means </a:t>
            </a:r>
            <a:r>
              <a:rPr sz="2000" spc="-5" dirty="0">
                <a:solidFill>
                  <a:srgbClr val="404040"/>
                </a:solidFill>
                <a:latin typeface="Arial"/>
                <a:cs typeface="Carlito"/>
              </a:rPr>
              <a:t>that </a:t>
            </a:r>
            <a:r>
              <a:rPr sz="2000" spc="-20" dirty="0">
                <a:solidFill>
                  <a:srgbClr val="404040"/>
                </a:solidFill>
                <a:latin typeface="Arial"/>
                <a:cs typeface="Carlito"/>
              </a:rPr>
              <a:t>most </a:t>
            </a:r>
            <a:r>
              <a:rPr sz="2000" dirty="0">
                <a:solidFill>
                  <a:srgbClr val="404040"/>
                </a:solidFill>
                <a:latin typeface="Arial"/>
                <a:cs typeface="Carlito"/>
              </a:rPr>
              <a:t>of the</a:t>
            </a:r>
            <a:r>
              <a:rPr sz="2000" spc="-85" dirty="0">
                <a:solidFill>
                  <a:srgbClr val="404040"/>
                </a:solidFill>
                <a:latin typeface="Arial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Arial"/>
                <a:cs typeface="Carlito"/>
              </a:rPr>
              <a:t>landing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20" dirty="0">
                <a:solidFill>
                  <a:srgbClr val="404040"/>
                </a:solidFill>
                <a:latin typeface="Arial"/>
                <a:cs typeface="Carlito"/>
              </a:rPr>
              <a:t>failures are</a:t>
            </a:r>
            <a:r>
              <a:rPr sz="2000" spc="40" dirty="0">
                <a:solidFill>
                  <a:srgbClr val="404040"/>
                </a:solidFill>
                <a:latin typeface="Arial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Arial"/>
                <a:cs typeface="Carlito"/>
              </a:rPr>
              <a:t>intended.</a:t>
            </a:r>
            <a:endParaRPr sz="2000">
              <a:latin typeface="Carlito"/>
              <a:cs typeface="Carlito"/>
            </a:endParaRPr>
          </a:p>
          <a:p>
            <a:pPr marL="12700" marR="337185">
              <a:lnSpc>
                <a:spcPts val="2200"/>
              </a:lnSpc>
              <a:spcBef>
                <a:spcPts val="1440"/>
              </a:spcBef>
            </a:pPr>
            <a:r>
              <a:rPr sz="2000" spc="-40" dirty="0">
                <a:solidFill>
                  <a:srgbClr val="404040"/>
                </a:solidFill>
                <a:latin typeface="Arial"/>
                <a:cs typeface="Carlito"/>
              </a:rPr>
              <a:t>Interestingly, </a:t>
            </a:r>
            <a:r>
              <a:rPr sz="2000" spc="-5" dirty="0">
                <a:solidFill>
                  <a:srgbClr val="404040"/>
                </a:solidFill>
                <a:latin typeface="Arial"/>
                <a:cs typeface="Carlito"/>
              </a:rPr>
              <a:t>one </a:t>
            </a:r>
            <a:r>
              <a:rPr sz="2000" dirty="0">
                <a:solidFill>
                  <a:srgbClr val="404040"/>
                </a:solidFill>
                <a:latin typeface="Arial"/>
                <a:cs typeface="Carlito"/>
              </a:rPr>
              <a:t>launch </a:t>
            </a:r>
            <a:r>
              <a:rPr sz="2000" spc="-5" dirty="0">
                <a:solidFill>
                  <a:srgbClr val="404040"/>
                </a:solidFill>
                <a:latin typeface="Arial"/>
                <a:cs typeface="Carlito"/>
              </a:rPr>
              <a:t>has </a:t>
            </a:r>
            <a:r>
              <a:rPr sz="2000" dirty="0">
                <a:solidFill>
                  <a:srgbClr val="404040"/>
                </a:solidFill>
                <a:latin typeface="Arial"/>
                <a:cs typeface="Carlito"/>
              </a:rPr>
              <a:t>an  unclear </a:t>
            </a:r>
            <a:r>
              <a:rPr sz="2000" spc="-10" dirty="0">
                <a:solidFill>
                  <a:srgbClr val="404040"/>
                </a:solidFill>
                <a:latin typeface="Arial"/>
                <a:cs typeface="Carlito"/>
              </a:rPr>
              <a:t>payload </a:t>
            </a:r>
            <a:r>
              <a:rPr sz="2000" spc="-25" dirty="0">
                <a:solidFill>
                  <a:srgbClr val="404040"/>
                </a:solidFill>
                <a:latin typeface="Arial"/>
                <a:cs typeface="Carlito"/>
              </a:rPr>
              <a:t>status </a:t>
            </a:r>
            <a:r>
              <a:rPr sz="2000" dirty="0">
                <a:solidFill>
                  <a:srgbClr val="404040"/>
                </a:solidFill>
                <a:latin typeface="Arial"/>
                <a:cs typeface="Carlito"/>
              </a:rPr>
              <a:t>and  </a:t>
            </a:r>
            <a:r>
              <a:rPr sz="2000" spc="-20" dirty="0">
                <a:solidFill>
                  <a:srgbClr val="404040"/>
                </a:solidFill>
                <a:latin typeface="Arial"/>
                <a:cs typeface="Carlito"/>
              </a:rPr>
              <a:t>unfortunately </a:t>
            </a:r>
            <a:r>
              <a:rPr sz="2000" spc="-5" dirty="0">
                <a:solidFill>
                  <a:srgbClr val="404040"/>
                </a:solidFill>
                <a:latin typeface="Arial"/>
                <a:cs typeface="Carlito"/>
              </a:rPr>
              <a:t>one </a:t>
            </a:r>
            <a:r>
              <a:rPr sz="2000" spc="-20" dirty="0">
                <a:solidFill>
                  <a:srgbClr val="404040"/>
                </a:solidFill>
                <a:latin typeface="Arial"/>
                <a:cs typeface="Carlito"/>
              </a:rPr>
              <a:t>failed </a:t>
            </a:r>
            <a:r>
              <a:rPr sz="2000" spc="-5" dirty="0">
                <a:solidFill>
                  <a:srgbClr val="404040"/>
                </a:solidFill>
                <a:latin typeface="Arial"/>
                <a:cs typeface="Carlito"/>
              </a:rPr>
              <a:t>in</a:t>
            </a:r>
            <a:r>
              <a:rPr sz="2000" spc="-40" dirty="0">
                <a:solidFill>
                  <a:srgbClr val="404040"/>
                </a:solidFill>
                <a:latin typeface="Arial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Arial"/>
                <a:cs typeface="Carlito"/>
              </a:rPr>
              <a:t>flight.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89303" y="2026920"/>
            <a:ext cx="5138928" cy="34411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31</a:t>
            </a:fld>
            <a:endParaRPr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1755648"/>
            <a:ext cx="5811011" cy="48859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635" y="823721"/>
            <a:ext cx="94386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0" dirty="0">
                <a:latin typeface="Arial"/>
              </a:rPr>
              <a:t>Boosters </a:t>
            </a:r>
            <a:r>
              <a:rPr spc="-105" dirty="0">
                <a:latin typeface="Arial"/>
              </a:rPr>
              <a:t>that </a:t>
            </a:r>
            <a:r>
              <a:rPr spc="-315" dirty="0">
                <a:latin typeface="Arial"/>
              </a:rPr>
              <a:t>Carried </a:t>
            </a:r>
            <a:r>
              <a:rPr spc="-285" dirty="0">
                <a:latin typeface="Arial"/>
              </a:rPr>
              <a:t>Maximum</a:t>
            </a:r>
            <a:r>
              <a:rPr spc="-919" dirty="0">
                <a:latin typeface="Arial"/>
              </a:rPr>
              <a:t> </a:t>
            </a:r>
            <a:r>
              <a:rPr spc="-434" dirty="0">
                <a:latin typeface="Arial"/>
              </a:rPr>
              <a:t>Payload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32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6986778" y="2105609"/>
            <a:ext cx="4516120" cy="235458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1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Arial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Arial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Arial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Arial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Arial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Arial"/>
                <a:cs typeface="Carlito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Arial"/>
                <a:cs typeface="Carlito"/>
              </a:rPr>
              <a:t>that  carried </a:t>
            </a:r>
            <a:r>
              <a:rPr sz="2000" dirty="0">
                <a:solidFill>
                  <a:srgbClr val="404040"/>
                </a:solidFill>
                <a:latin typeface="Arial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Arial"/>
                <a:cs typeface="Carlito"/>
              </a:rPr>
              <a:t>highest </a:t>
            </a:r>
            <a:r>
              <a:rPr sz="2000" spc="-10" dirty="0">
                <a:solidFill>
                  <a:srgbClr val="404040"/>
                </a:solidFill>
                <a:latin typeface="Arial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Arial"/>
                <a:cs typeface="Carlito"/>
              </a:rPr>
              <a:t>mass of </a:t>
            </a:r>
            <a:r>
              <a:rPr sz="2000" dirty="0">
                <a:solidFill>
                  <a:srgbClr val="404040"/>
                </a:solidFill>
                <a:latin typeface="Arial"/>
                <a:cs typeface="Carlito"/>
              </a:rPr>
              <a:t>15600  kg.</a:t>
            </a:r>
            <a:endParaRPr sz="2000">
              <a:latin typeface="Carlito"/>
              <a:cs typeface="Carlito"/>
            </a:endParaRPr>
          </a:p>
          <a:p>
            <a:pPr marL="12700" marR="71120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rgbClr val="404040"/>
                </a:solidFill>
                <a:latin typeface="Arial"/>
                <a:cs typeface="Carlito"/>
              </a:rPr>
              <a:t>These </a:t>
            </a:r>
            <a:r>
              <a:rPr sz="2000" spc="-20" dirty="0">
                <a:solidFill>
                  <a:srgbClr val="404040"/>
                </a:solidFill>
                <a:latin typeface="Arial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Arial"/>
                <a:cs typeface="Carlito"/>
              </a:rPr>
              <a:t>versions </a:t>
            </a:r>
            <a:r>
              <a:rPr sz="2000" spc="-20" dirty="0">
                <a:solidFill>
                  <a:srgbClr val="404040"/>
                </a:solidFill>
                <a:latin typeface="Arial"/>
                <a:cs typeface="Carlito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Arial"/>
                <a:cs typeface="Carlito"/>
              </a:rPr>
              <a:t>very </a:t>
            </a:r>
            <a:r>
              <a:rPr sz="2000" spc="-5" dirty="0">
                <a:solidFill>
                  <a:srgbClr val="404040"/>
                </a:solidFill>
                <a:latin typeface="Arial"/>
                <a:cs typeface="Carlito"/>
              </a:rPr>
              <a:t>similar </a:t>
            </a:r>
            <a:r>
              <a:rPr sz="2000" dirty="0">
                <a:solidFill>
                  <a:srgbClr val="404040"/>
                </a:solidFill>
                <a:latin typeface="Arial"/>
                <a:cs typeface="Carlito"/>
              </a:rPr>
              <a:t>and  all </a:t>
            </a:r>
            <a:r>
              <a:rPr sz="2000" spc="-20" dirty="0">
                <a:solidFill>
                  <a:srgbClr val="404040"/>
                </a:solidFill>
                <a:latin typeface="Arial"/>
                <a:cs typeface="Carlito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Arial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Arial"/>
                <a:cs typeface="Carlito"/>
              </a:rPr>
              <a:t>the F9 B5 </a:t>
            </a:r>
            <a:r>
              <a:rPr sz="2000" spc="-5" dirty="0">
                <a:solidFill>
                  <a:srgbClr val="404040"/>
                </a:solidFill>
                <a:latin typeface="Arial"/>
                <a:cs typeface="Carlito"/>
              </a:rPr>
              <a:t>B10xx.x</a:t>
            </a:r>
            <a:r>
              <a:rPr sz="2000" spc="-140" dirty="0">
                <a:solidFill>
                  <a:srgbClr val="404040"/>
                </a:solidFill>
                <a:latin typeface="Arial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Arial"/>
                <a:cs typeface="Carlito"/>
              </a:rPr>
              <a:t>variety.</a:t>
            </a:r>
            <a:endParaRPr sz="2000">
              <a:latin typeface="Carlito"/>
              <a:cs typeface="Carlito"/>
            </a:endParaRPr>
          </a:p>
          <a:p>
            <a:pPr marL="12700" marR="27305">
              <a:lnSpc>
                <a:spcPts val="2210"/>
              </a:lnSpc>
              <a:spcBef>
                <a:spcPts val="1395"/>
              </a:spcBef>
            </a:pPr>
            <a:r>
              <a:rPr sz="2000" spc="-5" dirty="0">
                <a:solidFill>
                  <a:srgbClr val="404040"/>
                </a:solidFill>
                <a:latin typeface="Arial"/>
                <a:cs typeface="Carlito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Arial"/>
                <a:cs typeface="Carlito"/>
              </a:rPr>
              <a:t>likely </a:t>
            </a:r>
            <a:r>
              <a:rPr sz="2000" spc="-20" dirty="0">
                <a:solidFill>
                  <a:srgbClr val="404040"/>
                </a:solidFill>
                <a:latin typeface="Arial"/>
                <a:cs typeface="Carlito"/>
              </a:rPr>
              <a:t>indicates </a:t>
            </a:r>
            <a:r>
              <a:rPr sz="2000" spc="-10" dirty="0">
                <a:solidFill>
                  <a:srgbClr val="404040"/>
                </a:solidFill>
                <a:latin typeface="Arial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Arial"/>
                <a:cs typeface="Carlito"/>
              </a:rPr>
              <a:t>mass </a:t>
            </a:r>
            <a:r>
              <a:rPr sz="2000" spc="-25" dirty="0">
                <a:solidFill>
                  <a:srgbClr val="404040"/>
                </a:solidFill>
                <a:latin typeface="Arial"/>
                <a:cs typeface="Carlito"/>
              </a:rPr>
              <a:t>correlates  </a:t>
            </a:r>
            <a:r>
              <a:rPr sz="2000" spc="-5" dirty="0">
                <a:solidFill>
                  <a:srgbClr val="404040"/>
                </a:solidFill>
                <a:latin typeface="Arial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Arial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Arial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Arial"/>
                <a:cs typeface="Carlito"/>
              </a:rPr>
              <a:t>version </a:t>
            </a:r>
            <a:r>
              <a:rPr sz="2000" spc="-5" dirty="0">
                <a:solidFill>
                  <a:srgbClr val="404040"/>
                </a:solidFill>
                <a:latin typeface="Arial"/>
                <a:cs typeface="Carlito"/>
              </a:rPr>
              <a:t>that is</a:t>
            </a:r>
            <a:r>
              <a:rPr sz="2000" spc="15" dirty="0">
                <a:solidFill>
                  <a:srgbClr val="404040"/>
                </a:solidFill>
                <a:latin typeface="Arial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Arial"/>
                <a:cs typeface="Carlito"/>
              </a:rPr>
              <a:t>used.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34923" y="751713"/>
            <a:ext cx="93840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5" dirty="0">
                <a:latin typeface="Arial"/>
              </a:rPr>
              <a:t>2015 </a:t>
            </a:r>
            <a:r>
              <a:rPr spc="-370" dirty="0">
                <a:latin typeface="Arial"/>
              </a:rPr>
              <a:t>Failed </a:t>
            </a:r>
            <a:r>
              <a:rPr spc="-320" dirty="0">
                <a:latin typeface="Arial"/>
              </a:rPr>
              <a:t>Drone </a:t>
            </a:r>
            <a:r>
              <a:rPr spc="-409" dirty="0">
                <a:latin typeface="Arial"/>
              </a:rPr>
              <a:t>Ship </a:t>
            </a:r>
            <a:r>
              <a:rPr spc="-370" dirty="0">
                <a:latin typeface="Arial"/>
              </a:rPr>
              <a:t>Landing</a:t>
            </a:r>
            <a:r>
              <a:rPr spc="-695" dirty="0">
                <a:latin typeface="Arial"/>
              </a:rPr>
              <a:t> </a:t>
            </a:r>
            <a:r>
              <a:rPr spc="-455" dirty="0">
                <a:latin typeface="Arial"/>
              </a:rPr>
              <a:t>Records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84693" y="2591562"/>
            <a:ext cx="3983354" cy="188595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Arial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Arial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Arial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Arial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Arial"/>
                <a:cs typeface="Carlito"/>
              </a:rPr>
              <a:t>Month,</a:t>
            </a:r>
            <a:r>
              <a:rPr sz="2000" spc="-145" dirty="0">
                <a:solidFill>
                  <a:srgbClr val="404040"/>
                </a:solidFill>
                <a:latin typeface="Arial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Arial"/>
                <a:cs typeface="Carlito"/>
              </a:rPr>
              <a:t>Landing  </a:t>
            </a:r>
            <a:r>
              <a:rPr sz="2000" spc="-10" dirty="0">
                <a:solidFill>
                  <a:srgbClr val="404040"/>
                </a:solidFill>
                <a:latin typeface="Arial"/>
                <a:cs typeface="Carlito"/>
              </a:rPr>
              <a:t>Outcome, Booster </a:t>
            </a:r>
            <a:r>
              <a:rPr sz="2000" spc="-40" dirty="0">
                <a:solidFill>
                  <a:srgbClr val="404040"/>
                </a:solidFill>
                <a:latin typeface="Arial"/>
                <a:cs typeface="Carlito"/>
              </a:rPr>
              <a:t>Version, </a:t>
            </a:r>
            <a:r>
              <a:rPr sz="2000" spc="-25" dirty="0">
                <a:solidFill>
                  <a:srgbClr val="404040"/>
                </a:solidFill>
                <a:latin typeface="Arial"/>
                <a:cs typeface="Carlito"/>
              </a:rPr>
              <a:t>Payload  </a:t>
            </a:r>
            <a:r>
              <a:rPr sz="2000" dirty="0">
                <a:solidFill>
                  <a:srgbClr val="404040"/>
                </a:solidFill>
                <a:latin typeface="Arial"/>
                <a:cs typeface="Carlito"/>
              </a:rPr>
              <a:t>Mass </a:t>
            </a:r>
            <a:r>
              <a:rPr sz="2000" spc="-5" dirty="0">
                <a:solidFill>
                  <a:srgbClr val="404040"/>
                </a:solidFill>
                <a:latin typeface="Arial"/>
                <a:cs typeface="Carlito"/>
              </a:rPr>
              <a:t>(kg), </a:t>
            </a:r>
            <a:r>
              <a:rPr sz="2000" dirty="0">
                <a:solidFill>
                  <a:srgbClr val="404040"/>
                </a:solidFill>
                <a:latin typeface="Arial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Arial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Arial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Arial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Arial"/>
                <a:cs typeface="Carlito"/>
              </a:rPr>
              <a:t>2015  launches </a:t>
            </a:r>
            <a:r>
              <a:rPr sz="2000" spc="-10" dirty="0">
                <a:solidFill>
                  <a:srgbClr val="404040"/>
                </a:solidFill>
                <a:latin typeface="Arial"/>
                <a:cs typeface="Carlito"/>
              </a:rPr>
              <a:t>where </a:t>
            </a:r>
            <a:r>
              <a:rPr sz="2000" spc="-25" dirty="0">
                <a:solidFill>
                  <a:srgbClr val="404040"/>
                </a:solidFill>
                <a:latin typeface="Arial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Arial"/>
                <a:cs typeface="Carlito"/>
              </a:rPr>
              <a:t>1 </a:t>
            </a:r>
            <a:r>
              <a:rPr sz="2000" spc="-20" dirty="0">
                <a:solidFill>
                  <a:srgbClr val="404040"/>
                </a:solidFill>
                <a:latin typeface="Arial"/>
                <a:cs typeface="Carlito"/>
              </a:rPr>
              <a:t>failed </a:t>
            </a:r>
            <a:r>
              <a:rPr sz="2000" spc="-15" dirty="0">
                <a:solidFill>
                  <a:srgbClr val="404040"/>
                </a:solidFill>
                <a:latin typeface="Arial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Arial"/>
                <a:cs typeface="Carlito"/>
              </a:rPr>
              <a:t>land  on </a:t>
            </a:r>
            <a:r>
              <a:rPr sz="2000" dirty="0">
                <a:solidFill>
                  <a:srgbClr val="404040"/>
                </a:solidFill>
                <a:latin typeface="Arial"/>
                <a:cs typeface="Carlito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Arial"/>
                <a:cs typeface="Carlito"/>
              </a:rPr>
              <a:t>drone</a:t>
            </a:r>
            <a:r>
              <a:rPr sz="2000" spc="-80" dirty="0">
                <a:solidFill>
                  <a:srgbClr val="404040"/>
                </a:solidFill>
                <a:latin typeface="Arial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Arial"/>
                <a:cs typeface="Carlito"/>
              </a:rPr>
              <a:t>ship.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20" dirty="0">
                <a:solidFill>
                  <a:srgbClr val="404040"/>
                </a:solidFill>
                <a:latin typeface="Arial"/>
                <a:cs typeface="Carlito"/>
              </a:rPr>
              <a:t>There were two </a:t>
            </a:r>
            <a:r>
              <a:rPr sz="2000" spc="-5" dirty="0">
                <a:solidFill>
                  <a:srgbClr val="404040"/>
                </a:solidFill>
                <a:latin typeface="Arial"/>
                <a:cs typeface="Carlito"/>
              </a:rPr>
              <a:t>such</a:t>
            </a:r>
            <a:r>
              <a:rPr sz="2000" spc="-50" dirty="0">
                <a:solidFill>
                  <a:srgbClr val="404040"/>
                </a:solidFill>
                <a:latin typeface="Arial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Arial"/>
                <a:cs typeface="Carlito"/>
              </a:rPr>
              <a:t>occurrences.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5636" y="2630423"/>
            <a:ext cx="7306056" cy="20772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33</a:t>
            </a:fld>
            <a:endParaRPr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341122"/>
            <a:ext cx="801179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80" dirty="0">
                <a:latin typeface="Arial"/>
              </a:rPr>
              <a:t>Ranking </a:t>
            </a:r>
            <a:r>
              <a:rPr sz="4300" spc="-335" dirty="0">
                <a:latin typeface="Arial"/>
              </a:rPr>
              <a:t>Counts </a:t>
            </a:r>
            <a:r>
              <a:rPr sz="4300" spc="-75" dirty="0">
                <a:latin typeface="Arial"/>
              </a:rPr>
              <a:t>of </a:t>
            </a:r>
            <a:r>
              <a:rPr sz="4300" spc="-390" dirty="0">
                <a:latin typeface="Arial"/>
              </a:rPr>
              <a:t>Successful</a:t>
            </a:r>
            <a:r>
              <a:rPr sz="4300" spc="-844" dirty="0">
                <a:latin typeface="Arial"/>
              </a:rPr>
              <a:t> </a:t>
            </a:r>
            <a:r>
              <a:rPr sz="4300" spc="-370" dirty="0">
                <a:latin typeface="Arial"/>
              </a:rPr>
              <a:t>Landings  </a:t>
            </a:r>
            <a:r>
              <a:rPr sz="4300" spc="-290" dirty="0">
                <a:latin typeface="Arial"/>
              </a:rPr>
              <a:t>Between </a:t>
            </a:r>
            <a:r>
              <a:rPr sz="4300" spc="-280" dirty="0">
                <a:latin typeface="Arial"/>
              </a:rPr>
              <a:t>2010-06-04 </a:t>
            </a:r>
            <a:r>
              <a:rPr sz="4300" spc="-285" dirty="0">
                <a:latin typeface="Arial"/>
              </a:rPr>
              <a:t>and</a:t>
            </a:r>
            <a:r>
              <a:rPr sz="4300" spc="-745" dirty="0">
                <a:latin typeface="Arial"/>
              </a:rPr>
              <a:t> </a:t>
            </a:r>
            <a:r>
              <a:rPr sz="4300" spc="-295" dirty="0">
                <a:latin typeface="Arial"/>
              </a:rPr>
              <a:t>2017-03-20</a:t>
            </a:r>
            <a:endParaRPr sz="4300"/>
          </a:p>
        </p:txBody>
      </p:sp>
      <p:sp>
        <p:nvSpPr>
          <p:cNvPr id="4" name="object 4"/>
          <p:cNvSpPr txBox="1"/>
          <p:nvPr/>
        </p:nvSpPr>
        <p:spPr>
          <a:xfrm>
            <a:off x="6923278" y="2256789"/>
            <a:ext cx="4707890" cy="26314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8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Arial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Arial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Arial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Arial"/>
                <a:cs typeface="Carlito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Arial"/>
                <a:cs typeface="Carlito"/>
              </a:rPr>
              <a:t>list </a:t>
            </a:r>
            <a:r>
              <a:rPr sz="2000" spc="-5" dirty="0">
                <a:solidFill>
                  <a:srgbClr val="404040"/>
                </a:solidFill>
                <a:latin typeface="Arial"/>
                <a:cs typeface="Carlito"/>
              </a:rPr>
              <a:t>of successful</a:t>
            </a:r>
            <a:r>
              <a:rPr sz="2000" spc="-125" dirty="0">
                <a:solidFill>
                  <a:srgbClr val="404040"/>
                </a:solidFill>
                <a:latin typeface="Arial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Arial"/>
                <a:cs typeface="Carlito"/>
              </a:rPr>
              <a:t>landings  and </a:t>
            </a:r>
            <a:r>
              <a:rPr sz="2000" spc="-5" dirty="0">
                <a:solidFill>
                  <a:srgbClr val="404040"/>
                </a:solidFill>
                <a:latin typeface="Arial"/>
                <a:cs typeface="Carlito"/>
              </a:rPr>
              <a:t>between </a:t>
            </a:r>
            <a:r>
              <a:rPr sz="2000" dirty="0">
                <a:solidFill>
                  <a:srgbClr val="404040"/>
                </a:solidFill>
                <a:latin typeface="Arial"/>
                <a:cs typeface="Carlito"/>
              </a:rPr>
              <a:t>2010-06-04 and 2017-03-20  </a:t>
            </a:r>
            <a:r>
              <a:rPr sz="2000" spc="-25" dirty="0">
                <a:solidFill>
                  <a:srgbClr val="404040"/>
                </a:solidFill>
                <a:latin typeface="Arial"/>
                <a:cs typeface="Carlito"/>
              </a:rPr>
              <a:t>inclusively.</a:t>
            </a:r>
            <a:endParaRPr sz="2000">
              <a:latin typeface="Carlito"/>
              <a:cs typeface="Carlito"/>
            </a:endParaRPr>
          </a:p>
          <a:p>
            <a:pPr marL="12700" marR="464184">
              <a:lnSpc>
                <a:spcPct val="91800"/>
              </a:lnSpc>
              <a:spcBef>
                <a:spcPts val="1395"/>
              </a:spcBef>
            </a:pPr>
            <a:r>
              <a:rPr sz="2000" spc="-20" dirty="0">
                <a:solidFill>
                  <a:srgbClr val="404040"/>
                </a:solidFill>
                <a:latin typeface="Arial"/>
                <a:cs typeface="Carlito"/>
              </a:rPr>
              <a:t>There </a:t>
            </a:r>
            <a:r>
              <a:rPr sz="2000" spc="-15" dirty="0">
                <a:solidFill>
                  <a:srgbClr val="404040"/>
                </a:solidFill>
                <a:latin typeface="Arial"/>
                <a:cs typeface="Carlito"/>
              </a:rPr>
              <a:t>are two </a:t>
            </a:r>
            <a:r>
              <a:rPr sz="2000" dirty="0">
                <a:solidFill>
                  <a:srgbClr val="404040"/>
                </a:solidFill>
                <a:latin typeface="Arial"/>
                <a:cs typeface="Carlito"/>
              </a:rPr>
              <a:t>types </a:t>
            </a:r>
            <a:r>
              <a:rPr sz="2000" spc="-5" dirty="0">
                <a:solidFill>
                  <a:srgbClr val="404040"/>
                </a:solidFill>
                <a:latin typeface="Arial"/>
                <a:cs typeface="Carlito"/>
              </a:rPr>
              <a:t>of successful</a:t>
            </a:r>
            <a:r>
              <a:rPr sz="2000" spc="-95" dirty="0">
                <a:solidFill>
                  <a:srgbClr val="404040"/>
                </a:solidFill>
                <a:latin typeface="Arial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Arial"/>
                <a:cs typeface="Carlito"/>
              </a:rPr>
              <a:t>landing  </a:t>
            </a:r>
            <a:r>
              <a:rPr sz="2000" spc="-20" dirty="0">
                <a:solidFill>
                  <a:srgbClr val="404040"/>
                </a:solidFill>
                <a:latin typeface="Arial"/>
                <a:cs typeface="Carlito"/>
              </a:rPr>
              <a:t>outcomes: drone </a:t>
            </a:r>
            <a:r>
              <a:rPr sz="2000" spc="-5" dirty="0">
                <a:solidFill>
                  <a:srgbClr val="404040"/>
                </a:solidFill>
                <a:latin typeface="Arial"/>
                <a:cs typeface="Carlito"/>
              </a:rPr>
              <a:t>ship </a:t>
            </a:r>
            <a:r>
              <a:rPr sz="2000" dirty="0">
                <a:solidFill>
                  <a:srgbClr val="404040"/>
                </a:solidFill>
                <a:latin typeface="Arial"/>
                <a:cs typeface="Carlito"/>
              </a:rPr>
              <a:t>and </a:t>
            </a:r>
            <a:r>
              <a:rPr sz="2000" spc="-15" dirty="0">
                <a:solidFill>
                  <a:srgbClr val="404040"/>
                </a:solidFill>
                <a:latin typeface="Arial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Arial"/>
                <a:cs typeface="Carlito"/>
              </a:rPr>
              <a:t>pad  </a:t>
            </a:r>
            <a:r>
              <a:rPr sz="2000" dirty="0">
                <a:solidFill>
                  <a:srgbClr val="404040"/>
                </a:solidFill>
                <a:latin typeface="Arial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  <a:p>
            <a:pPr marL="12700" marR="561975">
              <a:lnSpc>
                <a:spcPts val="2300"/>
              </a:lnSpc>
              <a:spcBef>
                <a:spcPts val="1160"/>
              </a:spcBef>
            </a:pPr>
            <a:r>
              <a:rPr sz="2000" spc="-20" dirty="0">
                <a:solidFill>
                  <a:srgbClr val="404040"/>
                </a:solidFill>
                <a:latin typeface="Arial"/>
                <a:cs typeface="Carlito"/>
              </a:rPr>
              <a:t>There were </a:t>
            </a:r>
            <a:r>
              <a:rPr sz="2000" dirty="0">
                <a:solidFill>
                  <a:srgbClr val="404040"/>
                </a:solidFill>
                <a:latin typeface="Arial"/>
                <a:cs typeface="Carlito"/>
              </a:rPr>
              <a:t>8 </a:t>
            </a:r>
            <a:r>
              <a:rPr sz="2000" spc="-5" dirty="0">
                <a:solidFill>
                  <a:srgbClr val="404040"/>
                </a:solidFill>
                <a:latin typeface="Arial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Arial"/>
                <a:cs typeface="Carlito"/>
              </a:rPr>
              <a:t>landings in</a:t>
            </a:r>
            <a:r>
              <a:rPr sz="2000" spc="-135" dirty="0">
                <a:solidFill>
                  <a:srgbClr val="404040"/>
                </a:solidFill>
                <a:latin typeface="Arial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Arial"/>
                <a:cs typeface="Carlito"/>
              </a:rPr>
              <a:t>total  </a:t>
            </a:r>
            <a:r>
              <a:rPr sz="2000" spc="-5" dirty="0">
                <a:solidFill>
                  <a:srgbClr val="404040"/>
                </a:solidFill>
                <a:latin typeface="Arial"/>
                <a:cs typeface="Carlito"/>
              </a:rPr>
              <a:t>during </a:t>
            </a:r>
            <a:r>
              <a:rPr sz="2000" dirty="0">
                <a:solidFill>
                  <a:srgbClr val="404040"/>
                </a:solidFill>
                <a:latin typeface="Arial"/>
                <a:cs typeface="Carlito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Arial"/>
                <a:cs typeface="Carlito"/>
              </a:rPr>
              <a:t>time</a:t>
            </a:r>
            <a:r>
              <a:rPr sz="2000" spc="-85" dirty="0">
                <a:solidFill>
                  <a:srgbClr val="404040"/>
                </a:solidFill>
                <a:latin typeface="Arial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Arial"/>
                <a:cs typeface="Carlito"/>
              </a:rPr>
              <a:t>period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78536" y="2307335"/>
            <a:ext cx="6257544" cy="23987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34</a:t>
            </a:fld>
            <a:endParaRPr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834707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00" dirty="0">
                <a:solidFill>
                  <a:srgbClr val="242424"/>
                </a:solidFill>
                <a:latin typeface="Arial"/>
              </a:rPr>
              <a:t>Interactive </a:t>
            </a:r>
            <a:r>
              <a:rPr sz="8000" spc="-320" dirty="0">
                <a:solidFill>
                  <a:srgbClr val="242424"/>
                </a:solidFill>
                <a:latin typeface="Arial"/>
              </a:rPr>
              <a:t>Map</a:t>
            </a:r>
            <a:r>
              <a:rPr sz="8000" spc="-1010" dirty="0">
                <a:solidFill>
                  <a:srgbClr val="242424"/>
                </a:solidFill>
                <a:latin typeface="Arial"/>
              </a:rPr>
              <a:t> </a:t>
            </a:r>
            <a:r>
              <a:rPr sz="8000" spc="-50" dirty="0">
                <a:solidFill>
                  <a:srgbClr val="242424"/>
                </a:solidFill>
                <a:latin typeface="Arial"/>
              </a:rPr>
              <a:t>with  </a:t>
            </a:r>
            <a:r>
              <a:rPr sz="8000" spc="-405" dirty="0">
                <a:solidFill>
                  <a:srgbClr val="242424"/>
                </a:solidFill>
                <a:latin typeface="Arial"/>
              </a:rPr>
              <a:t>Folium</a:t>
            </a:r>
            <a:endParaRPr sz="8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35</a:t>
            </a:fld>
            <a:endParaRPr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70" dirty="0">
                <a:uFill>
                  <a:solidFill>
                    <a:srgbClr val="7D7D7D"/>
                  </a:solidFill>
                </a:uFill>
                <a:latin typeface="Arial"/>
              </a:rPr>
              <a:t>Launch </a:t>
            </a:r>
            <a:r>
              <a:rPr u="heavy" spc="-325" dirty="0">
                <a:uFill>
                  <a:solidFill>
                    <a:srgbClr val="7D7D7D"/>
                  </a:solidFill>
                </a:uFill>
                <a:latin typeface="Arial"/>
              </a:rPr>
              <a:t>Site</a:t>
            </a:r>
            <a:r>
              <a:rPr u="heavy" spc="-450" dirty="0">
                <a:uFill>
                  <a:solidFill>
                    <a:srgbClr val="7D7D7D"/>
                  </a:solidFill>
                </a:uFill>
                <a:latin typeface="Arial"/>
              </a:rPr>
              <a:t> </a:t>
            </a:r>
            <a:r>
              <a:rPr u="heavy" spc="-305" dirty="0">
                <a:uFill>
                  <a:solidFill>
                    <a:srgbClr val="7D7D7D"/>
                  </a:solidFill>
                </a:uFill>
                <a:latin typeface="Arial"/>
              </a:rPr>
              <a:t>Locations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20013" y="5535879"/>
            <a:ext cx="9882505" cy="62230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>
              <a:lnSpc>
                <a:spcPts val="2290"/>
              </a:lnSpc>
              <a:spcBef>
                <a:spcPts val="270"/>
              </a:spcBef>
            </a:pPr>
            <a:r>
              <a:rPr sz="2000" spc="-5" dirty="0">
                <a:solidFill>
                  <a:srgbClr val="404040"/>
                </a:solidFill>
                <a:latin typeface="Arial"/>
                <a:cs typeface="Carlito"/>
              </a:rPr>
              <a:t>The left </a:t>
            </a:r>
            <a:r>
              <a:rPr sz="2000" dirty="0">
                <a:solidFill>
                  <a:srgbClr val="404040"/>
                </a:solidFill>
                <a:latin typeface="Arial"/>
                <a:cs typeface="Carlito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Arial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Arial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Arial"/>
                <a:cs typeface="Carlito"/>
              </a:rPr>
              <a:t>sites </a:t>
            </a:r>
            <a:r>
              <a:rPr sz="2000" spc="-25" dirty="0">
                <a:solidFill>
                  <a:srgbClr val="404040"/>
                </a:solidFill>
                <a:latin typeface="Arial"/>
                <a:cs typeface="Carlito"/>
              </a:rPr>
              <a:t>relative </a:t>
            </a:r>
            <a:r>
              <a:rPr sz="2000" spc="-5" dirty="0">
                <a:solidFill>
                  <a:srgbClr val="404040"/>
                </a:solidFill>
                <a:latin typeface="Arial"/>
                <a:cs typeface="Carlito"/>
              </a:rPr>
              <a:t>US </a:t>
            </a:r>
            <a:r>
              <a:rPr sz="2000" dirty="0">
                <a:solidFill>
                  <a:srgbClr val="404040"/>
                </a:solidFill>
                <a:latin typeface="Arial"/>
                <a:cs typeface="Carlito"/>
              </a:rPr>
              <a:t>map. </a:t>
            </a:r>
            <a:r>
              <a:rPr sz="2000" spc="-5" dirty="0">
                <a:solidFill>
                  <a:srgbClr val="404040"/>
                </a:solidFill>
                <a:latin typeface="Arial"/>
                <a:cs typeface="Carlito"/>
              </a:rPr>
              <a:t>The right </a:t>
            </a:r>
            <a:r>
              <a:rPr sz="2000" dirty="0">
                <a:solidFill>
                  <a:srgbClr val="404040"/>
                </a:solidFill>
                <a:latin typeface="Arial"/>
                <a:cs typeface="Carlito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Arial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Arial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Arial"/>
                <a:cs typeface="Carlito"/>
              </a:rPr>
              <a:t>two </a:t>
            </a:r>
            <a:r>
              <a:rPr sz="2000" spc="-5" dirty="0">
                <a:solidFill>
                  <a:srgbClr val="404040"/>
                </a:solidFill>
                <a:latin typeface="Arial"/>
                <a:cs typeface="Carlito"/>
              </a:rPr>
              <a:t>Florida </a:t>
            </a:r>
            <a:r>
              <a:rPr sz="2000" dirty="0">
                <a:solidFill>
                  <a:srgbClr val="404040"/>
                </a:solidFill>
                <a:latin typeface="Arial"/>
                <a:cs typeface="Carlito"/>
              </a:rPr>
              <a:t>launch  </a:t>
            </a:r>
            <a:r>
              <a:rPr sz="2000" spc="-20" dirty="0">
                <a:solidFill>
                  <a:srgbClr val="404040"/>
                </a:solidFill>
                <a:latin typeface="Arial"/>
                <a:cs typeface="Carlito"/>
              </a:rPr>
              <a:t>sites </a:t>
            </a:r>
            <a:r>
              <a:rPr sz="2000" spc="-5" dirty="0">
                <a:solidFill>
                  <a:srgbClr val="404040"/>
                </a:solidFill>
                <a:latin typeface="Arial"/>
                <a:cs typeface="Carlito"/>
              </a:rPr>
              <a:t>since they </a:t>
            </a:r>
            <a:r>
              <a:rPr sz="2000" spc="-20" dirty="0">
                <a:solidFill>
                  <a:srgbClr val="404040"/>
                </a:solidFill>
                <a:latin typeface="Arial"/>
                <a:cs typeface="Carlito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Arial"/>
                <a:cs typeface="Carlito"/>
              </a:rPr>
              <a:t>very </a:t>
            </a:r>
            <a:r>
              <a:rPr sz="2000" dirty="0">
                <a:solidFill>
                  <a:srgbClr val="404040"/>
                </a:solidFill>
                <a:latin typeface="Arial"/>
                <a:cs typeface="Carlito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Arial"/>
                <a:cs typeface="Carlito"/>
              </a:rPr>
              <a:t>to </a:t>
            </a:r>
            <a:r>
              <a:rPr sz="2000" dirty="0">
                <a:solidFill>
                  <a:srgbClr val="404040"/>
                </a:solidFill>
                <a:latin typeface="Arial"/>
                <a:cs typeface="Carlito"/>
              </a:rPr>
              <a:t>each </a:t>
            </a:r>
            <a:r>
              <a:rPr sz="2000" spc="-65" dirty="0">
                <a:solidFill>
                  <a:srgbClr val="404040"/>
                </a:solidFill>
                <a:latin typeface="Arial"/>
                <a:cs typeface="Carlito"/>
              </a:rPr>
              <a:t>other. </a:t>
            </a:r>
            <a:r>
              <a:rPr sz="2000" dirty="0">
                <a:solidFill>
                  <a:srgbClr val="404040"/>
                </a:solidFill>
                <a:latin typeface="Arial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Arial"/>
                <a:cs typeface="Carlito"/>
              </a:rPr>
              <a:t>sites are </a:t>
            </a:r>
            <a:r>
              <a:rPr sz="2000" spc="-5" dirty="0">
                <a:solidFill>
                  <a:srgbClr val="404040"/>
                </a:solidFill>
                <a:latin typeface="Arial"/>
                <a:cs typeface="Carlito"/>
              </a:rPr>
              <a:t>near </a:t>
            </a:r>
            <a:r>
              <a:rPr sz="2000" dirty="0">
                <a:solidFill>
                  <a:srgbClr val="404040"/>
                </a:solidFill>
                <a:latin typeface="Arial"/>
                <a:cs typeface="Carlito"/>
              </a:rPr>
              <a:t>the</a:t>
            </a:r>
            <a:r>
              <a:rPr sz="2000" spc="125" dirty="0">
                <a:solidFill>
                  <a:srgbClr val="404040"/>
                </a:solidFill>
                <a:latin typeface="Arial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Arial"/>
                <a:cs typeface="Carlito"/>
              </a:rPr>
              <a:t>ocean.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4963" y="1796795"/>
            <a:ext cx="10279380" cy="36149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36</a:t>
            </a:fld>
            <a:endParaRPr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20" dirty="0">
                <a:uFill>
                  <a:solidFill>
                    <a:srgbClr val="7D7D7D"/>
                  </a:solidFill>
                </a:uFill>
                <a:latin typeface="Arial"/>
              </a:rPr>
              <a:t>Color-Coded </a:t>
            </a:r>
            <a:r>
              <a:rPr u="heavy" spc="-370" dirty="0">
                <a:uFill>
                  <a:solidFill>
                    <a:srgbClr val="7D7D7D"/>
                  </a:solidFill>
                </a:uFill>
                <a:latin typeface="Arial"/>
              </a:rPr>
              <a:t>Launch</a:t>
            </a:r>
            <a:r>
              <a:rPr u="heavy" spc="-530" dirty="0">
                <a:uFill>
                  <a:solidFill>
                    <a:srgbClr val="7D7D7D"/>
                  </a:solidFill>
                </a:uFill>
                <a:latin typeface="Arial"/>
              </a:rPr>
              <a:t> </a:t>
            </a:r>
            <a:r>
              <a:rPr u="heavy" spc="-270" dirty="0">
                <a:uFill>
                  <a:solidFill>
                    <a:srgbClr val="7D7D7D"/>
                  </a:solidFill>
                </a:uFill>
                <a:latin typeface="Arial"/>
              </a:rPr>
              <a:t>Markers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32712" y="5356656"/>
            <a:ext cx="10076180" cy="6115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0"/>
              </a:spcBef>
            </a:pPr>
            <a:r>
              <a:rPr sz="2000" spc="-25" dirty="0">
                <a:solidFill>
                  <a:srgbClr val="404040"/>
                </a:solidFill>
                <a:latin typeface="Arial"/>
                <a:cs typeface="Carlito"/>
              </a:rPr>
              <a:t>Clusters </a:t>
            </a:r>
            <a:r>
              <a:rPr sz="2000" spc="-5" dirty="0">
                <a:solidFill>
                  <a:srgbClr val="404040"/>
                </a:solidFill>
                <a:latin typeface="Arial"/>
                <a:cs typeface="Carlito"/>
              </a:rPr>
              <a:t>on </a:t>
            </a:r>
            <a:r>
              <a:rPr sz="2000" spc="-15" dirty="0">
                <a:solidFill>
                  <a:srgbClr val="404040"/>
                </a:solidFill>
                <a:latin typeface="Arial"/>
                <a:cs typeface="Carlito"/>
              </a:rPr>
              <a:t>Folium </a:t>
            </a:r>
            <a:r>
              <a:rPr sz="2000" dirty="0">
                <a:solidFill>
                  <a:srgbClr val="404040"/>
                </a:solidFill>
                <a:latin typeface="Arial"/>
                <a:cs typeface="Carlito"/>
              </a:rPr>
              <a:t>map </a:t>
            </a:r>
            <a:r>
              <a:rPr sz="2000" spc="-5" dirty="0">
                <a:solidFill>
                  <a:srgbClr val="404040"/>
                </a:solidFill>
                <a:latin typeface="Arial"/>
                <a:cs typeface="Carlito"/>
              </a:rPr>
              <a:t>can </a:t>
            </a:r>
            <a:r>
              <a:rPr sz="2000" dirty="0">
                <a:solidFill>
                  <a:srgbClr val="404040"/>
                </a:solidFill>
                <a:latin typeface="Arial"/>
                <a:cs typeface="Carlito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Arial"/>
                <a:cs typeface="Carlito"/>
              </a:rPr>
              <a:t>clicked </a:t>
            </a:r>
            <a:r>
              <a:rPr sz="2000" spc="-5" dirty="0">
                <a:solidFill>
                  <a:srgbClr val="404040"/>
                </a:solidFill>
                <a:latin typeface="Arial"/>
                <a:cs typeface="Carlito"/>
              </a:rPr>
              <a:t>on </a:t>
            </a:r>
            <a:r>
              <a:rPr sz="2000" spc="-20" dirty="0">
                <a:solidFill>
                  <a:srgbClr val="404040"/>
                </a:solidFill>
                <a:latin typeface="Arial"/>
                <a:cs typeface="Carlito"/>
              </a:rPr>
              <a:t>to display </a:t>
            </a:r>
            <a:r>
              <a:rPr sz="2000" dirty="0">
                <a:solidFill>
                  <a:srgbClr val="404040"/>
                </a:solidFill>
                <a:latin typeface="Arial"/>
                <a:cs typeface="Carlito"/>
              </a:rPr>
              <a:t>each </a:t>
            </a:r>
            <a:r>
              <a:rPr sz="2000" spc="-5" dirty="0">
                <a:solidFill>
                  <a:srgbClr val="404040"/>
                </a:solidFill>
                <a:latin typeface="Arial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Arial"/>
                <a:cs typeface="Carlito"/>
              </a:rPr>
              <a:t>landing </a:t>
            </a:r>
            <a:r>
              <a:rPr sz="2000" spc="-5" dirty="0">
                <a:solidFill>
                  <a:srgbClr val="404040"/>
                </a:solidFill>
                <a:latin typeface="Arial"/>
                <a:cs typeface="Carlito"/>
              </a:rPr>
              <a:t>(green icon) </a:t>
            </a:r>
            <a:r>
              <a:rPr sz="2000" dirty="0">
                <a:solidFill>
                  <a:srgbClr val="404040"/>
                </a:solidFill>
                <a:latin typeface="Arial"/>
                <a:cs typeface="Carlito"/>
              </a:rPr>
              <a:t>and</a:t>
            </a:r>
            <a:r>
              <a:rPr sz="2000" spc="5" dirty="0">
                <a:solidFill>
                  <a:srgbClr val="404040"/>
                </a:solidFill>
                <a:latin typeface="Arial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Arial"/>
                <a:cs typeface="Carlito"/>
              </a:rPr>
              <a:t>failed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Arial"/>
                <a:cs typeface="Carlito"/>
              </a:rPr>
              <a:t>landing </a:t>
            </a:r>
            <a:r>
              <a:rPr sz="2000" spc="-15" dirty="0">
                <a:solidFill>
                  <a:srgbClr val="404040"/>
                </a:solidFill>
                <a:latin typeface="Arial"/>
                <a:cs typeface="Carlito"/>
              </a:rPr>
              <a:t>(red </a:t>
            </a:r>
            <a:r>
              <a:rPr sz="2000" spc="-5" dirty="0">
                <a:solidFill>
                  <a:srgbClr val="404040"/>
                </a:solidFill>
                <a:latin typeface="Arial"/>
                <a:cs typeface="Carlito"/>
              </a:rPr>
              <a:t>icon). </a:t>
            </a:r>
            <a:r>
              <a:rPr sz="2000" dirty="0">
                <a:solidFill>
                  <a:srgbClr val="404040"/>
                </a:solidFill>
                <a:latin typeface="Arial"/>
                <a:cs typeface="Carlito"/>
              </a:rPr>
              <a:t>In this </a:t>
            </a:r>
            <a:r>
              <a:rPr sz="2000" spc="-25" dirty="0">
                <a:solidFill>
                  <a:srgbClr val="404040"/>
                </a:solidFill>
                <a:latin typeface="Arial"/>
                <a:cs typeface="Carlito"/>
              </a:rPr>
              <a:t>example </a:t>
            </a:r>
            <a:r>
              <a:rPr sz="2000" spc="-40" dirty="0">
                <a:solidFill>
                  <a:srgbClr val="404040"/>
                </a:solidFill>
                <a:latin typeface="Arial"/>
                <a:cs typeface="Carlito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Arial"/>
                <a:cs typeface="Carlito"/>
              </a:rPr>
              <a:t>SLC-4E </a:t>
            </a:r>
            <a:r>
              <a:rPr sz="2000" spc="-20" dirty="0">
                <a:solidFill>
                  <a:srgbClr val="404040"/>
                </a:solidFill>
                <a:latin typeface="Arial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Arial"/>
                <a:cs typeface="Carlito"/>
              </a:rPr>
              <a:t>4 </a:t>
            </a:r>
            <a:r>
              <a:rPr sz="2000" spc="-5" dirty="0">
                <a:solidFill>
                  <a:srgbClr val="404040"/>
                </a:solidFill>
                <a:latin typeface="Arial"/>
                <a:cs typeface="Carlito"/>
              </a:rPr>
              <a:t>successful landings </a:t>
            </a:r>
            <a:r>
              <a:rPr sz="2000" dirty="0">
                <a:solidFill>
                  <a:srgbClr val="404040"/>
                </a:solidFill>
                <a:latin typeface="Arial"/>
                <a:cs typeface="Carlito"/>
              </a:rPr>
              <a:t>and 6 </a:t>
            </a:r>
            <a:r>
              <a:rPr sz="2000" spc="-20" dirty="0">
                <a:solidFill>
                  <a:srgbClr val="404040"/>
                </a:solidFill>
                <a:latin typeface="Arial"/>
                <a:cs typeface="Carlito"/>
              </a:rPr>
              <a:t>failed</a:t>
            </a:r>
            <a:r>
              <a:rPr sz="2000" spc="-65" dirty="0">
                <a:solidFill>
                  <a:srgbClr val="404040"/>
                </a:solidFill>
                <a:latin typeface="Arial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Arial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89504" y="1801367"/>
            <a:ext cx="5620512" cy="35112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37</a:t>
            </a:fld>
            <a:endParaRPr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505" dirty="0">
                <a:uFill>
                  <a:solidFill>
                    <a:srgbClr val="7D7D7D"/>
                  </a:solidFill>
                </a:uFill>
                <a:latin typeface="Arial"/>
              </a:rPr>
              <a:t>Key </a:t>
            </a:r>
            <a:r>
              <a:rPr u="heavy" spc="-270" dirty="0">
                <a:uFill>
                  <a:solidFill>
                    <a:srgbClr val="7D7D7D"/>
                  </a:solidFill>
                </a:uFill>
                <a:latin typeface="Arial"/>
              </a:rPr>
              <a:t>Location</a:t>
            </a:r>
            <a:r>
              <a:rPr u="heavy" spc="-445" dirty="0">
                <a:uFill>
                  <a:solidFill>
                    <a:srgbClr val="7D7D7D"/>
                  </a:solidFill>
                </a:uFill>
                <a:latin typeface="Arial"/>
              </a:rPr>
              <a:t> </a:t>
            </a:r>
            <a:r>
              <a:rPr u="heavy" spc="-260" dirty="0">
                <a:uFill>
                  <a:solidFill>
                    <a:srgbClr val="7D7D7D"/>
                  </a:solidFill>
                </a:uFill>
                <a:latin typeface="Arial"/>
              </a:rPr>
              <a:t>Proximities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275" y="5141214"/>
            <a:ext cx="9933940" cy="106235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 algn="just">
              <a:lnSpc>
                <a:spcPct val="80000"/>
              </a:lnSpc>
              <a:spcBef>
                <a:spcPts val="585"/>
              </a:spcBef>
            </a:pPr>
            <a:r>
              <a:rPr sz="2000" spc="-5" dirty="0">
                <a:solidFill>
                  <a:srgbClr val="404040"/>
                </a:solidFill>
                <a:latin typeface="Arial"/>
                <a:cs typeface="Carlito"/>
              </a:rPr>
              <a:t>Using </a:t>
            </a:r>
            <a:r>
              <a:rPr sz="2000" spc="-10" dirty="0">
                <a:solidFill>
                  <a:srgbClr val="404040"/>
                </a:solidFill>
                <a:latin typeface="Arial"/>
                <a:cs typeface="Carlito"/>
              </a:rPr>
              <a:t>KSC </a:t>
            </a:r>
            <a:r>
              <a:rPr sz="2000" spc="-15" dirty="0">
                <a:solidFill>
                  <a:srgbClr val="404040"/>
                </a:solidFill>
                <a:latin typeface="Arial"/>
                <a:cs typeface="Carlito"/>
              </a:rPr>
              <a:t>LC-39A </a:t>
            </a:r>
            <a:r>
              <a:rPr sz="2000" dirty="0">
                <a:solidFill>
                  <a:srgbClr val="404040"/>
                </a:solidFill>
                <a:latin typeface="Arial"/>
                <a:cs typeface="Carlito"/>
              </a:rPr>
              <a:t>as an </a:t>
            </a:r>
            <a:r>
              <a:rPr sz="2000" spc="-25" dirty="0">
                <a:solidFill>
                  <a:srgbClr val="404040"/>
                </a:solidFill>
                <a:latin typeface="Arial"/>
                <a:cs typeface="Carlito"/>
              </a:rPr>
              <a:t>example, </a:t>
            </a:r>
            <a:r>
              <a:rPr sz="2000" dirty="0">
                <a:solidFill>
                  <a:srgbClr val="404040"/>
                </a:solidFill>
                <a:latin typeface="Arial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Arial"/>
                <a:cs typeface="Carlito"/>
              </a:rPr>
              <a:t>sites are </a:t>
            </a:r>
            <a:r>
              <a:rPr sz="2000" spc="-10" dirty="0">
                <a:solidFill>
                  <a:srgbClr val="404040"/>
                </a:solidFill>
                <a:latin typeface="Arial"/>
                <a:cs typeface="Carlito"/>
              </a:rPr>
              <a:t>very </a:t>
            </a:r>
            <a:r>
              <a:rPr sz="2000" spc="-5" dirty="0">
                <a:solidFill>
                  <a:srgbClr val="404040"/>
                </a:solidFill>
                <a:latin typeface="Arial"/>
                <a:cs typeface="Carlito"/>
              </a:rPr>
              <a:t>close </a:t>
            </a:r>
            <a:r>
              <a:rPr sz="2000" spc="-25" dirty="0">
                <a:solidFill>
                  <a:srgbClr val="404040"/>
                </a:solidFill>
                <a:latin typeface="Arial"/>
                <a:cs typeface="Carlito"/>
              </a:rPr>
              <a:t>to </a:t>
            </a:r>
            <a:r>
              <a:rPr sz="2000" spc="-35" dirty="0">
                <a:solidFill>
                  <a:srgbClr val="404040"/>
                </a:solidFill>
                <a:latin typeface="Arial"/>
                <a:cs typeface="Carlito"/>
              </a:rPr>
              <a:t>railways </a:t>
            </a:r>
            <a:r>
              <a:rPr sz="2000" spc="-25" dirty="0">
                <a:solidFill>
                  <a:srgbClr val="404040"/>
                </a:solidFill>
                <a:latin typeface="Arial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Arial"/>
                <a:cs typeface="Carlito"/>
              </a:rPr>
              <a:t>large </a:t>
            </a:r>
            <a:r>
              <a:rPr sz="2000" spc="-5" dirty="0">
                <a:solidFill>
                  <a:srgbClr val="404040"/>
                </a:solidFill>
                <a:latin typeface="Arial"/>
                <a:cs typeface="Carlito"/>
              </a:rPr>
              <a:t>part and supply  </a:t>
            </a:r>
            <a:r>
              <a:rPr sz="2000" spc="-10" dirty="0">
                <a:solidFill>
                  <a:srgbClr val="404040"/>
                </a:solidFill>
                <a:latin typeface="Arial"/>
                <a:cs typeface="Carlito"/>
              </a:rPr>
              <a:t>transportation. </a:t>
            </a:r>
            <a:r>
              <a:rPr sz="2000" spc="-5" dirty="0">
                <a:solidFill>
                  <a:srgbClr val="404040"/>
                </a:solidFill>
                <a:latin typeface="Arial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Arial"/>
                <a:cs typeface="Carlito"/>
              </a:rPr>
              <a:t>sites are </a:t>
            </a:r>
            <a:r>
              <a:rPr sz="2000" dirty="0">
                <a:solidFill>
                  <a:srgbClr val="404040"/>
                </a:solidFill>
                <a:latin typeface="Arial"/>
                <a:cs typeface="Carlito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Arial"/>
                <a:cs typeface="Carlito"/>
              </a:rPr>
              <a:t>to </a:t>
            </a:r>
            <a:r>
              <a:rPr sz="2000" spc="-25" dirty="0">
                <a:solidFill>
                  <a:srgbClr val="404040"/>
                </a:solidFill>
                <a:latin typeface="Arial"/>
                <a:cs typeface="Carlito"/>
              </a:rPr>
              <a:t>highways </a:t>
            </a:r>
            <a:r>
              <a:rPr sz="2000" spc="-30" dirty="0">
                <a:solidFill>
                  <a:srgbClr val="404040"/>
                </a:solidFill>
                <a:latin typeface="Arial"/>
                <a:cs typeface="Carlito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Arial"/>
                <a:cs typeface="Carlito"/>
              </a:rPr>
              <a:t>human </a:t>
            </a:r>
            <a:r>
              <a:rPr sz="2000" dirty="0">
                <a:solidFill>
                  <a:srgbClr val="404040"/>
                </a:solidFill>
                <a:latin typeface="Arial"/>
                <a:cs typeface="Carlito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Arial"/>
                <a:cs typeface="Carlito"/>
              </a:rPr>
              <a:t>supply transport. Launch </a:t>
            </a:r>
            <a:r>
              <a:rPr sz="2000" spc="-15" dirty="0">
                <a:solidFill>
                  <a:srgbClr val="404040"/>
                </a:solidFill>
                <a:latin typeface="Arial"/>
                <a:cs typeface="Carlito"/>
              </a:rPr>
              <a:t>sites  </a:t>
            </a:r>
            <a:r>
              <a:rPr sz="2000" spc="-20" dirty="0">
                <a:solidFill>
                  <a:srgbClr val="404040"/>
                </a:solidFill>
                <a:latin typeface="Arial"/>
                <a:cs typeface="Carlito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Arial"/>
                <a:cs typeface="Carlito"/>
              </a:rPr>
              <a:t>also </a:t>
            </a:r>
            <a:r>
              <a:rPr sz="2000" dirty="0">
                <a:solidFill>
                  <a:srgbClr val="404040"/>
                </a:solidFill>
                <a:latin typeface="Arial"/>
                <a:cs typeface="Carlito"/>
              </a:rPr>
              <a:t>close </a:t>
            </a:r>
            <a:r>
              <a:rPr sz="2000" spc="-15" dirty="0">
                <a:solidFill>
                  <a:srgbClr val="404040"/>
                </a:solidFill>
                <a:latin typeface="Arial"/>
                <a:cs typeface="Carlito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Arial"/>
                <a:cs typeface="Carlito"/>
              </a:rPr>
              <a:t>coasts </a:t>
            </a:r>
            <a:r>
              <a:rPr sz="2000" spc="-5" dirty="0">
                <a:solidFill>
                  <a:srgbClr val="404040"/>
                </a:solidFill>
                <a:latin typeface="Arial"/>
                <a:cs typeface="Carlito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Arial"/>
                <a:cs typeface="Carlito"/>
              </a:rPr>
              <a:t>relatively </a:t>
            </a:r>
            <a:r>
              <a:rPr sz="2000" spc="-25" dirty="0">
                <a:solidFill>
                  <a:srgbClr val="404040"/>
                </a:solidFill>
                <a:latin typeface="Arial"/>
                <a:cs typeface="Carlito"/>
              </a:rPr>
              <a:t>far from </a:t>
            </a:r>
            <a:r>
              <a:rPr sz="2000" spc="-5" dirty="0">
                <a:solidFill>
                  <a:srgbClr val="404040"/>
                </a:solidFill>
                <a:latin typeface="Arial"/>
                <a:cs typeface="Carlito"/>
              </a:rPr>
              <a:t>cities so </a:t>
            </a:r>
            <a:r>
              <a:rPr sz="2000" spc="-10" dirty="0">
                <a:solidFill>
                  <a:srgbClr val="404040"/>
                </a:solidFill>
                <a:latin typeface="Arial"/>
                <a:cs typeface="Carlito"/>
              </a:rPr>
              <a:t>that </a:t>
            </a:r>
            <a:r>
              <a:rPr sz="2000" spc="-5" dirty="0">
                <a:solidFill>
                  <a:srgbClr val="404040"/>
                </a:solidFill>
                <a:latin typeface="Arial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Arial"/>
                <a:cs typeface="Carlito"/>
              </a:rPr>
              <a:t>failures </a:t>
            </a:r>
            <a:r>
              <a:rPr sz="2000" spc="-5" dirty="0">
                <a:solidFill>
                  <a:srgbClr val="404040"/>
                </a:solidFill>
                <a:latin typeface="Arial"/>
                <a:cs typeface="Carlito"/>
              </a:rPr>
              <a:t>can land in the sea </a:t>
            </a:r>
            <a:r>
              <a:rPr sz="2000" spc="-40" dirty="0">
                <a:solidFill>
                  <a:srgbClr val="404040"/>
                </a:solidFill>
                <a:latin typeface="Arial"/>
                <a:cs typeface="Carlito"/>
              </a:rPr>
              <a:t>to  </a:t>
            </a:r>
            <a:r>
              <a:rPr sz="2000" spc="-25" dirty="0">
                <a:solidFill>
                  <a:srgbClr val="404040"/>
                </a:solidFill>
                <a:latin typeface="Arial"/>
                <a:cs typeface="Carlito"/>
              </a:rPr>
              <a:t>avoid </a:t>
            </a:r>
            <a:r>
              <a:rPr sz="2000" spc="-40" dirty="0">
                <a:solidFill>
                  <a:srgbClr val="404040"/>
                </a:solidFill>
                <a:latin typeface="Arial"/>
                <a:cs typeface="Carlito"/>
              </a:rPr>
              <a:t>rockets </a:t>
            </a:r>
            <a:r>
              <a:rPr sz="2000" spc="-10" dirty="0">
                <a:solidFill>
                  <a:srgbClr val="404040"/>
                </a:solidFill>
                <a:latin typeface="Arial"/>
                <a:cs typeface="Carlito"/>
              </a:rPr>
              <a:t>falling </a:t>
            </a:r>
            <a:r>
              <a:rPr sz="2000" spc="-5" dirty="0">
                <a:solidFill>
                  <a:srgbClr val="404040"/>
                </a:solidFill>
                <a:latin typeface="Arial"/>
                <a:cs typeface="Carlito"/>
              </a:rPr>
              <a:t>on densely </a:t>
            </a:r>
            <a:r>
              <a:rPr sz="2000" spc="-20" dirty="0">
                <a:solidFill>
                  <a:srgbClr val="404040"/>
                </a:solidFill>
                <a:latin typeface="Arial"/>
                <a:cs typeface="Carlito"/>
              </a:rPr>
              <a:t>populated</a:t>
            </a:r>
            <a:r>
              <a:rPr sz="2000" spc="-30" dirty="0">
                <a:solidFill>
                  <a:srgbClr val="404040"/>
                </a:solidFill>
                <a:latin typeface="Arial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Arial"/>
                <a:cs typeface="Carlito"/>
              </a:rPr>
              <a:t>areas.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97280" y="1837944"/>
            <a:ext cx="8389620" cy="17236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2802635" y="3552444"/>
            <a:ext cx="7505700" cy="1562100"/>
            <a:chOff x="2802635" y="3552444"/>
            <a:chExt cx="7505700" cy="1562100"/>
          </a:xfrm>
        </p:grpSpPr>
        <p:sp>
          <p:nvSpPr>
            <p:cNvPr id="6" name="object 6"/>
            <p:cNvSpPr/>
            <p:nvPr/>
          </p:nvSpPr>
          <p:spPr>
            <a:xfrm>
              <a:off x="2802635" y="3552444"/>
              <a:ext cx="3409188" cy="151485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211823" y="3552444"/>
              <a:ext cx="4096512" cy="15620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38</a:t>
            </a:fld>
            <a:endParaRPr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932116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65" dirty="0">
                <a:solidFill>
                  <a:srgbClr val="242424"/>
                </a:solidFill>
                <a:latin typeface="Arial"/>
              </a:rPr>
              <a:t>Build </a:t>
            </a:r>
            <a:r>
              <a:rPr sz="8000" spc="-685" dirty="0">
                <a:solidFill>
                  <a:srgbClr val="242424"/>
                </a:solidFill>
                <a:latin typeface="Arial"/>
              </a:rPr>
              <a:t>a </a:t>
            </a:r>
            <a:r>
              <a:rPr sz="8000" spc="-530" dirty="0">
                <a:solidFill>
                  <a:srgbClr val="242424"/>
                </a:solidFill>
                <a:latin typeface="Arial"/>
              </a:rPr>
              <a:t>Dashboard</a:t>
            </a:r>
            <a:r>
              <a:rPr sz="8000" spc="-700" dirty="0">
                <a:solidFill>
                  <a:srgbClr val="242424"/>
                </a:solidFill>
                <a:latin typeface="Arial"/>
              </a:rPr>
              <a:t> </a:t>
            </a:r>
            <a:r>
              <a:rPr sz="8000" spc="-50" dirty="0">
                <a:solidFill>
                  <a:srgbClr val="242424"/>
                </a:solidFill>
                <a:latin typeface="Arial"/>
              </a:rPr>
              <a:t>with  </a:t>
            </a:r>
            <a:r>
              <a:rPr sz="8000" spc="-315" dirty="0">
                <a:solidFill>
                  <a:srgbClr val="242424"/>
                </a:solidFill>
                <a:latin typeface="Arial"/>
              </a:rPr>
              <a:t>Plotly</a:t>
            </a:r>
            <a:r>
              <a:rPr sz="8000" spc="-580" dirty="0">
                <a:solidFill>
                  <a:srgbClr val="242424"/>
                </a:solidFill>
                <a:latin typeface="Arial"/>
              </a:rPr>
              <a:t> </a:t>
            </a:r>
            <a:r>
              <a:rPr sz="8000" spc="-730" dirty="0">
                <a:solidFill>
                  <a:srgbClr val="242424"/>
                </a:solidFill>
                <a:latin typeface="Arial"/>
              </a:rPr>
              <a:t>Dash</a:t>
            </a:r>
            <a:endParaRPr sz="8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39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54100" y="171653"/>
            <a:ext cx="299783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5" dirty="0">
                <a:latin typeface="Arial"/>
              </a:rPr>
              <a:t>Introduction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399279" y="456013"/>
            <a:ext cx="6793230" cy="4457065"/>
          </a:xfrm>
          <a:prstGeom prst="rect">
            <a:avLst/>
          </a:prstGeom>
        </p:spPr>
        <p:txBody>
          <a:bodyPr vert="horz" wrap="square" lIns="0" tIns="161290" rIns="0" bIns="0" rtlCol="0">
            <a:spAutoFit/>
          </a:bodyPr>
          <a:lstStyle/>
          <a:p>
            <a:pPr marL="2499995">
              <a:lnSpc>
                <a:spcPct val="100000"/>
              </a:lnSpc>
              <a:spcBef>
                <a:spcPts val="1270"/>
              </a:spcBef>
            </a:pPr>
            <a:r>
              <a:rPr sz="3000" u="heavy" spc="-20" dirty="0">
                <a:solidFill>
                  <a:srgbClr val="BB562C"/>
                </a:solidFill>
                <a:uFill>
                  <a:solidFill>
                    <a:srgbClr val="BB562C"/>
                  </a:solidFill>
                </a:uFill>
                <a:latin typeface="Arial"/>
                <a:cs typeface="Carlito"/>
              </a:rPr>
              <a:t>Background:</a:t>
            </a:r>
            <a:endParaRPr sz="30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85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20" dirty="0">
                <a:solidFill>
                  <a:srgbClr val="BB562C"/>
                </a:solidFill>
                <a:latin typeface="Arial"/>
                <a:cs typeface="Carlito"/>
              </a:rPr>
              <a:t>Commercial </a:t>
            </a:r>
            <a:r>
              <a:rPr sz="2200" spc="-10" dirty="0">
                <a:solidFill>
                  <a:srgbClr val="BB562C"/>
                </a:solidFill>
                <a:latin typeface="Arial"/>
                <a:cs typeface="Carlito"/>
              </a:rPr>
              <a:t>Space </a:t>
            </a:r>
            <a:r>
              <a:rPr sz="2200" spc="-25" dirty="0">
                <a:solidFill>
                  <a:srgbClr val="BB562C"/>
                </a:solidFill>
                <a:latin typeface="Arial"/>
                <a:cs typeface="Carlito"/>
              </a:rPr>
              <a:t>Age </a:t>
            </a:r>
            <a:r>
              <a:rPr sz="2200" spc="-5" dirty="0">
                <a:solidFill>
                  <a:srgbClr val="BB562C"/>
                </a:solidFill>
                <a:latin typeface="Arial"/>
                <a:cs typeface="Carlito"/>
              </a:rPr>
              <a:t>is</a:t>
            </a:r>
            <a:r>
              <a:rPr sz="2200" spc="50" dirty="0">
                <a:solidFill>
                  <a:srgbClr val="BB562C"/>
                </a:solidFill>
                <a:latin typeface="Arial"/>
                <a:cs typeface="Carlito"/>
              </a:rPr>
              <a:t> </a:t>
            </a:r>
            <a:r>
              <a:rPr sz="2200" spc="-20" dirty="0">
                <a:solidFill>
                  <a:srgbClr val="BB562C"/>
                </a:solidFill>
                <a:latin typeface="Arial"/>
                <a:cs typeface="Carlito"/>
              </a:rPr>
              <a:t>Here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70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solidFill>
                  <a:srgbClr val="BB562C"/>
                </a:solidFill>
                <a:latin typeface="Arial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Arial"/>
                <a:cs typeface="Carlito"/>
              </a:rPr>
              <a:t>X </a:t>
            </a:r>
            <a:r>
              <a:rPr sz="2200" spc="-15" dirty="0">
                <a:solidFill>
                  <a:srgbClr val="BB562C"/>
                </a:solidFill>
                <a:latin typeface="Arial"/>
                <a:cs typeface="Carlito"/>
              </a:rPr>
              <a:t>has </a:t>
            </a:r>
            <a:r>
              <a:rPr sz="2200" spc="-20" dirty="0">
                <a:solidFill>
                  <a:srgbClr val="BB562C"/>
                </a:solidFill>
                <a:latin typeface="Arial"/>
                <a:cs typeface="Carlito"/>
              </a:rPr>
              <a:t>best pricing </a:t>
            </a:r>
            <a:r>
              <a:rPr sz="2200" spc="-15" dirty="0">
                <a:solidFill>
                  <a:srgbClr val="BB562C"/>
                </a:solidFill>
                <a:latin typeface="Arial"/>
                <a:cs typeface="Carlito"/>
              </a:rPr>
              <a:t>($62 </a:t>
            </a:r>
            <a:r>
              <a:rPr sz="2200" spc="-5" dirty="0">
                <a:solidFill>
                  <a:srgbClr val="BB562C"/>
                </a:solidFill>
                <a:latin typeface="Arial"/>
                <a:cs typeface="Carlito"/>
              </a:rPr>
              <a:t>million </a:t>
            </a:r>
            <a:r>
              <a:rPr sz="2200" spc="-15" dirty="0">
                <a:solidFill>
                  <a:srgbClr val="BB562C"/>
                </a:solidFill>
                <a:latin typeface="Arial"/>
                <a:cs typeface="Carlito"/>
              </a:rPr>
              <a:t>vs. </a:t>
            </a:r>
            <a:r>
              <a:rPr sz="2200" spc="-5" dirty="0">
                <a:solidFill>
                  <a:srgbClr val="BB562C"/>
                </a:solidFill>
                <a:latin typeface="Arial"/>
                <a:cs typeface="Carlito"/>
              </a:rPr>
              <a:t>$165 million</a:t>
            </a:r>
            <a:r>
              <a:rPr sz="2200" spc="25" dirty="0">
                <a:solidFill>
                  <a:srgbClr val="BB562C"/>
                </a:solidFill>
                <a:latin typeface="Arial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Arial"/>
                <a:cs typeface="Carlito"/>
              </a:rPr>
              <a:t>USD)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25" dirty="0">
                <a:solidFill>
                  <a:srgbClr val="BB562C"/>
                </a:solidFill>
                <a:latin typeface="Arial"/>
                <a:cs typeface="Carlito"/>
              </a:rPr>
              <a:t>Largely </a:t>
            </a:r>
            <a:r>
              <a:rPr sz="2200" spc="-15" dirty="0">
                <a:solidFill>
                  <a:srgbClr val="BB562C"/>
                </a:solidFill>
                <a:latin typeface="Arial"/>
                <a:cs typeface="Carlito"/>
              </a:rPr>
              <a:t>due </a:t>
            </a:r>
            <a:r>
              <a:rPr sz="2200" spc="-30" dirty="0">
                <a:solidFill>
                  <a:srgbClr val="BB562C"/>
                </a:solidFill>
                <a:latin typeface="Arial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Arial"/>
                <a:cs typeface="Carlito"/>
              </a:rPr>
              <a:t>ability </a:t>
            </a:r>
            <a:r>
              <a:rPr sz="2200" spc="-30" dirty="0">
                <a:solidFill>
                  <a:srgbClr val="BB562C"/>
                </a:solidFill>
                <a:latin typeface="Arial"/>
                <a:cs typeface="Carlito"/>
              </a:rPr>
              <a:t>to recover </a:t>
            </a:r>
            <a:r>
              <a:rPr sz="2200" spc="-15" dirty="0">
                <a:solidFill>
                  <a:srgbClr val="BB562C"/>
                </a:solidFill>
                <a:latin typeface="Arial"/>
                <a:cs typeface="Carlito"/>
              </a:rPr>
              <a:t>part </a:t>
            </a:r>
            <a:r>
              <a:rPr sz="2200" dirty="0">
                <a:solidFill>
                  <a:srgbClr val="BB562C"/>
                </a:solidFill>
                <a:latin typeface="Arial"/>
                <a:cs typeface="Carlito"/>
              </a:rPr>
              <a:t>of </a:t>
            </a:r>
            <a:r>
              <a:rPr sz="2200" spc="-45" dirty="0">
                <a:solidFill>
                  <a:srgbClr val="BB562C"/>
                </a:solidFill>
                <a:latin typeface="Arial"/>
                <a:cs typeface="Carlito"/>
              </a:rPr>
              <a:t>rocket </a:t>
            </a:r>
            <a:r>
              <a:rPr sz="2200" spc="-25" dirty="0">
                <a:solidFill>
                  <a:srgbClr val="BB562C"/>
                </a:solidFill>
                <a:latin typeface="Arial"/>
                <a:cs typeface="Carlito"/>
              </a:rPr>
              <a:t>(Stage</a:t>
            </a:r>
            <a:r>
              <a:rPr sz="2200" spc="135" dirty="0">
                <a:solidFill>
                  <a:srgbClr val="BB562C"/>
                </a:solidFill>
                <a:latin typeface="Arial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Arial"/>
                <a:cs typeface="Carlito"/>
              </a:rPr>
              <a:t>1)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solidFill>
                  <a:srgbClr val="BB562C"/>
                </a:solidFill>
                <a:latin typeface="Arial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Arial"/>
                <a:cs typeface="Carlito"/>
              </a:rPr>
              <a:t>Y </a:t>
            </a:r>
            <a:r>
              <a:rPr sz="2200" spc="-25" dirty="0">
                <a:solidFill>
                  <a:srgbClr val="BB562C"/>
                </a:solidFill>
                <a:latin typeface="Arial"/>
                <a:cs typeface="Carlito"/>
              </a:rPr>
              <a:t>wants </a:t>
            </a:r>
            <a:r>
              <a:rPr sz="2200" spc="-30" dirty="0">
                <a:solidFill>
                  <a:srgbClr val="BB562C"/>
                </a:solidFill>
                <a:latin typeface="Arial"/>
                <a:cs typeface="Carlito"/>
              </a:rPr>
              <a:t>to </a:t>
            </a:r>
            <a:r>
              <a:rPr sz="2200" spc="-25" dirty="0">
                <a:solidFill>
                  <a:srgbClr val="BB562C"/>
                </a:solidFill>
                <a:latin typeface="Arial"/>
                <a:cs typeface="Carlito"/>
              </a:rPr>
              <a:t>compete </a:t>
            </a:r>
            <a:r>
              <a:rPr sz="2200" spc="-5" dirty="0">
                <a:solidFill>
                  <a:srgbClr val="BB562C"/>
                </a:solidFill>
                <a:latin typeface="Arial"/>
                <a:cs typeface="Carlito"/>
              </a:rPr>
              <a:t>with </a:t>
            </a:r>
            <a:r>
              <a:rPr sz="2200" spc="-10" dirty="0">
                <a:solidFill>
                  <a:srgbClr val="BB562C"/>
                </a:solidFill>
                <a:latin typeface="Arial"/>
                <a:cs typeface="Carlito"/>
              </a:rPr>
              <a:t>Space</a:t>
            </a:r>
            <a:r>
              <a:rPr sz="2200" spc="60" dirty="0">
                <a:solidFill>
                  <a:srgbClr val="BB562C"/>
                </a:solidFill>
                <a:latin typeface="Arial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Arial"/>
                <a:cs typeface="Carlito"/>
              </a:rPr>
              <a:t>X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/>
              <a:buChar char="•"/>
            </a:pPr>
            <a:endParaRPr sz="25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BB562C"/>
              </a:buClr>
              <a:buFont typeface="Arial"/>
              <a:buChar char="•"/>
            </a:pPr>
            <a:endParaRPr sz="3350">
              <a:latin typeface="Carlito"/>
              <a:cs typeface="Carlito"/>
            </a:endParaRPr>
          </a:p>
          <a:p>
            <a:pPr marL="144780" algn="ctr">
              <a:lnSpc>
                <a:spcPct val="100000"/>
              </a:lnSpc>
            </a:pPr>
            <a:r>
              <a:rPr sz="3000" u="heavy" spc="-20" dirty="0">
                <a:solidFill>
                  <a:srgbClr val="BB562C"/>
                </a:solidFill>
                <a:uFill>
                  <a:solidFill>
                    <a:srgbClr val="BB562C"/>
                  </a:solidFill>
                </a:uFill>
                <a:latin typeface="Arial"/>
                <a:cs typeface="Carlito"/>
              </a:rPr>
              <a:t>Problem:</a:t>
            </a:r>
            <a:endParaRPr sz="3000">
              <a:latin typeface="Carlito"/>
              <a:cs typeface="Carlito"/>
            </a:endParaRPr>
          </a:p>
          <a:p>
            <a:pPr marL="240665" marR="591185" indent="-240665">
              <a:lnSpc>
                <a:spcPts val="2510"/>
              </a:lnSpc>
              <a:spcBef>
                <a:spcPts val="9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BB562C"/>
                </a:solidFill>
                <a:latin typeface="Arial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Arial"/>
                <a:cs typeface="Carlito"/>
              </a:rPr>
              <a:t>Y </a:t>
            </a:r>
            <a:r>
              <a:rPr sz="2200" spc="-25" dirty="0">
                <a:solidFill>
                  <a:srgbClr val="BB562C"/>
                </a:solidFill>
                <a:latin typeface="Arial"/>
                <a:cs typeface="Carlito"/>
              </a:rPr>
              <a:t>tasks </a:t>
            </a:r>
            <a:r>
              <a:rPr sz="2200" spc="-5" dirty="0">
                <a:solidFill>
                  <a:srgbClr val="BB562C"/>
                </a:solidFill>
                <a:latin typeface="Arial"/>
                <a:cs typeface="Carlito"/>
              </a:rPr>
              <a:t>us </a:t>
            </a:r>
            <a:r>
              <a:rPr sz="2200" spc="-30" dirty="0">
                <a:solidFill>
                  <a:srgbClr val="BB562C"/>
                </a:solidFill>
                <a:latin typeface="Arial"/>
                <a:cs typeface="Carlito"/>
              </a:rPr>
              <a:t>to </a:t>
            </a:r>
            <a:r>
              <a:rPr sz="2200" spc="-25" dirty="0">
                <a:solidFill>
                  <a:srgbClr val="BB562C"/>
                </a:solidFill>
                <a:latin typeface="Arial"/>
                <a:cs typeface="Carlito"/>
              </a:rPr>
              <a:t>train </a:t>
            </a:r>
            <a:r>
              <a:rPr sz="2200" spc="-5" dirty="0">
                <a:solidFill>
                  <a:srgbClr val="BB562C"/>
                </a:solidFill>
                <a:latin typeface="Arial"/>
                <a:cs typeface="Carlito"/>
              </a:rPr>
              <a:t>a machine learning model </a:t>
            </a:r>
            <a:r>
              <a:rPr sz="2200" spc="-60" dirty="0">
                <a:solidFill>
                  <a:srgbClr val="BB562C"/>
                </a:solidFill>
                <a:latin typeface="Arial"/>
                <a:cs typeface="Carlito"/>
              </a:rPr>
              <a:t>to  </a:t>
            </a:r>
            <a:r>
              <a:rPr sz="2200" spc="-20" dirty="0">
                <a:solidFill>
                  <a:srgbClr val="BB562C"/>
                </a:solidFill>
                <a:latin typeface="Arial"/>
                <a:cs typeface="Carlito"/>
              </a:rPr>
              <a:t>predict successful </a:t>
            </a:r>
            <a:r>
              <a:rPr sz="2200" spc="-25" dirty="0">
                <a:solidFill>
                  <a:srgbClr val="BB562C"/>
                </a:solidFill>
                <a:latin typeface="Arial"/>
                <a:cs typeface="Carlito"/>
              </a:rPr>
              <a:t>Stage </a:t>
            </a:r>
            <a:r>
              <a:rPr sz="2200" spc="-5" dirty="0">
                <a:solidFill>
                  <a:srgbClr val="BB562C"/>
                </a:solidFill>
                <a:latin typeface="Arial"/>
                <a:cs typeface="Carlito"/>
              </a:rPr>
              <a:t>1</a:t>
            </a:r>
            <a:r>
              <a:rPr sz="2200" spc="45" dirty="0">
                <a:solidFill>
                  <a:srgbClr val="BB562C"/>
                </a:solidFill>
                <a:latin typeface="Arial"/>
                <a:cs typeface="Carlito"/>
              </a:rPr>
              <a:t> </a:t>
            </a:r>
            <a:r>
              <a:rPr sz="2200" spc="-25" dirty="0">
                <a:solidFill>
                  <a:srgbClr val="BB562C"/>
                </a:solidFill>
                <a:latin typeface="Arial"/>
                <a:cs typeface="Carlito"/>
              </a:rPr>
              <a:t>recovery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10311" y="1178052"/>
            <a:ext cx="4043171" cy="40446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636267" y="5198109"/>
            <a:ext cx="25425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Carlito"/>
              </a:rPr>
              <a:t>SpaceX </a:t>
            </a:r>
            <a:r>
              <a:rPr sz="1400" spc="-20" dirty="0">
                <a:latin typeface="Arial"/>
                <a:cs typeface="Carlito"/>
              </a:rPr>
              <a:t>Falcon </a:t>
            </a:r>
            <a:r>
              <a:rPr sz="1400" dirty="0">
                <a:latin typeface="Arial"/>
                <a:cs typeface="Carlito"/>
              </a:rPr>
              <a:t>9 </a:t>
            </a:r>
            <a:r>
              <a:rPr sz="1400" spc="-25" dirty="0">
                <a:latin typeface="Arial"/>
                <a:cs typeface="Carlito"/>
              </a:rPr>
              <a:t>Rocket </a:t>
            </a:r>
            <a:r>
              <a:rPr sz="1400" dirty="0">
                <a:latin typeface="Arial"/>
                <a:cs typeface="Carlito"/>
              </a:rPr>
              <a:t>– </a:t>
            </a:r>
            <a:r>
              <a:rPr sz="1400" spc="-5" dirty="0">
                <a:latin typeface="Arial"/>
                <a:cs typeface="Carlito"/>
              </a:rPr>
              <a:t>The</a:t>
            </a:r>
            <a:r>
              <a:rPr sz="1400" spc="-185" dirty="0">
                <a:latin typeface="Arial"/>
                <a:cs typeface="Carlito"/>
              </a:rPr>
              <a:t> </a:t>
            </a:r>
            <a:r>
              <a:rPr sz="1400" spc="-45" dirty="0">
                <a:latin typeface="Arial"/>
                <a:cs typeface="Carlito"/>
              </a:rPr>
              <a:t>Verge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4</a:t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85" dirty="0">
                <a:uFill>
                  <a:solidFill>
                    <a:srgbClr val="7D7D7D"/>
                  </a:solidFill>
                </a:uFill>
                <a:latin typeface="Arial"/>
              </a:rPr>
              <a:t>Successful </a:t>
            </a:r>
            <a:r>
              <a:rPr u="heavy" spc="-395" dirty="0">
                <a:uFill>
                  <a:solidFill>
                    <a:srgbClr val="7D7D7D"/>
                  </a:solidFill>
                </a:uFill>
                <a:latin typeface="Arial"/>
              </a:rPr>
              <a:t>Launches Across </a:t>
            </a:r>
            <a:r>
              <a:rPr u="heavy" spc="-370" dirty="0">
                <a:uFill>
                  <a:solidFill>
                    <a:srgbClr val="7D7D7D"/>
                  </a:solidFill>
                </a:uFill>
                <a:latin typeface="Arial"/>
              </a:rPr>
              <a:t>Launch</a:t>
            </a:r>
            <a:r>
              <a:rPr u="heavy" spc="-420" dirty="0">
                <a:uFill>
                  <a:solidFill>
                    <a:srgbClr val="7D7D7D"/>
                  </a:solidFill>
                </a:uFill>
                <a:latin typeface="Arial"/>
              </a:rPr>
              <a:t> </a:t>
            </a:r>
            <a:r>
              <a:rPr u="heavy" spc="-380" dirty="0">
                <a:uFill>
                  <a:solidFill>
                    <a:srgbClr val="7D7D7D"/>
                  </a:solidFill>
                </a:uFill>
                <a:latin typeface="Arial"/>
              </a:rPr>
              <a:t>Sites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8055" y="4796409"/>
            <a:ext cx="10751820" cy="115443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Arial"/>
                <a:cs typeface="Carlito"/>
              </a:rPr>
              <a:t>This is </a:t>
            </a:r>
            <a:r>
              <a:rPr sz="2000" dirty="0">
                <a:solidFill>
                  <a:srgbClr val="404040"/>
                </a:solidFill>
                <a:latin typeface="Arial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Arial"/>
                <a:cs typeface="Carlito"/>
              </a:rPr>
              <a:t>distribution of successful </a:t>
            </a:r>
            <a:r>
              <a:rPr sz="2000" dirty="0">
                <a:solidFill>
                  <a:srgbClr val="404040"/>
                </a:solidFill>
                <a:latin typeface="Arial"/>
                <a:cs typeface="Carlito"/>
              </a:rPr>
              <a:t>landings </a:t>
            </a:r>
            <a:r>
              <a:rPr sz="2000" spc="-20" dirty="0">
                <a:solidFill>
                  <a:srgbClr val="404040"/>
                </a:solidFill>
                <a:latin typeface="Arial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Arial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Arial"/>
                <a:cs typeface="Carlito"/>
              </a:rPr>
              <a:t>sites. </a:t>
            </a:r>
            <a:r>
              <a:rPr sz="2000" spc="-5" dirty="0">
                <a:solidFill>
                  <a:srgbClr val="404040"/>
                </a:solidFill>
                <a:latin typeface="Arial"/>
                <a:cs typeface="Carlito"/>
              </a:rPr>
              <a:t>CCAFS </a:t>
            </a:r>
            <a:r>
              <a:rPr sz="2000" spc="-10" dirty="0">
                <a:solidFill>
                  <a:srgbClr val="404040"/>
                </a:solidFill>
                <a:latin typeface="Arial"/>
                <a:cs typeface="Carlito"/>
              </a:rPr>
              <a:t>LC-40 </a:t>
            </a:r>
            <a:r>
              <a:rPr sz="2000" spc="-5" dirty="0">
                <a:solidFill>
                  <a:srgbClr val="404040"/>
                </a:solidFill>
                <a:latin typeface="Arial"/>
                <a:cs typeface="Carlito"/>
              </a:rPr>
              <a:t>is </a:t>
            </a:r>
            <a:r>
              <a:rPr sz="2000" dirty="0">
                <a:solidFill>
                  <a:srgbClr val="404040"/>
                </a:solidFill>
                <a:latin typeface="Arial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Arial"/>
                <a:cs typeface="Carlito"/>
              </a:rPr>
              <a:t>old name of  CCAFS SLC-40 </a:t>
            </a:r>
            <a:r>
              <a:rPr sz="2000" dirty="0">
                <a:solidFill>
                  <a:srgbClr val="404040"/>
                </a:solidFill>
                <a:latin typeface="Arial"/>
                <a:cs typeface="Carlito"/>
              </a:rPr>
              <a:t>so </a:t>
            </a:r>
            <a:r>
              <a:rPr sz="2000" spc="-5" dirty="0">
                <a:solidFill>
                  <a:srgbClr val="404040"/>
                </a:solidFill>
                <a:latin typeface="Arial"/>
                <a:cs typeface="Carlito"/>
              </a:rPr>
              <a:t>CCAFS </a:t>
            </a:r>
            <a:r>
              <a:rPr sz="2000" dirty="0">
                <a:solidFill>
                  <a:srgbClr val="404040"/>
                </a:solidFill>
                <a:latin typeface="Arial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Arial"/>
                <a:cs typeface="Carlito"/>
              </a:rPr>
              <a:t>KSC </a:t>
            </a:r>
            <a:r>
              <a:rPr sz="2000" spc="-35" dirty="0">
                <a:solidFill>
                  <a:srgbClr val="404040"/>
                </a:solidFill>
                <a:latin typeface="Arial"/>
                <a:cs typeface="Carlito"/>
              </a:rPr>
              <a:t>have </a:t>
            </a:r>
            <a:r>
              <a:rPr sz="2000" dirty="0">
                <a:solidFill>
                  <a:srgbClr val="404040"/>
                </a:solidFill>
                <a:latin typeface="Arial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Arial"/>
                <a:cs typeface="Carlito"/>
              </a:rPr>
              <a:t>same amount </a:t>
            </a:r>
            <a:r>
              <a:rPr sz="2000" dirty="0">
                <a:solidFill>
                  <a:srgbClr val="404040"/>
                </a:solidFill>
                <a:latin typeface="Arial"/>
                <a:cs typeface="Carlito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Arial"/>
                <a:cs typeface="Carlito"/>
              </a:rPr>
              <a:t>successful landings, but </a:t>
            </a:r>
            <a:r>
              <a:rPr sz="2000" dirty="0">
                <a:solidFill>
                  <a:srgbClr val="404040"/>
                </a:solidFill>
                <a:latin typeface="Arial"/>
                <a:cs typeface="Carlito"/>
              </a:rPr>
              <a:t>a majority of the  </a:t>
            </a:r>
            <a:r>
              <a:rPr sz="2000" spc="-5" dirty="0">
                <a:solidFill>
                  <a:srgbClr val="404040"/>
                </a:solidFill>
                <a:latin typeface="Arial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Arial"/>
                <a:cs typeface="Carlito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Arial"/>
                <a:cs typeface="Carlito"/>
              </a:rPr>
              <a:t>where </a:t>
            </a:r>
            <a:r>
              <a:rPr sz="2000" spc="-20" dirty="0">
                <a:solidFill>
                  <a:srgbClr val="404040"/>
                </a:solidFill>
                <a:latin typeface="Arial"/>
                <a:cs typeface="Carlito"/>
              </a:rPr>
              <a:t>performed </a:t>
            </a:r>
            <a:r>
              <a:rPr sz="2000" spc="-25" dirty="0">
                <a:solidFill>
                  <a:srgbClr val="404040"/>
                </a:solidFill>
                <a:latin typeface="Arial"/>
                <a:cs typeface="Carlito"/>
              </a:rPr>
              <a:t>before </a:t>
            </a:r>
            <a:r>
              <a:rPr sz="2000" dirty="0">
                <a:solidFill>
                  <a:srgbClr val="404040"/>
                </a:solidFill>
                <a:latin typeface="Arial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Arial"/>
                <a:cs typeface="Carlito"/>
              </a:rPr>
              <a:t>name </a:t>
            </a:r>
            <a:r>
              <a:rPr sz="2000" dirty="0">
                <a:solidFill>
                  <a:srgbClr val="404040"/>
                </a:solidFill>
                <a:latin typeface="Arial"/>
                <a:cs typeface="Carlito"/>
              </a:rPr>
              <a:t>change. </a:t>
            </a:r>
            <a:r>
              <a:rPr sz="2000" spc="-40" dirty="0">
                <a:solidFill>
                  <a:srgbClr val="404040"/>
                </a:solidFill>
                <a:latin typeface="Arial"/>
                <a:cs typeface="Carlito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Arial"/>
                <a:cs typeface="Carlito"/>
              </a:rPr>
              <a:t>has </a:t>
            </a:r>
            <a:r>
              <a:rPr sz="2000" dirty="0">
                <a:solidFill>
                  <a:srgbClr val="404040"/>
                </a:solidFill>
                <a:latin typeface="Arial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Arial"/>
                <a:cs typeface="Carlito"/>
              </a:rPr>
              <a:t>smallest share </a:t>
            </a:r>
            <a:r>
              <a:rPr sz="2000" spc="-5" dirty="0">
                <a:solidFill>
                  <a:srgbClr val="404040"/>
                </a:solidFill>
                <a:latin typeface="Arial"/>
                <a:cs typeface="Carlito"/>
              </a:rPr>
              <a:t>of successful  </a:t>
            </a:r>
            <a:r>
              <a:rPr sz="2000" dirty="0">
                <a:solidFill>
                  <a:srgbClr val="404040"/>
                </a:solidFill>
                <a:latin typeface="Arial"/>
                <a:cs typeface="Carlito"/>
              </a:rPr>
              <a:t>landings. </a:t>
            </a:r>
            <a:r>
              <a:rPr sz="2000" spc="-5" dirty="0">
                <a:solidFill>
                  <a:srgbClr val="404040"/>
                </a:solidFill>
                <a:latin typeface="Arial"/>
                <a:cs typeface="Carlito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Arial"/>
                <a:cs typeface="Carlito"/>
              </a:rPr>
              <a:t>may </a:t>
            </a:r>
            <a:r>
              <a:rPr sz="2000" dirty="0">
                <a:solidFill>
                  <a:srgbClr val="404040"/>
                </a:solidFill>
                <a:latin typeface="Arial"/>
                <a:cs typeface="Carlito"/>
              </a:rPr>
              <a:t>be due </a:t>
            </a:r>
            <a:r>
              <a:rPr sz="2000" spc="-20" dirty="0">
                <a:solidFill>
                  <a:srgbClr val="404040"/>
                </a:solidFill>
                <a:latin typeface="Arial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Arial"/>
                <a:cs typeface="Carlito"/>
              </a:rPr>
              <a:t>smaller sample </a:t>
            </a:r>
            <a:r>
              <a:rPr sz="2000" dirty="0">
                <a:solidFill>
                  <a:srgbClr val="404040"/>
                </a:solidFill>
                <a:latin typeface="Arial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Arial"/>
                <a:cs typeface="Carlito"/>
              </a:rPr>
              <a:t>increase in </a:t>
            </a:r>
            <a:r>
              <a:rPr sz="2000" spc="-15" dirty="0">
                <a:solidFill>
                  <a:srgbClr val="404040"/>
                </a:solidFill>
                <a:latin typeface="Arial"/>
                <a:cs typeface="Carlito"/>
              </a:rPr>
              <a:t>difficulty </a:t>
            </a:r>
            <a:r>
              <a:rPr sz="2000" spc="-5" dirty="0">
                <a:solidFill>
                  <a:srgbClr val="404040"/>
                </a:solidFill>
                <a:latin typeface="Arial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Arial"/>
                <a:cs typeface="Carlito"/>
              </a:rPr>
              <a:t>launching </a:t>
            </a:r>
            <a:r>
              <a:rPr sz="2000" spc="-5" dirty="0">
                <a:solidFill>
                  <a:srgbClr val="404040"/>
                </a:solidFill>
                <a:latin typeface="Arial"/>
                <a:cs typeface="Carlito"/>
              </a:rPr>
              <a:t>in </a:t>
            </a:r>
            <a:r>
              <a:rPr sz="2000" dirty="0">
                <a:solidFill>
                  <a:srgbClr val="404040"/>
                </a:solidFill>
                <a:latin typeface="Arial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Arial"/>
                <a:cs typeface="Carlito"/>
              </a:rPr>
              <a:t>west</a:t>
            </a:r>
            <a:r>
              <a:rPr sz="2000" spc="-65" dirty="0">
                <a:solidFill>
                  <a:srgbClr val="404040"/>
                </a:solidFill>
                <a:latin typeface="Arial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Arial"/>
                <a:cs typeface="Carlito"/>
              </a:rPr>
              <a:t>coast.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355591" y="1923288"/>
            <a:ext cx="2570988" cy="25816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970519" y="2189988"/>
            <a:ext cx="1085087" cy="6659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40</a:t>
            </a:fld>
            <a:endParaRPr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285" dirty="0">
                <a:uFill>
                  <a:solidFill>
                    <a:srgbClr val="7D7D7D"/>
                  </a:solidFill>
                </a:uFill>
                <a:latin typeface="Arial"/>
              </a:rPr>
              <a:t>Highest </a:t>
            </a:r>
            <a:r>
              <a:rPr u="heavy" spc="-520" dirty="0">
                <a:uFill>
                  <a:solidFill>
                    <a:srgbClr val="7D7D7D"/>
                  </a:solidFill>
                </a:uFill>
                <a:latin typeface="Arial"/>
              </a:rPr>
              <a:t>Success </a:t>
            </a:r>
            <a:r>
              <a:rPr u="heavy" spc="-395" dirty="0">
                <a:uFill>
                  <a:solidFill>
                    <a:srgbClr val="7D7D7D"/>
                  </a:solidFill>
                </a:uFill>
                <a:latin typeface="Arial"/>
              </a:rPr>
              <a:t>Rate </a:t>
            </a:r>
            <a:r>
              <a:rPr u="heavy" spc="-370" dirty="0">
                <a:uFill>
                  <a:solidFill>
                    <a:srgbClr val="7D7D7D"/>
                  </a:solidFill>
                </a:uFill>
                <a:latin typeface="Arial"/>
              </a:rPr>
              <a:t>Launch</a:t>
            </a:r>
            <a:r>
              <a:rPr u="heavy" spc="-400" dirty="0">
                <a:uFill>
                  <a:solidFill>
                    <a:srgbClr val="7D7D7D"/>
                  </a:solidFill>
                </a:uFill>
                <a:latin typeface="Arial"/>
              </a:rPr>
              <a:t> </a:t>
            </a:r>
            <a:r>
              <a:rPr u="heavy" spc="-325" dirty="0">
                <a:uFill>
                  <a:solidFill>
                    <a:srgbClr val="7D7D7D"/>
                  </a:solidFill>
                </a:uFill>
                <a:latin typeface="Arial"/>
              </a:rPr>
              <a:t>Site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76019" y="5068061"/>
            <a:ext cx="916749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404040"/>
                </a:solidFill>
                <a:latin typeface="Arial"/>
                <a:cs typeface="Carlito"/>
              </a:rPr>
              <a:t>KSC LC-39A has </a:t>
            </a:r>
            <a:r>
              <a:rPr sz="2000" dirty="0">
                <a:solidFill>
                  <a:srgbClr val="404040"/>
                </a:solidFill>
                <a:latin typeface="Arial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Arial"/>
                <a:cs typeface="Carlito"/>
              </a:rPr>
              <a:t>highest </a:t>
            </a:r>
            <a:r>
              <a:rPr sz="2000" dirty="0">
                <a:solidFill>
                  <a:srgbClr val="404040"/>
                </a:solidFill>
                <a:latin typeface="Arial"/>
                <a:cs typeface="Carlito"/>
              </a:rPr>
              <a:t>success </a:t>
            </a:r>
            <a:r>
              <a:rPr sz="2000" spc="-40" dirty="0">
                <a:solidFill>
                  <a:srgbClr val="404040"/>
                </a:solidFill>
                <a:latin typeface="Arial"/>
                <a:cs typeface="Carlito"/>
              </a:rPr>
              <a:t>rate </a:t>
            </a:r>
            <a:r>
              <a:rPr sz="2000" spc="-5" dirty="0">
                <a:solidFill>
                  <a:srgbClr val="404040"/>
                </a:solidFill>
                <a:latin typeface="Arial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Arial"/>
                <a:cs typeface="Carlito"/>
              </a:rPr>
              <a:t>10 </a:t>
            </a:r>
            <a:r>
              <a:rPr sz="2000" spc="-5" dirty="0">
                <a:solidFill>
                  <a:srgbClr val="404040"/>
                </a:solidFill>
                <a:latin typeface="Arial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Arial"/>
                <a:cs typeface="Carlito"/>
              </a:rPr>
              <a:t>landings and 3 </a:t>
            </a:r>
            <a:r>
              <a:rPr sz="2000" spc="-20" dirty="0">
                <a:solidFill>
                  <a:srgbClr val="404040"/>
                </a:solidFill>
                <a:latin typeface="Arial"/>
                <a:cs typeface="Carlito"/>
              </a:rPr>
              <a:t>failed</a:t>
            </a:r>
            <a:r>
              <a:rPr sz="2000" spc="-105" dirty="0">
                <a:solidFill>
                  <a:srgbClr val="404040"/>
                </a:solidFill>
                <a:latin typeface="Arial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Arial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11267" y="2243327"/>
            <a:ext cx="2570988" cy="25709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8155" y="2308860"/>
            <a:ext cx="3401568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031480" y="2429255"/>
            <a:ext cx="324611" cy="304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41</a:t>
            </a:fld>
            <a:endParaRPr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3189" rIns="0" bIns="0" rtlCol="0">
            <a:spAutoFit/>
          </a:bodyPr>
          <a:lstStyle/>
          <a:p>
            <a:pPr marL="168910" marR="5080">
              <a:lnSpc>
                <a:spcPts val="4910"/>
              </a:lnSpc>
              <a:spcBef>
                <a:spcPts val="969"/>
              </a:spcBef>
              <a:tabLst>
                <a:tab pos="10140315" algn="l"/>
              </a:tabLst>
            </a:pPr>
            <a:r>
              <a:rPr spc="-385" dirty="0">
                <a:latin typeface="Arial"/>
              </a:rPr>
              <a:t>Payload </a:t>
            </a:r>
            <a:r>
              <a:rPr spc="-390" dirty="0">
                <a:latin typeface="Arial"/>
              </a:rPr>
              <a:t>Mass </a:t>
            </a:r>
            <a:r>
              <a:rPr spc="-365" dirty="0">
                <a:latin typeface="Arial"/>
              </a:rPr>
              <a:t>vs. </a:t>
            </a:r>
            <a:r>
              <a:rPr spc="-520" dirty="0">
                <a:latin typeface="Arial"/>
              </a:rPr>
              <a:t>Success </a:t>
            </a:r>
            <a:r>
              <a:rPr spc="-365" dirty="0">
                <a:latin typeface="Arial"/>
              </a:rPr>
              <a:t>vs. </a:t>
            </a:r>
            <a:r>
              <a:rPr spc="-270" dirty="0">
                <a:latin typeface="Arial"/>
              </a:rPr>
              <a:t>Booster  </a:t>
            </a:r>
            <a:r>
              <a:rPr u="heavy" spc="-330" dirty="0">
                <a:uFill>
                  <a:solidFill>
                    <a:srgbClr val="7D7D7D"/>
                  </a:solidFill>
                </a:uFill>
                <a:latin typeface="Arial"/>
              </a:rPr>
              <a:t>Version</a:t>
            </a:r>
            <a:r>
              <a:rPr u="heavy" spc="-409" dirty="0">
                <a:uFill>
                  <a:solidFill>
                    <a:srgbClr val="7D7D7D"/>
                  </a:solidFill>
                </a:uFill>
                <a:latin typeface="Arial"/>
              </a:rPr>
              <a:t> </a:t>
            </a:r>
            <a:r>
              <a:rPr u="heavy" spc="-330" dirty="0">
                <a:uFill>
                  <a:solidFill>
                    <a:srgbClr val="7D7D7D"/>
                  </a:solidFill>
                </a:uFill>
                <a:latin typeface="Arial"/>
              </a:rPr>
              <a:t>Category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275" y="4868926"/>
            <a:ext cx="9767570" cy="116967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Arial"/>
                <a:cs typeface="Carlito"/>
              </a:rPr>
              <a:t>Plotly dashboard has </a:t>
            </a:r>
            <a:r>
              <a:rPr sz="2000" dirty="0">
                <a:solidFill>
                  <a:srgbClr val="404040"/>
                </a:solidFill>
                <a:latin typeface="Arial"/>
                <a:cs typeface="Carlito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Arial"/>
                <a:cs typeface="Carlito"/>
              </a:rPr>
              <a:t>Payload </a:t>
            </a:r>
            <a:r>
              <a:rPr sz="2000" spc="-20" dirty="0">
                <a:solidFill>
                  <a:srgbClr val="404040"/>
                </a:solidFill>
                <a:latin typeface="Arial"/>
                <a:cs typeface="Carlito"/>
              </a:rPr>
              <a:t>range </a:t>
            </a:r>
            <a:r>
              <a:rPr sz="2000" spc="-60" dirty="0">
                <a:solidFill>
                  <a:srgbClr val="404040"/>
                </a:solidFill>
                <a:latin typeface="Arial"/>
                <a:cs typeface="Carlito"/>
              </a:rPr>
              <a:t>selector. </a:t>
            </a:r>
            <a:r>
              <a:rPr sz="2000" spc="-65" dirty="0">
                <a:solidFill>
                  <a:srgbClr val="404040"/>
                </a:solidFill>
                <a:latin typeface="Arial"/>
                <a:cs typeface="Carlito"/>
              </a:rPr>
              <a:t>However, </a:t>
            </a:r>
            <a:r>
              <a:rPr sz="2000" dirty="0">
                <a:solidFill>
                  <a:srgbClr val="404040"/>
                </a:solidFill>
                <a:latin typeface="Arial"/>
                <a:cs typeface="Carlito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Arial"/>
                <a:cs typeface="Carlito"/>
              </a:rPr>
              <a:t>is </a:t>
            </a:r>
            <a:r>
              <a:rPr sz="2000" spc="-10" dirty="0">
                <a:solidFill>
                  <a:srgbClr val="404040"/>
                </a:solidFill>
                <a:latin typeface="Arial"/>
                <a:cs typeface="Carlito"/>
              </a:rPr>
              <a:t>set </a:t>
            </a:r>
            <a:r>
              <a:rPr sz="2000" spc="-20" dirty="0">
                <a:solidFill>
                  <a:srgbClr val="404040"/>
                </a:solidFill>
                <a:latin typeface="Arial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Arial"/>
                <a:cs typeface="Carlito"/>
              </a:rPr>
              <a:t>0-10000 </a:t>
            </a:r>
            <a:r>
              <a:rPr sz="2000" spc="-20" dirty="0">
                <a:solidFill>
                  <a:srgbClr val="404040"/>
                </a:solidFill>
                <a:latin typeface="Arial"/>
                <a:cs typeface="Carlito"/>
              </a:rPr>
              <a:t>instead </a:t>
            </a:r>
            <a:r>
              <a:rPr sz="2000" spc="-5" dirty="0">
                <a:solidFill>
                  <a:srgbClr val="404040"/>
                </a:solidFill>
                <a:latin typeface="Arial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Arial"/>
                <a:cs typeface="Carlito"/>
              </a:rPr>
              <a:t>the  </a:t>
            </a:r>
            <a:r>
              <a:rPr sz="2000" spc="-20" dirty="0">
                <a:solidFill>
                  <a:srgbClr val="404040"/>
                </a:solidFill>
                <a:latin typeface="Arial"/>
                <a:cs typeface="Carlito"/>
              </a:rPr>
              <a:t>max </a:t>
            </a:r>
            <a:r>
              <a:rPr sz="2000" spc="-25" dirty="0">
                <a:solidFill>
                  <a:srgbClr val="404040"/>
                </a:solidFill>
                <a:latin typeface="Arial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Arial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Arial"/>
                <a:cs typeface="Carlito"/>
              </a:rPr>
              <a:t>15600. </a:t>
            </a:r>
            <a:r>
              <a:rPr sz="2000" spc="-5" dirty="0">
                <a:solidFill>
                  <a:srgbClr val="404040"/>
                </a:solidFill>
                <a:latin typeface="Arial"/>
                <a:cs typeface="Carlito"/>
              </a:rPr>
              <a:t>Class </a:t>
            </a:r>
            <a:r>
              <a:rPr sz="2000" spc="-20" dirty="0">
                <a:solidFill>
                  <a:srgbClr val="404040"/>
                </a:solidFill>
                <a:latin typeface="Arial"/>
                <a:cs typeface="Carlito"/>
              </a:rPr>
              <a:t>indicates </a:t>
            </a:r>
            <a:r>
              <a:rPr sz="2000" dirty="0">
                <a:solidFill>
                  <a:srgbClr val="404040"/>
                </a:solidFill>
                <a:latin typeface="Arial"/>
                <a:cs typeface="Carlito"/>
              </a:rPr>
              <a:t>1 </a:t>
            </a:r>
            <a:r>
              <a:rPr sz="2000" spc="-30" dirty="0">
                <a:solidFill>
                  <a:srgbClr val="404040"/>
                </a:solidFill>
                <a:latin typeface="Arial"/>
                <a:cs typeface="Carlito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Arial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Arial"/>
                <a:cs typeface="Carlito"/>
              </a:rPr>
              <a:t>landing and 0 </a:t>
            </a:r>
            <a:r>
              <a:rPr sz="2000" spc="-30" dirty="0">
                <a:solidFill>
                  <a:srgbClr val="404040"/>
                </a:solidFill>
                <a:latin typeface="Arial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Arial"/>
                <a:cs typeface="Carlito"/>
              </a:rPr>
              <a:t>failure. </a:t>
            </a:r>
            <a:r>
              <a:rPr sz="2000" spc="-25" dirty="0">
                <a:solidFill>
                  <a:srgbClr val="404040"/>
                </a:solidFill>
                <a:latin typeface="Arial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Arial"/>
                <a:cs typeface="Carlito"/>
              </a:rPr>
              <a:t>plot also  accounts </a:t>
            </a:r>
            <a:r>
              <a:rPr sz="2000" spc="-25" dirty="0">
                <a:solidFill>
                  <a:srgbClr val="404040"/>
                </a:solidFill>
                <a:latin typeface="Arial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Arial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Arial"/>
                <a:cs typeface="Carlito"/>
              </a:rPr>
              <a:t>version </a:t>
            </a:r>
            <a:r>
              <a:rPr sz="2000" spc="-20" dirty="0">
                <a:solidFill>
                  <a:srgbClr val="404040"/>
                </a:solidFill>
                <a:latin typeface="Arial"/>
                <a:cs typeface="Carlito"/>
              </a:rPr>
              <a:t>category </a:t>
            </a:r>
            <a:r>
              <a:rPr sz="2000" spc="-5" dirty="0">
                <a:solidFill>
                  <a:srgbClr val="404040"/>
                </a:solidFill>
                <a:latin typeface="Arial"/>
                <a:cs typeface="Carlito"/>
              </a:rPr>
              <a:t>in color </a:t>
            </a:r>
            <a:r>
              <a:rPr sz="2000" dirty="0">
                <a:solidFill>
                  <a:srgbClr val="404040"/>
                </a:solidFill>
                <a:latin typeface="Arial"/>
                <a:cs typeface="Carlito"/>
              </a:rPr>
              <a:t>and number </a:t>
            </a:r>
            <a:r>
              <a:rPr sz="2000" spc="-5" dirty="0">
                <a:solidFill>
                  <a:srgbClr val="404040"/>
                </a:solidFill>
                <a:latin typeface="Arial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Arial"/>
                <a:cs typeface="Carlito"/>
              </a:rPr>
              <a:t>launches </a:t>
            </a:r>
            <a:r>
              <a:rPr sz="2000" spc="-5" dirty="0">
                <a:solidFill>
                  <a:srgbClr val="404040"/>
                </a:solidFill>
                <a:latin typeface="Arial"/>
                <a:cs typeface="Carlito"/>
              </a:rPr>
              <a:t>in </a:t>
            </a:r>
            <a:r>
              <a:rPr sz="2000" spc="-15" dirty="0">
                <a:solidFill>
                  <a:srgbClr val="404040"/>
                </a:solidFill>
                <a:latin typeface="Arial"/>
                <a:cs typeface="Carlito"/>
              </a:rPr>
              <a:t>point </a:t>
            </a:r>
            <a:r>
              <a:rPr sz="2000" spc="-25" dirty="0">
                <a:solidFill>
                  <a:srgbClr val="404040"/>
                </a:solidFill>
                <a:latin typeface="Arial"/>
                <a:cs typeface="Carlito"/>
              </a:rPr>
              <a:t>size. </a:t>
            </a:r>
            <a:r>
              <a:rPr sz="2000" spc="-5" dirty="0">
                <a:solidFill>
                  <a:srgbClr val="404040"/>
                </a:solidFill>
                <a:latin typeface="Arial"/>
                <a:cs typeface="Carlito"/>
              </a:rPr>
              <a:t>In </a:t>
            </a:r>
            <a:r>
              <a:rPr sz="2000" dirty="0">
                <a:solidFill>
                  <a:srgbClr val="404040"/>
                </a:solidFill>
                <a:latin typeface="Arial"/>
                <a:cs typeface="Carlito"/>
              </a:rPr>
              <a:t>this  </a:t>
            </a:r>
            <a:r>
              <a:rPr sz="2000" spc="-5" dirty="0">
                <a:solidFill>
                  <a:srgbClr val="404040"/>
                </a:solidFill>
                <a:latin typeface="Arial"/>
                <a:cs typeface="Carlito"/>
              </a:rPr>
              <a:t>particular </a:t>
            </a:r>
            <a:r>
              <a:rPr sz="2000" spc="-20" dirty="0">
                <a:solidFill>
                  <a:srgbClr val="404040"/>
                </a:solidFill>
                <a:latin typeface="Arial"/>
                <a:cs typeface="Carlito"/>
              </a:rPr>
              <a:t>range </a:t>
            </a:r>
            <a:r>
              <a:rPr sz="2000" spc="-5" dirty="0">
                <a:solidFill>
                  <a:srgbClr val="404040"/>
                </a:solidFill>
                <a:latin typeface="Arial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Arial"/>
                <a:cs typeface="Carlito"/>
              </a:rPr>
              <a:t>0-6000, </a:t>
            </a:r>
            <a:r>
              <a:rPr sz="2000" spc="-20" dirty="0">
                <a:solidFill>
                  <a:srgbClr val="404040"/>
                </a:solidFill>
                <a:latin typeface="Arial"/>
                <a:cs typeface="Carlito"/>
              </a:rPr>
              <a:t>interestingly </a:t>
            </a:r>
            <a:r>
              <a:rPr sz="2000" spc="-5" dirty="0">
                <a:solidFill>
                  <a:srgbClr val="404040"/>
                </a:solidFill>
                <a:latin typeface="Arial"/>
                <a:cs typeface="Carlito"/>
              </a:rPr>
              <a:t>there </a:t>
            </a:r>
            <a:r>
              <a:rPr sz="2000" spc="-20" dirty="0">
                <a:solidFill>
                  <a:srgbClr val="404040"/>
                </a:solidFill>
                <a:latin typeface="Arial"/>
                <a:cs typeface="Carlito"/>
              </a:rPr>
              <a:t>are two failed </a:t>
            </a:r>
            <a:r>
              <a:rPr sz="2000" dirty="0">
                <a:solidFill>
                  <a:srgbClr val="404040"/>
                </a:solidFill>
                <a:latin typeface="Arial"/>
                <a:cs typeface="Carlito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Arial"/>
                <a:cs typeface="Carlito"/>
              </a:rPr>
              <a:t>with payloads of </a:t>
            </a:r>
            <a:r>
              <a:rPr sz="2000" spc="-45" dirty="0">
                <a:solidFill>
                  <a:srgbClr val="404040"/>
                </a:solidFill>
                <a:latin typeface="Arial"/>
                <a:cs typeface="Carlito"/>
              </a:rPr>
              <a:t>zero</a:t>
            </a:r>
            <a:r>
              <a:rPr sz="2000" spc="-30" dirty="0">
                <a:solidFill>
                  <a:srgbClr val="404040"/>
                </a:solidFill>
                <a:latin typeface="Arial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Arial"/>
                <a:cs typeface="Carlito"/>
              </a:rPr>
              <a:t>kg.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17958" y="1774321"/>
            <a:ext cx="11568046" cy="29815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42</a:t>
            </a:fld>
            <a:endParaRPr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16510" marR="5080">
              <a:lnSpc>
                <a:spcPts val="8200"/>
              </a:lnSpc>
              <a:spcBef>
                <a:spcPts val="1540"/>
              </a:spcBef>
            </a:pPr>
            <a:r>
              <a:rPr spc="-385" dirty="0">
                <a:latin typeface="Arial"/>
              </a:rPr>
              <a:t>Predictive</a:t>
            </a:r>
            <a:r>
              <a:rPr spc="-750" dirty="0">
                <a:latin typeface="Arial"/>
              </a:rPr>
              <a:t> </a:t>
            </a:r>
            <a:r>
              <a:rPr spc="-570" dirty="0">
                <a:latin typeface="Arial"/>
              </a:rPr>
              <a:t>Analysis  </a:t>
            </a:r>
            <a:r>
              <a:rPr spc="-425" dirty="0">
                <a:latin typeface="Arial"/>
              </a:rPr>
              <a:t>(Classification)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43</a:t>
            </a:fld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1176019" y="4417517"/>
            <a:ext cx="955802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  <a:tabLst>
                <a:tab pos="3461385" algn="l"/>
                <a:tab pos="4001135" algn="l"/>
                <a:tab pos="5398770" algn="l"/>
                <a:tab pos="7389495" algn="l"/>
                <a:tab pos="8218170" algn="l"/>
              </a:tabLst>
            </a:pPr>
            <a:r>
              <a:rPr sz="2400" spc="-130" dirty="0">
                <a:solidFill>
                  <a:srgbClr val="616E52"/>
                </a:solidFill>
                <a:latin typeface="Arial"/>
                <a:cs typeface="Arial"/>
              </a:rPr>
              <a:t>GRIDSEARCHCV(CV=10)	</a:t>
            </a:r>
            <a:r>
              <a:rPr sz="2400" spc="-200" dirty="0">
                <a:solidFill>
                  <a:srgbClr val="616E52"/>
                </a:solidFill>
                <a:latin typeface="Arial"/>
                <a:cs typeface="Arial"/>
              </a:rPr>
              <a:t>ON	</a:t>
            </a:r>
            <a:r>
              <a:rPr sz="2400" spc="-160" dirty="0">
                <a:solidFill>
                  <a:srgbClr val="616E52"/>
                </a:solidFill>
                <a:latin typeface="Arial"/>
                <a:cs typeface="Arial"/>
              </a:rPr>
              <a:t>LOGISTIC	</a:t>
            </a:r>
            <a:r>
              <a:rPr sz="2400" spc="-190" dirty="0">
                <a:solidFill>
                  <a:srgbClr val="616E52"/>
                </a:solidFill>
                <a:latin typeface="Arial"/>
                <a:cs typeface="Arial"/>
              </a:rPr>
              <a:t>REGRESSION,	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SVM,	</a:t>
            </a:r>
            <a:r>
              <a:rPr sz="2400" spc="-150" dirty="0">
                <a:solidFill>
                  <a:srgbClr val="616E52"/>
                </a:solidFill>
                <a:latin typeface="Arial"/>
                <a:cs typeface="Arial"/>
              </a:rPr>
              <a:t>DECISION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45"/>
              </a:lnSpc>
              <a:tabLst>
                <a:tab pos="911225" algn="l"/>
                <a:tab pos="1632585" algn="l"/>
              </a:tabLst>
            </a:pPr>
            <a:r>
              <a:rPr sz="2400" spc="-220" dirty="0">
                <a:solidFill>
                  <a:srgbClr val="616E52"/>
                </a:solidFill>
                <a:latin typeface="Arial"/>
                <a:cs typeface="Arial"/>
              </a:rPr>
              <a:t>TREE,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AND	</a:t>
            </a:r>
            <a:r>
              <a:rPr sz="2400" spc="-180" dirty="0">
                <a:solidFill>
                  <a:srgbClr val="616E52"/>
                </a:solidFill>
                <a:latin typeface="Arial"/>
                <a:cs typeface="Arial"/>
              </a:rPr>
              <a:t>KNN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321386"/>
            <a:ext cx="4008754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29" dirty="0">
                <a:solidFill>
                  <a:srgbClr val="BB562C"/>
                </a:solidFill>
                <a:latin typeface="Arial"/>
              </a:rPr>
              <a:t>Classification</a:t>
            </a:r>
            <a:r>
              <a:rPr sz="3600" spc="-340" dirty="0">
                <a:solidFill>
                  <a:srgbClr val="BB562C"/>
                </a:solidFill>
                <a:latin typeface="Arial"/>
              </a:rPr>
              <a:t> </a:t>
            </a:r>
            <a:r>
              <a:rPr sz="3600" spc="-280" dirty="0">
                <a:solidFill>
                  <a:srgbClr val="BB562C"/>
                </a:solidFill>
                <a:latin typeface="Arial"/>
              </a:rPr>
              <a:t>Accuracy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6019" y="5000396"/>
            <a:ext cx="9213215" cy="173496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860040">
              <a:lnSpc>
                <a:spcPct val="120700"/>
              </a:lnSpc>
              <a:spcBef>
                <a:spcPts val="100"/>
              </a:spcBef>
            </a:pPr>
            <a:r>
              <a:rPr sz="1600" spc="-5" dirty="0">
                <a:latin typeface="Arial"/>
                <a:cs typeface="Carlito"/>
              </a:rPr>
              <a:t>All models had virtually the </a:t>
            </a:r>
            <a:r>
              <a:rPr sz="1600" spc="-10" dirty="0">
                <a:latin typeface="Arial"/>
                <a:cs typeface="Carlito"/>
              </a:rPr>
              <a:t>same </a:t>
            </a:r>
            <a:r>
              <a:rPr sz="1600" spc="-20" dirty="0">
                <a:latin typeface="Arial"/>
                <a:cs typeface="Carlito"/>
              </a:rPr>
              <a:t>accuracy </a:t>
            </a:r>
            <a:r>
              <a:rPr sz="1600" spc="-5" dirty="0">
                <a:latin typeface="Arial"/>
                <a:cs typeface="Carlito"/>
              </a:rPr>
              <a:t>on the </a:t>
            </a:r>
            <a:r>
              <a:rPr sz="1600" spc="-20" dirty="0">
                <a:latin typeface="Arial"/>
                <a:cs typeface="Carlito"/>
              </a:rPr>
              <a:t>test set </a:t>
            </a:r>
            <a:r>
              <a:rPr sz="1600" spc="-15" dirty="0">
                <a:latin typeface="Arial"/>
                <a:cs typeface="Carlito"/>
              </a:rPr>
              <a:t>at </a:t>
            </a:r>
            <a:r>
              <a:rPr sz="1600" spc="-20" dirty="0">
                <a:latin typeface="Arial"/>
                <a:cs typeface="Carlito"/>
              </a:rPr>
              <a:t>83.33% </a:t>
            </a:r>
            <a:r>
              <a:rPr sz="1600" spc="-45" dirty="0">
                <a:latin typeface="Arial"/>
                <a:cs typeface="Carlito"/>
              </a:rPr>
              <a:t>accuracy.  </a:t>
            </a:r>
            <a:r>
              <a:rPr sz="1600" dirty="0">
                <a:latin typeface="Arial"/>
                <a:cs typeface="Carlito"/>
              </a:rPr>
              <a:t>It </a:t>
            </a:r>
            <a:r>
              <a:rPr sz="1600" spc="-5" dirty="0">
                <a:latin typeface="Arial"/>
                <a:cs typeface="Carlito"/>
              </a:rPr>
              <a:t>should be </a:t>
            </a:r>
            <a:r>
              <a:rPr sz="1600" spc="-15" dirty="0">
                <a:latin typeface="Arial"/>
                <a:cs typeface="Carlito"/>
              </a:rPr>
              <a:t>noted </a:t>
            </a:r>
            <a:r>
              <a:rPr sz="1600" spc="-10" dirty="0">
                <a:latin typeface="Arial"/>
                <a:cs typeface="Carlito"/>
              </a:rPr>
              <a:t>that </a:t>
            </a:r>
            <a:r>
              <a:rPr sz="1600" spc="-20" dirty="0">
                <a:latin typeface="Arial"/>
                <a:cs typeface="Carlito"/>
              </a:rPr>
              <a:t>test size </a:t>
            </a:r>
            <a:r>
              <a:rPr sz="1600" dirty="0">
                <a:latin typeface="Arial"/>
                <a:cs typeface="Carlito"/>
              </a:rPr>
              <a:t>is </a:t>
            </a:r>
            <a:r>
              <a:rPr sz="1600" spc="-5" dirty="0">
                <a:latin typeface="Arial"/>
                <a:cs typeface="Carlito"/>
              </a:rPr>
              <a:t>small </a:t>
            </a:r>
            <a:r>
              <a:rPr sz="1600" spc="-15" dirty="0">
                <a:latin typeface="Arial"/>
                <a:cs typeface="Carlito"/>
              </a:rPr>
              <a:t>at </a:t>
            </a:r>
            <a:r>
              <a:rPr sz="1600" spc="-5" dirty="0">
                <a:latin typeface="Arial"/>
                <a:cs typeface="Carlito"/>
              </a:rPr>
              <a:t>only </a:t>
            </a:r>
            <a:r>
              <a:rPr sz="1600" spc="-10" dirty="0">
                <a:latin typeface="Arial"/>
                <a:cs typeface="Carlito"/>
              </a:rPr>
              <a:t>sample </a:t>
            </a:r>
            <a:r>
              <a:rPr sz="1600" spc="-20" dirty="0">
                <a:latin typeface="Arial"/>
                <a:cs typeface="Carlito"/>
              </a:rPr>
              <a:t>size </a:t>
            </a:r>
            <a:r>
              <a:rPr sz="1600" spc="-5" dirty="0">
                <a:latin typeface="Arial"/>
                <a:cs typeface="Carlito"/>
              </a:rPr>
              <a:t>of</a:t>
            </a:r>
            <a:r>
              <a:rPr sz="1600" spc="-204" dirty="0">
                <a:latin typeface="Arial"/>
                <a:cs typeface="Carlito"/>
              </a:rPr>
              <a:t> </a:t>
            </a:r>
            <a:r>
              <a:rPr sz="1600" spc="-10" dirty="0">
                <a:latin typeface="Arial"/>
                <a:cs typeface="Carlito"/>
              </a:rPr>
              <a:t>18.</a:t>
            </a:r>
            <a:endParaRPr sz="16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5" dirty="0">
                <a:latin typeface="Arial"/>
                <a:cs typeface="Carlito"/>
              </a:rPr>
              <a:t>This </a:t>
            </a:r>
            <a:r>
              <a:rPr sz="1600" spc="-20" dirty="0">
                <a:latin typeface="Arial"/>
                <a:cs typeface="Carlito"/>
              </a:rPr>
              <a:t>can cause large variance </a:t>
            </a:r>
            <a:r>
              <a:rPr sz="1600" dirty="0">
                <a:latin typeface="Arial"/>
                <a:cs typeface="Carlito"/>
              </a:rPr>
              <a:t>in </a:t>
            </a:r>
            <a:r>
              <a:rPr sz="1600" spc="-20" dirty="0">
                <a:latin typeface="Arial"/>
                <a:cs typeface="Carlito"/>
              </a:rPr>
              <a:t>accuracy results, </a:t>
            </a:r>
            <a:r>
              <a:rPr sz="1600" spc="-15" dirty="0">
                <a:latin typeface="Arial"/>
                <a:cs typeface="Carlito"/>
              </a:rPr>
              <a:t>such </a:t>
            </a:r>
            <a:r>
              <a:rPr sz="1600" spc="-5" dirty="0">
                <a:latin typeface="Arial"/>
                <a:cs typeface="Carlito"/>
              </a:rPr>
              <a:t>as those in </a:t>
            </a:r>
            <a:r>
              <a:rPr sz="1600" spc="-15" dirty="0">
                <a:latin typeface="Arial"/>
                <a:cs typeface="Carlito"/>
              </a:rPr>
              <a:t>Decision </a:t>
            </a:r>
            <a:r>
              <a:rPr sz="1600" spc="-65" dirty="0">
                <a:latin typeface="Arial"/>
                <a:cs typeface="Carlito"/>
              </a:rPr>
              <a:t>Tree </a:t>
            </a:r>
            <a:r>
              <a:rPr sz="1600" spc="-10" dirty="0">
                <a:latin typeface="Arial"/>
                <a:cs typeface="Carlito"/>
              </a:rPr>
              <a:t>Classifier </a:t>
            </a:r>
            <a:r>
              <a:rPr sz="1600" spc="-5" dirty="0">
                <a:latin typeface="Arial"/>
                <a:cs typeface="Carlito"/>
              </a:rPr>
              <a:t>model in </a:t>
            </a:r>
            <a:r>
              <a:rPr sz="1600" spc="-25" dirty="0">
                <a:latin typeface="Arial"/>
                <a:cs typeface="Carlito"/>
              </a:rPr>
              <a:t>repeated</a:t>
            </a:r>
            <a:r>
              <a:rPr sz="1600" spc="60" dirty="0">
                <a:latin typeface="Arial"/>
                <a:cs typeface="Carlito"/>
              </a:rPr>
              <a:t> </a:t>
            </a:r>
            <a:r>
              <a:rPr sz="1600" spc="-15" dirty="0">
                <a:latin typeface="Arial"/>
                <a:cs typeface="Carlito"/>
              </a:rPr>
              <a:t>runs.</a:t>
            </a:r>
            <a:endParaRPr sz="16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1600" spc="-55" dirty="0">
                <a:latin typeface="Arial"/>
                <a:cs typeface="Carlito"/>
              </a:rPr>
              <a:t>We </a:t>
            </a:r>
            <a:r>
              <a:rPr sz="1600" spc="-20" dirty="0">
                <a:latin typeface="Arial"/>
                <a:cs typeface="Carlito"/>
              </a:rPr>
              <a:t>likely </a:t>
            </a:r>
            <a:r>
              <a:rPr sz="1600" spc="-15" dirty="0">
                <a:latin typeface="Arial"/>
                <a:cs typeface="Carlito"/>
              </a:rPr>
              <a:t>need </a:t>
            </a:r>
            <a:r>
              <a:rPr sz="1600" spc="-25" dirty="0">
                <a:latin typeface="Arial"/>
                <a:cs typeface="Carlito"/>
              </a:rPr>
              <a:t>more data </a:t>
            </a:r>
            <a:r>
              <a:rPr sz="1600" spc="-15" dirty="0">
                <a:latin typeface="Arial"/>
                <a:cs typeface="Carlito"/>
              </a:rPr>
              <a:t>to </a:t>
            </a:r>
            <a:r>
              <a:rPr sz="1600" spc="-20" dirty="0">
                <a:latin typeface="Arial"/>
                <a:cs typeface="Carlito"/>
              </a:rPr>
              <a:t>determine </a:t>
            </a:r>
            <a:r>
              <a:rPr sz="1600" spc="-5" dirty="0">
                <a:latin typeface="Arial"/>
                <a:cs typeface="Carlito"/>
              </a:rPr>
              <a:t>the </a:t>
            </a:r>
            <a:r>
              <a:rPr sz="1600" spc="-20" dirty="0">
                <a:latin typeface="Arial"/>
                <a:cs typeface="Carlito"/>
              </a:rPr>
              <a:t>best</a:t>
            </a:r>
            <a:r>
              <a:rPr sz="1600" spc="114" dirty="0">
                <a:latin typeface="Arial"/>
                <a:cs typeface="Carlito"/>
              </a:rPr>
              <a:t> </a:t>
            </a:r>
            <a:r>
              <a:rPr sz="1600" spc="-15" dirty="0">
                <a:latin typeface="Arial"/>
                <a:cs typeface="Carlito"/>
              </a:rPr>
              <a:t>model.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86100" y="1207008"/>
            <a:ext cx="5076444" cy="33375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44</a:t>
            </a:fld>
            <a:endParaRPr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415493"/>
            <a:ext cx="30734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35" dirty="0">
                <a:solidFill>
                  <a:srgbClr val="BB562C"/>
                </a:solidFill>
                <a:latin typeface="Arial"/>
              </a:rPr>
              <a:t>Confusion</a:t>
            </a:r>
            <a:r>
              <a:rPr sz="3600" spc="-330" dirty="0">
                <a:solidFill>
                  <a:srgbClr val="BB562C"/>
                </a:solidFill>
                <a:latin typeface="Arial"/>
              </a:rPr>
              <a:t> </a:t>
            </a:r>
            <a:r>
              <a:rPr sz="3600" spc="-114" dirty="0">
                <a:solidFill>
                  <a:srgbClr val="BB562C"/>
                </a:solidFill>
                <a:latin typeface="Arial"/>
              </a:rPr>
              <a:t>Matrix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049223" y="5054879"/>
            <a:ext cx="8708390" cy="14598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58750">
              <a:lnSpc>
                <a:spcPct val="1125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Arial"/>
                <a:cs typeface="Carlito"/>
              </a:rPr>
              <a:t>Since </a:t>
            </a:r>
            <a:r>
              <a:rPr sz="1600" dirty="0">
                <a:solidFill>
                  <a:srgbClr val="FFFFFF"/>
                </a:solidFill>
                <a:latin typeface="Arial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Arial"/>
                <a:cs typeface="Carlito"/>
              </a:rPr>
              <a:t>models </a:t>
            </a:r>
            <a:r>
              <a:rPr sz="1600" spc="-25" dirty="0">
                <a:solidFill>
                  <a:srgbClr val="FFFFFF"/>
                </a:solidFill>
                <a:latin typeface="Arial"/>
                <a:cs typeface="Carlito"/>
              </a:rPr>
              <a:t>performed </a:t>
            </a:r>
            <a:r>
              <a:rPr sz="1600" spc="-5" dirty="0">
                <a:solidFill>
                  <a:srgbClr val="FFFFFF"/>
                </a:solidFill>
                <a:latin typeface="Arial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Arial"/>
                <a:cs typeface="Carlito"/>
              </a:rPr>
              <a:t>same </a:t>
            </a:r>
            <a:r>
              <a:rPr sz="1600" spc="-25" dirty="0">
                <a:solidFill>
                  <a:srgbClr val="FFFFFF"/>
                </a:solidFill>
                <a:latin typeface="Arial"/>
                <a:cs typeface="Carlito"/>
              </a:rPr>
              <a:t>for </a:t>
            </a:r>
            <a:r>
              <a:rPr sz="1600" spc="-5" dirty="0">
                <a:solidFill>
                  <a:srgbClr val="FFFFFF"/>
                </a:solidFill>
                <a:latin typeface="Arial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Arial"/>
                <a:cs typeface="Carlito"/>
              </a:rPr>
              <a:t>test set, </a:t>
            </a:r>
            <a:r>
              <a:rPr sz="1600" spc="-5" dirty="0">
                <a:solidFill>
                  <a:srgbClr val="FFFFFF"/>
                </a:solidFill>
                <a:latin typeface="Arial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Arial"/>
                <a:cs typeface="Carlito"/>
              </a:rPr>
              <a:t>confusion </a:t>
            </a:r>
            <a:r>
              <a:rPr sz="1600" spc="-10" dirty="0">
                <a:solidFill>
                  <a:srgbClr val="FFFFFF"/>
                </a:solidFill>
                <a:latin typeface="Arial"/>
                <a:cs typeface="Carlito"/>
              </a:rPr>
              <a:t>matrix is </a:t>
            </a:r>
            <a:r>
              <a:rPr sz="1600" spc="-5" dirty="0">
                <a:solidFill>
                  <a:srgbClr val="FFFFFF"/>
                </a:solidFill>
                <a:latin typeface="Arial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Arial"/>
                <a:cs typeface="Carlito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Arial"/>
                <a:cs typeface="Carlito"/>
              </a:rPr>
              <a:t>across </a:t>
            </a:r>
            <a:r>
              <a:rPr sz="1600" dirty="0">
                <a:solidFill>
                  <a:srgbClr val="FFFFFF"/>
                </a:solidFill>
                <a:latin typeface="Arial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Arial"/>
                <a:cs typeface="Carlito"/>
              </a:rPr>
              <a:t>models.  The </a:t>
            </a:r>
            <a:r>
              <a:rPr sz="1600" spc="-15" dirty="0">
                <a:solidFill>
                  <a:srgbClr val="FFFFFF"/>
                </a:solidFill>
                <a:latin typeface="Arial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Arial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Arial"/>
                <a:cs typeface="Carlito"/>
              </a:rPr>
              <a:t>12 </a:t>
            </a:r>
            <a:r>
              <a:rPr sz="1600" spc="-20" dirty="0">
                <a:solidFill>
                  <a:srgbClr val="FFFFFF"/>
                </a:solidFill>
                <a:latin typeface="Arial"/>
                <a:cs typeface="Carlito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Arial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Arial"/>
                <a:cs typeface="Carlito"/>
              </a:rPr>
              <a:t>when the true label</a:t>
            </a:r>
            <a:r>
              <a:rPr sz="1600" spc="275" dirty="0">
                <a:solidFill>
                  <a:srgbClr val="FFFFFF"/>
                </a:solidFill>
                <a:latin typeface="Arial"/>
                <a:cs typeface="Carli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Arial"/>
                <a:cs typeface="Carlito"/>
              </a:rPr>
              <a:t>was successful </a:t>
            </a:r>
            <a:r>
              <a:rPr sz="1600" spc="-10" dirty="0">
                <a:solidFill>
                  <a:srgbClr val="FFFFFF"/>
                </a:solidFill>
                <a:latin typeface="Arial"/>
                <a:cs typeface="Carlito"/>
              </a:rPr>
              <a:t>landing.</a:t>
            </a:r>
            <a:endParaRPr sz="16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5" dirty="0">
                <a:solidFill>
                  <a:srgbClr val="FFFFFF"/>
                </a:solidFill>
                <a:latin typeface="Arial"/>
                <a:cs typeface="Carlito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Arial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Arial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Arial"/>
                <a:cs typeface="Carlito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Arial"/>
                <a:cs typeface="Carlito"/>
              </a:rPr>
              <a:t>unsuccessful </a:t>
            </a:r>
            <a:r>
              <a:rPr sz="1600" spc="-10" dirty="0">
                <a:solidFill>
                  <a:srgbClr val="FFFFFF"/>
                </a:solidFill>
                <a:latin typeface="Arial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Arial"/>
                <a:cs typeface="Carlito"/>
              </a:rPr>
              <a:t>when the true label </a:t>
            </a:r>
            <a:r>
              <a:rPr sz="1600" spc="-15" dirty="0">
                <a:solidFill>
                  <a:srgbClr val="FFFFFF"/>
                </a:solidFill>
                <a:latin typeface="Arial"/>
                <a:cs typeface="Carlito"/>
              </a:rPr>
              <a:t>was </a:t>
            </a:r>
            <a:r>
              <a:rPr sz="1600" spc="-20" dirty="0">
                <a:solidFill>
                  <a:srgbClr val="FFFFFF"/>
                </a:solidFill>
                <a:latin typeface="Arial"/>
                <a:cs typeface="Carlito"/>
              </a:rPr>
              <a:t>unsuccessful</a:t>
            </a:r>
            <a:r>
              <a:rPr sz="1600" spc="140" dirty="0">
                <a:solidFill>
                  <a:srgbClr val="FFFFFF"/>
                </a:solidFill>
                <a:latin typeface="Arial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"/>
                <a:cs typeface="Carlito"/>
              </a:rPr>
              <a:t>landing.</a:t>
            </a:r>
            <a:endParaRPr sz="1600" dirty="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5" dirty="0">
                <a:solidFill>
                  <a:srgbClr val="FFFFFF"/>
                </a:solidFill>
                <a:latin typeface="Arial"/>
                <a:cs typeface="Carlito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Arial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Arial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Arial"/>
                <a:cs typeface="Carlito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Arial"/>
                <a:cs typeface="Carlito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Arial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Arial"/>
                <a:cs typeface="Carlito"/>
              </a:rPr>
              <a:t>when the true label </a:t>
            </a:r>
            <a:r>
              <a:rPr sz="1600" spc="-20" dirty="0">
                <a:solidFill>
                  <a:srgbClr val="FFFFFF"/>
                </a:solidFill>
                <a:latin typeface="Arial"/>
                <a:cs typeface="Carlito"/>
              </a:rPr>
              <a:t>was unsuccessful </a:t>
            </a:r>
            <a:r>
              <a:rPr sz="1600" spc="-10" dirty="0">
                <a:solidFill>
                  <a:srgbClr val="FFFFFF"/>
                </a:solidFill>
                <a:latin typeface="Arial"/>
                <a:cs typeface="Carlito"/>
              </a:rPr>
              <a:t>landings </a:t>
            </a:r>
            <a:r>
              <a:rPr sz="1600" spc="-20" dirty="0">
                <a:solidFill>
                  <a:srgbClr val="FFFFFF"/>
                </a:solidFill>
                <a:latin typeface="Arial"/>
                <a:cs typeface="Carlito"/>
              </a:rPr>
              <a:t>(false positives).  </a:t>
            </a:r>
            <a:r>
              <a:rPr sz="1600" spc="-15" dirty="0">
                <a:solidFill>
                  <a:srgbClr val="FFFFFF"/>
                </a:solidFill>
                <a:latin typeface="Arial"/>
                <a:cs typeface="Carlito"/>
              </a:rPr>
              <a:t>Our </a:t>
            </a:r>
            <a:r>
              <a:rPr sz="1600" spc="-5" dirty="0">
                <a:solidFill>
                  <a:srgbClr val="FFFFFF"/>
                </a:solidFill>
                <a:latin typeface="Arial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Arial"/>
                <a:cs typeface="Carlito"/>
              </a:rPr>
              <a:t>over predict successful</a:t>
            </a:r>
            <a:r>
              <a:rPr sz="1600" spc="130" dirty="0">
                <a:solidFill>
                  <a:srgbClr val="FFFFFF"/>
                </a:solidFill>
                <a:latin typeface="Arial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"/>
                <a:cs typeface="Carlito"/>
              </a:rPr>
              <a:t>landings.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75432" y="1219200"/>
            <a:ext cx="4541520" cy="34533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382381" y="2363851"/>
            <a:ext cx="216217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Arial"/>
                <a:cs typeface="Carlito"/>
              </a:rPr>
              <a:t>Correct predictions are  </a:t>
            </a:r>
            <a:r>
              <a:rPr sz="1800" spc="-5" dirty="0">
                <a:latin typeface="Arial"/>
                <a:cs typeface="Carlito"/>
              </a:rPr>
              <a:t>on </a:t>
            </a:r>
            <a:r>
              <a:rPr sz="1800" dirty="0">
                <a:latin typeface="Arial"/>
                <a:cs typeface="Carlito"/>
              </a:rPr>
              <a:t>a </a:t>
            </a:r>
            <a:r>
              <a:rPr sz="1800" spc="-10" dirty="0">
                <a:latin typeface="Arial"/>
                <a:cs typeface="Carlito"/>
              </a:rPr>
              <a:t>diagonal </a:t>
            </a:r>
            <a:r>
              <a:rPr sz="1800" spc="-20" dirty="0">
                <a:latin typeface="Arial"/>
                <a:cs typeface="Carlito"/>
              </a:rPr>
              <a:t>from </a:t>
            </a:r>
            <a:r>
              <a:rPr sz="1800" spc="-15" dirty="0">
                <a:latin typeface="Arial"/>
                <a:cs typeface="Carlito"/>
              </a:rPr>
              <a:t>top  </a:t>
            </a:r>
            <a:r>
              <a:rPr sz="1800" spc="-5" dirty="0">
                <a:latin typeface="Arial"/>
                <a:cs typeface="Carlito"/>
              </a:rPr>
              <a:t>left </a:t>
            </a:r>
            <a:r>
              <a:rPr sz="1800" spc="-15" dirty="0">
                <a:latin typeface="Arial"/>
                <a:cs typeface="Carlito"/>
              </a:rPr>
              <a:t>to </a:t>
            </a:r>
            <a:r>
              <a:rPr sz="1800" spc="-20" dirty="0">
                <a:latin typeface="Arial"/>
                <a:cs typeface="Carlito"/>
              </a:rPr>
              <a:t>bottom</a:t>
            </a:r>
            <a:r>
              <a:rPr sz="1800" spc="-80" dirty="0">
                <a:latin typeface="Arial"/>
                <a:cs typeface="Carlito"/>
              </a:rPr>
              <a:t> </a:t>
            </a:r>
            <a:r>
              <a:rPr sz="1800" spc="-5" dirty="0">
                <a:latin typeface="Arial"/>
                <a:cs typeface="Carlito"/>
              </a:rPr>
              <a:t>right.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45</a:t>
            </a:fld>
            <a:endParaRPr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9" y="506095"/>
            <a:ext cx="32448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>
                <a:latin typeface="Arial"/>
              </a:rPr>
              <a:t>CONCLUSION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46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84249" y="1746715"/>
            <a:ext cx="9956800" cy="369252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95580" indent="-183515">
              <a:lnSpc>
                <a:spcPct val="100000"/>
              </a:lnSpc>
              <a:spcBef>
                <a:spcPts val="49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dirty="0">
                <a:solidFill>
                  <a:srgbClr val="404040"/>
                </a:solidFill>
                <a:latin typeface="Arial"/>
                <a:cs typeface="Carlito"/>
              </a:rPr>
              <a:t>Our </a:t>
            </a:r>
            <a:r>
              <a:rPr sz="2000" spc="-5" dirty="0">
                <a:solidFill>
                  <a:srgbClr val="404040"/>
                </a:solidFill>
                <a:latin typeface="Arial"/>
                <a:cs typeface="Carlito"/>
              </a:rPr>
              <a:t>task: </a:t>
            </a:r>
            <a:r>
              <a:rPr sz="2000" spc="-20" dirty="0">
                <a:solidFill>
                  <a:srgbClr val="404040"/>
                </a:solidFill>
                <a:latin typeface="Arial"/>
                <a:cs typeface="Carlito"/>
              </a:rPr>
              <a:t>to develop </a:t>
            </a:r>
            <a:r>
              <a:rPr sz="2000" dirty="0">
                <a:solidFill>
                  <a:srgbClr val="404040"/>
                </a:solidFill>
                <a:latin typeface="Arial"/>
                <a:cs typeface="Carlito"/>
              </a:rPr>
              <a:t>a machine learning model </a:t>
            </a:r>
            <a:r>
              <a:rPr sz="2000" spc="-25" dirty="0">
                <a:solidFill>
                  <a:srgbClr val="404040"/>
                </a:solidFill>
                <a:latin typeface="Arial"/>
                <a:cs typeface="Carlito"/>
              </a:rPr>
              <a:t>for </a:t>
            </a:r>
            <a:r>
              <a:rPr sz="2000" dirty="0">
                <a:solidFill>
                  <a:srgbClr val="404040"/>
                </a:solidFill>
                <a:latin typeface="Arial"/>
                <a:cs typeface="Carlito"/>
              </a:rPr>
              <a:t>Space Y who </a:t>
            </a:r>
            <a:r>
              <a:rPr sz="2000" spc="-20" dirty="0">
                <a:solidFill>
                  <a:srgbClr val="404040"/>
                </a:solidFill>
                <a:latin typeface="Arial"/>
                <a:cs typeface="Carlito"/>
              </a:rPr>
              <a:t>wants to </a:t>
            </a:r>
            <a:r>
              <a:rPr sz="2000" spc="-5" dirty="0">
                <a:solidFill>
                  <a:srgbClr val="404040"/>
                </a:solidFill>
                <a:latin typeface="Arial"/>
                <a:cs typeface="Carlito"/>
              </a:rPr>
              <a:t>bid </a:t>
            </a:r>
            <a:r>
              <a:rPr sz="2000" spc="-20" dirty="0">
                <a:solidFill>
                  <a:srgbClr val="404040"/>
                </a:solidFill>
                <a:latin typeface="Arial"/>
                <a:cs typeface="Carlito"/>
              </a:rPr>
              <a:t>against</a:t>
            </a:r>
            <a:r>
              <a:rPr sz="2000" spc="-70" dirty="0">
                <a:solidFill>
                  <a:srgbClr val="404040"/>
                </a:solidFill>
                <a:latin typeface="Arial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Arial"/>
                <a:cs typeface="Carlito"/>
              </a:rPr>
              <a:t>SpaceX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Arial"/>
                <a:cs typeface="Carlito"/>
              </a:rPr>
              <a:t>The goal </a:t>
            </a:r>
            <a:r>
              <a:rPr sz="2000" dirty="0">
                <a:solidFill>
                  <a:srgbClr val="404040"/>
                </a:solidFill>
                <a:latin typeface="Arial"/>
                <a:cs typeface="Carlito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Arial"/>
                <a:cs typeface="Carlito"/>
              </a:rPr>
              <a:t>model is </a:t>
            </a:r>
            <a:r>
              <a:rPr sz="2000" spc="-20" dirty="0">
                <a:solidFill>
                  <a:srgbClr val="404040"/>
                </a:solidFill>
                <a:latin typeface="Arial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Arial"/>
                <a:cs typeface="Carlito"/>
              </a:rPr>
              <a:t>predict when </a:t>
            </a:r>
            <a:r>
              <a:rPr sz="2000" spc="-15" dirty="0">
                <a:solidFill>
                  <a:srgbClr val="404040"/>
                </a:solidFill>
                <a:latin typeface="Arial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Arial"/>
                <a:cs typeface="Carlito"/>
              </a:rPr>
              <a:t>1 </a:t>
            </a:r>
            <a:r>
              <a:rPr sz="2000" spc="-5" dirty="0">
                <a:solidFill>
                  <a:srgbClr val="404040"/>
                </a:solidFill>
                <a:latin typeface="Arial"/>
                <a:cs typeface="Carlito"/>
              </a:rPr>
              <a:t>will successfully </a:t>
            </a:r>
            <a:r>
              <a:rPr sz="2000" dirty="0">
                <a:solidFill>
                  <a:srgbClr val="404040"/>
                </a:solidFill>
                <a:latin typeface="Arial"/>
                <a:cs typeface="Carlito"/>
              </a:rPr>
              <a:t>land </a:t>
            </a:r>
            <a:r>
              <a:rPr sz="2000" spc="-20" dirty="0">
                <a:solidFill>
                  <a:srgbClr val="404040"/>
                </a:solidFill>
                <a:latin typeface="Arial"/>
                <a:cs typeface="Carlito"/>
              </a:rPr>
              <a:t>to </a:t>
            </a:r>
            <a:r>
              <a:rPr sz="2000" spc="-35" dirty="0">
                <a:solidFill>
                  <a:srgbClr val="404040"/>
                </a:solidFill>
                <a:latin typeface="Arial"/>
                <a:cs typeface="Carlito"/>
              </a:rPr>
              <a:t>save </a:t>
            </a:r>
            <a:r>
              <a:rPr sz="2000" spc="-5" dirty="0">
                <a:solidFill>
                  <a:srgbClr val="404040"/>
                </a:solidFill>
                <a:latin typeface="Arial"/>
                <a:cs typeface="Carlito"/>
              </a:rPr>
              <a:t>~$100 million</a:t>
            </a:r>
            <a:r>
              <a:rPr sz="2000" spc="-110" dirty="0">
                <a:solidFill>
                  <a:srgbClr val="404040"/>
                </a:solidFill>
                <a:latin typeface="Arial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Arial"/>
                <a:cs typeface="Carlito"/>
              </a:rPr>
              <a:t>USD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9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Arial"/>
                <a:cs typeface="Carlito"/>
              </a:rPr>
              <a:t>Used </a:t>
            </a:r>
            <a:r>
              <a:rPr sz="2000" spc="-25" dirty="0">
                <a:solidFill>
                  <a:srgbClr val="404040"/>
                </a:solidFill>
                <a:latin typeface="Arial"/>
                <a:cs typeface="Carlito"/>
              </a:rPr>
              <a:t>data </a:t>
            </a:r>
            <a:r>
              <a:rPr sz="2000" spc="-20" dirty="0">
                <a:solidFill>
                  <a:srgbClr val="404040"/>
                </a:solidFill>
                <a:latin typeface="Arial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Arial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Arial"/>
                <a:cs typeface="Carlito"/>
              </a:rPr>
              <a:t>public </a:t>
            </a:r>
            <a:r>
              <a:rPr sz="2000" dirty="0">
                <a:solidFill>
                  <a:srgbClr val="404040"/>
                </a:solidFill>
                <a:latin typeface="Arial"/>
                <a:cs typeface="Carlito"/>
              </a:rPr>
              <a:t>SpaceX API and </a:t>
            </a:r>
            <a:r>
              <a:rPr sz="2000" spc="-5" dirty="0">
                <a:solidFill>
                  <a:srgbClr val="404040"/>
                </a:solidFill>
                <a:latin typeface="Arial"/>
                <a:cs typeface="Carlito"/>
              </a:rPr>
              <a:t>web scraping </a:t>
            </a:r>
            <a:r>
              <a:rPr sz="2000" dirty="0">
                <a:solidFill>
                  <a:srgbClr val="404040"/>
                </a:solidFill>
                <a:latin typeface="Arial"/>
                <a:cs typeface="Carlito"/>
              </a:rPr>
              <a:t>SpaceX Wikipedia</a:t>
            </a:r>
            <a:r>
              <a:rPr sz="2000" spc="-195" dirty="0">
                <a:solidFill>
                  <a:srgbClr val="404040"/>
                </a:solidFill>
                <a:latin typeface="Arial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Arial"/>
                <a:cs typeface="Carlito"/>
              </a:rPr>
              <a:t>page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solidFill>
                  <a:srgbClr val="404040"/>
                </a:solidFill>
                <a:latin typeface="Arial"/>
                <a:cs typeface="Carlito"/>
              </a:rPr>
              <a:t>Created data </a:t>
            </a:r>
            <a:r>
              <a:rPr sz="2000" spc="-5" dirty="0">
                <a:solidFill>
                  <a:srgbClr val="404040"/>
                </a:solidFill>
                <a:latin typeface="Arial"/>
                <a:cs typeface="Carlito"/>
              </a:rPr>
              <a:t>labels </a:t>
            </a:r>
            <a:r>
              <a:rPr sz="2000" dirty="0">
                <a:solidFill>
                  <a:srgbClr val="404040"/>
                </a:solidFill>
                <a:latin typeface="Arial"/>
                <a:cs typeface="Carlito"/>
              </a:rPr>
              <a:t>and </a:t>
            </a:r>
            <a:r>
              <a:rPr sz="2000" spc="-25" dirty="0">
                <a:solidFill>
                  <a:srgbClr val="404040"/>
                </a:solidFill>
                <a:latin typeface="Arial"/>
                <a:cs typeface="Carlito"/>
              </a:rPr>
              <a:t>stored data into </a:t>
            </a:r>
            <a:r>
              <a:rPr sz="2000" dirty="0">
                <a:solidFill>
                  <a:srgbClr val="404040"/>
                </a:solidFill>
                <a:latin typeface="Arial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Arial"/>
                <a:cs typeface="Carlito"/>
              </a:rPr>
              <a:t>DB2 SQL</a:t>
            </a:r>
            <a:r>
              <a:rPr sz="2000" spc="-15" dirty="0">
                <a:solidFill>
                  <a:srgbClr val="404040"/>
                </a:solidFill>
                <a:latin typeface="Arial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Arial"/>
                <a:cs typeface="Carlito"/>
              </a:rPr>
              <a:t>database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solidFill>
                  <a:srgbClr val="404040"/>
                </a:solidFill>
                <a:latin typeface="Arial"/>
                <a:cs typeface="Carlito"/>
              </a:rPr>
              <a:t>Created </a:t>
            </a:r>
            <a:r>
              <a:rPr sz="2000" dirty="0">
                <a:solidFill>
                  <a:srgbClr val="404040"/>
                </a:solidFill>
                <a:latin typeface="Arial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Arial"/>
                <a:cs typeface="Carlito"/>
              </a:rPr>
              <a:t>dashboard </a:t>
            </a:r>
            <a:r>
              <a:rPr sz="2000" spc="-25" dirty="0">
                <a:solidFill>
                  <a:srgbClr val="404040"/>
                </a:solidFill>
                <a:latin typeface="Arial"/>
                <a:cs typeface="Carlito"/>
              </a:rPr>
              <a:t>for</a:t>
            </a:r>
            <a:r>
              <a:rPr sz="2000" spc="-125" dirty="0">
                <a:solidFill>
                  <a:srgbClr val="404040"/>
                </a:solidFill>
                <a:latin typeface="Arial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Arial"/>
                <a:cs typeface="Carlito"/>
              </a:rPr>
              <a:t>visualization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0" dirty="0">
                <a:solidFill>
                  <a:srgbClr val="404040"/>
                </a:solidFill>
                <a:latin typeface="Arial"/>
                <a:cs typeface="Carlito"/>
              </a:rPr>
              <a:t>We </a:t>
            </a:r>
            <a:r>
              <a:rPr sz="2000" spc="-25" dirty="0">
                <a:solidFill>
                  <a:srgbClr val="404040"/>
                </a:solidFill>
                <a:latin typeface="Arial"/>
                <a:cs typeface="Carlito"/>
              </a:rPr>
              <a:t>created </a:t>
            </a:r>
            <a:r>
              <a:rPr sz="2000" dirty="0">
                <a:solidFill>
                  <a:srgbClr val="404040"/>
                </a:solidFill>
                <a:latin typeface="Arial"/>
                <a:cs typeface="Carlito"/>
              </a:rPr>
              <a:t>a machine learning model </a:t>
            </a:r>
            <a:r>
              <a:rPr sz="2000" spc="-5" dirty="0">
                <a:solidFill>
                  <a:srgbClr val="404040"/>
                </a:solidFill>
                <a:latin typeface="Arial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Arial"/>
                <a:cs typeface="Carlito"/>
              </a:rPr>
              <a:t>an </a:t>
            </a:r>
            <a:r>
              <a:rPr sz="2000" spc="-5" dirty="0">
                <a:solidFill>
                  <a:srgbClr val="404040"/>
                </a:solidFill>
                <a:latin typeface="Arial"/>
                <a:cs typeface="Carlito"/>
              </a:rPr>
              <a:t>accuracy of</a:t>
            </a:r>
            <a:r>
              <a:rPr sz="2000" spc="-105" dirty="0">
                <a:solidFill>
                  <a:srgbClr val="404040"/>
                </a:solidFill>
                <a:latin typeface="Arial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Arial"/>
                <a:cs typeface="Carlito"/>
              </a:rPr>
              <a:t>83%</a:t>
            </a:r>
            <a:endParaRPr sz="2000">
              <a:latin typeface="Carlito"/>
              <a:cs typeface="Carlito"/>
            </a:endParaRPr>
          </a:p>
          <a:p>
            <a:pPr marL="195580" marR="276860" indent="-183515">
              <a:lnSpc>
                <a:spcPts val="2160"/>
              </a:lnSpc>
              <a:spcBef>
                <a:spcPts val="63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Arial"/>
                <a:cs typeface="Carlito"/>
              </a:rPr>
              <a:t>Allon </a:t>
            </a:r>
            <a:r>
              <a:rPr sz="2000" dirty="0">
                <a:solidFill>
                  <a:srgbClr val="404040"/>
                </a:solidFill>
                <a:latin typeface="Arial"/>
                <a:cs typeface="Carlito"/>
              </a:rPr>
              <a:t>Mask </a:t>
            </a:r>
            <a:r>
              <a:rPr sz="2000" spc="-5" dirty="0">
                <a:solidFill>
                  <a:srgbClr val="404040"/>
                </a:solidFill>
                <a:latin typeface="Arial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Arial"/>
                <a:cs typeface="Carlito"/>
              </a:rPr>
              <a:t>SpaceY </a:t>
            </a:r>
            <a:r>
              <a:rPr sz="2000" spc="-5" dirty="0">
                <a:solidFill>
                  <a:srgbClr val="404040"/>
                </a:solidFill>
                <a:latin typeface="Arial"/>
                <a:cs typeface="Carlito"/>
              </a:rPr>
              <a:t>can use </a:t>
            </a:r>
            <a:r>
              <a:rPr sz="2000" dirty="0">
                <a:solidFill>
                  <a:srgbClr val="404040"/>
                </a:solidFill>
                <a:latin typeface="Arial"/>
                <a:cs typeface="Carlito"/>
              </a:rPr>
              <a:t>this model </a:t>
            </a:r>
            <a:r>
              <a:rPr sz="2000" spc="-20" dirty="0">
                <a:solidFill>
                  <a:srgbClr val="404040"/>
                </a:solidFill>
                <a:latin typeface="Arial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Arial"/>
                <a:cs typeface="Carlito"/>
              </a:rPr>
              <a:t>predict with </a:t>
            </a:r>
            <a:r>
              <a:rPr sz="2000" spc="-20" dirty="0">
                <a:solidFill>
                  <a:srgbClr val="404040"/>
                </a:solidFill>
                <a:latin typeface="Arial"/>
                <a:cs typeface="Carlito"/>
              </a:rPr>
              <a:t>relatively </a:t>
            </a:r>
            <a:r>
              <a:rPr sz="2000" spc="-5" dirty="0">
                <a:solidFill>
                  <a:srgbClr val="404040"/>
                </a:solidFill>
                <a:latin typeface="Arial"/>
                <a:cs typeface="Carlito"/>
              </a:rPr>
              <a:t>high accuracy whether </a:t>
            </a:r>
            <a:r>
              <a:rPr sz="2000" dirty="0">
                <a:solidFill>
                  <a:srgbClr val="404040"/>
                </a:solidFill>
                <a:latin typeface="Arial"/>
                <a:cs typeface="Carlito"/>
              </a:rPr>
              <a:t>a  launch </a:t>
            </a:r>
            <a:r>
              <a:rPr sz="2000" spc="-5" dirty="0">
                <a:solidFill>
                  <a:srgbClr val="404040"/>
                </a:solidFill>
                <a:latin typeface="Arial"/>
                <a:cs typeface="Carlito"/>
              </a:rPr>
              <a:t>will </a:t>
            </a:r>
            <a:r>
              <a:rPr sz="2000" spc="-35" dirty="0">
                <a:solidFill>
                  <a:srgbClr val="404040"/>
                </a:solidFill>
                <a:latin typeface="Arial"/>
                <a:cs typeface="Carlito"/>
              </a:rPr>
              <a:t>have </a:t>
            </a:r>
            <a:r>
              <a:rPr sz="2000" dirty="0">
                <a:solidFill>
                  <a:srgbClr val="404040"/>
                </a:solidFill>
                <a:latin typeface="Arial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Arial"/>
                <a:cs typeface="Carlito"/>
              </a:rPr>
              <a:t>successful </a:t>
            </a:r>
            <a:r>
              <a:rPr sz="2000" spc="-20" dirty="0">
                <a:solidFill>
                  <a:srgbClr val="404040"/>
                </a:solidFill>
                <a:latin typeface="Arial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Arial"/>
                <a:cs typeface="Carlito"/>
              </a:rPr>
              <a:t>1 landing </a:t>
            </a:r>
            <a:r>
              <a:rPr sz="2000" spc="-25" dirty="0">
                <a:solidFill>
                  <a:srgbClr val="404040"/>
                </a:solidFill>
                <a:latin typeface="Arial"/>
                <a:cs typeface="Carlito"/>
              </a:rPr>
              <a:t>before </a:t>
            </a:r>
            <a:r>
              <a:rPr sz="2000" dirty="0">
                <a:solidFill>
                  <a:srgbClr val="404040"/>
                </a:solidFill>
                <a:latin typeface="Arial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Arial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Arial"/>
                <a:cs typeface="Carlito"/>
              </a:rPr>
              <a:t>determine whether </a:t>
            </a:r>
            <a:r>
              <a:rPr sz="2000" dirty="0">
                <a:solidFill>
                  <a:srgbClr val="404040"/>
                </a:solidFill>
                <a:latin typeface="Arial"/>
                <a:cs typeface="Carlito"/>
              </a:rPr>
              <a:t>the launch  </a:t>
            </a:r>
            <a:r>
              <a:rPr sz="2000" spc="-5" dirty="0">
                <a:solidFill>
                  <a:srgbClr val="404040"/>
                </a:solidFill>
                <a:latin typeface="Arial"/>
                <a:cs typeface="Carlito"/>
              </a:rPr>
              <a:t>should be </a:t>
            </a:r>
            <a:r>
              <a:rPr sz="2000" dirty="0">
                <a:solidFill>
                  <a:srgbClr val="404040"/>
                </a:solidFill>
                <a:latin typeface="Arial"/>
                <a:cs typeface="Carlito"/>
              </a:rPr>
              <a:t>made </a:t>
            </a:r>
            <a:r>
              <a:rPr sz="2000" spc="-5" dirty="0">
                <a:solidFill>
                  <a:srgbClr val="404040"/>
                </a:solidFill>
                <a:latin typeface="Arial"/>
                <a:cs typeface="Carlito"/>
              </a:rPr>
              <a:t>or</a:t>
            </a:r>
            <a:r>
              <a:rPr sz="2000" spc="-105" dirty="0">
                <a:solidFill>
                  <a:srgbClr val="404040"/>
                </a:solidFill>
                <a:latin typeface="Arial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Arial"/>
                <a:cs typeface="Carlito"/>
              </a:rPr>
              <a:t>not</a:t>
            </a:r>
            <a:endParaRPr sz="2000">
              <a:latin typeface="Carlito"/>
              <a:cs typeface="Carlito"/>
            </a:endParaRPr>
          </a:p>
          <a:p>
            <a:pPr marL="195580" marR="5080" indent="-183515">
              <a:lnSpc>
                <a:spcPts val="2200"/>
              </a:lnSpc>
              <a:spcBef>
                <a:spcPts val="6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Arial"/>
                <a:cs typeface="Carlito"/>
              </a:rPr>
              <a:t>If possible </a:t>
            </a:r>
            <a:r>
              <a:rPr sz="2000" spc="-20" dirty="0">
                <a:solidFill>
                  <a:srgbClr val="404040"/>
                </a:solidFill>
                <a:latin typeface="Arial"/>
                <a:cs typeface="Carlito"/>
              </a:rPr>
              <a:t>more </a:t>
            </a:r>
            <a:r>
              <a:rPr sz="2000" spc="-25" dirty="0">
                <a:solidFill>
                  <a:srgbClr val="404040"/>
                </a:solidFill>
                <a:latin typeface="Arial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Arial"/>
                <a:cs typeface="Carlito"/>
              </a:rPr>
              <a:t>should </a:t>
            </a:r>
            <a:r>
              <a:rPr sz="2000" dirty="0">
                <a:solidFill>
                  <a:srgbClr val="404040"/>
                </a:solidFill>
                <a:latin typeface="Arial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Arial"/>
                <a:cs typeface="Carlito"/>
              </a:rPr>
              <a:t>collected </a:t>
            </a:r>
            <a:r>
              <a:rPr sz="2000" spc="-20" dirty="0">
                <a:solidFill>
                  <a:srgbClr val="404040"/>
                </a:solidFill>
                <a:latin typeface="Arial"/>
                <a:cs typeface="Carlito"/>
              </a:rPr>
              <a:t>to </a:t>
            </a:r>
            <a:r>
              <a:rPr sz="2000" spc="-25" dirty="0">
                <a:solidFill>
                  <a:srgbClr val="404040"/>
                </a:solidFill>
                <a:latin typeface="Arial"/>
                <a:cs typeface="Carlito"/>
              </a:rPr>
              <a:t>better </a:t>
            </a:r>
            <a:r>
              <a:rPr sz="2000" spc="-5" dirty="0">
                <a:solidFill>
                  <a:srgbClr val="404040"/>
                </a:solidFill>
                <a:latin typeface="Arial"/>
                <a:cs typeface="Carlito"/>
              </a:rPr>
              <a:t>determine </a:t>
            </a:r>
            <a:r>
              <a:rPr sz="2000" dirty="0">
                <a:solidFill>
                  <a:srgbClr val="404040"/>
                </a:solidFill>
                <a:latin typeface="Arial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Arial"/>
                <a:cs typeface="Carlito"/>
              </a:rPr>
              <a:t>best </a:t>
            </a:r>
            <a:r>
              <a:rPr sz="2000" dirty="0">
                <a:solidFill>
                  <a:srgbClr val="404040"/>
                </a:solidFill>
                <a:latin typeface="Arial"/>
                <a:cs typeface="Carlito"/>
              </a:rPr>
              <a:t>machine learning model  and </a:t>
            </a:r>
            <a:r>
              <a:rPr sz="2000" spc="-25" dirty="0">
                <a:solidFill>
                  <a:srgbClr val="404040"/>
                </a:solidFill>
                <a:latin typeface="Arial"/>
                <a:cs typeface="Carlito"/>
              </a:rPr>
              <a:t>improve</a:t>
            </a:r>
            <a:r>
              <a:rPr sz="2000" spc="-30" dirty="0">
                <a:solidFill>
                  <a:srgbClr val="404040"/>
                </a:solidFill>
                <a:latin typeface="Arial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Arial"/>
                <a:cs typeface="Carlito"/>
              </a:rPr>
              <a:t>accuracy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9" y="506095"/>
            <a:ext cx="24542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50" dirty="0">
                <a:latin typeface="Arial"/>
              </a:rPr>
              <a:t>APPENDIX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47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496901"/>
            <a:ext cx="8401050" cy="3782446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9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Arial"/>
                <a:cs typeface="Carlito"/>
              </a:rPr>
              <a:t>GitHub </a:t>
            </a:r>
            <a:r>
              <a:rPr sz="2000" u="heavy" spc="-1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Arial"/>
                <a:cs typeface="Carlito"/>
              </a:rPr>
              <a:t>repository</a:t>
            </a:r>
            <a:r>
              <a:rPr sz="2000" u="heavy" spc="-4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Arial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Arial"/>
                <a:cs typeface="Carlito"/>
              </a:rPr>
              <a:t>url: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lang="en-IN" sz="2000" u="heavy" spc="-10" dirty="0">
                <a:solidFill>
                  <a:srgbClr val="800080"/>
                </a:solidFill>
                <a:uFill>
                  <a:solidFill>
                    <a:srgbClr val="800080"/>
                  </a:solidFill>
                </a:uFill>
                <a:latin typeface="Arial"/>
                <a:cs typeface="Carlito"/>
                <a:hlinkClick r:id="rId2"/>
              </a:rPr>
              <a:t>https://github.com/navassherif98/IBM_Data_Science_Professional_Certification</a:t>
            </a: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5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Arial"/>
                <a:cs typeface="Carlito"/>
              </a:rPr>
              <a:t>Instructor</a:t>
            </a:r>
            <a:r>
              <a:rPr lang="en-IN"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Arial"/>
                <a:cs typeface="Carlito"/>
              </a:rPr>
              <a:t>s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Arial"/>
                <a:cs typeface="Carlito"/>
              </a:rPr>
              <a:t>:</a:t>
            </a:r>
            <a:endParaRPr sz="2000" dirty="0">
              <a:latin typeface="Carlito"/>
              <a:cs typeface="Carlito"/>
            </a:endParaRPr>
          </a:p>
          <a:p>
            <a:pPr algn="l"/>
            <a:r>
              <a:rPr lang="en-IN" sz="2000" b="1" i="0" dirty="0">
                <a:solidFill>
                  <a:srgbClr val="24292F"/>
                </a:solidFill>
                <a:effectLst/>
                <a:latin typeface="Arial"/>
              </a:rPr>
              <a:t>Instructors: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Arial"/>
              </a:rPr>
              <a:t>Rav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Arial"/>
              </a:rPr>
              <a:t> Ahuja, Alex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Arial"/>
              </a:rPr>
              <a:t>Aklson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Arial"/>
              </a:rPr>
              <a:t>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Arial"/>
              </a:rPr>
              <a:t>Aije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Arial"/>
              </a:rPr>
              <a:t>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Arial"/>
              </a:rPr>
              <a:t>Egwaikhide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Arial"/>
              </a:rPr>
              <a:t>, Svetlana Levitan, Romeo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Arial"/>
              </a:rPr>
              <a:t>Kienzler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Arial"/>
              </a:rPr>
              <a:t>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Arial"/>
              </a:rPr>
              <a:t>Polong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Arial"/>
              </a:rPr>
              <a:t> Lin, Joseph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Arial"/>
              </a:rPr>
              <a:t>Santarcangelo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Arial"/>
              </a:rPr>
              <a:t>, Azim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Arial"/>
              </a:rPr>
              <a:t>Hirjani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Arial"/>
              </a:rPr>
              <a:t>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Arial"/>
              </a:rPr>
              <a:t>Hima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Arial"/>
              </a:rPr>
              <a:t> Vasudevan,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Arial"/>
              </a:rPr>
              <a:t>Saishruthi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Arial"/>
              </a:rPr>
              <a:t> Swaminathan, Saeed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Arial"/>
              </a:rPr>
              <a:t>Aghabozorgi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Arial"/>
              </a:rPr>
              <a:t>, Yan Luo</a:t>
            </a:r>
          </a:p>
          <a:p>
            <a:pPr>
              <a:lnSpc>
                <a:spcPct val="100000"/>
              </a:lnSpc>
            </a:pP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5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Arial"/>
                <a:cs typeface="Carlito"/>
              </a:rPr>
              <a:t>Special </a:t>
            </a:r>
            <a:r>
              <a:rPr sz="2000" u="heavy" spc="-1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Arial"/>
                <a:cs typeface="Carlito"/>
              </a:rPr>
              <a:t>Thanks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Arial"/>
                <a:cs typeface="Carlito"/>
              </a:rPr>
              <a:t>to </a:t>
            </a: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Arial"/>
                <a:cs typeface="Carlito"/>
              </a:rPr>
              <a:t>All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Arial"/>
                <a:cs typeface="Carlito"/>
              </a:rPr>
              <a:t>Instructors: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u="heavy" spc="-20" dirty="0">
                <a:solidFill>
                  <a:srgbClr val="800080"/>
                </a:solidFill>
                <a:uFill>
                  <a:solidFill>
                    <a:srgbClr val="2996E1"/>
                  </a:solidFill>
                </a:uFill>
                <a:latin typeface="Arial"/>
                <a:cs typeface="Carlito"/>
                <a:hlinkClick r:id="rId3"/>
              </a:rPr>
              <a:t>https://www.coursera.org/professional-certificates/ibm-data-science?#instructors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190" dirty="0">
                <a:uFill>
                  <a:solidFill>
                    <a:srgbClr val="7D7D7D"/>
                  </a:solidFill>
                </a:uFill>
                <a:latin typeface="Arial"/>
              </a:rPr>
              <a:t>Methodology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5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83665" y="1742066"/>
            <a:ext cx="7760970" cy="315404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484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35" dirty="0">
                <a:solidFill>
                  <a:srgbClr val="BB562C"/>
                </a:solidFill>
                <a:latin typeface="Arial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Arial"/>
                <a:cs typeface="Carlito"/>
              </a:rPr>
              <a:t>collection</a:t>
            </a:r>
            <a:r>
              <a:rPr sz="2200" spc="15" dirty="0">
                <a:solidFill>
                  <a:srgbClr val="BB562C"/>
                </a:solidFill>
                <a:latin typeface="Arial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Arial"/>
                <a:cs typeface="Carlito"/>
              </a:rPr>
              <a:t>methodology: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solidFill>
                  <a:srgbClr val="BB562C"/>
                </a:solidFill>
                <a:latin typeface="Arial"/>
                <a:cs typeface="Carlito"/>
              </a:rPr>
              <a:t>Combined </a:t>
            </a:r>
            <a:r>
              <a:rPr sz="1800" spc="-20" dirty="0">
                <a:solidFill>
                  <a:srgbClr val="BB562C"/>
                </a:solidFill>
                <a:latin typeface="Arial"/>
                <a:cs typeface="Carlito"/>
              </a:rPr>
              <a:t>data from </a:t>
            </a:r>
            <a:r>
              <a:rPr sz="1800" spc="-5" dirty="0">
                <a:solidFill>
                  <a:srgbClr val="BB562C"/>
                </a:solidFill>
                <a:latin typeface="Arial"/>
                <a:cs typeface="Carlito"/>
              </a:rPr>
              <a:t>SpaceX public </a:t>
            </a:r>
            <a:r>
              <a:rPr sz="1800" dirty="0">
                <a:solidFill>
                  <a:srgbClr val="BB562C"/>
                </a:solidFill>
                <a:latin typeface="Arial"/>
                <a:cs typeface="Carlito"/>
              </a:rPr>
              <a:t>API and </a:t>
            </a:r>
            <a:r>
              <a:rPr sz="1800" spc="-5" dirty="0">
                <a:solidFill>
                  <a:srgbClr val="BB562C"/>
                </a:solidFill>
                <a:latin typeface="Arial"/>
                <a:cs typeface="Carlito"/>
              </a:rPr>
              <a:t>SpaceX Wikipedia</a:t>
            </a:r>
            <a:r>
              <a:rPr sz="1800" spc="15" dirty="0">
                <a:solidFill>
                  <a:srgbClr val="BB562C"/>
                </a:solidFill>
                <a:latin typeface="Arial"/>
                <a:cs typeface="Carlito"/>
              </a:rPr>
              <a:t> </a:t>
            </a:r>
            <a:r>
              <a:rPr sz="1800" spc="-5" dirty="0">
                <a:solidFill>
                  <a:srgbClr val="BB562C"/>
                </a:solidFill>
                <a:latin typeface="Arial"/>
                <a:cs typeface="Carlito"/>
              </a:rPr>
              <a:t>page</a:t>
            </a:r>
            <a:endParaRPr sz="1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8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Arial"/>
                <a:cs typeface="Carlito"/>
              </a:rPr>
              <a:t>Perform </a:t>
            </a:r>
            <a:r>
              <a:rPr sz="2200" spc="-35" dirty="0">
                <a:solidFill>
                  <a:srgbClr val="BB562C"/>
                </a:solidFill>
                <a:latin typeface="Arial"/>
                <a:cs typeface="Carlito"/>
              </a:rPr>
              <a:t>data</a:t>
            </a:r>
            <a:r>
              <a:rPr sz="2200" spc="35" dirty="0">
                <a:solidFill>
                  <a:srgbClr val="BB562C"/>
                </a:solidFill>
                <a:latin typeface="Arial"/>
                <a:cs typeface="Carlito"/>
              </a:rPr>
              <a:t> </a:t>
            </a:r>
            <a:r>
              <a:rPr sz="2200" spc="-20" dirty="0">
                <a:solidFill>
                  <a:srgbClr val="BB562C"/>
                </a:solidFill>
                <a:latin typeface="Arial"/>
                <a:cs typeface="Carlito"/>
              </a:rPr>
              <a:t>wrangling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solidFill>
                  <a:srgbClr val="BB562C"/>
                </a:solidFill>
                <a:latin typeface="Arial"/>
                <a:cs typeface="Carlito"/>
              </a:rPr>
              <a:t>Classifying true landings </a:t>
            </a:r>
            <a:r>
              <a:rPr sz="1800" dirty="0">
                <a:solidFill>
                  <a:srgbClr val="BB562C"/>
                </a:solidFill>
                <a:latin typeface="Arial"/>
                <a:cs typeface="Carlito"/>
              </a:rPr>
              <a:t>as </a:t>
            </a:r>
            <a:r>
              <a:rPr sz="1800" spc="-5" dirty="0">
                <a:solidFill>
                  <a:srgbClr val="BB562C"/>
                </a:solidFill>
                <a:latin typeface="Arial"/>
                <a:cs typeface="Carlito"/>
              </a:rPr>
              <a:t>successful </a:t>
            </a:r>
            <a:r>
              <a:rPr sz="1800" dirty="0">
                <a:solidFill>
                  <a:srgbClr val="BB562C"/>
                </a:solidFill>
                <a:latin typeface="Arial"/>
                <a:cs typeface="Carlito"/>
              </a:rPr>
              <a:t>and </a:t>
            </a:r>
            <a:r>
              <a:rPr sz="1800" spc="-10" dirty="0">
                <a:solidFill>
                  <a:srgbClr val="BB562C"/>
                </a:solidFill>
                <a:latin typeface="Arial"/>
                <a:cs typeface="Carlito"/>
              </a:rPr>
              <a:t>unsuccessful</a:t>
            </a:r>
            <a:r>
              <a:rPr sz="1800" spc="-50" dirty="0">
                <a:solidFill>
                  <a:srgbClr val="BB562C"/>
                </a:solidFill>
                <a:latin typeface="Arial"/>
                <a:cs typeface="Carlito"/>
              </a:rPr>
              <a:t> </a:t>
            </a:r>
            <a:r>
              <a:rPr sz="1800" spc="-5" dirty="0">
                <a:solidFill>
                  <a:srgbClr val="BB562C"/>
                </a:solidFill>
                <a:latin typeface="Arial"/>
                <a:cs typeface="Carlito"/>
              </a:rPr>
              <a:t>otherwise</a:t>
            </a:r>
            <a:endParaRPr sz="1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68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Arial"/>
                <a:cs typeface="Carlito"/>
              </a:rPr>
              <a:t>Perform </a:t>
            </a:r>
            <a:r>
              <a:rPr sz="2200" spc="-25" dirty="0">
                <a:solidFill>
                  <a:srgbClr val="BB562C"/>
                </a:solidFill>
                <a:latin typeface="Arial"/>
                <a:cs typeface="Carlito"/>
              </a:rPr>
              <a:t>exploratory </a:t>
            </a:r>
            <a:r>
              <a:rPr sz="2200" spc="-35" dirty="0">
                <a:solidFill>
                  <a:srgbClr val="BB562C"/>
                </a:solidFill>
                <a:latin typeface="Arial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Arial"/>
                <a:cs typeface="Carlito"/>
              </a:rPr>
              <a:t>analysis </a:t>
            </a:r>
            <a:r>
              <a:rPr sz="2200" spc="-25" dirty="0">
                <a:solidFill>
                  <a:srgbClr val="BB562C"/>
                </a:solidFill>
                <a:latin typeface="Arial"/>
                <a:cs typeface="Carlito"/>
              </a:rPr>
              <a:t>(EDA) </a:t>
            </a:r>
            <a:r>
              <a:rPr sz="2200" spc="-15" dirty="0">
                <a:solidFill>
                  <a:srgbClr val="BB562C"/>
                </a:solidFill>
                <a:latin typeface="Arial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Arial"/>
                <a:cs typeface="Carlito"/>
              </a:rPr>
              <a:t>visualization </a:t>
            </a:r>
            <a:r>
              <a:rPr sz="2200" spc="-5" dirty="0">
                <a:solidFill>
                  <a:srgbClr val="BB562C"/>
                </a:solidFill>
                <a:latin typeface="Arial"/>
                <a:cs typeface="Carlito"/>
              </a:rPr>
              <a:t>and</a:t>
            </a:r>
            <a:r>
              <a:rPr sz="2200" spc="155" dirty="0">
                <a:solidFill>
                  <a:srgbClr val="BB562C"/>
                </a:solidFill>
                <a:latin typeface="Arial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Arial"/>
                <a:cs typeface="Carlito"/>
              </a:rPr>
              <a:t>SQL</a:t>
            </a:r>
            <a:endParaRPr sz="22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Arial"/>
                <a:cs typeface="Carlito"/>
              </a:rPr>
              <a:t>Perform </a:t>
            </a:r>
            <a:r>
              <a:rPr sz="2200" spc="-30" dirty="0">
                <a:solidFill>
                  <a:srgbClr val="BB562C"/>
                </a:solidFill>
                <a:latin typeface="Arial"/>
                <a:cs typeface="Carlito"/>
              </a:rPr>
              <a:t>interactive </a:t>
            </a:r>
            <a:r>
              <a:rPr sz="2200" spc="-5" dirty="0">
                <a:solidFill>
                  <a:srgbClr val="BB562C"/>
                </a:solidFill>
                <a:latin typeface="Arial"/>
                <a:cs typeface="Carlito"/>
              </a:rPr>
              <a:t>visual analytics </a:t>
            </a:r>
            <a:r>
              <a:rPr sz="2200" spc="-15" dirty="0">
                <a:solidFill>
                  <a:srgbClr val="BB562C"/>
                </a:solidFill>
                <a:latin typeface="Arial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Arial"/>
                <a:cs typeface="Carlito"/>
              </a:rPr>
              <a:t>Folium </a:t>
            </a:r>
            <a:r>
              <a:rPr sz="2200" spc="-5" dirty="0">
                <a:solidFill>
                  <a:srgbClr val="BB562C"/>
                </a:solidFill>
                <a:latin typeface="Arial"/>
                <a:cs typeface="Carlito"/>
              </a:rPr>
              <a:t>and Plotly</a:t>
            </a:r>
            <a:r>
              <a:rPr sz="2200" spc="10" dirty="0">
                <a:solidFill>
                  <a:srgbClr val="BB562C"/>
                </a:solidFill>
                <a:latin typeface="Arial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Arial"/>
                <a:cs typeface="Carlito"/>
              </a:rPr>
              <a:t>Dash</a:t>
            </a:r>
            <a:endParaRPr sz="22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4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Arial"/>
                <a:cs typeface="Carlito"/>
              </a:rPr>
              <a:t>Perform </a:t>
            </a:r>
            <a:r>
              <a:rPr sz="2200" spc="-25" dirty="0">
                <a:solidFill>
                  <a:srgbClr val="BB562C"/>
                </a:solidFill>
                <a:latin typeface="Arial"/>
                <a:cs typeface="Carlito"/>
              </a:rPr>
              <a:t>predictive </a:t>
            </a:r>
            <a:r>
              <a:rPr sz="2200" spc="-20" dirty="0">
                <a:solidFill>
                  <a:srgbClr val="BB562C"/>
                </a:solidFill>
                <a:latin typeface="Arial"/>
                <a:cs typeface="Carlito"/>
              </a:rPr>
              <a:t>analysis </a:t>
            </a:r>
            <a:r>
              <a:rPr sz="2200" spc="-15" dirty="0">
                <a:solidFill>
                  <a:srgbClr val="BB562C"/>
                </a:solidFill>
                <a:latin typeface="Arial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Arial"/>
                <a:cs typeface="Carlito"/>
              </a:rPr>
              <a:t>classification</a:t>
            </a:r>
            <a:r>
              <a:rPr sz="2200" spc="170" dirty="0">
                <a:solidFill>
                  <a:srgbClr val="BB562C"/>
                </a:solidFill>
                <a:latin typeface="Arial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Arial"/>
                <a:cs typeface="Carlito"/>
              </a:rPr>
              <a:t>models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2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45" dirty="0">
                <a:solidFill>
                  <a:srgbClr val="BB562C"/>
                </a:solidFill>
                <a:latin typeface="Arial"/>
                <a:cs typeface="Carlito"/>
              </a:rPr>
              <a:t>Tuned </a:t>
            </a:r>
            <a:r>
              <a:rPr sz="1800" dirty="0">
                <a:solidFill>
                  <a:srgbClr val="BB562C"/>
                </a:solidFill>
                <a:latin typeface="Arial"/>
                <a:cs typeface="Carlito"/>
              </a:rPr>
              <a:t>models </a:t>
            </a:r>
            <a:r>
              <a:rPr sz="1800" spc="-5" dirty="0">
                <a:solidFill>
                  <a:srgbClr val="BB562C"/>
                </a:solidFill>
                <a:latin typeface="Arial"/>
                <a:cs typeface="Carlito"/>
              </a:rPr>
              <a:t>using</a:t>
            </a:r>
            <a:r>
              <a:rPr sz="1800" spc="10" dirty="0">
                <a:solidFill>
                  <a:srgbClr val="BB562C"/>
                </a:solidFill>
                <a:latin typeface="Arial"/>
                <a:cs typeface="Carlito"/>
              </a:rPr>
              <a:t> </a:t>
            </a:r>
            <a:r>
              <a:rPr sz="1800" spc="-20" dirty="0">
                <a:solidFill>
                  <a:srgbClr val="BB562C"/>
                </a:solidFill>
                <a:latin typeface="Arial"/>
                <a:cs typeface="Carlito"/>
              </a:rPr>
              <a:t>GridSearchCV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5450840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285" dirty="0">
                <a:solidFill>
                  <a:srgbClr val="242424"/>
                </a:solidFill>
                <a:latin typeface="Arial"/>
                <a:cs typeface="Arial"/>
              </a:rPr>
              <a:t>Methodology</a:t>
            </a:r>
            <a:endParaRPr sz="8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6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76019" y="4417517"/>
            <a:ext cx="889508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</a:pPr>
            <a:r>
              <a:rPr sz="2400" spc="-165" dirty="0">
                <a:solidFill>
                  <a:srgbClr val="616E52"/>
                </a:solidFill>
                <a:latin typeface="Arial"/>
                <a:cs typeface="Arial"/>
              </a:rPr>
              <a:t>OVERVIEW </a:t>
            </a:r>
            <a:r>
              <a:rPr sz="2400" spc="-285" dirty="0">
                <a:solidFill>
                  <a:srgbClr val="616E52"/>
                </a:solidFill>
                <a:latin typeface="Arial"/>
                <a:cs typeface="Arial"/>
              </a:rPr>
              <a:t>OF 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</a:t>
            </a:r>
            <a:r>
              <a:rPr sz="2400" spc="-140" dirty="0">
                <a:solidFill>
                  <a:srgbClr val="616E52"/>
                </a:solidFill>
                <a:latin typeface="Arial"/>
                <a:cs typeface="Arial"/>
              </a:rPr>
              <a:t>COLLECTION, 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WRANGLING,</a:t>
            </a:r>
            <a:r>
              <a:rPr sz="2400" spc="-12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105" dirty="0">
                <a:solidFill>
                  <a:srgbClr val="616E52"/>
                </a:solidFill>
                <a:latin typeface="Arial"/>
                <a:cs typeface="Arial"/>
              </a:rPr>
              <a:t>VISUALIZATION,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45"/>
              </a:lnSpc>
              <a:tabLst>
                <a:tab pos="1963420" algn="l"/>
                <a:tab pos="2682875" algn="l"/>
                <a:tab pos="3816350" algn="l"/>
              </a:tabLst>
            </a:pPr>
            <a:r>
              <a:rPr sz="2400" spc="-165" dirty="0">
                <a:solidFill>
                  <a:srgbClr val="616E52"/>
                </a:solidFill>
                <a:latin typeface="Arial"/>
                <a:cs typeface="Arial"/>
              </a:rPr>
              <a:t>DASHBOARD,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AND	</a:t>
            </a:r>
            <a:r>
              <a:rPr sz="2400" spc="-140" dirty="0">
                <a:solidFill>
                  <a:srgbClr val="616E52"/>
                </a:solidFill>
                <a:latin typeface="Arial"/>
                <a:cs typeface="Arial"/>
              </a:rPr>
              <a:t>MODEL	</a:t>
            </a:r>
            <a:r>
              <a:rPr sz="2400" spc="-150" dirty="0">
                <a:solidFill>
                  <a:srgbClr val="616E52"/>
                </a:solidFill>
                <a:latin typeface="Arial"/>
                <a:cs typeface="Arial"/>
              </a:rPr>
              <a:t>METHODS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47115" y="860805"/>
            <a:ext cx="60312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>
                <a:latin typeface="Arial"/>
              </a:rPr>
              <a:t>Data </a:t>
            </a:r>
            <a:r>
              <a:rPr spc="-235" dirty="0">
                <a:latin typeface="Arial"/>
              </a:rPr>
              <a:t>Collection</a:t>
            </a:r>
            <a:r>
              <a:rPr spc="-505" dirty="0">
                <a:latin typeface="Arial"/>
              </a:rPr>
              <a:t> </a:t>
            </a:r>
            <a:r>
              <a:rPr spc="-275" dirty="0">
                <a:latin typeface="Arial"/>
              </a:rPr>
              <a:t>Overview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7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899650" cy="3710304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42545">
              <a:lnSpc>
                <a:spcPts val="2210"/>
              </a:lnSpc>
              <a:spcBef>
                <a:spcPts val="335"/>
              </a:spcBef>
            </a:pPr>
            <a:r>
              <a:rPr sz="2000" spc="-25" dirty="0">
                <a:solidFill>
                  <a:srgbClr val="404040"/>
                </a:solidFill>
                <a:latin typeface="Arial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Arial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Arial"/>
                <a:cs typeface="Carlito"/>
              </a:rPr>
              <a:t>process </a:t>
            </a:r>
            <a:r>
              <a:rPr sz="2000" spc="-25" dirty="0">
                <a:solidFill>
                  <a:srgbClr val="404040"/>
                </a:solidFill>
                <a:latin typeface="Arial"/>
                <a:cs typeface="Carlito"/>
              </a:rPr>
              <a:t>involved </a:t>
            </a:r>
            <a:r>
              <a:rPr sz="2000" dirty="0">
                <a:solidFill>
                  <a:srgbClr val="404040"/>
                </a:solidFill>
                <a:latin typeface="Arial"/>
                <a:cs typeface="Carlito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Arial"/>
                <a:cs typeface="Carlito"/>
              </a:rPr>
              <a:t>combination </a:t>
            </a:r>
            <a:r>
              <a:rPr sz="2000" spc="-5" dirty="0">
                <a:solidFill>
                  <a:srgbClr val="404040"/>
                </a:solidFill>
                <a:latin typeface="Arial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Arial"/>
                <a:cs typeface="Carlito"/>
              </a:rPr>
              <a:t>API </a:t>
            </a:r>
            <a:r>
              <a:rPr sz="2000" spc="-20" dirty="0">
                <a:solidFill>
                  <a:srgbClr val="404040"/>
                </a:solidFill>
                <a:latin typeface="Arial"/>
                <a:cs typeface="Carlito"/>
              </a:rPr>
              <a:t>requests from </a:t>
            </a:r>
            <a:r>
              <a:rPr sz="2000" dirty="0">
                <a:solidFill>
                  <a:srgbClr val="404040"/>
                </a:solidFill>
                <a:latin typeface="Arial"/>
                <a:cs typeface="Carlito"/>
              </a:rPr>
              <a:t>Space X </a:t>
            </a:r>
            <a:r>
              <a:rPr sz="2000" spc="-5" dirty="0">
                <a:solidFill>
                  <a:srgbClr val="404040"/>
                </a:solidFill>
                <a:latin typeface="Arial"/>
                <a:cs typeface="Carlito"/>
              </a:rPr>
              <a:t>public </a:t>
            </a:r>
            <a:r>
              <a:rPr sz="2000" dirty="0">
                <a:solidFill>
                  <a:srgbClr val="404040"/>
                </a:solidFill>
                <a:latin typeface="Arial"/>
                <a:cs typeface="Carlito"/>
              </a:rPr>
              <a:t>API and </a:t>
            </a:r>
            <a:r>
              <a:rPr sz="2000" spc="-5" dirty="0">
                <a:solidFill>
                  <a:srgbClr val="404040"/>
                </a:solidFill>
                <a:latin typeface="Arial"/>
                <a:cs typeface="Carlito"/>
              </a:rPr>
              <a:t>web  scraping </a:t>
            </a:r>
            <a:r>
              <a:rPr sz="2000" spc="-25" dirty="0">
                <a:solidFill>
                  <a:srgbClr val="404040"/>
                </a:solidFill>
                <a:latin typeface="Arial"/>
                <a:cs typeface="Carlito"/>
              </a:rPr>
              <a:t>data </a:t>
            </a:r>
            <a:r>
              <a:rPr sz="2000" spc="-20" dirty="0">
                <a:solidFill>
                  <a:srgbClr val="404040"/>
                </a:solidFill>
                <a:latin typeface="Arial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Arial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Arial"/>
                <a:cs typeface="Carlito"/>
              </a:rPr>
              <a:t>table in </a:t>
            </a:r>
            <a:r>
              <a:rPr sz="2000" dirty="0">
                <a:solidFill>
                  <a:srgbClr val="404040"/>
                </a:solidFill>
                <a:latin typeface="Arial"/>
                <a:cs typeface="Carlito"/>
              </a:rPr>
              <a:t>Space </a:t>
            </a:r>
            <a:r>
              <a:rPr sz="2000" spc="-75" dirty="0">
                <a:solidFill>
                  <a:srgbClr val="404040"/>
                </a:solidFill>
                <a:latin typeface="Arial"/>
                <a:cs typeface="Carlito"/>
              </a:rPr>
              <a:t>X’s </a:t>
            </a:r>
            <a:r>
              <a:rPr sz="2000" dirty="0">
                <a:solidFill>
                  <a:srgbClr val="404040"/>
                </a:solidFill>
                <a:latin typeface="Arial"/>
                <a:cs typeface="Carlito"/>
              </a:rPr>
              <a:t>Wikipedia</a:t>
            </a:r>
            <a:r>
              <a:rPr sz="2000" spc="-100" dirty="0">
                <a:solidFill>
                  <a:srgbClr val="404040"/>
                </a:solidFill>
                <a:latin typeface="Arial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Arial"/>
                <a:cs typeface="Carlito"/>
              </a:rPr>
              <a:t>entry.</a:t>
            </a:r>
            <a:endParaRPr sz="2000">
              <a:latin typeface="Carlito"/>
              <a:cs typeface="Carlito"/>
            </a:endParaRPr>
          </a:p>
          <a:p>
            <a:pPr marL="12700" marR="356235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solidFill>
                  <a:srgbClr val="404040"/>
                </a:solidFill>
                <a:latin typeface="Arial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Arial"/>
                <a:cs typeface="Carlito"/>
              </a:rPr>
              <a:t>next </a:t>
            </a:r>
            <a:r>
              <a:rPr sz="2000" spc="-5" dirty="0">
                <a:solidFill>
                  <a:srgbClr val="404040"/>
                </a:solidFill>
                <a:latin typeface="Arial"/>
                <a:cs typeface="Carlito"/>
              </a:rPr>
              <a:t>slide will show </a:t>
            </a:r>
            <a:r>
              <a:rPr sz="2000" dirty="0">
                <a:solidFill>
                  <a:srgbClr val="404040"/>
                </a:solidFill>
                <a:latin typeface="Arial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Arial"/>
                <a:cs typeface="Carlito"/>
              </a:rPr>
              <a:t>flowchart of </a:t>
            </a:r>
            <a:r>
              <a:rPr sz="2000" spc="-25" dirty="0">
                <a:solidFill>
                  <a:srgbClr val="404040"/>
                </a:solidFill>
                <a:latin typeface="Arial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Arial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Arial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Arial"/>
                <a:cs typeface="Carlito"/>
              </a:rPr>
              <a:t>API and the </a:t>
            </a:r>
            <a:r>
              <a:rPr sz="2000" spc="-5" dirty="0">
                <a:solidFill>
                  <a:srgbClr val="404040"/>
                </a:solidFill>
                <a:latin typeface="Arial"/>
                <a:cs typeface="Carlito"/>
              </a:rPr>
              <a:t>one </a:t>
            </a:r>
            <a:r>
              <a:rPr sz="2000" spc="-20" dirty="0">
                <a:solidFill>
                  <a:srgbClr val="404040"/>
                </a:solidFill>
                <a:latin typeface="Arial"/>
                <a:cs typeface="Carlito"/>
              </a:rPr>
              <a:t>after </a:t>
            </a:r>
            <a:r>
              <a:rPr sz="2000" spc="-5" dirty="0">
                <a:solidFill>
                  <a:srgbClr val="404040"/>
                </a:solidFill>
                <a:latin typeface="Arial"/>
                <a:cs typeface="Carlito"/>
              </a:rPr>
              <a:t>will show  </a:t>
            </a:r>
            <a:r>
              <a:rPr sz="2000" dirty="0">
                <a:solidFill>
                  <a:srgbClr val="404040"/>
                </a:solidFill>
                <a:latin typeface="Arial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Arial"/>
                <a:cs typeface="Carlito"/>
              </a:rPr>
              <a:t>flowchart of </a:t>
            </a:r>
            <a:r>
              <a:rPr sz="2000" spc="-25" dirty="0">
                <a:solidFill>
                  <a:srgbClr val="404040"/>
                </a:solidFill>
                <a:latin typeface="Arial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Arial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Arial"/>
                <a:cs typeface="Carlito"/>
              </a:rPr>
              <a:t>from</a:t>
            </a:r>
            <a:r>
              <a:rPr sz="2000" spc="-110" dirty="0">
                <a:solidFill>
                  <a:srgbClr val="404040"/>
                </a:solidFill>
                <a:latin typeface="Arial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Arial"/>
                <a:cs typeface="Carlito"/>
              </a:rPr>
              <a:t>webscraping.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4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Arial"/>
                <a:cs typeface="Carlito"/>
              </a:rPr>
              <a:t>Space X API </a:t>
            </a:r>
            <a:r>
              <a:rPr sz="20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Arial"/>
                <a:cs typeface="Carlito"/>
              </a:rPr>
              <a:t>Data</a:t>
            </a:r>
            <a:r>
              <a:rPr sz="2000" u="heavy" spc="-9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Arial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Arial"/>
                <a:cs typeface="Carlito"/>
              </a:rPr>
              <a:t>Columns: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0" dirty="0">
                <a:solidFill>
                  <a:srgbClr val="404040"/>
                </a:solidFill>
                <a:latin typeface="Arial"/>
                <a:cs typeface="Carlito"/>
              </a:rPr>
              <a:t>FlightNumber, </a:t>
            </a:r>
            <a:r>
              <a:rPr sz="2000" spc="-20" dirty="0">
                <a:solidFill>
                  <a:srgbClr val="404040"/>
                </a:solidFill>
                <a:latin typeface="Arial"/>
                <a:cs typeface="Carlito"/>
              </a:rPr>
              <a:t>Date, </a:t>
            </a:r>
            <a:r>
              <a:rPr sz="2000" spc="-25" dirty="0">
                <a:solidFill>
                  <a:srgbClr val="404040"/>
                </a:solidFill>
                <a:latin typeface="Arial"/>
                <a:cs typeface="Carlito"/>
              </a:rPr>
              <a:t>BoosterVersion, </a:t>
            </a:r>
            <a:r>
              <a:rPr sz="2000" spc="-20" dirty="0">
                <a:solidFill>
                  <a:srgbClr val="404040"/>
                </a:solidFill>
                <a:latin typeface="Arial"/>
                <a:cs typeface="Carlito"/>
              </a:rPr>
              <a:t>PayloadMass, </a:t>
            </a:r>
            <a:r>
              <a:rPr sz="2000" spc="-5" dirty="0">
                <a:solidFill>
                  <a:srgbClr val="404040"/>
                </a:solidFill>
                <a:latin typeface="Arial"/>
                <a:cs typeface="Carlito"/>
              </a:rPr>
              <a:t>Orbit, LaunchSite, </a:t>
            </a:r>
            <a:r>
              <a:rPr sz="2000" spc="-15" dirty="0">
                <a:solidFill>
                  <a:srgbClr val="404040"/>
                </a:solidFill>
                <a:latin typeface="Arial"/>
                <a:cs typeface="Carlito"/>
              </a:rPr>
              <a:t>Outcome, </a:t>
            </a:r>
            <a:r>
              <a:rPr sz="2000" spc="-5" dirty="0">
                <a:solidFill>
                  <a:srgbClr val="404040"/>
                </a:solidFill>
                <a:latin typeface="Arial"/>
                <a:cs typeface="Carlito"/>
              </a:rPr>
              <a:t>Flights,</a:t>
            </a:r>
            <a:r>
              <a:rPr sz="2000" spc="55" dirty="0">
                <a:solidFill>
                  <a:srgbClr val="404040"/>
                </a:solidFill>
                <a:latin typeface="Arial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Arial"/>
                <a:cs typeface="Carlito"/>
              </a:rPr>
              <a:t>GridFins,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Arial"/>
                <a:cs typeface="Carlito"/>
              </a:rPr>
              <a:t>Reused, Legs, </a:t>
            </a:r>
            <a:r>
              <a:rPr sz="2000" spc="-10" dirty="0">
                <a:solidFill>
                  <a:srgbClr val="404040"/>
                </a:solidFill>
                <a:latin typeface="Arial"/>
                <a:cs typeface="Carlito"/>
              </a:rPr>
              <a:t>LandingPad, </a:t>
            </a:r>
            <a:r>
              <a:rPr sz="2000" dirty="0">
                <a:solidFill>
                  <a:srgbClr val="404040"/>
                </a:solidFill>
                <a:latin typeface="Arial"/>
                <a:cs typeface="Carlito"/>
              </a:rPr>
              <a:t>Block, </a:t>
            </a:r>
            <a:r>
              <a:rPr sz="2000" spc="-10" dirty="0">
                <a:solidFill>
                  <a:srgbClr val="404040"/>
                </a:solidFill>
                <a:latin typeface="Arial"/>
                <a:cs typeface="Carlito"/>
              </a:rPr>
              <a:t>ReusedCount, </a:t>
            </a:r>
            <a:r>
              <a:rPr sz="2000" spc="-5" dirty="0">
                <a:solidFill>
                  <a:srgbClr val="404040"/>
                </a:solidFill>
                <a:latin typeface="Arial"/>
                <a:cs typeface="Carlito"/>
              </a:rPr>
              <a:t>Serial, Longitude,</a:t>
            </a:r>
            <a:r>
              <a:rPr sz="2000" spc="-229" dirty="0">
                <a:solidFill>
                  <a:srgbClr val="404040"/>
                </a:solidFill>
                <a:latin typeface="Arial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Arial"/>
                <a:cs typeface="Carlito"/>
              </a:rPr>
              <a:t>Latitude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Arial"/>
                <a:cs typeface="Carlito"/>
              </a:rPr>
              <a:t>Wikipedia </a:t>
            </a:r>
            <a:r>
              <a:rPr sz="20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Arial"/>
                <a:cs typeface="Carlito"/>
              </a:rPr>
              <a:t>Webscrape Data</a:t>
            </a:r>
            <a:r>
              <a:rPr sz="2000" u="heavy" spc="-1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Arial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Arial"/>
                <a:cs typeface="Carlito"/>
              </a:rPr>
              <a:t>Columns:</a:t>
            </a:r>
            <a:endParaRPr sz="2000">
              <a:latin typeface="Carlito"/>
              <a:cs typeface="Carlito"/>
            </a:endParaRPr>
          </a:p>
          <a:p>
            <a:pPr marL="12700" marR="837565">
              <a:lnSpc>
                <a:spcPts val="2200"/>
              </a:lnSpc>
              <a:spcBef>
                <a:spcPts val="1440"/>
              </a:spcBef>
            </a:pPr>
            <a:r>
              <a:rPr sz="2000" spc="-15" dirty="0">
                <a:solidFill>
                  <a:srgbClr val="404040"/>
                </a:solidFill>
                <a:latin typeface="Arial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Arial"/>
                <a:cs typeface="Carlito"/>
              </a:rPr>
              <a:t>No., </a:t>
            </a:r>
            <a:r>
              <a:rPr sz="2000" spc="-5" dirty="0">
                <a:solidFill>
                  <a:srgbClr val="404040"/>
                </a:solidFill>
                <a:latin typeface="Arial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Arial"/>
                <a:cs typeface="Carlito"/>
              </a:rPr>
              <a:t>site, </a:t>
            </a:r>
            <a:r>
              <a:rPr sz="2000" spc="-25" dirty="0">
                <a:solidFill>
                  <a:srgbClr val="404040"/>
                </a:solidFill>
                <a:latin typeface="Arial"/>
                <a:cs typeface="Carlito"/>
              </a:rPr>
              <a:t>Payload, </a:t>
            </a:r>
            <a:r>
              <a:rPr sz="2000" spc="-20" dirty="0">
                <a:solidFill>
                  <a:srgbClr val="404040"/>
                </a:solidFill>
                <a:latin typeface="Arial"/>
                <a:cs typeface="Carlito"/>
              </a:rPr>
              <a:t>PayloadMass, </a:t>
            </a:r>
            <a:r>
              <a:rPr sz="2000" spc="-5" dirty="0">
                <a:solidFill>
                  <a:srgbClr val="404040"/>
                </a:solidFill>
                <a:latin typeface="Arial"/>
                <a:cs typeface="Carlito"/>
              </a:rPr>
              <a:t>Orbit, </a:t>
            </a:r>
            <a:r>
              <a:rPr sz="2000" spc="-60" dirty="0">
                <a:solidFill>
                  <a:srgbClr val="404040"/>
                </a:solidFill>
                <a:latin typeface="Arial"/>
                <a:cs typeface="Carlito"/>
              </a:rPr>
              <a:t>Customer, </a:t>
            </a:r>
            <a:r>
              <a:rPr sz="2000" spc="-5" dirty="0">
                <a:solidFill>
                  <a:srgbClr val="404040"/>
                </a:solidFill>
                <a:latin typeface="Arial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Arial"/>
                <a:cs typeface="Carlito"/>
              </a:rPr>
              <a:t>outcome, </a:t>
            </a:r>
            <a:r>
              <a:rPr sz="2000" spc="-45" dirty="0">
                <a:solidFill>
                  <a:srgbClr val="404040"/>
                </a:solidFill>
                <a:latin typeface="Arial"/>
                <a:cs typeface="Carlito"/>
              </a:rPr>
              <a:t>Version  </a:t>
            </a:r>
            <a:r>
              <a:rPr sz="2000" spc="-60" dirty="0">
                <a:solidFill>
                  <a:srgbClr val="404040"/>
                </a:solidFill>
                <a:latin typeface="Arial"/>
                <a:cs typeface="Carlito"/>
              </a:rPr>
              <a:t>Booster, </a:t>
            </a:r>
            <a:r>
              <a:rPr sz="2000" spc="-20" dirty="0">
                <a:solidFill>
                  <a:srgbClr val="404040"/>
                </a:solidFill>
                <a:latin typeface="Arial"/>
                <a:cs typeface="Carlito"/>
              </a:rPr>
              <a:t>Booster </a:t>
            </a:r>
            <a:r>
              <a:rPr sz="2000" dirty="0">
                <a:solidFill>
                  <a:srgbClr val="404040"/>
                </a:solidFill>
                <a:latin typeface="Arial"/>
                <a:cs typeface="Carlito"/>
              </a:rPr>
              <a:t>landing, </a:t>
            </a:r>
            <a:r>
              <a:rPr sz="2000" spc="-20" dirty="0">
                <a:solidFill>
                  <a:srgbClr val="404040"/>
                </a:solidFill>
                <a:latin typeface="Arial"/>
                <a:cs typeface="Carlito"/>
              </a:rPr>
              <a:t>Date,</a:t>
            </a:r>
            <a:r>
              <a:rPr sz="2000" spc="40" dirty="0">
                <a:solidFill>
                  <a:srgbClr val="404040"/>
                </a:solidFill>
                <a:latin typeface="Arial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Arial"/>
                <a:cs typeface="Carlito"/>
              </a:rPr>
              <a:t>Time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04004" cy="6858000"/>
            <a:chOff x="0" y="0"/>
            <a:chExt cx="41040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4015"/>
              </a:lnSpc>
            </a:pPr>
            <a:r>
              <a:rPr sz="3600" spc="-425" dirty="0">
                <a:solidFill>
                  <a:srgbClr val="FFFFFF"/>
                </a:solidFill>
                <a:latin typeface="Arial"/>
                <a:cs typeface="Arial"/>
              </a:rPr>
              <a:t>SpaceX</a:t>
            </a:r>
            <a:r>
              <a:rPr sz="3600" spc="-385" dirty="0">
                <a:solidFill>
                  <a:srgbClr val="FFFFFF"/>
                </a:solidFill>
                <a:latin typeface="Arial"/>
                <a:cs typeface="Arial"/>
              </a:rPr>
              <a:t> API</a:t>
            </a:r>
            <a:endParaRPr sz="3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062728" y="1754123"/>
            <a:ext cx="237744" cy="13898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4782311" y="1478280"/>
            <a:ext cx="1851660" cy="1607820"/>
            <a:chOff x="4782311" y="1478280"/>
            <a:chExt cx="1851660" cy="1607820"/>
          </a:xfrm>
        </p:grpSpPr>
        <p:sp>
          <p:nvSpPr>
            <p:cNvPr id="8" name="object 8"/>
            <p:cNvSpPr/>
            <p:nvPr/>
          </p:nvSpPr>
          <p:spPr>
            <a:xfrm>
              <a:off x="5084063" y="1766316"/>
              <a:ext cx="158496" cy="13197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782311" y="1478280"/>
              <a:ext cx="1851660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888991" y="1719072"/>
              <a:ext cx="1677923" cy="69646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803647" y="1499616"/>
              <a:ext cx="1772411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015864" y="1766061"/>
            <a:ext cx="1461135" cy="446917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479425" marR="5080" indent="-466725">
              <a:lnSpc>
                <a:spcPts val="1639"/>
              </a:lnSpc>
              <a:spcBef>
                <a:spcPts val="285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Carlito"/>
              </a:rPr>
              <a:t>Request</a:t>
            </a:r>
            <a:r>
              <a:rPr lang="vi-VN" sz="1400" spc="-5" dirty="0">
                <a:solidFill>
                  <a:srgbClr val="FFFFFF"/>
                </a:solidFill>
                <a:latin typeface="Arial"/>
                <a:cs typeface="Carlito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Arial"/>
                <a:cs typeface="Carlito"/>
              </a:rPr>
              <a:t>(Space</a:t>
            </a:r>
            <a:r>
              <a:rPr sz="1400" spc="-240" dirty="0">
                <a:solidFill>
                  <a:srgbClr val="FFFFFF"/>
                </a:solidFill>
                <a:latin typeface="Arial"/>
                <a:cs typeface="Carlito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Carlito"/>
              </a:rPr>
              <a:t>X  APIs)</a:t>
            </a:r>
            <a:endParaRPr sz="1400" dirty="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782311" y="2807207"/>
            <a:ext cx="1851660" cy="1666239"/>
            <a:chOff x="4782311" y="2807207"/>
            <a:chExt cx="1851660" cy="1666239"/>
          </a:xfrm>
        </p:grpSpPr>
        <p:sp>
          <p:nvSpPr>
            <p:cNvPr id="14" name="object 14"/>
            <p:cNvSpPr/>
            <p:nvPr/>
          </p:nvSpPr>
          <p:spPr>
            <a:xfrm>
              <a:off x="5062727" y="3073907"/>
              <a:ext cx="237744" cy="139903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084063" y="3095243"/>
              <a:ext cx="158496" cy="13197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782311" y="2807207"/>
              <a:ext cx="1851660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888991" y="2839211"/>
              <a:ext cx="1677923" cy="111556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803647" y="2828543"/>
              <a:ext cx="1772411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015865" y="2886583"/>
            <a:ext cx="1461134" cy="824841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 marR="5080" indent="4445" algn="ctr">
              <a:lnSpc>
                <a:spcPct val="91600"/>
              </a:lnSpc>
              <a:spcBef>
                <a:spcPts val="250"/>
              </a:spcBef>
            </a:pPr>
            <a:r>
              <a:rPr sz="1400" dirty="0">
                <a:solidFill>
                  <a:srgbClr val="FFFFFF"/>
                </a:solidFill>
                <a:latin typeface="Arial"/>
                <a:cs typeface="Carlito"/>
              </a:rPr>
              <a:t>.JSON </a:t>
            </a:r>
            <a:r>
              <a:rPr sz="1400" spc="-5" dirty="0">
                <a:solidFill>
                  <a:srgbClr val="FFFFFF"/>
                </a:solidFill>
                <a:latin typeface="Arial"/>
                <a:cs typeface="Carlito"/>
              </a:rPr>
              <a:t>file </a:t>
            </a:r>
            <a:r>
              <a:rPr sz="1400" dirty="0">
                <a:solidFill>
                  <a:srgbClr val="FFFFFF"/>
                </a:solidFill>
                <a:latin typeface="Arial"/>
                <a:cs typeface="Carlito"/>
              </a:rPr>
              <a:t>+  </a:t>
            </a:r>
            <a:r>
              <a:rPr sz="1400" spc="-10" dirty="0">
                <a:solidFill>
                  <a:srgbClr val="FFFFFF"/>
                </a:solidFill>
                <a:latin typeface="Arial"/>
                <a:cs typeface="Carlito"/>
              </a:rPr>
              <a:t>Lists(Launch</a:t>
            </a:r>
            <a:r>
              <a:rPr sz="1400" spc="-125" dirty="0">
                <a:solidFill>
                  <a:srgbClr val="FFFFFF"/>
                </a:solidFill>
                <a:latin typeface="Arial"/>
                <a:cs typeface="Carlito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Arial"/>
                <a:cs typeface="Carlito"/>
              </a:rPr>
              <a:t>Site,  </a:t>
            </a:r>
            <a:r>
              <a:rPr sz="1400" spc="-5" dirty="0">
                <a:solidFill>
                  <a:srgbClr val="FFFFFF"/>
                </a:solidFill>
                <a:latin typeface="Arial"/>
                <a:cs typeface="Carlito"/>
              </a:rPr>
              <a:t>Booster </a:t>
            </a:r>
            <a:r>
              <a:rPr sz="1400" spc="-25" dirty="0">
                <a:solidFill>
                  <a:srgbClr val="FFFFFF"/>
                </a:solidFill>
                <a:latin typeface="Arial"/>
                <a:cs typeface="Carlito"/>
              </a:rPr>
              <a:t>Version,  </a:t>
            </a:r>
            <a:r>
              <a:rPr sz="1400" spc="-20" dirty="0">
                <a:solidFill>
                  <a:srgbClr val="FFFFFF"/>
                </a:solidFill>
                <a:latin typeface="Arial"/>
                <a:cs typeface="Carlito"/>
              </a:rPr>
              <a:t>Payload</a:t>
            </a:r>
            <a:r>
              <a:rPr sz="1400" spc="-75" dirty="0">
                <a:solidFill>
                  <a:srgbClr val="FFFFFF"/>
                </a:solidFill>
                <a:latin typeface="Arial"/>
                <a:cs typeface="Carlito"/>
              </a:rPr>
              <a:t> </a:t>
            </a:r>
            <a:r>
              <a:rPr sz="1400" spc="-15" dirty="0">
                <a:solidFill>
                  <a:srgbClr val="FFFFFF"/>
                </a:solidFill>
                <a:latin typeface="Arial"/>
                <a:cs typeface="Carlito"/>
              </a:rPr>
              <a:t>Data)</a:t>
            </a:r>
            <a:endParaRPr sz="1400" dirty="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4782311" y="4137659"/>
            <a:ext cx="2790825" cy="1141730"/>
            <a:chOff x="4782311" y="4137659"/>
            <a:chExt cx="2790825" cy="1141730"/>
          </a:xfrm>
        </p:grpSpPr>
        <p:sp>
          <p:nvSpPr>
            <p:cNvPr id="21" name="object 21"/>
            <p:cNvSpPr/>
            <p:nvPr/>
          </p:nvSpPr>
          <p:spPr>
            <a:xfrm>
              <a:off x="5146547" y="4319015"/>
              <a:ext cx="2426207" cy="23926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167883" y="4340351"/>
              <a:ext cx="2346960" cy="16001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782311" y="4137659"/>
              <a:ext cx="1851660" cy="11414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850891" y="4273295"/>
              <a:ext cx="1755648" cy="90525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803647" y="4158995"/>
              <a:ext cx="1772411" cy="10622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4977765" y="4320920"/>
            <a:ext cx="1403985" cy="61760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ct val="89800"/>
              </a:lnSpc>
              <a:spcBef>
                <a:spcPts val="280"/>
              </a:spcBef>
            </a:pPr>
            <a:r>
              <a:rPr sz="1400" spc="-10" dirty="0">
                <a:solidFill>
                  <a:srgbClr val="FFFFFF"/>
                </a:solidFill>
                <a:latin typeface="Arial"/>
                <a:cs typeface="Carlito"/>
              </a:rPr>
              <a:t>Json_normalize</a:t>
            </a:r>
            <a:r>
              <a:rPr sz="1400" spc="-170" dirty="0">
                <a:solidFill>
                  <a:srgbClr val="FFFFFF"/>
                </a:solidFill>
                <a:latin typeface="Arial"/>
                <a:cs typeface="Carlito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Arial"/>
                <a:cs typeface="Carlito"/>
              </a:rPr>
              <a:t>to  </a:t>
            </a:r>
            <a:r>
              <a:rPr sz="1400" spc="-20" dirty="0">
                <a:solidFill>
                  <a:srgbClr val="FFFFFF"/>
                </a:solidFill>
                <a:latin typeface="Arial"/>
                <a:cs typeface="Carlito"/>
              </a:rPr>
              <a:t>DataFrame data  from</a:t>
            </a:r>
            <a:r>
              <a:rPr sz="1400" spc="-45" dirty="0">
                <a:solidFill>
                  <a:srgbClr val="FFFFFF"/>
                </a:solidFill>
                <a:latin typeface="Arial"/>
                <a:cs typeface="Carlito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Carlito"/>
              </a:rPr>
              <a:t>JSON</a:t>
            </a:r>
            <a:endParaRPr sz="1400" dirty="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7139940" y="3073907"/>
            <a:ext cx="1859280" cy="2205355"/>
            <a:chOff x="7139940" y="3073907"/>
            <a:chExt cx="1859280" cy="2205355"/>
          </a:xfrm>
        </p:grpSpPr>
        <p:sp>
          <p:nvSpPr>
            <p:cNvPr id="28" name="object 28"/>
            <p:cNvSpPr/>
            <p:nvPr/>
          </p:nvSpPr>
          <p:spPr>
            <a:xfrm>
              <a:off x="7418832" y="3073907"/>
              <a:ext cx="239268" cy="139903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440168" y="3095243"/>
              <a:ext cx="160020" cy="131978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139940" y="4137659"/>
              <a:ext cx="1851659" cy="11414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173468" y="4378451"/>
              <a:ext cx="1825752" cy="694944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161276" y="4158995"/>
              <a:ext cx="1772412" cy="10622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7300721" y="4425442"/>
            <a:ext cx="148399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575945" marR="5080" indent="-563880">
              <a:lnSpc>
                <a:spcPts val="1639"/>
              </a:lnSpc>
              <a:spcBef>
                <a:spcPts val="285"/>
              </a:spcBef>
            </a:pPr>
            <a:r>
              <a:rPr sz="1400" dirty="0">
                <a:solidFill>
                  <a:srgbClr val="FFFFFF"/>
                </a:solidFill>
                <a:latin typeface="Arial"/>
                <a:cs typeface="Carlito"/>
              </a:rPr>
              <a:t>Dictionary</a:t>
            </a:r>
            <a:r>
              <a:rPr sz="1400" spc="-95" dirty="0">
                <a:solidFill>
                  <a:srgbClr val="FFFFFF"/>
                </a:solidFill>
                <a:latin typeface="Arial"/>
                <a:cs typeface="Carlito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Arial"/>
                <a:cs typeface="Carlito"/>
              </a:rPr>
              <a:t>relevant  </a:t>
            </a:r>
            <a:r>
              <a:rPr sz="1400" spc="-20" dirty="0">
                <a:solidFill>
                  <a:srgbClr val="FFFFFF"/>
                </a:solidFill>
                <a:latin typeface="Arial"/>
                <a:cs typeface="Carlito"/>
              </a:rPr>
              <a:t>data</a:t>
            </a:r>
            <a:endParaRPr sz="1400" dirty="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7139940" y="1744979"/>
            <a:ext cx="1868805" cy="2205355"/>
            <a:chOff x="7139940" y="1744979"/>
            <a:chExt cx="1868805" cy="2205355"/>
          </a:xfrm>
        </p:grpSpPr>
        <p:sp>
          <p:nvSpPr>
            <p:cNvPr id="35" name="object 35"/>
            <p:cNvSpPr/>
            <p:nvPr/>
          </p:nvSpPr>
          <p:spPr>
            <a:xfrm>
              <a:off x="7418832" y="1744979"/>
              <a:ext cx="239268" cy="139903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440168" y="1766315"/>
              <a:ext cx="160020" cy="131978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139940" y="2807207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164324" y="3047999"/>
              <a:ext cx="1844039" cy="696468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161276" y="2828543"/>
              <a:ext cx="1772412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7291578" y="3096005"/>
            <a:ext cx="1493138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332740" marR="5080" indent="-320040">
              <a:lnSpc>
                <a:spcPts val="1639"/>
              </a:lnSpc>
              <a:spcBef>
                <a:spcPts val="285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Carlito"/>
              </a:rPr>
              <a:t>Cast </a:t>
            </a:r>
            <a:r>
              <a:rPr sz="1400" dirty="0">
                <a:solidFill>
                  <a:srgbClr val="FFFFFF"/>
                </a:solidFill>
                <a:latin typeface="Arial"/>
                <a:cs typeface="Carlito"/>
              </a:rPr>
              <a:t>dictionary</a:t>
            </a:r>
            <a:r>
              <a:rPr sz="1400" spc="-250" dirty="0">
                <a:solidFill>
                  <a:srgbClr val="FFFFFF"/>
                </a:solidFill>
                <a:latin typeface="Arial"/>
                <a:cs typeface="Carlito"/>
              </a:rPr>
              <a:t> </a:t>
            </a:r>
            <a:r>
              <a:rPr sz="1400" spc="-15" dirty="0">
                <a:solidFill>
                  <a:srgbClr val="FFFFFF"/>
                </a:solidFill>
                <a:latin typeface="Arial"/>
                <a:cs typeface="Carlito"/>
              </a:rPr>
              <a:t>to </a:t>
            </a:r>
            <a:r>
              <a:rPr sz="1400" dirty="0">
                <a:solidFill>
                  <a:srgbClr val="FFFFFF"/>
                </a:solidFill>
                <a:latin typeface="Arial"/>
                <a:cs typeface="Carlito"/>
              </a:rPr>
              <a:t>a</a:t>
            </a:r>
            <a:r>
              <a:rPr lang="vi-VN" sz="1400" dirty="0">
                <a:solidFill>
                  <a:srgbClr val="FFFFFF"/>
                </a:solidFill>
                <a:latin typeface="Arial"/>
                <a:cs typeface="Carlito"/>
              </a:rPr>
              <a:t> </a:t>
            </a:r>
            <a:r>
              <a:rPr sz="1400" spc="-20" dirty="0" err="1">
                <a:solidFill>
                  <a:srgbClr val="FFFFFF"/>
                </a:solidFill>
                <a:latin typeface="Arial"/>
                <a:cs typeface="Carlito"/>
              </a:rPr>
              <a:t>DataFrame</a:t>
            </a:r>
            <a:endParaRPr sz="1400" dirty="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7139940" y="1478280"/>
            <a:ext cx="2790825" cy="1143000"/>
            <a:chOff x="7139940" y="1478280"/>
            <a:chExt cx="2790825" cy="1143000"/>
          </a:xfrm>
        </p:grpSpPr>
        <p:sp>
          <p:nvSpPr>
            <p:cNvPr id="42" name="object 42"/>
            <p:cNvSpPr/>
            <p:nvPr/>
          </p:nvSpPr>
          <p:spPr>
            <a:xfrm>
              <a:off x="7504176" y="1661160"/>
              <a:ext cx="2426207" cy="237744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400"/>
            </a:p>
          </p:txBody>
        </p:sp>
        <p:sp>
          <p:nvSpPr>
            <p:cNvPr id="43" name="object 43"/>
            <p:cNvSpPr/>
            <p:nvPr/>
          </p:nvSpPr>
          <p:spPr>
            <a:xfrm>
              <a:off x="7525512" y="1682496"/>
              <a:ext cx="2346959" cy="158496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400"/>
            </a:p>
          </p:txBody>
        </p:sp>
        <p:sp>
          <p:nvSpPr>
            <p:cNvPr id="44" name="object 44"/>
            <p:cNvSpPr/>
            <p:nvPr/>
          </p:nvSpPr>
          <p:spPr>
            <a:xfrm>
              <a:off x="7139940" y="1478280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400"/>
            </a:p>
          </p:txBody>
        </p:sp>
        <p:sp>
          <p:nvSpPr>
            <p:cNvPr id="45" name="object 45"/>
            <p:cNvSpPr/>
            <p:nvPr/>
          </p:nvSpPr>
          <p:spPr>
            <a:xfrm>
              <a:off x="7226808" y="1615440"/>
              <a:ext cx="1717548" cy="903731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400"/>
            </a:p>
          </p:txBody>
        </p:sp>
        <p:sp>
          <p:nvSpPr>
            <p:cNvPr id="46" name="object 46"/>
            <p:cNvSpPr/>
            <p:nvPr/>
          </p:nvSpPr>
          <p:spPr>
            <a:xfrm>
              <a:off x="7161276" y="1499616"/>
              <a:ext cx="1772412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400"/>
            </a:p>
          </p:txBody>
        </p:sp>
      </p:grpSp>
      <p:sp>
        <p:nvSpPr>
          <p:cNvPr id="47" name="object 47"/>
          <p:cNvSpPr txBox="1">
            <a:spLocks noGrp="1"/>
          </p:cNvSpPr>
          <p:nvPr>
            <p:ph type="title"/>
          </p:nvPr>
        </p:nvSpPr>
        <p:spPr>
          <a:xfrm>
            <a:off x="7354061" y="1660905"/>
            <a:ext cx="1373505" cy="67310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ts val="1650"/>
              </a:lnSpc>
              <a:spcBef>
                <a:spcPts val="280"/>
              </a:spcBef>
            </a:pPr>
            <a:r>
              <a:rPr sz="1500" spc="-5" dirty="0">
                <a:solidFill>
                  <a:srgbClr val="FFFFFF"/>
                </a:solidFill>
                <a:latin typeface="Arial"/>
                <a:cs typeface="Carlito"/>
              </a:rPr>
              <a:t>Filter </a:t>
            </a:r>
            <a:r>
              <a:rPr sz="1500" spc="-10" dirty="0">
                <a:solidFill>
                  <a:srgbClr val="FFFFFF"/>
                </a:solidFill>
                <a:latin typeface="Arial"/>
                <a:cs typeface="Carlito"/>
              </a:rPr>
              <a:t>data to</a:t>
            </a:r>
            <a:r>
              <a:rPr sz="1500" spc="-204" dirty="0">
                <a:solidFill>
                  <a:srgbClr val="FFFFFF"/>
                </a:solidFill>
                <a:latin typeface="Arial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Arial"/>
                <a:cs typeface="Carlito"/>
              </a:rPr>
              <a:t>only  </a:t>
            </a:r>
            <a:r>
              <a:rPr sz="1500" dirty="0">
                <a:solidFill>
                  <a:srgbClr val="FFFFFF"/>
                </a:solidFill>
                <a:latin typeface="Arial"/>
                <a:cs typeface="Carlito"/>
              </a:rPr>
              <a:t>include </a:t>
            </a:r>
            <a:r>
              <a:rPr sz="1500" spc="-20" dirty="0">
                <a:solidFill>
                  <a:srgbClr val="FFFFFF"/>
                </a:solidFill>
                <a:latin typeface="Arial"/>
                <a:cs typeface="Carlito"/>
              </a:rPr>
              <a:t>Falcon </a:t>
            </a:r>
            <a:r>
              <a:rPr sz="1500" dirty="0">
                <a:solidFill>
                  <a:srgbClr val="FFFFFF"/>
                </a:solidFill>
                <a:latin typeface="Arial"/>
                <a:cs typeface="Carlito"/>
              </a:rPr>
              <a:t>9  launches</a:t>
            </a:r>
            <a:endParaRPr sz="1500" dirty="0">
              <a:latin typeface="Carlito"/>
              <a:cs typeface="Carlito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9496043" y="1478280"/>
            <a:ext cx="1894839" cy="1143000"/>
            <a:chOff x="9496043" y="1478280"/>
            <a:chExt cx="1894839" cy="1143000"/>
          </a:xfrm>
        </p:grpSpPr>
        <p:sp>
          <p:nvSpPr>
            <p:cNvPr id="49" name="object 49"/>
            <p:cNvSpPr/>
            <p:nvPr/>
          </p:nvSpPr>
          <p:spPr>
            <a:xfrm>
              <a:off x="9496043" y="1478280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9497567" y="1615440"/>
              <a:ext cx="1892807" cy="903731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9517379" y="1499616"/>
              <a:ext cx="1772412" cy="1063752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9640316" y="1660905"/>
            <a:ext cx="1539240" cy="62158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 indent="-1270" algn="ctr">
              <a:lnSpc>
                <a:spcPct val="91000"/>
              </a:lnSpc>
              <a:spcBef>
                <a:spcPts val="260"/>
              </a:spcBef>
            </a:pPr>
            <a:r>
              <a:rPr sz="1400" spc="-20" dirty="0">
                <a:solidFill>
                  <a:srgbClr val="FFFFFF"/>
                </a:solidFill>
                <a:latin typeface="Arial"/>
                <a:cs typeface="Carlito"/>
              </a:rPr>
              <a:t>Imputate </a:t>
            </a:r>
            <a:r>
              <a:rPr sz="1400" spc="-5" dirty="0">
                <a:solidFill>
                  <a:srgbClr val="FFFFFF"/>
                </a:solidFill>
                <a:latin typeface="Arial"/>
                <a:cs typeface="Carlito"/>
              </a:rPr>
              <a:t>missing  </a:t>
            </a:r>
            <a:r>
              <a:rPr sz="1400" spc="-20" dirty="0">
                <a:solidFill>
                  <a:srgbClr val="FFFFFF"/>
                </a:solidFill>
                <a:latin typeface="Arial"/>
                <a:cs typeface="Carlito"/>
              </a:rPr>
              <a:t>PayloadMass</a:t>
            </a:r>
            <a:r>
              <a:rPr sz="1400" spc="-160" dirty="0">
                <a:solidFill>
                  <a:srgbClr val="FFFFFF"/>
                </a:solidFill>
                <a:latin typeface="Arial"/>
                <a:cs typeface="Carlito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"/>
                <a:cs typeface="Carlito"/>
              </a:rPr>
              <a:t>values  with</a:t>
            </a:r>
            <a:r>
              <a:rPr sz="1400" spc="-35" dirty="0">
                <a:solidFill>
                  <a:srgbClr val="FFFFFF"/>
                </a:solidFill>
                <a:latin typeface="Arial"/>
                <a:cs typeface="Carlito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Carlito"/>
              </a:rPr>
              <a:t>mean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35635" y="4830826"/>
            <a:ext cx="86550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Carlito"/>
              </a:rPr>
              <a:t>GitHub</a:t>
            </a:r>
            <a:r>
              <a:rPr sz="1500" u="sng" spc="-15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Carlito"/>
              </a:rPr>
              <a:t> </a:t>
            </a:r>
            <a:r>
              <a:rPr sz="15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Carlito"/>
              </a:rPr>
              <a:t>url: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535635" y="5215508"/>
            <a:ext cx="2988945" cy="1271117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88900"/>
              </a:lnSpc>
              <a:spcBef>
                <a:spcPts val="300"/>
              </a:spcBef>
            </a:pPr>
            <a:r>
              <a:rPr lang="en-IN" sz="1500" u="sng" spc="-10" dirty="0">
                <a:solidFill>
                  <a:schemeClr val="bg1"/>
                </a:solidFill>
                <a:uFill>
                  <a:solidFill>
                    <a:srgbClr val="2996E1"/>
                  </a:solidFill>
                </a:uFill>
                <a:latin typeface="Arial"/>
                <a:cs typeface="Carlito"/>
                <a:hlinkClick r:id="rId23"/>
              </a:rPr>
              <a:t>https://github.com/navassherif98/IBM_Data_Science_Professional_Certification/blob/master/10.Applied_Data_Science_Capstone/Week%201%20Introduction/Data%20Collection%20Api%20.ipynb</a:t>
            </a:r>
            <a:endParaRPr sz="1500" dirty="0">
              <a:solidFill>
                <a:schemeClr val="bg1"/>
              </a:solidFill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04004" cy="6858000"/>
            <a:chOff x="0" y="0"/>
            <a:chExt cx="41040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4015"/>
              </a:lnSpc>
            </a:pPr>
            <a:r>
              <a:rPr sz="3600" spc="-300" dirty="0">
                <a:solidFill>
                  <a:srgbClr val="FFFFFF"/>
                </a:solidFill>
                <a:latin typeface="Arial"/>
                <a:cs typeface="Arial"/>
              </a:rPr>
              <a:t>Web</a:t>
            </a:r>
            <a:r>
              <a:rPr sz="3600" spc="-3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300" dirty="0">
                <a:solidFill>
                  <a:srgbClr val="FFFFFF"/>
                </a:solidFill>
                <a:latin typeface="Arial"/>
                <a:cs typeface="Arial"/>
              </a:rPr>
              <a:t>Scraping</a:t>
            </a:r>
            <a:endParaRPr sz="36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111496" y="713231"/>
            <a:ext cx="2621280" cy="2318385"/>
            <a:chOff x="5111496" y="713231"/>
            <a:chExt cx="2621280" cy="2318385"/>
          </a:xfrm>
        </p:grpSpPr>
        <p:sp>
          <p:nvSpPr>
            <p:cNvPr id="7" name="object 7"/>
            <p:cNvSpPr/>
            <p:nvPr/>
          </p:nvSpPr>
          <p:spPr>
            <a:xfrm>
              <a:off x="5506212" y="1098804"/>
              <a:ext cx="304800" cy="193243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527548" y="1110995"/>
              <a:ext cx="225551" cy="18623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111496" y="713231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134356" y="1037843"/>
              <a:ext cx="2598420" cy="98145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132832" y="734567"/>
              <a:ext cx="2500884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314569" y="1104137"/>
            <a:ext cx="2121535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2520"/>
              </a:lnSpc>
              <a:spcBef>
                <a:spcPts val="95"/>
              </a:spcBef>
            </a:pPr>
            <a:r>
              <a:rPr sz="2200" spc="-25" dirty="0">
                <a:solidFill>
                  <a:srgbClr val="FFFFFF"/>
                </a:solidFill>
                <a:latin typeface="Arial"/>
                <a:cs typeface="Carlito"/>
              </a:rPr>
              <a:t>Request</a:t>
            </a:r>
            <a:r>
              <a:rPr sz="2200" spc="-114" dirty="0">
                <a:solidFill>
                  <a:srgbClr val="FFFFFF"/>
                </a:solidFill>
                <a:latin typeface="Arial"/>
                <a:cs typeface="Carlito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"/>
                <a:cs typeface="Carlito"/>
              </a:rPr>
              <a:t>Wikipedia</a:t>
            </a:r>
            <a:endParaRPr sz="2200">
              <a:latin typeface="Carlito"/>
              <a:cs typeface="Carlito"/>
            </a:endParaRPr>
          </a:p>
          <a:p>
            <a:pPr marL="13335" algn="ctr">
              <a:lnSpc>
                <a:spcPts val="2520"/>
              </a:lnSpc>
            </a:pPr>
            <a:r>
              <a:rPr sz="2200" spc="-25" dirty="0">
                <a:solidFill>
                  <a:srgbClr val="FFFFFF"/>
                </a:solidFill>
                <a:latin typeface="Arial"/>
                <a:cs typeface="Carlito"/>
              </a:rPr>
              <a:t>html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111496" y="2589276"/>
            <a:ext cx="2580640" cy="2318385"/>
            <a:chOff x="5111496" y="2589276"/>
            <a:chExt cx="2580640" cy="2318385"/>
          </a:xfrm>
        </p:grpSpPr>
        <p:sp>
          <p:nvSpPr>
            <p:cNvPr id="14" name="object 14"/>
            <p:cNvSpPr/>
            <p:nvPr/>
          </p:nvSpPr>
          <p:spPr>
            <a:xfrm>
              <a:off x="5506212" y="2965704"/>
              <a:ext cx="304800" cy="194157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527548" y="2987040"/>
              <a:ext cx="225551" cy="18623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111496" y="2589276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334000" y="2913888"/>
              <a:ext cx="2135124" cy="98145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132832" y="2610612"/>
              <a:ext cx="2500884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514594" y="2980689"/>
            <a:ext cx="1709420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3025">
              <a:lnSpc>
                <a:spcPts val="2520"/>
              </a:lnSpc>
              <a:spcBef>
                <a:spcPts val="95"/>
              </a:spcBef>
            </a:pPr>
            <a:r>
              <a:rPr sz="2200" spc="-15" dirty="0">
                <a:solidFill>
                  <a:srgbClr val="FFFFFF"/>
                </a:solidFill>
                <a:latin typeface="Arial"/>
                <a:cs typeface="Carlito"/>
              </a:rPr>
              <a:t>BeautifulSoup</a:t>
            </a:r>
            <a:endParaRPr sz="2200">
              <a:latin typeface="Carlito"/>
              <a:cs typeface="Carlito"/>
            </a:endParaRPr>
          </a:p>
          <a:p>
            <a:pPr marL="12700">
              <a:lnSpc>
                <a:spcPts val="2520"/>
              </a:lnSpc>
            </a:pPr>
            <a:r>
              <a:rPr sz="2200" spc="-20" dirty="0">
                <a:solidFill>
                  <a:srgbClr val="FFFFFF"/>
                </a:solidFill>
                <a:latin typeface="Arial"/>
                <a:cs typeface="Carlito"/>
              </a:rPr>
              <a:t>html5lib</a:t>
            </a:r>
            <a:r>
              <a:rPr sz="2200" spc="-105" dirty="0">
                <a:solidFill>
                  <a:srgbClr val="FFFFFF"/>
                </a:solidFill>
                <a:latin typeface="Arial"/>
                <a:cs typeface="Carlito"/>
              </a:rPr>
              <a:t> </a:t>
            </a:r>
            <a:r>
              <a:rPr sz="2200" spc="-35" dirty="0">
                <a:solidFill>
                  <a:srgbClr val="FFFFFF"/>
                </a:solidFill>
                <a:latin typeface="Arial"/>
                <a:cs typeface="Carlito"/>
              </a:rPr>
              <a:t>Parser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111496" y="4465320"/>
            <a:ext cx="3906520" cy="1580515"/>
            <a:chOff x="5111496" y="4465320"/>
            <a:chExt cx="3906520" cy="1580515"/>
          </a:xfrm>
        </p:grpSpPr>
        <p:sp>
          <p:nvSpPr>
            <p:cNvPr id="21" name="object 21"/>
            <p:cNvSpPr/>
            <p:nvPr/>
          </p:nvSpPr>
          <p:spPr>
            <a:xfrm>
              <a:off x="5625084" y="4721352"/>
              <a:ext cx="3392423" cy="3048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646420" y="4742688"/>
              <a:ext cx="3313176" cy="225551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111496" y="4465320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289804" y="4789932"/>
              <a:ext cx="2287524" cy="98145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132832" y="4486656"/>
              <a:ext cx="2500884" cy="1501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5470016" y="4854321"/>
            <a:ext cx="1802130" cy="668655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334010" marR="5080" indent="-321945">
              <a:lnSpc>
                <a:spcPts val="2430"/>
              </a:lnSpc>
              <a:spcBef>
                <a:spcPts val="350"/>
              </a:spcBef>
            </a:pPr>
            <a:r>
              <a:rPr sz="2200" spc="-15" dirty="0">
                <a:solidFill>
                  <a:srgbClr val="FFFFFF"/>
                </a:solidFill>
                <a:latin typeface="Arial"/>
                <a:cs typeface="Carlito"/>
              </a:rPr>
              <a:t>Find </a:t>
            </a:r>
            <a:r>
              <a:rPr sz="2200" spc="-5" dirty="0">
                <a:solidFill>
                  <a:srgbClr val="FFFFFF"/>
                </a:solidFill>
                <a:latin typeface="Arial"/>
                <a:cs typeface="Carlito"/>
              </a:rPr>
              <a:t>launch</a:t>
            </a:r>
            <a:r>
              <a:rPr sz="2200" spc="-145" dirty="0">
                <a:solidFill>
                  <a:srgbClr val="FFFFFF"/>
                </a:solidFill>
                <a:latin typeface="Arial"/>
                <a:cs typeface="Carlito"/>
              </a:rPr>
              <a:t> </a:t>
            </a:r>
            <a:r>
              <a:rPr sz="2200" spc="-40" dirty="0">
                <a:solidFill>
                  <a:srgbClr val="FFFFFF"/>
                </a:solidFill>
                <a:latin typeface="Arial"/>
                <a:cs typeface="Carlito"/>
              </a:rPr>
              <a:t>info  </a:t>
            </a:r>
            <a:r>
              <a:rPr sz="2200" spc="-25" dirty="0">
                <a:solidFill>
                  <a:srgbClr val="FFFFFF"/>
                </a:solidFill>
                <a:latin typeface="Arial"/>
                <a:cs typeface="Carlito"/>
              </a:rPr>
              <a:t>html</a:t>
            </a:r>
            <a:r>
              <a:rPr sz="2200" spc="-70" dirty="0">
                <a:solidFill>
                  <a:srgbClr val="FFFFFF"/>
                </a:solidFill>
                <a:latin typeface="Arial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Arial"/>
                <a:cs typeface="Carlito"/>
              </a:rPr>
              <a:t>table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8438388" y="2965704"/>
            <a:ext cx="2580640" cy="3080385"/>
            <a:chOff x="8438388" y="2965704"/>
            <a:chExt cx="2580640" cy="3080385"/>
          </a:xfrm>
        </p:grpSpPr>
        <p:sp>
          <p:nvSpPr>
            <p:cNvPr id="28" name="object 28"/>
            <p:cNvSpPr/>
            <p:nvPr/>
          </p:nvSpPr>
          <p:spPr>
            <a:xfrm>
              <a:off x="8833104" y="2965704"/>
              <a:ext cx="304800" cy="19415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854440" y="2987040"/>
              <a:ext cx="225551" cy="18623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438388" y="4465320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546592" y="4943855"/>
              <a:ext cx="2363724" cy="673607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459724" y="4486656"/>
              <a:ext cx="2500883" cy="1501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8727440" y="5007990"/>
            <a:ext cx="194373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40" dirty="0">
                <a:solidFill>
                  <a:srgbClr val="FFFFFF"/>
                </a:solidFill>
                <a:latin typeface="Arial"/>
                <a:cs typeface="Carlito"/>
              </a:rPr>
              <a:t>Create</a:t>
            </a:r>
            <a:r>
              <a:rPr sz="2200" spc="-70" dirty="0">
                <a:solidFill>
                  <a:srgbClr val="FFFFFF"/>
                </a:solidFill>
                <a:latin typeface="Arial"/>
                <a:cs typeface="Carlito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Arial"/>
                <a:cs typeface="Carlito"/>
              </a:rPr>
              <a:t>dictionary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8438388" y="1089660"/>
            <a:ext cx="2580640" cy="3112135"/>
            <a:chOff x="8438388" y="1089660"/>
            <a:chExt cx="2580640" cy="3112135"/>
          </a:xfrm>
        </p:grpSpPr>
        <p:sp>
          <p:nvSpPr>
            <p:cNvPr id="35" name="object 35"/>
            <p:cNvSpPr/>
            <p:nvPr/>
          </p:nvSpPr>
          <p:spPr>
            <a:xfrm>
              <a:off x="8833104" y="1089660"/>
              <a:ext cx="304800" cy="19415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854440" y="1110996"/>
              <a:ext cx="225551" cy="18623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438388" y="2589276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659368" y="2606040"/>
              <a:ext cx="2203704" cy="1595628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459724" y="2610612"/>
              <a:ext cx="2500883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8840216" y="2670810"/>
            <a:ext cx="1708150" cy="128206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 marR="5080" algn="ctr">
              <a:lnSpc>
                <a:spcPct val="91600"/>
              </a:lnSpc>
              <a:spcBef>
                <a:spcPts val="315"/>
              </a:spcBef>
            </a:pPr>
            <a:r>
              <a:rPr sz="2200" spc="-45" dirty="0">
                <a:solidFill>
                  <a:srgbClr val="FFFFFF"/>
                </a:solidFill>
                <a:latin typeface="Arial"/>
                <a:cs typeface="Carlito"/>
              </a:rPr>
              <a:t>Iterate</a:t>
            </a:r>
            <a:r>
              <a:rPr sz="2200" spc="-135" dirty="0">
                <a:solidFill>
                  <a:srgbClr val="FFFFFF"/>
                </a:solidFill>
                <a:latin typeface="Arial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Arial"/>
                <a:cs typeface="Carlito"/>
              </a:rPr>
              <a:t>through  table </a:t>
            </a:r>
            <a:r>
              <a:rPr sz="2200" spc="-5" dirty="0">
                <a:solidFill>
                  <a:srgbClr val="FFFFFF"/>
                </a:solidFill>
                <a:latin typeface="Arial"/>
                <a:cs typeface="Carlito"/>
              </a:rPr>
              <a:t>cells </a:t>
            </a:r>
            <a:r>
              <a:rPr sz="2200" spc="-30" dirty="0">
                <a:solidFill>
                  <a:srgbClr val="FFFFFF"/>
                </a:solidFill>
                <a:latin typeface="Arial"/>
                <a:cs typeface="Carlito"/>
              </a:rPr>
              <a:t>to  extract </a:t>
            </a:r>
            <a:r>
              <a:rPr sz="2200" spc="-35" dirty="0">
                <a:solidFill>
                  <a:srgbClr val="FFFFFF"/>
                </a:solidFill>
                <a:latin typeface="Arial"/>
                <a:cs typeface="Carlito"/>
              </a:rPr>
              <a:t>data </a:t>
            </a:r>
            <a:r>
              <a:rPr sz="2200" spc="-30" dirty="0">
                <a:solidFill>
                  <a:srgbClr val="FFFFFF"/>
                </a:solidFill>
                <a:latin typeface="Arial"/>
                <a:cs typeface="Carlito"/>
              </a:rPr>
              <a:t>to  </a:t>
            </a:r>
            <a:r>
              <a:rPr sz="2200" spc="-10" dirty="0">
                <a:solidFill>
                  <a:srgbClr val="FFFFFF"/>
                </a:solidFill>
                <a:latin typeface="Arial"/>
                <a:cs typeface="Carlito"/>
              </a:rPr>
              <a:t>dictionary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8438388" y="713231"/>
            <a:ext cx="2580640" cy="1580515"/>
            <a:chOff x="8438388" y="713231"/>
            <a:chExt cx="2580640" cy="1580515"/>
          </a:xfrm>
        </p:grpSpPr>
        <p:sp>
          <p:nvSpPr>
            <p:cNvPr id="42" name="object 42"/>
            <p:cNvSpPr/>
            <p:nvPr/>
          </p:nvSpPr>
          <p:spPr>
            <a:xfrm>
              <a:off x="8438388" y="713231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8525256" y="1037843"/>
              <a:ext cx="2468879" cy="981455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8459724" y="734567"/>
              <a:ext cx="2500883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8706104" y="1101090"/>
            <a:ext cx="1983105" cy="668020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384175" marR="5080" indent="-372110">
              <a:lnSpc>
                <a:spcPts val="2420"/>
              </a:lnSpc>
              <a:spcBef>
                <a:spcPts val="359"/>
              </a:spcBef>
            </a:pPr>
            <a:r>
              <a:rPr sz="2200" spc="-20" dirty="0">
                <a:solidFill>
                  <a:srgbClr val="FFFFFF"/>
                </a:solidFill>
                <a:latin typeface="Arial"/>
                <a:cs typeface="Carlito"/>
              </a:rPr>
              <a:t>Cast </a:t>
            </a:r>
            <a:r>
              <a:rPr sz="2200" spc="-5" dirty="0">
                <a:solidFill>
                  <a:srgbClr val="FFFFFF"/>
                </a:solidFill>
                <a:latin typeface="Arial"/>
                <a:cs typeface="Carlito"/>
              </a:rPr>
              <a:t>dictionary</a:t>
            </a:r>
            <a:r>
              <a:rPr sz="2200" spc="-135" dirty="0">
                <a:solidFill>
                  <a:srgbClr val="FFFFFF"/>
                </a:solidFill>
                <a:latin typeface="Arial"/>
                <a:cs typeface="Carlito"/>
              </a:rPr>
              <a:t> </a:t>
            </a:r>
            <a:r>
              <a:rPr sz="2200" spc="-60" dirty="0">
                <a:solidFill>
                  <a:srgbClr val="FFFFFF"/>
                </a:solidFill>
                <a:latin typeface="Arial"/>
                <a:cs typeface="Carlito"/>
              </a:rPr>
              <a:t>to  </a:t>
            </a:r>
            <a:r>
              <a:rPr sz="2200" spc="-30" dirty="0">
                <a:solidFill>
                  <a:srgbClr val="FFFFFF"/>
                </a:solidFill>
                <a:latin typeface="Arial"/>
                <a:cs typeface="Carlito"/>
              </a:rPr>
              <a:t>DataFrame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35635" y="4448302"/>
            <a:ext cx="86550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Carlito"/>
              </a:rPr>
              <a:t>GitHub</a:t>
            </a:r>
            <a:r>
              <a:rPr sz="1500" u="sng" spc="-15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Carlito"/>
              </a:rPr>
              <a:t> </a:t>
            </a:r>
            <a:r>
              <a:rPr sz="15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Carlito"/>
              </a:rPr>
              <a:t>url: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535635" y="4830826"/>
            <a:ext cx="2988945" cy="1282402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280"/>
              </a:spcBef>
            </a:pPr>
            <a:r>
              <a:rPr lang="en-IN" sz="1500" u="sng" spc="-10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Arial"/>
                <a:cs typeface="Carlito"/>
                <a:hlinkClick r:id="rId17"/>
              </a:rPr>
              <a:t>https://github.com/navassherif98/IBM_Data_Science_Professional_Certification/blob/master/10.Applied_Data_Science_Capstone/Week%201%20Introduction/Data%20Collection%20with%20Web%20Scraping.ipynb</a:t>
            </a:r>
            <a:endParaRPr lang="en-IN" sz="15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</TotalTime>
  <Words>3022</Words>
  <Application>Microsoft Macintosh PowerPoint</Application>
  <PresentationFormat>Widescreen</PresentationFormat>
  <Paragraphs>288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2" baseType="lpstr">
      <vt:lpstr>Arial</vt:lpstr>
      <vt:lpstr>Bahnschrift Condensed</vt:lpstr>
      <vt:lpstr>Calibri</vt:lpstr>
      <vt:lpstr>Carlito</vt:lpstr>
      <vt:lpstr>Office Theme</vt:lpstr>
      <vt:lpstr>PowerPoint Presentation</vt:lpstr>
      <vt:lpstr>Outline </vt:lpstr>
      <vt:lpstr>Executive Summary </vt:lpstr>
      <vt:lpstr>Introduction</vt:lpstr>
      <vt:lpstr>Methodology </vt:lpstr>
      <vt:lpstr>PowerPoint Presentation</vt:lpstr>
      <vt:lpstr>Data Collection Overview</vt:lpstr>
      <vt:lpstr>Filter data to only  include Falcon 9  launches</vt:lpstr>
      <vt:lpstr>PowerPoint Presentation</vt:lpstr>
      <vt:lpstr>Data Wrangling</vt:lpstr>
      <vt:lpstr>EDA with Data Visualization</vt:lpstr>
      <vt:lpstr>EDA with SQL</vt:lpstr>
      <vt:lpstr>Build an interactive map with Folium</vt:lpstr>
      <vt:lpstr>Build a Dashboard with Plotly Dash</vt:lpstr>
      <vt:lpstr>Predictive analysis (Classification)</vt:lpstr>
      <vt:lpstr>Results </vt:lpstr>
      <vt:lpstr>PowerPoint Presentation</vt:lpstr>
      <vt:lpstr>Flight Number vs. Launch Site</vt:lpstr>
      <vt:lpstr>Payload vs. Launch Site</vt:lpstr>
      <vt:lpstr>Success rate vs. Orbit type</vt:lpstr>
      <vt:lpstr>Flight Number vs. Orbit type</vt:lpstr>
      <vt:lpstr>Payload vs. Orbit type</vt:lpstr>
      <vt:lpstr>Launch Success Yearly Trend</vt:lpstr>
      <vt:lpstr>PowerPoint Presentation</vt:lpstr>
      <vt:lpstr>All Launch Site Names</vt:lpstr>
      <vt:lpstr>Launch Site Names Beginning with `CCA`</vt:lpstr>
      <vt:lpstr>Total Payload Mass from NASA</vt:lpstr>
      <vt:lpstr>Average Payload Mass by F9 v1.1</vt:lpstr>
      <vt:lpstr>First Successful Ground Pad Landing Date</vt:lpstr>
      <vt:lpstr>Successful Drone Ship Landing with Payload  Between 4000 and 6000</vt:lpstr>
      <vt:lpstr>Total Number of Each Mission Outcome</vt:lpstr>
      <vt:lpstr>Boosters that Carried Maximum Payload</vt:lpstr>
      <vt:lpstr>2015 Failed Drone Ship Landing Records</vt:lpstr>
      <vt:lpstr>Ranking Counts of Successful Landings  Between 2010-06-04 and 2017-03-20</vt:lpstr>
      <vt:lpstr>Interactive Map with  Folium</vt:lpstr>
      <vt:lpstr>Launch Site Locations </vt:lpstr>
      <vt:lpstr>Color-Coded Launch Markers </vt:lpstr>
      <vt:lpstr>Key Location Proximities </vt:lpstr>
      <vt:lpstr>Build a Dashboard with  Plotly Dash</vt:lpstr>
      <vt:lpstr>Successful Launches Across Launch Sites </vt:lpstr>
      <vt:lpstr>Highest Success Rate Launch Site </vt:lpstr>
      <vt:lpstr>Payload Mass vs. Success vs. Booster  Version Category </vt:lpstr>
      <vt:lpstr>PowerPoint Presentation</vt:lpstr>
      <vt:lpstr>Classification Accuracy</vt:lpstr>
      <vt:lpstr>Confusion Matrix</vt:lpstr>
      <vt:lpstr>CONCLUSION</vt:lpstr>
      <vt:lpstr>APPENDIX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&lt;Title&gt;</dc:title>
  <dc:creator>YAN Luo</dc:creator>
  <cp:lastModifiedBy>Nguyen Khanh</cp:lastModifiedBy>
  <cp:revision>2</cp:revision>
  <dcterms:created xsi:type="dcterms:W3CDTF">2021-08-26T16:53:12Z</dcterms:created>
  <dcterms:modified xsi:type="dcterms:W3CDTF">2024-11-11T11:00:13Z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2021-08-26T00:00:00Z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2021-08-26T00:00:00Z</vt:filetime>
  </property>
</Properties>
</file>