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28"/>
    <p:restoredTop sz="94737"/>
  </p:normalViewPr>
  <p:slideViewPr>
    <p:cSldViewPr>
      <p:cViewPr varScale="1">
        <p:scale>
          <a:sx n="93" d="100"/>
          <a:sy n="93" d="100"/>
        </p:scale>
        <p:origin x="208" y="88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11/11/24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11/11/24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11/11/24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11/11/24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11/11/24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00798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12192000" y="0"/>
                </a:moveTo>
                <a:lnTo>
                  <a:pt x="0" y="0"/>
                </a:lnTo>
                <a:lnTo>
                  <a:pt x="0" y="457199"/>
                </a:lnTo>
                <a:lnTo>
                  <a:pt x="12192000" y="4571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4"/>
            <a:ext cx="12192000" cy="67310"/>
          </a:xfrm>
          <a:custGeom>
            <a:avLst/>
            <a:gdLst/>
            <a:ahLst/>
            <a:cxnLst/>
            <a:rect l="l" t="t" r="r" b="b"/>
            <a:pathLst>
              <a:path w="12192000" h="67310">
                <a:moveTo>
                  <a:pt x="12192000" y="0"/>
                </a:moveTo>
                <a:lnTo>
                  <a:pt x="0" y="0"/>
                </a:lnTo>
                <a:lnTo>
                  <a:pt x="0" y="66801"/>
                </a:lnTo>
                <a:lnTo>
                  <a:pt x="12192000" y="66801"/>
                </a:lnTo>
                <a:lnTo>
                  <a:pt x="12192000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9149" y="260984"/>
            <a:ext cx="10153700" cy="13804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71575" y="1622485"/>
            <a:ext cx="9848849" cy="45599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11/11/24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948416" y="6568541"/>
            <a:ext cx="213359" cy="160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izenai84/Data-Science-Journey/tree/main/10.Applied_Data_Science_Capstone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izenai84/Data-Science-Journey/blob/main/10.Applied_Data_Science_Capstone/Week%204%20Predictive%20Analysis%20(Classification)/Machine%20Learning%20Prediction.ipynb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jp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jpg"/><Relationship Id="rId3" Type="http://schemas.openxmlformats.org/officeDocument/2006/relationships/image" Target="../media/image25.jp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image" Target="../media/image24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1171575" y="1622485"/>
            <a:ext cx="9848849" cy="2589365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z="8800" spc="-535" dirty="0">
                <a:solidFill>
                  <a:srgbClr val="000000"/>
                </a:solidFill>
                <a:latin typeface="Arial" panose="020B0502040204020203" pitchFamily="34" charset="0"/>
              </a:rPr>
              <a:t>Data </a:t>
            </a:r>
            <a:r>
              <a:rPr sz="8800" spc="-630" dirty="0">
                <a:solidFill>
                  <a:srgbClr val="000000"/>
                </a:solidFill>
                <a:latin typeface="Arial" panose="020B0502040204020203" pitchFamily="34" charset="0"/>
              </a:rPr>
              <a:t>Science</a:t>
            </a:r>
            <a:r>
              <a:rPr sz="8800" spc="-869" dirty="0">
                <a:solidFill>
                  <a:srgbClr val="000000"/>
                </a:solidFill>
                <a:latin typeface="Arial" panose="020B0502040204020203" pitchFamily="34" charset="0"/>
              </a:rPr>
              <a:t> </a:t>
            </a:r>
            <a:r>
              <a:rPr sz="8800" spc="-565" dirty="0">
                <a:solidFill>
                  <a:srgbClr val="000000"/>
                </a:solidFill>
                <a:latin typeface="Arial" panose="020B0502040204020203" pitchFamily="34" charset="0"/>
              </a:rPr>
              <a:t>Capstone  </a:t>
            </a:r>
            <a:r>
              <a:rPr sz="8800" spc="-360" dirty="0">
                <a:solidFill>
                  <a:srgbClr val="000000"/>
                </a:solidFill>
                <a:latin typeface="Arial" panose="020B0502040204020203" pitchFamily="34" charset="0"/>
              </a:rPr>
              <a:t>Project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76018" y="4300220"/>
            <a:ext cx="10253981" cy="1804981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lang="en-VN" sz="2400" spc="-175" dirty="0">
                <a:solidFill>
                  <a:srgbClr val="616E52"/>
                </a:solidFill>
                <a:latin typeface="Arial"/>
                <a:cs typeface="Arial"/>
              </a:rPr>
              <a:t>KhanhNK</a:t>
            </a:r>
          </a:p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lang="en-IN" sz="2400" spc="70" dirty="0">
                <a:solidFill>
                  <a:srgbClr val="616E52"/>
                </a:solidFill>
                <a:latin typeface="Arial"/>
                <a:cs typeface="Arial"/>
                <a:hlinkClick r:id="rId2"/>
              </a:rPr>
              <a:t>https://github.com/fizenai84/Data-Science-Journey/tree/main/10.Applied_Data_Science_Capstone</a:t>
            </a:r>
            <a:endParaRPr lang="en-IN" sz="2400" spc="70" dirty="0">
              <a:solidFill>
                <a:srgbClr val="616E52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vi-VN" sz="2400" spc="130" dirty="0">
                <a:solidFill>
                  <a:srgbClr val="616E52"/>
                </a:solidFill>
                <a:latin typeface="Arial"/>
                <a:cs typeface="Arial"/>
              </a:rPr>
              <a:t>11</a:t>
            </a:r>
            <a:r>
              <a:rPr sz="2400" spc="130" dirty="0">
                <a:solidFill>
                  <a:srgbClr val="616E52"/>
                </a:solidFill>
                <a:latin typeface="Arial"/>
                <a:cs typeface="Arial"/>
              </a:rPr>
              <a:t>/</a:t>
            </a:r>
            <a:r>
              <a:rPr lang="vi-VN" sz="2400" spc="130" dirty="0">
                <a:solidFill>
                  <a:srgbClr val="616E52"/>
                </a:solidFill>
                <a:latin typeface="Arial"/>
                <a:cs typeface="Arial"/>
              </a:rPr>
              <a:t>11</a:t>
            </a:r>
            <a:r>
              <a:rPr sz="2400" spc="130" dirty="0">
                <a:solidFill>
                  <a:srgbClr val="616E52"/>
                </a:solidFill>
                <a:latin typeface="Arial"/>
                <a:cs typeface="Arial"/>
              </a:rPr>
              <a:t>/202</a:t>
            </a:r>
            <a:r>
              <a:rPr lang="vi-VN" sz="2400" spc="130" dirty="0">
                <a:solidFill>
                  <a:srgbClr val="616E52"/>
                </a:solidFill>
                <a:latin typeface="Arial"/>
                <a:cs typeface="Arial"/>
              </a:rPr>
              <a:t>4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615822"/>
            <a:ext cx="36887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>
                <a:latin typeface="Arial"/>
              </a:rPr>
              <a:t>Data</a:t>
            </a:r>
            <a:r>
              <a:rPr spc="-530" dirty="0">
                <a:latin typeface="Arial"/>
              </a:rPr>
              <a:t> </a:t>
            </a:r>
            <a:r>
              <a:rPr spc="-275" dirty="0">
                <a:latin typeface="Arial"/>
              </a:rPr>
              <a:t>Wrangling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467361" y="2091819"/>
            <a:ext cx="11734799" cy="4542334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280"/>
              </a:spcBef>
            </a:pPr>
            <a:r>
              <a:rPr sz="2000" spc="-15" dirty="0">
                <a:solidFill>
                  <a:srgbClr val="404040"/>
                </a:solidFill>
                <a:latin typeface="Arial"/>
                <a:cs typeface="Carlito"/>
              </a:rPr>
              <a:t>Create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training label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with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Arial"/>
                <a:cs typeface="Carlito"/>
              </a:rPr>
              <a:t>outcomes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where successful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= 1 &amp; </a:t>
            </a:r>
            <a:r>
              <a:rPr sz="2000" spc="-15" dirty="0">
                <a:solidFill>
                  <a:srgbClr val="404040"/>
                </a:solidFill>
                <a:latin typeface="Arial"/>
                <a:cs typeface="Carlito"/>
              </a:rPr>
              <a:t>failure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=</a:t>
            </a:r>
            <a:r>
              <a:rPr sz="2000" spc="-85" dirty="0">
                <a:solidFill>
                  <a:srgbClr val="404040"/>
                </a:solidFill>
                <a:latin typeface="Arial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0.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175"/>
              </a:spcBef>
            </a:pP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Outcome</a:t>
            </a:r>
            <a:r>
              <a:rPr sz="2000" spc="-75" dirty="0">
                <a:solidFill>
                  <a:srgbClr val="404040"/>
                </a:solidFill>
                <a:latin typeface="Arial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column</a:t>
            </a:r>
            <a:r>
              <a:rPr sz="2000" spc="-45" dirty="0">
                <a:solidFill>
                  <a:srgbClr val="404040"/>
                </a:solidFill>
                <a:latin typeface="Arial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has</a:t>
            </a:r>
            <a:r>
              <a:rPr sz="2000" spc="-40" dirty="0">
                <a:solidFill>
                  <a:srgbClr val="404040"/>
                </a:solidFill>
                <a:latin typeface="Arial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Arial"/>
                <a:cs typeface="Carlito"/>
              </a:rPr>
              <a:t>two</a:t>
            </a:r>
            <a:r>
              <a:rPr sz="2000" spc="-25" dirty="0">
                <a:solidFill>
                  <a:srgbClr val="404040"/>
                </a:solidFill>
                <a:latin typeface="Arial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components:</a:t>
            </a:r>
            <a:r>
              <a:rPr sz="2000" spc="-75" dirty="0">
                <a:solidFill>
                  <a:srgbClr val="404040"/>
                </a:solidFill>
                <a:latin typeface="Arial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‘Mission</a:t>
            </a:r>
            <a:r>
              <a:rPr sz="2000" spc="5" dirty="0">
                <a:solidFill>
                  <a:srgbClr val="404040"/>
                </a:solidFill>
                <a:latin typeface="Arial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Outcome’</a:t>
            </a:r>
            <a:r>
              <a:rPr sz="2000" spc="-65" dirty="0">
                <a:solidFill>
                  <a:srgbClr val="404040"/>
                </a:solidFill>
                <a:latin typeface="Arial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‘Landing</a:t>
            </a:r>
            <a:r>
              <a:rPr sz="2000" spc="-50" dirty="0">
                <a:solidFill>
                  <a:srgbClr val="404040"/>
                </a:solidFill>
                <a:latin typeface="Arial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Location’</a:t>
            </a:r>
            <a:endParaRPr sz="2000" dirty="0">
              <a:latin typeface="Carlito"/>
              <a:cs typeface="Carlito"/>
            </a:endParaRPr>
          </a:p>
          <a:p>
            <a:pPr marL="16510" marR="5080">
              <a:lnSpc>
                <a:spcPct val="150000"/>
              </a:lnSpc>
              <a:spcBef>
                <a:spcPts val="290"/>
              </a:spcBef>
            </a:pP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New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label column </a:t>
            </a:r>
            <a:r>
              <a:rPr sz="2000" spc="-15" dirty="0">
                <a:solidFill>
                  <a:srgbClr val="404040"/>
                </a:solidFill>
                <a:latin typeface="Arial"/>
                <a:cs typeface="Carlito"/>
              </a:rPr>
              <a:t>‘class’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value of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if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‘Mission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Outcome’ is </a:t>
            </a:r>
            <a:r>
              <a:rPr sz="2000" spc="-30" dirty="0">
                <a:solidFill>
                  <a:srgbClr val="404040"/>
                </a:solidFill>
                <a:latin typeface="Arial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and 0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otherwise. 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Arial"/>
                <a:cs typeface="Carlito"/>
              </a:rPr>
              <a:t>Value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Arial"/>
                <a:cs typeface="Carlito"/>
              </a:rPr>
              <a:t>Mapping: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75"/>
              </a:spcBef>
            </a:pPr>
            <a:r>
              <a:rPr sz="2000" spc="-30" dirty="0">
                <a:solidFill>
                  <a:srgbClr val="404040"/>
                </a:solidFill>
                <a:latin typeface="Arial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ASDS, </a:t>
            </a:r>
            <a:r>
              <a:rPr sz="2000" spc="-30" dirty="0">
                <a:solidFill>
                  <a:srgbClr val="404040"/>
                </a:solidFill>
                <a:latin typeface="Arial"/>
                <a:cs typeface="Carlito"/>
              </a:rPr>
              <a:t>True </a:t>
            </a:r>
            <a:r>
              <a:rPr sz="2000" spc="-10" dirty="0">
                <a:solidFill>
                  <a:srgbClr val="404040"/>
                </a:solidFill>
                <a:latin typeface="Arial"/>
                <a:cs typeface="Carlito"/>
              </a:rPr>
              <a:t>RTLS,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&amp; </a:t>
            </a:r>
            <a:r>
              <a:rPr sz="2000" spc="-30" dirty="0">
                <a:solidFill>
                  <a:srgbClr val="404040"/>
                </a:solidFill>
                <a:latin typeface="Arial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Ocean – </a:t>
            </a:r>
            <a:r>
              <a:rPr sz="2000" spc="-10" dirty="0">
                <a:solidFill>
                  <a:srgbClr val="404040"/>
                </a:solidFill>
                <a:latin typeface="Arial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-&gt;</a:t>
            </a:r>
            <a:r>
              <a:rPr sz="2000" spc="-80" dirty="0">
                <a:solidFill>
                  <a:srgbClr val="404040"/>
                </a:solidFill>
                <a:latin typeface="Arial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1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None None, </a:t>
            </a:r>
            <a:r>
              <a:rPr sz="2000" spc="-15" dirty="0">
                <a:solidFill>
                  <a:srgbClr val="404040"/>
                </a:solidFill>
                <a:latin typeface="Arial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ASDS, None ASDS, </a:t>
            </a:r>
            <a:r>
              <a:rPr sz="2000" spc="-15" dirty="0">
                <a:solidFill>
                  <a:srgbClr val="404040"/>
                </a:solidFill>
                <a:latin typeface="Arial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Ocean, </a:t>
            </a:r>
            <a:r>
              <a:rPr sz="2000" spc="-15" dirty="0">
                <a:solidFill>
                  <a:srgbClr val="404040"/>
                </a:solidFill>
                <a:latin typeface="Arial"/>
                <a:cs typeface="Carlito"/>
              </a:rPr>
              <a:t>False </a:t>
            </a:r>
            <a:r>
              <a:rPr sz="2000" spc="-10" dirty="0">
                <a:solidFill>
                  <a:srgbClr val="404040"/>
                </a:solidFill>
                <a:latin typeface="Arial"/>
                <a:cs typeface="Carlito"/>
              </a:rPr>
              <a:t>RTLS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– </a:t>
            </a:r>
            <a:r>
              <a:rPr sz="2000" spc="-10" dirty="0">
                <a:solidFill>
                  <a:srgbClr val="404040"/>
                </a:solidFill>
                <a:latin typeface="Arial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-&gt;</a:t>
            </a:r>
            <a:r>
              <a:rPr sz="2000" spc="-105" dirty="0">
                <a:solidFill>
                  <a:srgbClr val="404040"/>
                </a:solidFill>
                <a:latin typeface="Arial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0</a:t>
            </a:r>
            <a:endParaRPr sz="2000" dirty="0">
              <a:latin typeface="Carlito"/>
              <a:cs typeface="Carlito"/>
            </a:endParaRPr>
          </a:p>
          <a:p>
            <a:pPr marL="3810">
              <a:lnSpc>
                <a:spcPct val="100000"/>
              </a:lnSpc>
              <a:spcBef>
                <a:spcPts val="5"/>
              </a:spcBef>
            </a:pPr>
            <a:endParaRPr sz="2550" dirty="0">
              <a:latin typeface="Carlito"/>
              <a:cs typeface="Carlito"/>
            </a:endParaRPr>
          </a:p>
          <a:p>
            <a:pPr marL="16510" marR="1900555">
              <a:lnSpc>
                <a:spcPct val="148000"/>
              </a:lnSpc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Arial"/>
                <a:cs typeface="Carlito"/>
              </a:rPr>
              <a:t>GitHub url: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 </a:t>
            </a:r>
            <a:r>
              <a:rPr lang="en-IN" sz="2000" u="heavy" spc="-5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Arial"/>
                <a:cs typeface="Carlito"/>
              </a:rPr>
              <a:t>https://</a:t>
            </a:r>
            <a:r>
              <a:rPr lang="en-IN" sz="2000" u="heavy" spc="-5" dirty="0" err="1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Arial"/>
                <a:cs typeface="Carlito"/>
              </a:rPr>
              <a:t>github.com</a:t>
            </a:r>
            <a:r>
              <a:rPr lang="en-IN" sz="2000" u="heavy" spc="-5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Arial"/>
                <a:cs typeface="Carlito"/>
              </a:rPr>
              <a:t>/fizenai84/Data-Science-Journey/blob/main/10.Applied_Data_Science_Capstone/Week%201%20Introduction/Data%20wrangling%20.ipynb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65341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>
                <a:latin typeface="Arial"/>
              </a:rPr>
              <a:t>EDA </a:t>
            </a:r>
            <a:r>
              <a:rPr spc="-45" dirty="0">
                <a:latin typeface="Arial"/>
              </a:rPr>
              <a:t>with </a:t>
            </a:r>
            <a:r>
              <a:rPr spc="-340" dirty="0">
                <a:latin typeface="Arial"/>
              </a:rPr>
              <a:t>Data</a:t>
            </a:r>
            <a:r>
              <a:rPr spc="-650" dirty="0">
                <a:latin typeface="Arial"/>
              </a:rPr>
              <a:t> </a:t>
            </a:r>
            <a:r>
              <a:rPr spc="-270" dirty="0">
                <a:latin typeface="Arial"/>
              </a:rPr>
              <a:t>Visualization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963150" cy="4928913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56260">
              <a:lnSpc>
                <a:spcPts val="2210"/>
              </a:lnSpc>
              <a:spcBef>
                <a:spcPts val="335"/>
              </a:spcBef>
            </a:pPr>
            <a:r>
              <a:rPr sz="2000" spc="-20" dirty="0">
                <a:solidFill>
                  <a:srgbClr val="404040"/>
                </a:solidFill>
                <a:latin typeface="Arial"/>
                <a:cs typeface="Carlito"/>
              </a:rPr>
              <a:t>Exploratory </a:t>
            </a:r>
            <a:r>
              <a:rPr sz="2000" spc="-25" dirty="0">
                <a:solidFill>
                  <a:srgbClr val="404040"/>
                </a:solidFill>
                <a:latin typeface="Arial"/>
                <a:cs typeface="Carlito"/>
              </a:rPr>
              <a:t>Data </a:t>
            </a:r>
            <a:r>
              <a:rPr sz="2000" spc="-15" dirty="0">
                <a:solidFill>
                  <a:srgbClr val="404040"/>
                </a:solidFill>
                <a:latin typeface="Arial"/>
                <a:cs typeface="Carlito"/>
              </a:rPr>
              <a:t>Analysis </a:t>
            </a:r>
            <a:r>
              <a:rPr sz="2000" spc="-20" dirty="0">
                <a:solidFill>
                  <a:srgbClr val="404040"/>
                </a:solidFill>
                <a:latin typeface="Arial"/>
                <a:cs typeface="Carlito"/>
              </a:rPr>
              <a:t>performed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on variables </a:t>
            </a:r>
            <a:r>
              <a:rPr sz="2000" spc="-15" dirty="0">
                <a:solidFill>
                  <a:srgbClr val="404040"/>
                </a:solidFill>
                <a:latin typeface="Arial"/>
                <a:cs typeface="Carlito"/>
              </a:rPr>
              <a:t>Flight </a:t>
            </a:r>
            <a:r>
              <a:rPr sz="2000" spc="-50" dirty="0">
                <a:solidFill>
                  <a:srgbClr val="404040"/>
                </a:solidFill>
                <a:latin typeface="Arial"/>
                <a:cs typeface="Carlito"/>
              </a:rPr>
              <a:t>Number, </a:t>
            </a:r>
            <a:r>
              <a:rPr sz="2000" spc="-25" dirty="0">
                <a:solidFill>
                  <a:srgbClr val="404040"/>
                </a:solidFill>
                <a:latin typeface="Arial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Mass,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Arial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Orbit, Class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and</a:t>
            </a:r>
            <a:r>
              <a:rPr sz="2000" spc="-45" dirty="0">
                <a:solidFill>
                  <a:srgbClr val="404040"/>
                </a:solidFill>
                <a:latin typeface="Arial"/>
                <a:cs typeface="Carlito"/>
              </a:rPr>
              <a:t> </a:t>
            </a:r>
            <a:r>
              <a:rPr sz="2000" spc="-130" dirty="0">
                <a:solidFill>
                  <a:srgbClr val="404040"/>
                </a:solidFill>
                <a:latin typeface="Arial"/>
                <a:cs typeface="Carlito"/>
              </a:rPr>
              <a:t>Year.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Arial"/>
                <a:cs typeface="Carlito"/>
              </a:rPr>
              <a:t>Plots</a:t>
            </a:r>
            <a:r>
              <a:rPr sz="2000" u="heavy" spc="-5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Arial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Arial"/>
                <a:cs typeface="Carlito"/>
              </a:rPr>
              <a:t>Used:</a:t>
            </a:r>
            <a:endParaRPr sz="2000" dirty="0">
              <a:latin typeface="Carlito"/>
              <a:cs typeface="Carlito"/>
            </a:endParaRPr>
          </a:p>
          <a:p>
            <a:pPr marL="12700" marR="405765">
              <a:lnSpc>
                <a:spcPts val="2210"/>
              </a:lnSpc>
              <a:spcBef>
                <a:spcPts val="1430"/>
              </a:spcBef>
            </a:pPr>
            <a:r>
              <a:rPr sz="2000" spc="-15" dirty="0">
                <a:solidFill>
                  <a:srgbClr val="404040"/>
                </a:solidFill>
                <a:latin typeface="Arial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Arial"/>
                <a:cs typeface="Carlito"/>
              </a:rPr>
              <a:t>vs. </a:t>
            </a:r>
            <a:r>
              <a:rPr sz="2000" spc="-25" dirty="0">
                <a:solidFill>
                  <a:srgbClr val="404040"/>
                </a:solidFill>
                <a:latin typeface="Arial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Mass, </a:t>
            </a:r>
            <a:r>
              <a:rPr sz="2000" spc="-10" dirty="0">
                <a:solidFill>
                  <a:srgbClr val="404040"/>
                </a:solidFill>
                <a:latin typeface="Arial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Arial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Arial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Arial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Mass </a:t>
            </a:r>
            <a:r>
              <a:rPr sz="2000" spc="-20" dirty="0">
                <a:solidFill>
                  <a:srgbClr val="404040"/>
                </a:solidFill>
                <a:latin typeface="Arial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Arial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Orbit </a:t>
            </a:r>
            <a:r>
              <a:rPr sz="2000" spc="-20" dirty="0">
                <a:solidFill>
                  <a:srgbClr val="404040"/>
                </a:solidFill>
                <a:latin typeface="Arial"/>
                <a:cs typeface="Carlito"/>
              </a:rPr>
              <a:t>vs.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Success </a:t>
            </a:r>
            <a:r>
              <a:rPr sz="2000" spc="-20" dirty="0">
                <a:solidFill>
                  <a:srgbClr val="404040"/>
                </a:solidFill>
                <a:latin typeface="Arial"/>
                <a:cs typeface="Carlito"/>
              </a:rPr>
              <a:t>Rate, </a:t>
            </a:r>
            <a:r>
              <a:rPr sz="2000" spc="-10" dirty="0">
                <a:solidFill>
                  <a:srgbClr val="404040"/>
                </a:solidFill>
                <a:latin typeface="Arial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Arial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Orbit, </a:t>
            </a:r>
            <a:r>
              <a:rPr sz="2000" spc="-25" dirty="0">
                <a:solidFill>
                  <a:srgbClr val="404040"/>
                </a:solidFill>
                <a:latin typeface="Arial"/>
                <a:cs typeface="Carlito"/>
              </a:rPr>
              <a:t>Payload </a:t>
            </a:r>
            <a:r>
              <a:rPr sz="2000" spc="-15" dirty="0">
                <a:solidFill>
                  <a:srgbClr val="404040"/>
                </a:solidFill>
                <a:latin typeface="Arial"/>
                <a:cs typeface="Carlito"/>
              </a:rPr>
              <a:t>vs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Orbit,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and Success </a:t>
            </a:r>
            <a:r>
              <a:rPr sz="2000" spc="-60" dirty="0">
                <a:solidFill>
                  <a:srgbClr val="404040"/>
                </a:solidFill>
                <a:latin typeface="Arial"/>
                <a:cs typeface="Carlito"/>
              </a:rPr>
              <a:t>Yearly</a:t>
            </a:r>
            <a:r>
              <a:rPr sz="2000" spc="70" dirty="0">
                <a:solidFill>
                  <a:srgbClr val="404040"/>
                </a:solidFill>
                <a:latin typeface="Arial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Arial"/>
                <a:cs typeface="Carlito"/>
              </a:rPr>
              <a:t>Trend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160"/>
              </a:spcBef>
            </a:pPr>
            <a:r>
              <a:rPr sz="2000" spc="-25" dirty="0">
                <a:solidFill>
                  <a:srgbClr val="404040"/>
                </a:solidFill>
                <a:latin typeface="Arial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plots, line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charts, and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bar plots </a:t>
            </a:r>
            <a:r>
              <a:rPr sz="2000" spc="-20" dirty="0">
                <a:solidFill>
                  <a:srgbClr val="404040"/>
                </a:solidFill>
                <a:latin typeface="Arial"/>
                <a:cs typeface="Carlito"/>
              </a:rPr>
              <a:t>were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Arial"/>
                <a:cs typeface="Carlito"/>
              </a:rPr>
              <a:t>to compare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relationships between variables</a:t>
            </a:r>
            <a:r>
              <a:rPr sz="2000" spc="-20" dirty="0">
                <a:solidFill>
                  <a:srgbClr val="404040"/>
                </a:solidFill>
                <a:latin typeface="Arial"/>
                <a:cs typeface="Carlito"/>
              </a:rPr>
              <a:t> to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decide if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Arial"/>
                <a:cs typeface="Carlito"/>
              </a:rPr>
              <a:t>relationship </a:t>
            </a:r>
            <a:r>
              <a:rPr sz="2000" spc="-25" dirty="0">
                <a:solidFill>
                  <a:srgbClr val="404040"/>
                </a:solidFill>
                <a:latin typeface="Arial"/>
                <a:cs typeface="Carlito"/>
              </a:rPr>
              <a:t>exists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that they could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used in </a:t>
            </a:r>
            <a:r>
              <a:rPr sz="2000" spc="-10" dirty="0">
                <a:solidFill>
                  <a:srgbClr val="404040"/>
                </a:solidFill>
                <a:latin typeface="Arial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the machine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learning</a:t>
            </a:r>
            <a:r>
              <a:rPr sz="2000" spc="-45" dirty="0">
                <a:solidFill>
                  <a:srgbClr val="404040"/>
                </a:solidFill>
                <a:latin typeface="Arial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model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Arial"/>
                <a:cs typeface="Carlito"/>
              </a:rPr>
              <a:t>GitHub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Arial"/>
                <a:cs typeface="Carlito"/>
              </a:rPr>
              <a:t>url: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 </a:t>
            </a:r>
            <a:endParaRPr lang="vi-VN" sz="2000" spc="-5" dirty="0">
              <a:solidFill>
                <a:srgbClr val="404040"/>
              </a:solidFill>
              <a:latin typeface="Arial"/>
              <a:cs typeface="Carlito"/>
            </a:endParaRPr>
          </a:p>
          <a:p>
            <a:pPr marL="12700" marR="5080">
              <a:lnSpc>
                <a:spcPct val="100000"/>
              </a:lnSpc>
              <a:spcBef>
                <a:spcPts val="1105"/>
              </a:spcBef>
            </a:pP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404040"/>
                  </a:solidFill>
                </a:uFill>
                <a:latin typeface="Arial"/>
                <a:cs typeface="Carlito"/>
              </a:rPr>
              <a:t>https://</a:t>
            </a:r>
            <a:r>
              <a:rPr lang="en-IN" sz="2000" u="heavy" spc="-10" dirty="0" err="1">
                <a:solidFill>
                  <a:srgbClr val="2996E1"/>
                </a:solidFill>
                <a:uFill>
                  <a:solidFill>
                    <a:srgbClr val="404040"/>
                  </a:solidFill>
                </a:uFill>
                <a:latin typeface="Arial"/>
                <a:cs typeface="Carlito"/>
              </a:rPr>
              <a:t>github.com</a:t>
            </a: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404040"/>
                  </a:solidFill>
                </a:uFill>
                <a:latin typeface="Arial"/>
                <a:cs typeface="Carlito"/>
              </a:rPr>
              <a:t>/fizenai84/Data-Science-Journey/blob/main/10.Applied_Data_Science_Capstone/Week%202%20EDA/EDA%20with%20Visualization.ipynb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32454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>
                <a:latin typeface="Arial"/>
              </a:rPr>
              <a:t>EDA </a:t>
            </a:r>
            <a:r>
              <a:rPr spc="-45" dirty="0">
                <a:latin typeface="Arial"/>
              </a:rPr>
              <a:t>with</a:t>
            </a:r>
            <a:r>
              <a:rPr spc="-280" dirty="0">
                <a:latin typeface="Arial"/>
              </a:rPr>
              <a:t> </a:t>
            </a:r>
            <a:r>
              <a:rPr spc="-770" dirty="0">
                <a:latin typeface="Arial"/>
              </a:rPr>
              <a:t>SQL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622485"/>
            <a:ext cx="9687560" cy="4811382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Loaded </a:t>
            </a:r>
            <a:r>
              <a:rPr sz="2000" spc="-25" dirty="0">
                <a:solidFill>
                  <a:srgbClr val="404040"/>
                </a:solidFill>
                <a:latin typeface="Arial"/>
                <a:cs typeface="Carlito"/>
              </a:rPr>
              <a:t>data </a:t>
            </a:r>
            <a:r>
              <a:rPr sz="2000" spc="-10" dirty="0">
                <a:solidFill>
                  <a:srgbClr val="404040"/>
                </a:solidFill>
                <a:latin typeface="Arial"/>
                <a:cs typeface="Carlito"/>
              </a:rPr>
              <a:t>set </a:t>
            </a:r>
            <a:r>
              <a:rPr sz="2000" spc="-25" dirty="0">
                <a:solidFill>
                  <a:srgbClr val="404040"/>
                </a:solidFill>
                <a:latin typeface="Arial"/>
                <a:cs typeface="Carlito"/>
              </a:rPr>
              <a:t>into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IBM DB2</a:t>
            </a:r>
            <a:r>
              <a:rPr sz="2000" spc="-125" dirty="0">
                <a:solidFill>
                  <a:srgbClr val="404040"/>
                </a:solidFill>
                <a:latin typeface="Arial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Database.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Queried using SQL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Python</a:t>
            </a:r>
            <a:r>
              <a:rPr sz="2000" spc="-100" dirty="0">
                <a:solidFill>
                  <a:srgbClr val="404040"/>
                </a:solidFill>
                <a:latin typeface="Arial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Arial"/>
                <a:cs typeface="Carlito"/>
              </a:rPr>
              <a:t>integration.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Queries </a:t>
            </a:r>
            <a:r>
              <a:rPr sz="2000" spc="-20" dirty="0">
                <a:solidFill>
                  <a:srgbClr val="404040"/>
                </a:solidFill>
                <a:latin typeface="Arial"/>
                <a:cs typeface="Carlito"/>
              </a:rPr>
              <a:t>were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made </a:t>
            </a:r>
            <a:r>
              <a:rPr sz="2000" spc="-20" dirty="0">
                <a:solidFill>
                  <a:srgbClr val="404040"/>
                </a:solidFill>
                <a:latin typeface="Arial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Arial"/>
                <a:cs typeface="Carlito"/>
              </a:rPr>
              <a:t>get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Arial"/>
                <a:cs typeface="Carlito"/>
              </a:rPr>
              <a:t>better </a:t>
            </a:r>
            <a:r>
              <a:rPr sz="2000" spc="-20" dirty="0">
                <a:solidFill>
                  <a:srgbClr val="404040"/>
                </a:solidFill>
                <a:latin typeface="Arial"/>
                <a:cs typeface="Carlito"/>
              </a:rPr>
              <a:t>understanding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the</a:t>
            </a:r>
            <a:r>
              <a:rPr sz="2000" spc="25" dirty="0">
                <a:solidFill>
                  <a:srgbClr val="404040"/>
                </a:solidFill>
                <a:latin typeface="Arial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Arial"/>
                <a:cs typeface="Carlito"/>
              </a:rPr>
              <a:t>dataset.</a:t>
            </a:r>
            <a:endParaRPr sz="2000" dirty="0">
              <a:latin typeface="Carlito"/>
              <a:cs typeface="Carlito"/>
            </a:endParaRPr>
          </a:p>
          <a:p>
            <a:pPr marL="12700" marR="434975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Queried </a:t>
            </a:r>
            <a:r>
              <a:rPr sz="2000" spc="-20" dirty="0">
                <a:solidFill>
                  <a:srgbClr val="404040"/>
                </a:solidFill>
                <a:latin typeface="Arial"/>
                <a:cs typeface="Carlito"/>
              </a:rPr>
              <a:t>information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about launch </a:t>
            </a:r>
            <a:r>
              <a:rPr sz="2000" spc="-20" dirty="0">
                <a:solidFill>
                  <a:srgbClr val="404040"/>
                </a:solidFill>
                <a:latin typeface="Arial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names, mission </a:t>
            </a:r>
            <a:r>
              <a:rPr sz="2000" spc="-20" dirty="0">
                <a:solidFill>
                  <a:srgbClr val="404040"/>
                </a:solidFill>
                <a:latin typeface="Arial"/>
                <a:cs typeface="Carlito"/>
              </a:rPr>
              <a:t>outcomes, various pay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load </a:t>
            </a:r>
            <a:r>
              <a:rPr sz="2000" spc="-25" dirty="0">
                <a:solidFill>
                  <a:srgbClr val="404040"/>
                </a:solidFill>
                <a:latin typeface="Arial"/>
                <a:cs typeface="Carlito"/>
              </a:rPr>
              <a:t>sizes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of  </a:t>
            </a:r>
            <a:r>
              <a:rPr sz="2000" spc="-25" dirty="0">
                <a:solidFill>
                  <a:srgbClr val="404040"/>
                </a:solidFill>
                <a:latin typeface="Arial"/>
                <a:cs typeface="Carlito"/>
              </a:rPr>
              <a:t>customers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Arial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Arial"/>
                <a:cs typeface="Carlito"/>
              </a:rPr>
              <a:t>versions,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and landing</a:t>
            </a:r>
            <a:r>
              <a:rPr sz="2000" spc="5" dirty="0">
                <a:solidFill>
                  <a:srgbClr val="404040"/>
                </a:solidFill>
                <a:latin typeface="Arial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Arial"/>
                <a:cs typeface="Carlito"/>
              </a:rPr>
              <a:t>outcomes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 dirty="0">
              <a:latin typeface="Carlito"/>
              <a:cs typeface="Carlito"/>
            </a:endParaRPr>
          </a:p>
          <a:p>
            <a:pPr marL="12700" marR="5080">
              <a:lnSpc>
                <a:spcPct val="149000"/>
              </a:lnSpc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Arial"/>
                <a:cs typeface="Carlito"/>
              </a:rPr>
              <a:t>GitHub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Arial"/>
                <a:cs typeface="Carlito"/>
              </a:rPr>
              <a:t>url: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 </a:t>
            </a:r>
            <a:endParaRPr lang="vi-VN" sz="2000" spc="-5" dirty="0">
              <a:solidFill>
                <a:srgbClr val="404040"/>
              </a:solidFill>
              <a:latin typeface="Arial"/>
              <a:cs typeface="Carlito"/>
            </a:endParaRPr>
          </a:p>
          <a:p>
            <a:pPr marL="12700" marR="5080">
              <a:lnSpc>
                <a:spcPct val="149000"/>
              </a:lnSpc>
            </a:pPr>
            <a:r>
              <a:rPr lang="en-IN" sz="2000" u="heavy" spc="-5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Arial"/>
                <a:cs typeface="Carlito"/>
              </a:rPr>
              <a:t>https://</a:t>
            </a:r>
            <a:r>
              <a:rPr lang="en-IN" sz="2000" u="heavy" spc="-5" dirty="0" err="1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Arial"/>
                <a:cs typeface="Carlito"/>
              </a:rPr>
              <a:t>github.com</a:t>
            </a:r>
            <a:r>
              <a:rPr lang="en-IN" sz="2000" u="heavy" spc="-5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Arial"/>
                <a:cs typeface="Carlito"/>
              </a:rPr>
              <a:t>/fizenai84/Data-Science-Journey/blob/main/10.Applied_Data_Science_Capstone/Week%203%20Interactive%20Visual%20Analytics%20and%20Dashboard/Interactive%20Visual%20Analytics%20with%20Folium.ipynb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7337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>
                <a:latin typeface="Arial"/>
              </a:rPr>
              <a:t>Build </a:t>
            </a:r>
            <a:r>
              <a:rPr spc="-315" dirty="0">
                <a:latin typeface="Arial"/>
              </a:rPr>
              <a:t>an </a:t>
            </a:r>
            <a:r>
              <a:rPr spc="-190" dirty="0">
                <a:latin typeface="Arial"/>
              </a:rPr>
              <a:t>interactive </a:t>
            </a:r>
            <a:r>
              <a:rPr spc="-295" dirty="0">
                <a:latin typeface="Arial"/>
              </a:rPr>
              <a:t>map </a:t>
            </a:r>
            <a:r>
              <a:rPr spc="-45" dirty="0">
                <a:latin typeface="Arial"/>
              </a:rPr>
              <a:t>with</a:t>
            </a:r>
            <a:r>
              <a:rPr spc="-780" dirty="0">
                <a:latin typeface="Arial"/>
              </a:rPr>
              <a:t> </a:t>
            </a:r>
            <a:r>
              <a:rPr spc="-270" dirty="0">
                <a:latin typeface="Arial"/>
              </a:rPr>
              <a:t>Folium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765665" cy="3622467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>
              <a:lnSpc>
                <a:spcPts val="2210"/>
              </a:lnSpc>
              <a:spcBef>
                <a:spcPts val="335"/>
              </a:spcBef>
            </a:pPr>
            <a:r>
              <a:rPr sz="2000" spc="-15" dirty="0">
                <a:solidFill>
                  <a:srgbClr val="404040"/>
                </a:solidFill>
                <a:latin typeface="Arial"/>
                <a:cs typeface="Carlito"/>
              </a:rPr>
              <a:t>Folium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maps mark Launch Sites, successful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unsuccessful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landings, and a </a:t>
            </a:r>
            <a:r>
              <a:rPr sz="2000" spc="-25" dirty="0">
                <a:solidFill>
                  <a:srgbClr val="404040"/>
                </a:solidFill>
                <a:latin typeface="Arial"/>
                <a:cs typeface="Carlito"/>
              </a:rPr>
              <a:t>proximity example  </a:t>
            </a:r>
            <a:r>
              <a:rPr sz="2000" spc="-20" dirty="0">
                <a:solidFill>
                  <a:srgbClr val="404040"/>
                </a:solidFill>
                <a:latin typeface="Arial"/>
                <a:cs typeface="Carlito"/>
              </a:rPr>
              <a:t>to </a:t>
            </a:r>
            <a:r>
              <a:rPr sz="2000" spc="-40" dirty="0">
                <a:solidFill>
                  <a:srgbClr val="404040"/>
                </a:solidFill>
                <a:latin typeface="Arial"/>
                <a:cs typeface="Carlito"/>
              </a:rPr>
              <a:t>key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locations: </a:t>
            </a:r>
            <a:r>
              <a:rPr sz="2000" spc="-60" dirty="0">
                <a:solidFill>
                  <a:srgbClr val="404040"/>
                </a:solidFill>
                <a:latin typeface="Arial"/>
                <a:cs typeface="Carlito"/>
              </a:rPr>
              <a:t>Railway, Highway, </a:t>
            </a:r>
            <a:r>
              <a:rPr sz="2000" spc="-20" dirty="0">
                <a:solidFill>
                  <a:srgbClr val="404040"/>
                </a:solidFill>
                <a:latin typeface="Arial"/>
                <a:cs typeface="Carlito"/>
              </a:rPr>
              <a:t>Coast,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and</a:t>
            </a:r>
            <a:r>
              <a:rPr sz="2000" spc="35" dirty="0">
                <a:solidFill>
                  <a:srgbClr val="404040"/>
                </a:solidFill>
                <a:latin typeface="Arial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Arial"/>
                <a:cs typeface="Carlito"/>
              </a:rPr>
              <a:t>City.</a:t>
            </a:r>
            <a:endParaRPr sz="2000" dirty="0">
              <a:latin typeface="Carlito"/>
              <a:cs typeface="Carlito"/>
            </a:endParaRPr>
          </a:p>
          <a:p>
            <a:pPr marL="12700" marR="311150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This </a:t>
            </a:r>
            <a:r>
              <a:rPr sz="2000" spc="-15" dirty="0">
                <a:solidFill>
                  <a:srgbClr val="404040"/>
                </a:solidFill>
                <a:latin typeface="Arial"/>
                <a:cs typeface="Carlito"/>
              </a:rPr>
              <a:t>allows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us </a:t>
            </a:r>
            <a:r>
              <a:rPr sz="2000" spc="-20" dirty="0">
                <a:solidFill>
                  <a:srgbClr val="404040"/>
                </a:solidFill>
                <a:latin typeface="Arial"/>
                <a:cs typeface="Carlito"/>
              </a:rPr>
              <a:t>to understand why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Arial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Arial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Arial"/>
                <a:cs typeface="Carlito"/>
              </a:rPr>
              <a:t>located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where they </a:t>
            </a:r>
            <a:r>
              <a:rPr sz="2000" spc="-20" dirty="0">
                <a:solidFill>
                  <a:srgbClr val="404040"/>
                </a:solidFill>
                <a:latin typeface="Arial"/>
                <a:cs typeface="Carlito"/>
              </a:rPr>
              <a:t>are.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Also </a:t>
            </a:r>
            <a:r>
              <a:rPr sz="2000" spc="-20" dirty="0">
                <a:solidFill>
                  <a:srgbClr val="404040"/>
                </a:solidFill>
                <a:latin typeface="Arial"/>
                <a:cs typeface="Carlito"/>
              </a:rPr>
              <a:t>visualizes 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landings </a:t>
            </a:r>
            <a:r>
              <a:rPr sz="2000" spc="-25" dirty="0">
                <a:solidFill>
                  <a:srgbClr val="404040"/>
                </a:solidFill>
                <a:latin typeface="Arial"/>
                <a:cs typeface="Carlito"/>
              </a:rPr>
              <a:t>relative </a:t>
            </a:r>
            <a:r>
              <a:rPr sz="2000" spc="-20" dirty="0">
                <a:solidFill>
                  <a:srgbClr val="404040"/>
                </a:solidFill>
                <a:latin typeface="Arial"/>
                <a:cs typeface="Carlito"/>
              </a:rPr>
              <a:t>to</a:t>
            </a:r>
            <a:r>
              <a:rPr sz="2000" spc="-25" dirty="0">
                <a:solidFill>
                  <a:srgbClr val="404040"/>
                </a:solidFill>
                <a:latin typeface="Arial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location.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Arial"/>
                <a:cs typeface="Carlito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Arial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Arial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 marR="7620">
              <a:lnSpc>
                <a:spcPct val="150100"/>
              </a:lnSpc>
              <a:spcBef>
                <a:spcPts val="300"/>
              </a:spcBef>
            </a:pP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404040"/>
                  </a:solidFill>
                </a:uFill>
                <a:latin typeface="Arial"/>
                <a:cs typeface="Carlito"/>
              </a:rPr>
              <a:t>https://</a:t>
            </a:r>
            <a:r>
              <a:rPr lang="en-IN" sz="2000" u="heavy" spc="-10" dirty="0" err="1">
                <a:solidFill>
                  <a:srgbClr val="2996E1"/>
                </a:solidFill>
                <a:uFill>
                  <a:solidFill>
                    <a:srgbClr val="404040"/>
                  </a:solidFill>
                </a:uFill>
                <a:latin typeface="Arial"/>
                <a:cs typeface="Carlito"/>
              </a:rPr>
              <a:t>github.com</a:t>
            </a: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404040"/>
                  </a:solidFill>
                </a:uFill>
                <a:latin typeface="Arial"/>
                <a:cs typeface="Carlito"/>
              </a:rPr>
              <a:t>/fizenai84/Data-Science-Journey/blob/main/10.Applied_Data_Science_Capstone/Week%203%20Interactive%20Visual%20Analytics%20and%20Dashboard/Interactive%20Visual%20Analytics%20with%20Folium.ipynb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3292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>
                <a:latin typeface="Arial"/>
              </a:rPr>
              <a:t>Build </a:t>
            </a:r>
            <a:r>
              <a:rPr spc="-415" dirty="0">
                <a:latin typeface="Arial"/>
              </a:rPr>
              <a:t>a </a:t>
            </a:r>
            <a:r>
              <a:rPr spc="-340" dirty="0">
                <a:latin typeface="Arial"/>
              </a:rPr>
              <a:t>Dashboard </a:t>
            </a:r>
            <a:r>
              <a:rPr spc="-45" dirty="0">
                <a:latin typeface="Arial"/>
              </a:rPr>
              <a:t>with </a:t>
            </a:r>
            <a:r>
              <a:rPr spc="-210" dirty="0">
                <a:latin typeface="Arial"/>
              </a:rPr>
              <a:t>Plotly</a:t>
            </a:r>
            <a:r>
              <a:rPr spc="-800" dirty="0">
                <a:latin typeface="Arial"/>
              </a:rPr>
              <a:t> </a:t>
            </a:r>
            <a:r>
              <a:rPr spc="-450" dirty="0">
                <a:latin typeface="Arial"/>
              </a:rPr>
              <a:t>Dash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09600" y="1676247"/>
            <a:ext cx="11430000" cy="4938853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solidFill>
                  <a:srgbClr val="404040"/>
                </a:solidFill>
                <a:latin typeface="Arial"/>
                <a:cs typeface="Carlito"/>
              </a:rPr>
              <a:t>Dashboard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includes a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chart and a </a:t>
            </a:r>
            <a:r>
              <a:rPr sz="2000" spc="-25" dirty="0">
                <a:solidFill>
                  <a:srgbClr val="404040"/>
                </a:solidFill>
                <a:latin typeface="Arial"/>
                <a:cs typeface="Carlito"/>
              </a:rPr>
              <a:t>scatter</a:t>
            </a:r>
            <a:r>
              <a:rPr sz="2000" spc="-135" dirty="0">
                <a:solidFill>
                  <a:srgbClr val="404040"/>
                </a:solidFill>
                <a:latin typeface="Arial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plot.</a:t>
            </a:r>
            <a:endParaRPr sz="2000" dirty="0">
              <a:latin typeface="Carlito"/>
              <a:cs typeface="Carlito"/>
            </a:endParaRPr>
          </a:p>
          <a:p>
            <a:pPr marL="12700" marR="84455">
              <a:lnSpc>
                <a:spcPts val="2290"/>
              </a:lnSpc>
              <a:spcBef>
                <a:spcPts val="1275"/>
              </a:spcBef>
            </a:pP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chart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can be selected </a:t>
            </a:r>
            <a:r>
              <a:rPr sz="2000" spc="-20" dirty="0">
                <a:solidFill>
                  <a:srgbClr val="404040"/>
                </a:solidFill>
                <a:latin typeface="Arial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show distribution of successful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Arial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Arial"/>
                <a:cs typeface="Carlito"/>
              </a:rPr>
              <a:t>sites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and 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selected </a:t>
            </a:r>
            <a:r>
              <a:rPr sz="2000" spc="-20" dirty="0">
                <a:solidFill>
                  <a:srgbClr val="404040"/>
                </a:solidFill>
                <a:latin typeface="Arial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show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individual launch </a:t>
            </a:r>
            <a:r>
              <a:rPr sz="2000" spc="-20" dirty="0">
                <a:solidFill>
                  <a:srgbClr val="404040"/>
                </a:solidFill>
                <a:latin typeface="Arial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success</a:t>
            </a:r>
            <a:r>
              <a:rPr sz="2000" spc="-110" dirty="0">
                <a:solidFill>
                  <a:srgbClr val="404040"/>
                </a:solidFill>
                <a:latin typeface="Arial"/>
                <a:cs typeface="Carlito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Arial"/>
                <a:cs typeface="Carlito"/>
              </a:rPr>
              <a:t>rates.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ts val="2210"/>
              </a:lnSpc>
              <a:spcBef>
                <a:spcPts val="1375"/>
              </a:spcBef>
            </a:pPr>
            <a:r>
              <a:rPr sz="2000" spc="-25" dirty="0">
                <a:solidFill>
                  <a:srgbClr val="404040"/>
                </a:solidFill>
                <a:latin typeface="Arial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plot </a:t>
            </a:r>
            <a:r>
              <a:rPr sz="2000" spc="-40" dirty="0">
                <a:solidFill>
                  <a:srgbClr val="404040"/>
                </a:solidFill>
                <a:latin typeface="Arial"/>
                <a:cs typeface="Carlito"/>
              </a:rPr>
              <a:t>takes </a:t>
            </a:r>
            <a:r>
              <a:rPr sz="2000" spc="-20" dirty="0">
                <a:solidFill>
                  <a:srgbClr val="404040"/>
                </a:solidFill>
                <a:latin typeface="Arial"/>
                <a:cs typeface="Carlito"/>
              </a:rPr>
              <a:t>two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inputs: All </a:t>
            </a:r>
            <a:r>
              <a:rPr sz="2000" spc="-20" dirty="0">
                <a:solidFill>
                  <a:srgbClr val="404040"/>
                </a:solidFill>
                <a:latin typeface="Arial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or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individual </a:t>
            </a:r>
            <a:r>
              <a:rPr sz="2000" spc="-20" dirty="0">
                <a:solidFill>
                  <a:srgbClr val="404040"/>
                </a:solidFill>
                <a:latin typeface="Arial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payload mass on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slider between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0  and 10000</a:t>
            </a:r>
            <a:r>
              <a:rPr sz="2000" spc="-100" dirty="0">
                <a:solidFill>
                  <a:srgbClr val="404040"/>
                </a:solidFill>
                <a:latin typeface="Arial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kg.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The pie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chart is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Arial"/>
                <a:cs typeface="Carlito"/>
              </a:rPr>
              <a:t>to visualize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Arial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success</a:t>
            </a:r>
            <a:r>
              <a:rPr sz="2000" spc="20" dirty="0">
                <a:solidFill>
                  <a:srgbClr val="404040"/>
                </a:solidFill>
                <a:latin typeface="Arial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Arial"/>
                <a:cs typeface="Carlito"/>
              </a:rPr>
              <a:t>rate.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  <a:spcBef>
                <a:spcPts val="1105"/>
              </a:spcBef>
            </a:pP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Arial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plot can help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us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see how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success </a:t>
            </a:r>
            <a:r>
              <a:rPr sz="2000" spc="-10" dirty="0">
                <a:solidFill>
                  <a:srgbClr val="404040"/>
                </a:solidFill>
                <a:latin typeface="Arial"/>
                <a:cs typeface="Carlito"/>
              </a:rPr>
              <a:t>varies </a:t>
            </a:r>
            <a:r>
              <a:rPr sz="2000" spc="-20" dirty="0">
                <a:solidFill>
                  <a:srgbClr val="404040"/>
                </a:solidFill>
                <a:latin typeface="Arial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Arial"/>
                <a:cs typeface="Carlito"/>
              </a:rPr>
              <a:t>sites, </a:t>
            </a:r>
            <a:r>
              <a:rPr sz="2000" spc="-10" dirty="0">
                <a:solidFill>
                  <a:srgbClr val="404040"/>
                </a:solidFill>
                <a:latin typeface="Arial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mass,</a:t>
            </a:r>
            <a:r>
              <a:rPr sz="2000" spc="15" dirty="0">
                <a:solidFill>
                  <a:srgbClr val="404040"/>
                </a:solidFill>
                <a:latin typeface="Arial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and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</a:pPr>
            <a:r>
              <a:rPr sz="2000" spc="-20" dirty="0">
                <a:solidFill>
                  <a:srgbClr val="404040"/>
                </a:solidFill>
                <a:latin typeface="Arial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Arial"/>
                <a:cs typeface="Carlito"/>
              </a:rPr>
              <a:t>version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Arial"/>
                <a:cs typeface="Carlito"/>
              </a:rPr>
              <a:t>category.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Arial"/>
                <a:cs typeface="Carlito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Arial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Arial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 marR="1557020">
              <a:lnSpc>
                <a:spcPct val="150000"/>
              </a:lnSpc>
              <a:spcBef>
                <a:spcPts val="95"/>
              </a:spcBef>
            </a:pP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Arial"/>
                <a:cs typeface="Carlito"/>
              </a:rPr>
              <a:t>https://</a:t>
            </a:r>
            <a:r>
              <a:rPr lang="en-IN" sz="2000" u="heavy" spc="-10" dirty="0" err="1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Arial"/>
                <a:cs typeface="Carlito"/>
              </a:rPr>
              <a:t>github.com</a:t>
            </a: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Arial"/>
                <a:cs typeface="Carlito"/>
              </a:rPr>
              <a:t>/fizenai84/Data-Science-Journey/blob/main/10.Applied_Data_Science_Capstone/Week%203%20Interactive%20Visual%20Analytics%20and%20Dashboard/</a:t>
            </a:r>
            <a:r>
              <a:rPr lang="en-IN" sz="2000" u="heavy" spc="-10" dirty="0" err="1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Arial"/>
                <a:cs typeface="Carlito"/>
              </a:rPr>
              <a:t>spacex_dash_app.py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91908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>
                <a:latin typeface="Arial"/>
              </a:rPr>
              <a:t>Predictive </a:t>
            </a:r>
            <a:r>
              <a:rPr spc="-355" dirty="0">
                <a:latin typeface="Arial"/>
              </a:rPr>
              <a:t>analysis</a:t>
            </a:r>
            <a:r>
              <a:rPr spc="-555" dirty="0">
                <a:latin typeface="Arial"/>
              </a:rPr>
              <a:t> </a:t>
            </a:r>
            <a:r>
              <a:rPr spc="-280" dirty="0">
                <a:latin typeface="Arial"/>
              </a:rPr>
              <a:t>(Classification)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3401" y="2472309"/>
            <a:ext cx="3061208" cy="311687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Arial"/>
                <a:cs typeface="Carlito"/>
              </a:rPr>
              <a:t>GitHub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Arial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Arial"/>
                <a:cs typeface="Carlito"/>
              </a:rPr>
              <a:t>url:</a:t>
            </a:r>
            <a:endParaRPr lang="en-IN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000" dirty="0">
                <a:latin typeface="Arial"/>
                <a:cs typeface="Carlito"/>
                <a:hlinkClick r:id="rId2"/>
              </a:rPr>
              <a:t>https://github.com/fizenai84/Data-Science-Journey/blob/main/10.Applied_Data_Science_Capstone/Week%204%20Predictive%20Analysis%20(Classification)/Machine%20Learning%20Prediction.ipynb</a:t>
            </a:r>
            <a:endParaRPr lang="en-IN" sz="2000" dirty="0">
              <a:latin typeface="Arial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sz="2000" dirty="0">
              <a:latin typeface="Carlito"/>
              <a:cs typeface="Carli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829811" y="1941575"/>
            <a:ext cx="1923414" cy="1720596"/>
            <a:chOff x="3829811" y="1941575"/>
            <a:chExt cx="1923414" cy="1720596"/>
          </a:xfrm>
        </p:grpSpPr>
        <p:sp>
          <p:nvSpPr>
            <p:cNvPr id="6" name="object 6"/>
            <p:cNvSpPr/>
            <p:nvPr/>
          </p:nvSpPr>
          <p:spPr>
            <a:xfrm>
              <a:off x="4133087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29811" y="1973328"/>
              <a:ext cx="1923414" cy="1122042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6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2" y="1119759"/>
                  </a:lnTo>
                  <a:lnTo>
                    <a:pt x="70485" y="1144524"/>
                  </a:lnTo>
                  <a:lnTo>
                    <a:pt x="115315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8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6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5" y="1153540"/>
                  </a:lnTo>
                  <a:lnTo>
                    <a:pt x="70485" y="1144524"/>
                  </a:lnTo>
                  <a:lnTo>
                    <a:pt x="33782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98721" y="2219960"/>
            <a:ext cx="15684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Arial"/>
                <a:cs typeface="Carlito"/>
              </a:rPr>
              <a:t>Split </a:t>
            </a:r>
            <a:r>
              <a:rPr sz="1700" dirty="0">
                <a:solidFill>
                  <a:srgbClr val="FFFFFF"/>
                </a:solidFill>
                <a:latin typeface="Arial"/>
                <a:cs typeface="Carlito"/>
              </a:rPr>
              <a:t>label</a:t>
            </a:r>
            <a:r>
              <a:rPr sz="1700" spc="-195" dirty="0">
                <a:solidFill>
                  <a:srgbClr val="FFFFFF"/>
                </a:solidFill>
                <a:latin typeface="Arial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Arial"/>
                <a:cs typeface="Carlito"/>
              </a:rPr>
              <a:t>column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7950" y="2456180"/>
            <a:ext cx="17227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Arial"/>
                <a:cs typeface="Carlito"/>
              </a:rPr>
              <a:t>‘Class’ </a:t>
            </a:r>
            <a:r>
              <a:rPr sz="1700" spc="-15" dirty="0">
                <a:solidFill>
                  <a:srgbClr val="FFFFFF"/>
                </a:solidFill>
                <a:latin typeface="Arial"/>
                <a:cs typeface="Carlito"/>
              </a:rPr>
              <a:t>from</a:t>
            </a:r>
            <a:r>
              <a:rPr sz="1700" spc="-200" dirty="0">
                <a:solidFill>
                  <a:srgbClr val="FFFFFF"/>
                </a:solidFill>
                <a:latin typeface="Arial"/>
                <a:cs typeface="Carlito"/>
              </a:rPr>
              <a:t> </a:t>
            </a:r>
            <a:r>
              <a:rPr sz="1700" spc="-15" dirty="0">
                <a:solidFill>
                  <a:srgbClr val="FFFFFF"/>
                </a:solidFill>
                <a:latin typeface="Arial"/>
                <a:cs typeface="Carlito"/>
              </a:rPr>
              <a:t>dataset</a:t>
            </a:r>
            <a:endParaRPr sz="1700" dirty="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822191" y="3375659"/>
            <a:ext cx="1938655" cy="1729739"/>
            <a:chOff x="3822191" y="3375659"/>
            <a:chExt cx="1938655" cy="1729739"/>
          </a:xfrm>
        </p:grpSpPr>
        <p:sp>
          <p:nvSpPr>
            <p:cNvPr id="12" name="object 12"/>
            <p:cNvSpPr/>
            <p:nvPr/>
          </p:nvSpPr>
          <p:spPr>
            <a:xfrm>
              <a:off x="4133087" y="3672839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1807590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2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0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0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0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2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010914" y="3544315"/>
            <a:ext cx="152463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Arial"/>
                <a:cs typeface="Carlito"/>
              </a:rPr>
              <a:t>Fit </a:t>
            </a:r>
            <a:r>
              <a:rPr sz="1700" dirty="0">
                <a:solidFill>
                  <a:srgbClr val="FFFFFF"/>
                </a:solidFill>
                <a:latin typeface="Arial"/>
                <a:cs typeface="Carlito"/>
              </a:rPr>
              <a:t>and</a:t>
            </a:r>
            <a:r>
              <a:rPr sz="1700" spc="-170" dirty="0">
                <a:solidFill>
                  <a:srgbClr val="FFFFFF"/>
                </a:solidFill>
                <a:latin typeface="Arial"/>
                <a:cs typeface="Carlito"/>
              </a:rPr>
              <a:t> </a:t>
            </a:r>
            <a:r>
              <a:rPr sz="1700" spc="-45" dirty="0">
                <a:solidFill>
                  <a:srgbClr val="FFFFFF"/>
                </a:solidFill>
                <a:latin typeface="Arial"/>
                <a:cs typeface="Carlito"/>
              </a:rPr>
              <a:t>Transform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45026" y="3780282"/>
            <a:ext cx="128143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Arial"/>
                <a:cs typeface="Carlito"/>
              </a:rPr>
              <a:t>Features</a:t>
            </a:r>
            <a:r>
              <a:rPr sz="1700" spc="-135" dirty="0">
                <a:solidFill>
                  <a:srgbClr val="FFFFFF"/>
                </a:solidFill>
                <a:latin typeface="Arial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Arial"/>
                <a:cs typeface="Carlito"/>
              </a:rPr>
              <a:t>using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97782" y="4018026"/>
            <a:ext cx="136779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Arial"/>
                <a:cs typeface="Carlito"/>
              </a:rPr>
              <a:t>Standard</a:t>
            </a:r>
            <a:r>
              <a:rPr sz="1700" spc="-200" dirty="0">
                <a:solidFill>
                  <a:srgbClr val="FFFFFF"/>
                </a:solidFill>
                <a:latin typeface="Arial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Arial"/>
                <a:cs typeface="Carlito"/>
              </a:rPr>
              <a:t>Scaler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822191" y="4818888"/>
            <a:ext cx="2950845" cy="1169035"/>
            <a:chOff x="3822191" y="4818888"/>
            <a:chExt cx="2950845" cy="1169035"/>
          </a:xfrm>
        </p:grpSpPr>
        <p:sp>
          <p:nvSpPr>
            <p:cNvPr id="19" name="object 19"/>
            <p:cNvSpPr/>
            <p:nvPr/>
          </p:nvSpPr>
          <p:spPr>
            <a:xfrm>
              <a:off x="4224527" y="5023104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2" y="1119759"/>
                  </a:lnTo>
                  <a:lnTo>
                    <a:pt x="70485" y="1144473"/>
                  </a:lnTo>
                  <a:lnTo>
                    <a:pt x="115315" y="1153541"/>
                  </a:lnTo>
                  <a:lnTo>
                    <a:pt x="1807845" y="1153541"/>
                  </a:lnTo>
                  <a:lnTo>
                    <a:pt x="1852676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7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7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6" y="1144473"/>
                  </a:lnTo>
                  <a:lnTo>
                    <a:pt x="1807845" y="1153541"/>
                  </a:lnTo>
                  <a:lnTo>
                    <a:pt x="115315" y="1153541"/>
                  </a:lnTo>
                  <a:lnTo>
                    <a:pt x="70485" y="1144473"/>
                  </a:lnTo>
                  <a:lnTo>
                    <a:pt x="33782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103878" y="5104841"/>
            <a:ext cx="134493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30" dirty="0">
                <a:solidFill>
                  <a:srgbClr val="FFFFFF"/>
                </a:solidFill>
                <a:latin typeface="Arial"/>
                <a:cs typeface="Carlito"/>
              </a:rPr>
              <a:t>Train_test_split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83938" y="5341747"/>
            <a:ext cx="41148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Arial"/>
                <a:cs typeface="Carlito"/>
              </a:rPr>
              <a:t>d</a:t>
            </a:r>
            <a:r>
              <a:rPr sz="1700" spc="-25" dirty="0">
                <a:solidFill>
                  <a:srgbClr val="FFFFFF"/>
                </a:solidFill>
                <a:latin typeface="Arial"/>
                <a:cs typeface="Carlito"/>
              </a:rPr>
              <a:t>a</a:t>
            </a:r>
            <a:r>
              <a:rPr sz="1700" spc="-45" dirty="0">
                <a:solidFill>
                  <a:srgbClr val="FFFFFF"/>
                </a:solidFill>
                <a:latin typeface="Arial"/>
                <a:cs typeface="Carlito"/>
              </a:rPr>
              <a:t>t</a:t>
            </a:r>
            <a:r>
              <a:rPr sz="1700" dirty="0">
                <a:solidFill>
                  <a:srgbClr val="FFFFFF"/>
                </a:solidFill>
                <a:latin typeface="Arial"/>
                <a:cs typeface="Carlito"/>
              </a:rPr>
              <a:t>a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380988" y="3672840"/>
            <a:ext cx="1938655" cy="2315210"/>
            <a:chOff x="6380988" y="3672840"/>
            <a:chExt cx="1938655" cy="2315210"/>
          </a:xfrm>
        </p:grpSpPr>
        <p:sp>
          <p:nvSpPr>
            <p:cNvPr id="25" name="object 25"/>
            <p:cNvSpPr/>
            <p:nvPr/>
          </p:nvSpPr>
          <p:spPr>
            <a:xfrm>
              <a:off x="6691884" y="3672840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1" y="1119759"/>
                  </a:lnTo>
                  <a:lnTo>
                    <a:pt x="70484" y="1144473"/>
                  </a:lnTo>
                  <a:lnTo>
                    <a:pt x="115315" y="1153541"/>
                  </a:lnTo>
                  <a:lnTo>
                    <a:pt x="1807844" y="1153541"/>
                  </a:lnTo>
                  <a:lnTo>
                    <a:pt x="1852675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7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7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5" y="1144473"/>
                  </a:lnTo>
                  <a:lnTo>
                    <a:pt x="1807844" y="1153541"/>
                  </a:lnTo>
                  <a:lnTo>
                    <a:pt x="115315" y="1153541"/>
                  </a:lnTo>
                  <a:lnTo>
                    <a:pt x="70484" y="1144473"/>
                  </a:lnTo>
                  <a:lnTo>
                    <a:pt x="33781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735826" y="4986909"/>
            <a:ext cx="121983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Arial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485890" y="5217033"/>
            <a:ext cx="173228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223520">
              <a:lnSpc>
                <a:spcPts val="2000"/>
              </a:lnSpc>
              <a:spcBef>
                <a:spcPts val="200"/>
              </a:spcBef>
            </a:pPr>
            <a:r>
              <a:rPr sz="1700" spc="-5" dirty="0">
                <a:solidFill>
                  <a:srgbClr val="FFFFFF"/>
                </a:solidFill>
                <a:latin typeface="Arial"/>
                <a:cs typeface="Carlito"/>
              </a:rPr>
              <a:t>(cv=10) to find  optimal</a:t>
            </a:r>
            <a:r>
              <a:rPr sz="1700" spc="-155" dirty="0">
                <a:solidFill>
                  <a:srgbClr val="FFFFFF"/>
                </a:solidFill>
                <a:latin typeface="Arial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Arial"/>
                <a:cs typeface="Carlito"/>
              </a:rPr>
              <a:t>parameters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380988" y="2229611"/>
            <a:ext cx="1938655" cy="2316480"/>
            <a:chOff x="6380988" y="2229611"/>
            <a:chExt cx="1938655" cy="2316480"/>
          </a:xfrm>
        </p:grpSpPr>
        <p:sp>
          <p:nvSpPr>
            <p:cNvPr id="31" name="object 31"/>
            <p:cNvSpPr/>
            <p:nvPr/>
          </p:nvSpPr>
          <p:spPr>
            <a:xfrm>
              <a:off x="6691884" y="2229611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0" y="0"/>
                  </a:moveTo>
                  <a:lnTo>
                    <a:pt x="115569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69" y="1154684"/>
                  </a:lnTo>
                  <a:lnTo>
                    <a:pt x="1807590" y="1154684"/>
                  </a:lnTo>
                  <a:lnTo>
                    <a:pt x="1852548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8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69" y="0"/>
                  </a:lnTo>
                  <a:lnTo>
                    <a:pt x="1807590" y="0"/>
                  </a:lnTo>
                  <a:lnTo>
                    <a:pt x="1852548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8" y="1145667"/>
                  </a:lnTo>
                  <a:lnTo>
                    <a:pt x="1807590" y="1154684"/>
                  </a:lnTo>
                  <a:lnTo>
                    <a:pt x="115569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546595" y="3425444"/>
            <a:ext cx="15938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Arial"/>
                <a:cs typeface="Carlito"/>
              </a:rPr>
              <a:t>Use</a:t>
            </a:r>
            <a:r>
              <a:rPr sz="1700" spc="-100" dirty="0">
                <a:solidFill>
                  <a:srgbClr val="FFFFFF"/>
                </a:solidFill>
                <a:latin typeface="Arial"/>
                <a:cs typeface="Carlito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Arial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602983" y="3661028"/>
            <a:ext cx="148399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Arial"/>
                <a:cs typeface="Carlito"/>
              </a:rPr>
              <a:t>on LogReg,</a:t>
            </a:r>
            <a:r>
              <a:rPr sz="1700" spc="-200" dirty="0">
                <a:solidFill>
                  <a:srgbClr val="FFFFFF"/>
                </a:solidFill>
                <a:latin typeface="Arial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Arial"/>
                <a:cs typeface="Carlito"/>
              </a:rPr>
              <a:t>SVM,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535928" y="3899408"/>
            <a:ext cx="160274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Arial"/>
                <a:cs typeface="Carlito"/>
              </a:rPr>
              <a:t>Decision </a:t>
            </a:r>
            <a:r>
              <a:rPr sz="1700" spc="-45" dirty="0">
                <a:solidFill>
                  <a:srgbClr val="FFFFFF"/>
                </a:solidFill>
                <a:latin typeface="Arial"/>
                <a:cs typeface="Carlito"/>
              </a:rPr>
              <a:t>Tree,</a:t>
            </a:r>
            <a:r>
              <a:rPr sz="1700" spc="-235" dirty="0">
                <a:solidFill>
                  <a:srgbClr val="FFFFFF"/>
                </a:solidFill>
                <a:latin typeface="Arial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Arial"/>
                <a:cs typeface="Carlito"/>
              </a:rPr>
              <a:t>and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795261" y="4135627"/>
            <a:ext cx="110045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Arial"/>
                <a:cs typeface="Carlito"/>
              </a:rPr>
              <a:t>KNN</a:t>
            </a:r>
            <a:r>
              <a:rPr sz="1700" spc="-145" dirty="0">
                <a:solidFill>
                  <a:srgbClr val="FFFFFF"/>
                </a:solidFill>
                <a:latin typeface="Arial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Arial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380988" y="1933955"/>
            <a:ext cx="2950845" cy="1169035"/>
            <a:chOff x="6380988" y="1933955"/>
            <a:chExt cx="2950845" cy="1169035"/>
          </a:xfrm>
        </p:grpSpPr>
        <p:sp>
          <p:nvSpPr>
            <p:cNvPr id="39" name="object 39"/>
            <p:cNvSpPr/>
            <p:nvPr/>
          </p:nvSpPr>
          <p:spPr>
            <a:xfrm>
              <a:off x="6783324" y="2138171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6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1" y="1119759"/>
                  </a:lnTo>
                  <a:lnTo>
                    <a:pt x="70484" y="1144524"/>
                  </a:lnTo>
                  <a:lnTo>
                    <a:pt x="115315" y="1153540"/>
                  </a:lnTo>
                  <a:lnTo>
                    <a:pt x="1807844" y="1153540"/>
                  </a:lnTo>
                  <a:lnTo>
                    <a:pt x="1852675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6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6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5" y="1144524"/>
                  </a:lnTo>
                  <a:lnTo>
                    <a:pt x="1807844" y="1153540"/>
                  </a:lnTo>
                  <a:lnTo>
                    <a:pt x="115315" y="1153540"/>
                  </a:lnTo>
                  <a:lnTo>
                    <a:pt x="70484" y="1144524"/>
                  </a:lnTo>
                  <a:lnTo>
                    <a:pt x="33781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613906" y="2219960"/>
            <a:ext cx="145542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0" dirty="0">
                <a:solidFill>
                  <a:srgbClr val="FFFFFF"/>
                </a:solidFill>
                <a:latin typeface="Arial"/>
                <a:cs typeface="Carlito"/>
              </a:rPr>
              <a:t>Score </a:t>
            </a:r>
            <a:r>
              <a:rPr sz="1700" dirty="0">
                <a:solidFill>
                  <a:srgbClr val="FFFFFF"/>
                </a:solidFill>
                <a:latin typeface="Arial"/>
                <a:cs typeface="Carlito"/>
              </a:rPr>
              <a:t>models</a:t>
            </a:r>
            <a:r>
              <a:rPr sz="1700" spc="-185" dirty="0">
                <a:solidFill>
                  <a:srgbClr val="FFFFFF"/>
                </a:solidFill>
                <a:latin typeface="Arial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Arial"/>
                <a:cs typeface="Carlito"/>
              </a:rPr>
              <a:t>on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805930" y="2456180"/>
            <a:ext cx="107188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Arial"/>
                <a:cs typeface="Carlito"/>
              </a:rPr>
              <a:t>split </a:t>
            </a:r>
            <a:r>
              <a:rPr sz="1700" spc="-20" dirty="0">
                <a:solidFill>
                  <a:srgbClr val="FFFFFF"/>
                </a:solidFill>
                <a:latin typeface="Arial"/>
                <a:cs typeface="Carlito"/>
              </a:rPr>
              <a:t>test</a:t>
            </a:r>
            <a:r>
              <a:rPr sz="1700" spc="-190" dirty="0">
                <a:solidFill>
                  <a:srgbClr val="FFFFFF"/>
                </a:solidFill>
                <a:latin typeface="Arial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Arial"/>
                <a:cs typeface="Carlito"/>
              </a:rPr>
              <a:t>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8938259" y="1933955"/>
            <a:ext cx="1938655" cy="1728470"/>
            <a:chOff x="8938259" y="1933955"/>
            <a:chExt cx="1938655" cy="1728470"/>
          </a:xfrm>
        </p:grpSpPr>
        <p:sp>
          <p:nvSpPr>
            <p:cNvPr id="45" name="object 45"/>
            <p:cNvSpPr/>
            <p:nvPr/>
          </p:nvSpPr>
          <p:spPr>
            <a:xfrm>
              <a:off x="9249155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90" h="1432560">
                  <a:moveTo>
                    <a:pt x="173481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1" y="1432560"/>
                  </a:lnTo>
                  <a:lnTo>
                    <a:pt x="17348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5" y="0"/>
                  </a:moveTo>
                  <a:lnTo>
                    <a:pt x="115316" y="0"/>
                  </a:lnTo>
                  <a:lnTo>
                    <a:pt x="70485" y="9016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7" y="1083056"/>
                  </a:lnTo>
                  <a:lnTo>
                    <a:pt x="33781" y="1119759"/>
                  </a:lnTo>
                  <a:lnTo>
                    <a:pt x="70485" y="1144524"/>
                  </a:lnTo>
                  <a:lnTo>
                    <a:pt x="115316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4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485" y="9016"/>
                  </a:lnTo>
                  <a:lnTo>
                    <a:pt x="115316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4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6" y="1153540"/>
                  </a:lnTo>
                  <a:lnTo>
                    <a:pt x="70485" y="1144524"/>
                  </a:lnTo>
                  <a:lnTo>
                    <a:pt x="33781" y="1119759"/>
                  </a:lnTo>
                  <a:lnTo>
                    <a:pt x="9017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9140697" y="2219960"/>
            <a:ext cx="15195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Arial"/>
                <a:cs typeface="Carlito"/>
              </a:rPr>
              <a:t>Confusion</a:t>
            </a:r>
            <a:r>
              <a:rPr sz="1700" spc="-170" dirty="0">
                <a:solidFill>
                  <a:srgbClr val="FFFFFF"/>
                </a:solidFill>
                <a:latin typeface="Arial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Arial"/>
                <a:cs typeface="Carlito"/>
              </a:rPr>
              <a:t>Matrix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299193" y="2456180"/>
            <a:ext cx="120269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5" dirty="0">
                <a:solidFill>
                  <a:srgbClr val="FFFFFF"/>
                </a:solidFill>
                <a:latin typeface="Arial"/>
                <a:cs typeface="Carlito"/>
              </a:rPr>
              <a:t>for </a:t>
            </a:r>
            <a:r>
              <a:rPr sz="1700" dirty="0">
                <a:solidFill>
                  <a:srgbClr val="FFFFFF"/>
                </a:solidFill>
                <a:latin typeface="Arial"/>
                <a:cs typeface="Carlito"/>
              </a:rPr>
              <a:t>all</a:t>
            </a:r>
            <a:r>
              <a:rPr sz="1700" spc="-165" dirty="0">
                <a:solidFill>
                  <a:srgbClr val="FFFFFF"/>
                </a:solidFill>
                <a:latin typeface="Arial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Arial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8938259" y="3375659"/>
            <a:ext cx="1938655" cy="1170305"/>
            <a:chOff x="8938259" y="3375659"/>
            <a:chExt cx="1938655" cy="1170305"/>
          </a:xfrm>
        </p:grpSpPr>
        <p:sp>
          <p:nvSpPr>
            <p:cNvPr id="51" name="object 51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1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7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1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4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1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1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4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1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7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3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9055354" y="3656457"/>
            <a:ext cx="170942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3825" marR="5080" indent="-111760">
              <a:lnSpc>
                <a:spcPts val="2000"/>
              </a:lnSpc>
              <a:spcBef>
                <a:spcPts val="200"/>
              </a:spcBef>
            </a:pPr>
            <a:r>
              <a:rPr sz="1700" dirty="0">
                <a:solidFill>
                  <a:srgbClr val="FFFFFF"/>
                </a:solidFill>
                <a:latin typeface="Arial"/>
                <a:cs typeface="Carlito"/>
              </a:rPr>
              <a:t>Barplot </a:t>
            </a:r>
            <a:r>
              <a:rPr sz="1700" spc="-5" dirty="0">
                <a:solidFill>
                  <a:srgbClr val="FFFFFF"/>
                </a:solidFill>
                <a:latin typeface="Arial"/>
                <a:cs typeface="Carlito"/>
              </a:rPr>
              <a:t>to</a:t>
            </a:r>
            <a:r>
              <a:rPr sz="1700" spc="-155" dirty="0">
                <a:solidFill>
                  <a:srgbClr val="FFFFFF"/>
                </a:solidFill>
                <a:latin typeface="Arial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Arial"/>
                <a:cs typeface="Carlito"/>
              </a:rPr>
              <a:t>compare  </a:t>
            </a:r>
            <a:r>
              <a:rPr sz="1700" spc="-10" dirty="0">
                <a:solidFill>
                  <a:srgbClr val="FFFFFF"/>
                </a:solidFill>
                <a:latin typeface="Arial"/>
                <a:cs typeface="Carlito"/>
              </a:rPr>
              <a:t>scores </a:t>
            </a:r>
            <a:r>
              <a:rPr sz="1700" dirty="0">
                <a:solidFill>
                  <a:srgbClr val="FFFFFF"/>
                </a:solidFill>
                <a:latin typeface="Arial"/>
                <a:cs typeface="Carlito"/>
              </a:rPr>
              <a:t>of</a:t>
            </a:r>
            <a:r>
              <a:rPr sz="1700" spc="-150" dirty="0">
                <a:solidFill>
                  <a:srgbClr val="FFFFFF"/>
                </a:solidFill>
                <a:latin typeface="Arial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Arial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5" dirty="0">
                <a:uFill>
                  <a:solidFill>
                    <a:srgbClr val="7D7D7D"/>
                  </a:solidFill>
                </a:uFill>
                <a:latin typeface="Arial"/>
              </a:rPr>
              <a:t>Results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28166" y="5183504"/>
            <a:ext cx="90430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BB562C"/>
                </a:solidFill>
                <a:latin typeface="Arial"/>
                <a:cs typeface="Carlito"/>
              </a:rPr>
              <a:t>This is </a:t>
            </a:r>
            <a:r>
              <a:rPr sz="1800" dirty="0">
                <a:solidFill>
                  <a:srgbClr val="BB562C"/>
                </a:solidFill>
                <a:latin typeface="Arial"/>
                <a:cs typeface="Carlito"/>
              </a:rPr>
              <a:t>a </a:t>
            </a:r>
            <a:r>
              <a:rPr sz="1800" spc="-20" dirty="0">
                <a:solidFill>
                  <a:srgbClr val="BB562C"/>
                </a:solidFill>
                <a:latin typeface="Arial"/>
                <a:cs typeface="Carlito"/>
              </a:rPr>
              <a:t>preview </a:t>
            </a:r>
            <a:r>
              <a:rPr sz="1800" spc="-5" dirty="0">
                <a:solidFill>
                  <a:srgbClr val="BB562C"/>
                </a:solidFill>
                <a:latin typeface="Arial"/>
                <a:cs typeface="Carlito"/>
              </a:rPr>
              <a:t>of </a:t>
            </a:r>
            <a:r>
              <a:rPr sz="1800" dirty="0">
                <a:solidFill>
                  <a:srgbClr val="BB562C"/>
                </a:solidFill>
                <a:latin typeface="Arial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Arial"/>
                <a:cs typeface="Carlito"/>
              </a:rPr>
              <a:t>Plotly dashboard. </a:t>
            </a:r>
            <a:r>
              <a:rPr sz="1800" spc="-5" dirty="0">
                <a:solidFill>
                  <a:srgbClr val="BB562C"/>
                </a:solidFill>
                <a:latin typeface="Arial"/>
                <a:cs typeface="Carlito"/>
              </a:rPr>
              <a:t>The </a:t>
            </a:r>
            <a:r>
              <a:rPr sz="1800" spc="-20" dirty="0">
                <a:solidFill>
                  <a:srgbClr val="BB562C"/>
                </a:solidFill>
                <a:latin typeface="Arial"/>
                <a:cs typeface="Carlito"/>
              </a:rPr>
              <a:t>following </a:t>
            </a:r>
            <a:r>
              <a:rPr sz="1800" spc="-5" dirty="0">
                <a:solidFill>
                  <a:srgbClr val="BB562C"/>
                </a:solidFill>
                <a:latin typeface="Arial"/>
                <a:cs typeface="Carlito"/>
              </a:rPr>
              <a:t>sides will show </a:t>
            </a:r>
            <a:r>
              <a:rPr sz="1800" dirty="0">
                <a:solidFill>
                  <a:srgbClr val="BB562C"/>
                </a:solidFill>
                <a:latin typeface="Arial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Arial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Arial"/>
                <a:cs typeface="Carlito"/>
              </a:rPr>
              <a:t>of </a:t>
            </a:r>
            <a:r>
              <a:rPr sz="1800" spc="-20" dirty="0">
                <a:solidFill>
                  <a:srgbClr val="BB562C"/>
                </a:solidFill>
                <a:latin typeface="Arial"/>
                <a:cs typeface="Carlito"/>
              </a:rPr>
              <a:t>EDA </a:t>
            </a:r>
            <a:r>
              <a:rPr sz="1800" spc="-5" dirty="0">
                <a:solidFill>
                  <a:srgbClr val="BB562C"/>
                </a:solidFill>
                <a:latin typeface="Arial"/>
                <a:cs typeface="Carlito"/>
              </a:rPr>
              <a:t>with  </a:t>
            </a:r>
            <a:r>
              <a:rPr sz="1800" spc="-20" dirty="0">
                <a:solidFill>
                  <a:srgbClr val="BB562C"/>
                </a:solidFill>
                <a:latin typeface="Arial"/>
                <a:cs typeface="Carlito"/>
              </a:rPr>
              <a:t>visualization, EDA </a:t>
            </a:r>
            <a:r>
              <a:rPr sz="1800" spc="-5" dirty="0">
                <a:solidFill>
                  <a:srgbClr val="BB562C"/>
                </a:solidFill>
                <a:latin typeface="Arial"/>
                <a:cs typeface="Carlito"/>
              </a:rPr>
              <a:t>with </a:t>
            </a:r>
            <a:r>
              <a:rPr sz="1800" dirty="0">
                <a:solidFill>
                  <a:srgbClr val="BB562C"/>
                </a:solidFill>
                <a:latin typeface="Arial"/>
                <a:cs typeface="Carlito"/>
              </a:rPr>
              <a:t>SQL, </a:t>
            </a:r>
            <a:r>
              <a:rPr sz="1800" spc="-25" dirty="0">
                <a:solidFill>
                  <a:srgbClr val="BB562C"/>
                </a:solidFill>
                <a:latin typeface="Arial"/>
                <a:cs typeface="Carlito"/>
              </a:rPr>
              <a:t>Interactive </a:t>
            </a:r>
            <a:r>
              <a:rPr sz="1800" dirty="0">
                <a:solidFill>
                  <a:srgbClr val="BB562C"/>
                </a:solidFill>
                <a:latin typeface="Arial"/>
                <a:cs typeface="Carlito"/>
              </a:rPr>
              <a:t>Map </a:t>
            </a:r>
            <a:r>
              <a:rPr sz="1800" spc="-5" dirty="0">
                <a:solidFill>
                  <a:srgbClr val="BB562C"/>
                </a:solidFill>
                <a:latin typeface="Arial"/>
                <a:cs typeface="Carlito"/>
              </a:rPr>
              <a:t>with </a:t>
            </a:r>
            <a:r>
              <a:rPr sz="1800" spc="-20" dirty="0">
                <a:solidFill>
                  <a:srgbClr val="BB562C"/>
                </a:solidFill>
                <a:latin typeface="Arial"/>
                <a:cs typeface="Carlito"/>
              </a:rPr>
              <a:t>Folium, </a:t>
            </a:r>
            <a:r>
              <a:rPr sz="1800" dirty="0">
                <a:solidFill>
                  <a:srgbClr val="BB562C"/>
                </a:solidFill>
                <a:latin typeface="Arial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Arial"/>
                <a:cs typeface="Carlito"/>
              </a:rPr>
              <a:t>finally </a:t>
            </a:r>
            <a:r>
              <a:rPr sz="1800" dirty="0">
                <a:solidFill>
                  <a:srgbClr val="BB562C"/>
                </a:solidFill>
                <a:latin typeface="Arial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Arial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Arial"/>
                <a:cs typeface="Carlito"/>
              </a:rPr>
              <a:t>of our </a:t>
            </a:r>
            <a:r>
              <a:rPr sz="1800" dirty="0">
                <a:solidFill>
                  <a:srgbClr val="BB562C"/>
                </a:solidFill>
                <a:latin typeface="Arial"/>
                <a:cs typeface="Carlito"/>
              </a:rPr>
              <a:t>model </a:t>
            </a:r>
            <a:r>
              <a:rPr sz="1800" spc="-5" dirty="0">
                <a:solidFill>
                  <a:srgbClr val="BB562C"/>
                </a:solidFill>
                <a:latin typeface="Arial"/>
                <a:cs typeface="Carlito"/>
              </a:rPr>
              <a:t>with  </a:t>
            </a:r>
            <a:r>
              <a:rPr sz="1800" dirty="0">
                <a:solidFill>
                  <a:srgbClr val="BB562C"/>
                </a:solidFill>
                <a:latin typeface="Arial"/>
                <a:cs typeface="Carlito"/>
              </a:rPr>
              <a:t>about 83%</a:t>
            </a:r>
            <a:r>
              <a:rPr sz="1800" spc="-5" dirty="0">
                <a:solidFill>
                  <a:srgbClr val="BB562C"/>
                </a:solidFill>
                <a:latin typeface="Arial"/>
                <a:cs typeface="Carlito"/>
              </a:rPr>
              <a:t> </a:t>
            </a:r>
            <a:r>
              <a:rPr sz="1800" spc="-45" dirty="0">
                <a:solidFill>
                  <a:srgbClr val="BB562C"/>
                </a:solidFill>
                <a:latin typeface="Arial"/>
                <a:cs typeface="Carlito"/>
              </a:rPr>
              <a:t>accuracy.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8F4877-D962-4130-8512-2C5408972F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735136"/>
            <a:ext cx="5963918" cy="335470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8888095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200" spc="-1125" dirty="0">
                <a:solidFill>
                  <a:srgbClr val="242424"/>
                </a:solidFill>
                <a:latin typeface="Arial" panose="020B0502040204020203" pitchFamily="34" charset="0"/>
                <a:cs typeface="Arial"/>
              </a:rPr>
              <a:t>E</a:t>
            </a:r>
            <a:r>
              <a:rPr lang="en-IN" sz="7200" spc="-1125" dirty="0">
                <a:solidFill>
                  <a:srgbClr val="242424"/>
                </a:solidFill>
                <a:latin typeface="Arial" panose="020B0502040204020203" pitchFamily="34" charset="0"/>
                <a:cs typeface="Arial"/>
              </a:rPr>
              <a:t> </a:t>
            </a:r>
            <a:r>
              <a:rPr sz="7200" spc="-1125" dirty="0">
                <a:solidFill>
                  <a:srgbClr val="242424"/>
                </a:solidFill>
                <a:latin typeface="Arial" panose="020B0502040204020203" pitchFamily="34" charset="0"/>
                <a:cs typeface="Arial"/>
              </a:rPr>
              <a:t>D</a:t>
            </a:r>
            <a:r>
              <a:rPr lang="en-IN" sz="7200" spc="-1125" dirty="0">
                <a:solidFill>
                  <a:srgbClr val="242424"/>
                </a:solidFill>
                <a:latin typeface="Arial" panose="020B0502040204020203" pitchFamily="34" charset="0"/>
                <a:cs typeface="Arial"/>
              </a:rPr>
              <a:t>  </a:t>
            </a:r>
            <a:r>
              <a:rPr sz="7200" spc="-1125" dirty="0">
                <a:solidFill>
                  <a:srgbClr val="242424"/>
                </a:solidFill>
                <a:latin typeface="Arial" panose="020B0502040204020203" pitchFamily="34" charset="0"/>
                <a:cs typeface="Arial"/>
              </a:rPr>
              <a:t>A </a:t>
            </a:r>
            <a:r>
              <a:rPr lang="en-IN" sz="7200" spc="-1125" dirty="0">
                <a:solidFill>
                  <a:srgbClr val="242424"/>
                </a:solidFill>
                <a:latin typeface="Arial" panose="020B0502040204020203" pitchFamily="34" charset="0"/>
                <a:cs typeface="Arial"/>
              </a:rPr>
              <a:t>   </a:t>
            </a:r>
            <a:r>
              <a:rPr sz="7200" spc="-50" dirty="0">
                <a:solidFill>
                  <a:srgbClr val="242424"/>
                </a:solidFill>
                <a:latin typeface="Arial" panose="020B0502040204020203" pitchFamily="34" charset="0"/>
                <a:cs typeface="Arial"/>
              </a:rPr>
              <a:t>with</a:t>
            </a:r>
            <a:r>
              <a:rPr sz="7200" spc="-1270" dirty="0">
                <a:solidFill>
                  <a:srgbClr val="242424"/>
                </a:solidFill>
                <a:latin typeface="Arial" panose="020B0502040204020203" pitchFamily="34" charset="0"/>
                <a:cs typeface="Arial"/>
              </a:rPr>
              <a:t> </a:t>
            </a:r>
            <a:r>
              <a:rPr sz="7200" spc="-425" dirty="0">
                <a:solidFill>
                  <a:srgbClr val="242424"/>
                </a:solidFill>
                <a:latin typeface="Arial" panose="020B0502040204020203" pitchFamily="34" charset="0"/>
                <a:cs typeface="Arial"/>
              </a:rPr>
              <a:t>Visualization</a:t>
            </a:r>
            <a:endParaRPr sz="7200" dirty="0">
              <a:latin typeface="Bahnschrift Condensed" panose="020B0502040204020203" pitchFamily="34" charset="0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411726"/>
            <a:ext cx="7373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52955" algn="l"/>
                <a:tab pos="4218940" algn="l"/>
                <a:tab pos="5101590" algn="l"/>
                <a:tab pos="6543675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 </a:t>
            </a:r>
            <a:r>
              <a:rPr sz="2400" spc="-3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5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15" dirty="0">
                <a:solidFill>
                  <a:srgbClr val="616E52"/>
                </a:solidFill>
                <a:latin typeface="Arial"/>
                <a:cs typeface="Arial"/>
              </a:rPr>
              <a:t>SEABORN	</a:t>
            </a:r>
            <a:r>
              <a:rPr sz="2400" spc="-295" dirty="0">
                <a:solidFill>
                  <a:srgbClr val="616E52"/>
                </a:solidFill>
                <a:latin typeface="Arial"/>
                <a:cs typeface="Arial"/>
              </a:rPr>
              <a:t>PLOTS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06907" y="456438"/>
            <a:ext cx="5162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  <a:latin typeface="Arial"/>
              </a:rPr>
              <a:t>Flight </a:t>
            </a:r>
            <a:r>
              <a:rPr sz="3600" spc="-229" dirty="0">
                <a:solidFill>
                  <a:srgbClr val="BB562C"/>
                </a:solidFill>
                <a:latin typeface="Arial"/>
              </a:rPr>
              <a:t>Number </a:t>
            </a:r>
            <a:r>
              <a:rPr sz="3600" spc="-300" dirty="0">
                <a:solidFill>
                  <a:srgbClr val="BB562C"/>
                </a:solidFill>
                <a:latin typeface="Arial"/>
              </a:rPr>
              <a:t>vs. </a:t>
            </a:r>
            <a:r>
              <a:rPr sz="3600" spc="-310" dirty="0">
                <a:solidFill>
                  <a:srgbClr val="BB562C"/>
                </a:solidFill>
                <a:latin typeface="Arial"/>
              </a:rPr>
              <a:t>Launch</a:t>
            </a:r>
            <a:r>
              <a:rPr sz="3600" spc="-765" dirty="0">
                <a:solidFill>
                  <a:srgbClr val="BB562C"/>
                </a:solidFill>
                <a:latin typeface="Arial"/>
              </a:rPr>
              <a:t> </a:t>
            </a:r>
            <a:r>
              <a:rPr sz="3600" spc="-265" dirty="0">
                <a:solidFill>
                  <a:srgbClr val="BB562C"/>
                </a:solidFill>
                <a:latin typeface="Arial"/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806907" y="5146750"/>
            <a:ext cx="6850380" cy="118314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20900"/>
              </a:lnSpc>
              <a:spcBef>
                <a:spcPts val="105"/>
              </a:spcBef>
            </a:pPr>
            <a:r>
              <a:rPr sz="1600" spc="-20" dirty="0">
                <a:latin typeface="Arial"/>
                <a:cs typeface="Carlito"/>
              </a:rPr>
              <a:t>Graphic </a:t>
            </a:r>
            <a:r>
              <a:rPr sz="1600" spc="-10" dirty="0">
                <a:latin typeface="Arial"/>
                <a:cs typeface="Carlito"/>
              </a:rPr>
              <a:t>suggests </a:t>
            </a:r>
            <a:r>
              <a:rPr sz="1600" spc="-5" dirty="0">
                <a:latin typeface="Arial"/>
                <a:cs typeface="Carlito"/>
              </a:rPr>
              <a:t>an </a:t>
            </a:r>
            <a:r>
              <a:rPr sz="1600" spc="-20" dirty="0">
                <a:latin typeface="Arial"/>
                <a:cs typeface="Carlito"/>
              </a:rPr>
              <a:t>increase </a:t>
            </a:r>
            <a:r>
              <a:rPr sz="1600" dirty="0">
                <a:latin typeface="Arial"/>
                <a:cs typeface="Carlito"/>
              </a:rPr>
              <a:t>in </a:t>
            </a:r>
            <a:r>
              <a:rPr sz="1600" spc="-15" dirty="0">
                <a:latin typeface="Arial"/>
                <a:cs typeface="Carlito"/>
              </a:rPr>
              <a:t>success </a:t>
            </a:r>
            <a:r>
              <a:rPr sz="1600" spc="-40" dirty="0">
                <a:latin typeface="Arial"/>
                <a:cs typeface="Carlito"/>
              </a:rPr>
              <a:t>rate </a:t>
            </a:r>
            <a:r>
              <a:rPr sz="1600" spc="-20" dirty="0">
                <a:latin typeface="Arial"/>
                <a:cs typeface="Carlito"/>
              </a:rPr>
              <a:t>over </a:t>
            </a:r>
            <a:r>
              <a:rPr sz="1600" spc="-5" dirty="0">
                <a:latin typeface="Arial"/>
                <a:cs typeface="Carlito"/>
              </a:rPr>
              <a:t>time </a:t>
            </a:r>
            <a:r>
              <a:rPr sz="1600" spc="-20" dirty="0">
                <a:latin typeface="Arial"/>
                <a:cs typeface="Carlito"/>
              </a:rPr>
              <a:t>(indicated </a:t>
            </a:r>
            <a:r>
              <a:rPr sz="1600" dirty="0">
                <a:latin typeface="Arial"/>
                <a:cs typeface="Carlito"/>
              </a:rPr>
              <a:t>in </a:t>
            </a:r>
            <a:r>
              <a:rPr sz="1600" spc="-10" dirty="0">
                <a:latin typeface="Arial"/>
                <a:cs typeface="Carlito"/>
              </a:rPr>
              <a:t>Flight </a:t>
            </a:r>
            <a:r>
              <a:rPr sz="1600" spc="-5" dirty="0">
                <a:latin typeface="Arial"/>
                <a:cs typeface="Carlito"/>
              </a:rPr>
              <a:t>Number).  </a:t>
            </a:r>
            <a:r>
              <a:rPr sz="1600" spc="-25" dirty="0">
                <a:latin typeface="Arial"/>
                <a:cs typeface="Carlito"/>
              </a:rPr>
              <a:t>Likely </a:t>
            </a:r>
            <a:r>
              <a:rPr sz="1600" spc="-5" dirty="0">
                <a:latin typeface="Arial"/>
                <a:cs typeface="Carlito"/>
              </a:rPr>
              <a:t>a big </a:t>
            </a:r>
            <a:r>
              <a:rPr sz="1600" spc="-25" dirty="0">
                <a:latin typeface="Arial"/>
                <a:cs typeface="Carlito"/>
              </a:rPr>
              <a:t>breakthrough </a:t>
            </a:r>
            <a:r>
              <a:rPr sz="1600" spc="-20" dirty="0">
                <a:latin typeface="Arial"/>
                <a:cs typeface="Carlito"/>
              </a:rPr>
              <a:t>around </a:t>
            </a:r>
            <a:r>
              <a:rPr sz="1600" spc="-10" dirty="0">
                <a:latin typeface="Arial"/>
                <a:cs typeface="Carlito"/>
              </a:rPr>
              <a:t>flight </a:t>
            </a:r>
            <a:r>
              <a:rPr sz="1600" spc="-15" dirty="0">
                <a:latin typeface="Arial"/>
                <a:cs typeface="Carlito"/>
              </a:rPr>
              <a:t>20 </a:t>
            </a:r>
            <a:r>
              <a:rPr sz="1600" spc="-5" dirty="0">
                <a:latin typeface="Arial"/>
                <a:cs typeface="Carlito"/>
              </a:rPr>
              <a:t>which </a:t>
            </a:r>
            <a:r>
              <a:rPr sz="1600" spc="-15" dirty="0">
                <a:latin typeface="Arial"/>
                <a:cs typeface="Carlito"/>
              </a:rPr>
              <a:t>significantly </a:t>
            </a:r>
            <a:r>
              <a:rPr sz="1600" spc="-20" dirty="0">
                <a:latin typeface="Arial"/>
                <a:cs typeface="Carlito"/>
              </a:rPr>
              <a:t>increased </a:t>
            </a:r>
            <a:r>
              <a:rPr sz="1600" spc="-15" dirty="0">
                <a:latin typeface="Arial"/>
                <a:cs typeface="Carlito"/>
              </a:rPr>
              <a:t>success </a:t>
            </a:r>
            <a:r>
              <a:rPr sz="1600" spc="-25" dirty="0">
                <a:latin typeface="Arial"/>
                <a:cs typeface="Carlito"/>
              </a:rPr>
              <a:t>rate.  </a:t>
            </a:r>
            <a:r>
              <a:rPr sz="1600" spc="-20" dirty="0">
                <a:latin typeface="Arial"/>
                <a:cs typeface="Carlito"/>
              </a:rPr>
              <a:t>CCAFS appears </a:t>
            </a:r>
            <a:r>
              <a:rPr sz="1600" spc="-15" dirty="0">
                <a:latin typeface="Arial"/>
                <a:cs typeface="Carlito"/>
              </a:rPr>
              <a:t>to </a:t>
            </a:r>
            <a:r>
              <a:rPr sz="1600" spc="-5" dirty="0">
                <a:latin typeface="Arial"/>
                <a:cs typeface="Carlito"/>
              </a:rPr>
              <a:t>be the main </a:t>
            </a:r>
            <a:r>
              <a:rPr sz="1600" spc="-10" dirty="0">
                <a:latin typeface="Arial"/>
                <a:cs typeface="Carlito"/>
              </a:rPr>
              <a:t>launch </a:t>
            </a:r>
            <a:r>
              <a:rPr sz="1600" spc="-15" dirty="0">
                <a:latin typeface="Arial"/>
                <a:cs typeface="Carlito"/>
              </a:rPr>
              <a:t>site </a:t>
            </a:r>
            <a:r>
              <a:rPr sz="1600" spc="-5" dirty="0">
                <a:latin typeface="Arial"/>
                <a:cs typeface="Carlito"/>
              </a:rPr>
              <a:t>as it has the </a:t>
            </a:r>
            <a:r>
              <a:rPr sz="1600" spc="-20" dirty="0">
                <a:latin typeface="Arial"/>
                <a:cs typeface="Carlito"/>
              </a:rPr>
              <a:t>most</a:t>
            </a:r>
            <a:r>
              <a:rPr sz="1600" spc="-90" dirty="0">
                <a:latin typeface="Arial"/>
                <a:cs typeface="Carlito"/>
              </a:rPr>
              <a:t> </a:t>
            </a:r>
            <a:r>
              <a:rPr sz="1600" spc="-20" dirty="0">
                <a:latin typeface="Arial"/>
                <a:cs typeface="Carlito"/>
              </a:rPr>
              <a:t>volume.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32204"/>
            <a:ext cx="12100560" cy="2377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77900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Arial"/>
                <a:cs typeface="Carlito"/>
              </a:rPr>
              <a:t>Green indicates successful </a:t>
            </a:r>
            <a:r>
              <a:rPr sz="1600" spc="-10" dirty="0">
                <a:latin typeface="Arial"/>
                <a:cs typeface="Carlito"/>
              </a:rPr>
              <a:t>launch; </a:t>
            </a:r>
            <a:r>
              <a:rPr sz="1600" spc="-15" dirty="0">
                <a:latin typeface="Arial"/>
                <a:cs typeface="Carlito"/>
              </a:rPr>
              <a:t>Purple </a:t>
            </a:r>
            <a:r>
              <a:rPr sz="1600" spc="-20" dirty="0">
                <a:latin typeface="Arial"/>
                <a:cs typeface="Carlito"/>
              </a:rPr>
              <a:t>indicates unsuccessful</a:t>
            </a:r>
            <a:r>
              <a:rPr sz="1600" spc="180" dirty="0">
                <a:latin typeface="Arial"/>
                <a:cs typeface="Carlito"/>
              </a:rPr>
              <a:t> </a:t>
            </a:r>
            <a:r>
              <a:rPr sz="1600" spc="-10" dirty="0">
                <a:latin typeface="Arial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506095"/>
            <a:ext cx="4025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  <a:latin typeface="Arial"/>
              </a:rPr>
              <a:t>Payload </a:t>
            </a:r>
            <a:r>
              <a:rPr sz="3600" spc="-300" dirty="0">
                <a:solidFill>
                  <a:srgbClr val="BB562C"/>
                </a:solidFill>
                <a:latin typeface="Arial"/>
              </a:rPr>
              <a:t>vs. </a:t>
            </a:r>
            <a:r>
              <a:rPr sz="3600" spc="-310" dirty="0">
                <a:solidFill>
                  <a:srgbClr val="BB562C"/>
                </a:solidFill>
                <a:latin typeface="Arial"/>
              </a:rPr>
              <a:t>Launch</a:t>
            </a:r>
            <a:r>
              <a:rPr sz="3600" spc="-495" dirty="0">
                <a:solidFill>
                  <a:srgbClr val="BB562C"/>
                </a:solidFill>
                <a:latin typeface="Arial"/>
              </a:rPr>
              <a:t> </a:t>
            </a:r>
            <a:r>
              <a:rPr sz="3600" spc="-260" dirty="0">
                <a:solidFill>
                  <a:srgbClr val="BB562C"/>
                </a:solidFill>
                <a:latin typeface="Arial"/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902614" y="5103774"/>
            <a:ext cx="5099050" cy="884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4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Carlito"/>
              </a:rPr>
              <a:t>Payload </a:t>
            </a:r>
            <a:r>
              <a:rPr sz="1600" spc="-5" dirty="0">
                <a:latin typeface="Arial"/>
                <a:cs typeface="Carlito"/>
              </a:rPr>
              <a:t>mass </a:t>
            </a:r>
            <a:r>
              <a:rPr sz="1600" spc="-20" dirty="0">
                <a:latin typeface="Arial"/>
                <a:cs typeface="Carlito"/>
              </a:rPr>
              <a:t>appears </a:t>
            </a:r>
            <a:r>
              <a:rPr sz="1600" spc="-15" dirty="0">
                <a:latin typeface="Arial"/>
                <a:cs typeface="Carlito"/>
              </a:rPr>
              <a:t>to </a:t>
            </a:r>
            <a:r>
              <a:rPr sz="1600" spc="-20" dirty="0">
                <a:latin typeface="Arial"/>
                <a:cs typeface="Carlito"/>
              </a:rPr>
              <a:t>fall mostly between </a:t>
            </a:r>
            <a:r>
              <a:rPr sz="1600" spc="-10" dirty="0">
                <a:latin typeface="Arial"/>
                <a:cs typeface="Carlito"/>
              </a:rPr>
              <a:t>0-6000 </a:t>
            </a:r>
            <a:r>
              <a:rPr sz="1600" spc="-5" dirty="0">
                <a:latin typeface="Arial"/>
                <a:cs typeface="Carlito"/>
              </a:rPr>
              <a:t>kg.  </a:t>
            </a:r>
            <a:r>
              <a:rPr sz="1600" spc="-25" dirty="0">
                <a:latin typeface="Arial"/>
                <a:cs typeface="Carlito"/>
              </a:rPr>
              <a:t>Different </a:t>
            </a:r>
            <a:r>
              <a:rPr sz="1600" spc="-5" dirty="0">
                <a:latin typeface="Arial"/>
                <a:cs typeface="Carlito"/>
              </a:rPr>
              <a:t>launch </a:t>
            </a:r>
            <a:r>
              <a:rPr sz="1600" spc="-10" dirty="0">
                <a:latin typeface="Arial"/>
                <a:cs typeface="Carlito"/>
              </a:rPr>
              <a:t>sites </a:t>
            </a:r>
            <a:r>
              <a:rPr sz="1600" spc="-5" dirty="0">
                <a:latin typeface="Arial"/>
                <a:cs typeface="Carlito"/>
              </a:rPr>
              <a:t>also </a:t>
            </a:r>
            <a:r>
              <a:rPr sz="1600" spc="-15" dirty="0">
                <a:latin typeface="Arial"/>
                <a:cs typeface="Carlito"/>
              </a:rPr>
              <a:t>seem to use </a:t>
            </a:r>
            <a:r>
              <a:rPr sz="1600" spc="-25" dirty="0">
                <a:latin typeface="Arial"/>
                <a:cs typeface="Carlito"/>
              </a:rPr>
              <a:t>different </a:t>
            </a:r>
            <a:r>
              <a:rPr sz="1600" spc="-20" dirty="0">
                <a:latin typeface="Arial"/>
                <a:cs typeface="Carlito"/>
              </a:rPr>
              <a:t>payload</a:t>
            </a:r>
            <a:r>
              <a:rPr sz="1600" spc="-10" dirty="0">
                <a:latin typeface="Arial"/>
                <a:cs typeface="Carlito"/>
              </a:rPr>
              <a:t> </a:t>
            </a:r>
            <a:r>
              <a:rPr sz="1600" spc="-5" dirty="0">
                <a:latin typeface="Arial"/>
                <a:cs typeface="Carlito"/>
              </a:rPr>
              <a:t>mass.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53539"/>
            <a:ext cx="12100560" cy="23774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Arial"/>
                <a:cs typeface="Carlito"/>
              </a:rPr>
              <a:t>Green indicates successful </a:t>
            </a:r>
            <a:r>
              <a:rPr sz="1600" spc="-10" dirty="0">
                <a:latin typeface="Arial"/>
                <a:cs typeface="Carlito"/>
              </a:rPr>
              <a:t>launch; </a:t>
            </a:r>
            <a:r>
              <a:rPr sz="1600" spc="-15" dirty="0">
                <a:latin typeface="Arial"/>
                <a:cs typeface="Carlito"/>
              </a:rPr>
              <a:t>Purple </a:t>
            </a:r>
            <a:r>
              <a:rPr sz="1600" spc="-20" dirty="0">
                <a:latin typeface="Arial"/>
                <a:cs typeface="Carlito"/>
              </a:rPr>
              <a:t>indicates unsuccessful</a:t>
            </a:r>
            <a:r>
              <a:rPr sz="1600" spc="185" dirty="0">
                <a:latin typeface="Arial"/>
                <a:cs typeface="Carlito"/>
              </a:rPr>
              <a:t> </a:t>
            </a:r>
            <a:r>
              <a:rPr sz="1600" spc="-10" dirty="0">
                <a:latin typeface="Arial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  <a:latin typeface="Arial"/>
              </a:rPr>
              <a:t>Outline	</a:t>
            </a:r>
          </a:p>
        </p:txBody>
      </p:sp>
      <p:sp>
        <p:nvSpPr>
          <p:cNvPr id="3" name="object 3"/>
          <p:cNvSpPr/>
          <p:nvPr/>
        </p:nvSpPr>
        <p:spPr>
          <a:xfrm>
            <a:off x="1566672" y="2470404"/>
            <a:ext cx="2968752" cy="2304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88404" y="2168423"/>
            <a:ext cx="3312796" cy="2582117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30" dirty="0">
                <a:solidFill>
                  <a:srgbClr val="BB562C"/>
                </a:solidFill>
                <a:latin typeface="Arial"/>
                <a:cs typeface="Carlito"/>
              </a:rPr>
              <a:t>Executive </a:t>
            </a:r>
            <a:r>
              <a:rPr sz="2200" spc="-15" dirty="0">
                <a:solidFill>
                  <a:srgbClr val="BB562C"/>
                </a:solidFill>
                <a:latin typeface="Arial"/>
                <a:cs typeface="Carlito"/>
              </a:rPr>
              <a:t>Summary</a:t>
            </a:r>
            <a:r>
              <a:rPr sz="2200" spc="-10" dirty="0">
                <a:solidFill>
                  <a:srgbClr val="BB562C"/>
                </a:solidFill>
                <a:latin typeface="Arial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Arial"/>
                <a:cs typeface="Carlito"/>
              </a:rPr>
              <a:t>(3)</a:t>
            </a:r>
            <a:endParaRPr sz="2200" dirty="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Arial"/>
                <a:cs typeface="Carlito"/>
              </a:rPr>
              <a:t>Introduction</a:t>
            </a:r>
            <a:r>
              <a:rPr sz="2200" spc="-40" dirty="0">
                <a:solidFill>
                  <a:srgbClr val="BB562C"/>
                </a:solidFill>
                <a:latin typeface="Arial"/>
                <a:cs typeface="Carlito"/>
              </a:rPr>
              <a:t> </a:t>
            </a:r>
            <a:r>
              <a:rPr sz="2200" spc="-10" dirty="0">
                <a:solidFill>
                  <a:srgbClr val="BB562C"/>
                </a:solidFill>
                <a:latin typeface="Arial"/>
                <a:cs typeface="Carlito"/>
              </a:rPr>
              <a:t>(4)</a:t>
            </a:r>
            <a:endParaRPr sz="2200" dirty="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Arial"/>
                <a:cs typeface="Carlito"/>
              </a:rPr>
              <a:t>Methodology</a:t>
            </a:r>
            <a:r>
              <a:rPr sz="2200" spc="-60" dirty="0">
                <a:solidFill>
                  <a:srgbClr val="BB562C"/>
                </a:solidFill>
                <a:latin typeface="Arial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Arial"/>
                <a:cs typeface="Carlito"/>
              </a:rPr>
              <a:t>(6)</a:t>
            </a:r>
            <a:endParaRPr sz="2200" dirty="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Arial"/>
                <a:cs typeface="Carlito"/>
              </a:rPr>
              <a:t>Results</a:t>
            </a:r>
            <a:r>
              <a:rPr sz="2200" dirty="0">
                <a:solidFill>
                  <a:srgbClr val="BB562C"/>
                </a:solidFill>
                <a:latin typeface="Arial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Arial"/>
                <a:cs typeface="Carlito"/>
              </a:rPr>
              <a:t>(16)</a:t>
            </a:r>
            <a:endParaRPr sz="2200" dirty="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Arial"/>
                <a:cs typeface="Carlito"/>
              </a:rPr>
              <a:t>Conclusion</a:t>
            </a:r>
            <a:r>
              <a:rPr sz="2200" spc="-80" dirty="0">
                <a:solidFill>
                  <a:srgbClr val="BB562C"/>
                </a:solidFill>
                <a:latin typeface="Arial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Arial"/>
                <a:cs typeface="Carlito"/>
              </a:rPr>
              <a:t>(46)</a:t>
            </a:r>
            <a:endParaRPr sz="2200" dirty="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Arial"/>
                <a:cs typeface="Carlito"/>
              </a:rPr>
              <a:t>Appendix</a:t>
            </a:r>
            <a:r>
              <a:rPr sz="2200" spc="-90" dirty="0">
                <a:solidFill>
                  <a:srgbClr val="BB562C"/>
                </a:solidFill>
                <a:latin typeface="Arial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Arial"/>
                <a:cs typeface="Carlito"/>
              </a:rPr>
              <a:t>(47)</a:t>
            </a:r>
            <a:endParaRPr sz="2200" dirty="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2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391" y="488696"/>
            <a:ext cx="4573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25" dirty="0">
                <a:solidFill>
                  <a:srgbClr val="BB562C"/>
                </a:solidFill>
                <a:latin typeface="Arial"/>
              </a:rPr>
              <a:t>Success </a:t>
            </a:r>
            <a:r>
              <a:rPr sz="3600" spc="-165" dirty="0">
                <a:solidFill>
                  <a:srgbClr val="BB562C"/>
                </a:solidFill>
                <a:latin typeface="Arial"/>
              </a:rPr>
              <a:t>rate </a:t>
            </a:r>
            <a:r>
              <a:rPr sz="3600" spc="-300" dirty="0">
                <a:solidFill>
                  <a:srgbClr val="BB562C"/>
                </a:solidFill>
                <a:latin typeface="Arial"/>
              </a:rPr>
              <a:t>vs. </a:t>
            </a:r>
            <a:r>
              <a:rPr sz="3600" spc="-135" dirty="0">
                <a:solidFill>
                  <a:srgbClr val="BB562C"/>
                </a:solidFill>
                <a:latin typeface="Arial"/>
              </a:rPr>
              <a:t>Orbit</a:t>
            </a:r>
            <a:r>
              <a:rPr sz="3600" spc="-670" dirty="0">
                <a:solidFill>
                  <a:srgbClr val="BB562C"/>
                </a:solidFill>
                <a:latin typeface="Arial"/>
              </a:rPr>
              <a:t> </a:t>
            </a:r>
            <a:r>
              <a:rPr sz="3600" spc="-145" dirty="0">
                <a:solidFill>
                  <a:srgbClr val="BB562C"/>
                </a:solidFill>
                <a:latin typeface="Arial"/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7848" y="4915179"/>
            <a:ext cx="6502400" cy="149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sz="1600" spc="-15" dirty="0">
                <a:latin typeface="Arial"/>
                <a:cs typeface="Carlito"/>
              </a:rPr>
              <a:t>ES-L1 </a:t>
            </a:r>
            <a:r>
              <a:rPr sz="1600" spc="-20" dirty="0">
                <a:latin typeface="Arial"/>
                <a:cs typeface="Carlito"/>
              </a:rPr>
              <a:t>(1), </a:t>
            </a:r>
            <a:r>
              <a:rPr sz="1600" spc="-25" dirty="0">
                <a:latin typeface="Arial"/>
                <a:cs typeface="Carlito"/>
              </a:rPr>
              <a:t>GEO </a:t>
            </a:r>
            <a:r>
              <a:rPr sz="1600" spc="-20" dirty="0">
                <a:latin typeface="Arial"/>
                <a:cs typeface="Carlito"/>
              </a:rPr>
              <a:t>(1), HEO </a:t>
            </a:r>
            <a:r>
              <a:rPr sz="1600" spc="-15" dirty="0">
                <a:latin typeface="Arial"/>
                <a:cs typeface="Carlito"/>
              </a:rPr>
              <a:t>(1) </a:t>
            </a:r>
            <a:r>
              <a:rPr sz="1600" spc="-25" dirty="0">
                <a:latin typeface="Arial"/>
                <a:cs typeface="Carlito"/>
              </a:rPr>
              <a:t>have </a:t>
            </a:r>
            <a:r>
              <a:rPr sz="1600" spc="-20" dirty="0">
                <a:latin typeface="Arial"/>
                <a:cs typeface="Carlito"/>
              </a:rPr>
              <a:t>100% </a:t>
            </a:r>
            <a:r>
              <a:rPr sz="1600" spc="-15" dirty="0">
                <a:latin typeface="Arial"/>
                <a:cs typeface="Carlito"/>
              </a:rPr>
              <a:t>success </a:t>
            </a:r>
            <a:r>
              <a:rPr sz="1600" spc="-40" dirty="0">
                <a:latin typeface="Arial"/>
                <a:cs typeface="Carlito"/>
              </a:rPr>
              <a:t>rate </a:t>
            </a:r>
            <a:r>
              <a:rPr sz="1600" spc="-15" dirty="0">
                <a:latin typeface="Arial"/>
                <a:cs typeface="Carlito"/>
              </a:rPr>
              <a:t>(sample </a:t>
            </a:r>
            <a:r>
              <a:rPr sz="1600" spc="-20" dirty="0">
                <a:latin typeface="Arial"/>
                <a:cs typeface="Carlito"/>
              </a:rPr>
              <a:t>sizes </a:t>
            </a:r>
            <a:r>
              <a:rPr sz="1600" spc="-5" dirty="0">
                <a:latin typeface="Arial"/>
                <a:cs typeface="Carlito"/>
              </a:rPr>
              <a:t>in </a:t>
            </a:r>
            <a:r>
              <a:rPr sz="1600" spc="-20" dirty="0">
                <a:latin typeface="Arial"/>
                <a:cs typeface="Carlito"/>
              </a:rPr>
              <a:t>parenthesis)  </a:t>
            </a:r>
            <a:r>
              <a:rPr sz="1600" spc="-10" dirty="0">
                <a:latin typeface="Arial"/>
                <a:cs typeface="Carlito"/>
              </a:rPr>
              <a:t>SSO </a:t>
            </a:r>
            <a:r>
              <a:rPr sz="1600" spc="-15" dirty="0">
                <a:latin typeface="Arial"/>
                <a:cs typeface="Carlito"/>
              </a:rPr>
              <a:t>(5) </a:t>
            </a:r>
            <a:r>
              <a:rPr sz="1600" spc="-5" dirty="0">
                <a:latin typeface="Arial"/>
                <a:cs typeface="Carlito"/>
              </a:rPr>
              <a:t>has </a:t>
            </a:r>
            <a:r>
              <a:rPr sz="1600" spc="-20" dirty="0">
                <a:latin typeface="Arial"/>
                <a:cs typeface="Carlito"/>
              </a:rPr>
              <a:t>100% </a:t>
            </a:r>
            <a:r>
              <a:rPr sz="1600" spc="-10" dirty="0">
                <a:latin typeface="Arial"/>
                <a:cs typeface="Carlito"/>
              </a:rPr>
              <a:t>success</a:t>
            </a:r>
            <a:r>
              <a:rPr sz="1600" spc="45" dirty="0">
                <a:latin typeface="Arial"/>
                <a:cs typeface="Carlito"/>
              </a:rPr>
              <a:t> </a:t>
            </a:r>
            <a:r>
              <a:rPr sz="1600" spc="-40" dirty="0">
                <a:latin typeface="Arial"/>
                <a:cs typeface="Carlito"/>
              </a:rPr>
              <a:t>rate</a:t>
            </a:r>
            <a:endParaRPr sz="16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25" dirty="0">
                <a:latin typeface="Arial"/>
                <a:cs typeface="Carlito"/>
              </a:rPr>
              <a:t>VLEO </a:t>
            </a:r>
            <a:r>
              <a:rPr sz="1600" spc="-20" dirty="0">
                <a:latin typeface="Arial"/>
                <a:cs typeface="Carlito"/>
              </a:rPr>
              <a:t>(14) </a:t>
            </a:r>
            <a:r>
              <a:rPr sz="1600" spc="-5" dirty="0">
                <a:latin typeface="Arial"/>
                <a:cs typeface="Carlito"/>
              </a:rPr>
              <a:t>has </a:t>
            </a:r>
            <a:r>
              <a:rPr sz="1600" spc="-20" dirty="0">
                <a:latin typeface="Arial"/>
                <a:cs typeface="Carlito"/>
              </a:rPr>
              <a:t>decent </a:t>
            </a:r>
            <a:r>
              <a:rPr sz="1600" spc="-15" dirty="0">
                <a:latin typeface="Arial"/>
                <a:cs typeface="Carlito"/>
              </a:rPr>
              <a:t>success </a:t>
            </a:r>
            <a:r>
              <a:rPr sz="1600" spc="-40" dirty="0">
                <a:latin typeface="Arial"/>
                <a:cs typeface="Carlito"/>
              </a:rPr>
              <a:t>rate </a:t>
            </a:r>
            <a:r>
              <a:rPr sz="1600" spc="-5" dirty="0">
                <a:latin typeface="Arial"/>
                <a:cs typeface="Carlito"/>
              </a:rPr>
              <a:t>and</a:t>
            </a:r>
            <a:r>
              <a:rPr sz="1600" spc="150" dirty="0">
                <a:latin typeface="Arial"/>
                <a:cs typeface="Carlito"/>
              </a:rPr>
              <a:t> </a:t>
            </a:r>
            <a:r>
              <a:rPr sz="1600" spc="-25" dirty="0">
                <a:latin typeface="Arial"/>
                <a:cs typeface="Carlito"/>
              </a:rPr>
              <a:t>attempts</a:t>
            </a:r>
            <a:endParaRPr sz="16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5" dirty="0">
                <a:latin typeface="Arial"/>
                <a:cs typeface="Carlito"/>
              </a:rPr>
              <a:t>SO </a:t>
            </a:r>
            <a:r>
              <a:rPr sz="1600" spc="-15" dirty="0">
                <a:latin typeface="Arial"/>
                <a:cs typeface="Carlito"/>
              </a:rPr>
              <a:t>(1) </a:t>
            </a:r>
            <a:r>
              <a:rPr sz="1600" spc="-5" dirty="0">
                <a:latin typeface="Arial"/>
                <a:cs typeface="Carlito"/>
              </a:rPr>
              <a:t>has </a:t>
            </a:r>
            <a:r>
              <a:rPr sz="1600" spc="-15" dirty="0">
                <a:latin typeface="Arial"/>
                <a:cs typeface="Carlito"/>
              </a:rPr>
              <a:t>0% success</a:t>
            </a:r>
            <a:r>
              <a:rPr sz="1600" spc="85" dirty="0">
                <a:latin typeface="Arial"/>
                <a:cs typeface="Carlito"/>
              </a:rPr>
              <a:t> </a:t>
            </a:r>
            <a:r>
              <a:rPr sz="1600" spc="-40" dirty="0">
                <a:latin typeface="Arial"/>
                <a:cs typeface="Carlito"/>
              </a:rPr>
              <a:t>rate</a:t>
            </a:r>
            <a:endParaRPr sz="16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600" spc="-40" dirty="0">
                <a:latin typeface="Arial"/>
                <a:cs typeface="Carlito"/>
              </a:rPr>
              <a:t>GTO </a:t>
            </a:r>
            <a:r>
              <a:rPr sz="1600" spc="-20" dirty="0">
                <a:latin typeface="Arial"/>
                <a:cs typeface="Carlito"/>
              </a:rPr>
              <a:t>(27) </a:t>
            </a:r>
            <a:r>
              <a:rPr sz="1600" spc="-5" dirty="0">
                <a:latin typeface="Arial"/>
                <a:cs typeface="Carlito"/>
              </a:rPr>
              <a:t>has the </a:t>
            </a:r>
            <a:r>
              <a:rPr sz="1600" spc="-20" dirty="0">
                <a:latin typeface="Arial"/>
                <a:cs typeface="Carlito"/>
              </a:rPr>
              <a:t>around 50% </a:t>
            </a:r>
            <a:r>
              <a:rPr sz="1600" spc="-15" dirty="0">
                <a:latin typeface="Arial"/>
                <a:cs typeface="Carlito"/>
              </a:rPr>
              <a:t>success </a:t>
            </a:r>
            <a:r>
              <a:rPr sz="1600" spc="-40" dirty="0">
                <a:latin typeface="Arial"/>
                <a:cs typeface="Carlito"/>
              </a:rPr>
              <a:t>rate </a:t>
            </a:r>
            <a:r>
              <a:rPr sz="1600" spc="-15" dirty="0">
                <a:latin typeface="Arial"/>
                <a:cs typeface="Carlito"/>
              </a:rPr>
              <a:t>but </a:t>
            </a:r>
            <a:r>
              <a:rPr sz="1600" spc="-20" dirty="0">
                <a:latin typeface="Arial"/>
                <a:cs typeface="Carlito"/>
              </a:rPr>
              <a:t>largest</a:t>
            </a:r>
            <a:r>
              <a:rPr sz="1600" spc="225" dirty="0">
                <a:latin typeface="Arial"/>
                <a:cs typeface="Carlito"/>
              </a:rPr>
              <a:t> </a:t>
            </a:r>
            <a:r>
              <a:rPr sz="1600" spc="-5" dirty="0">
                <a:latin typeface="Arial"/>
                <a:cs typeface="Carlito"/>
              </a:rPr>
              <a:t>sample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21051" y="1185672"/>
            <a:ext cx="5430011" cy="3514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03463" y="3387597"/>
            <a:ext cx="21793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Carlito"/>
              </a:rPr>
              <a:t>Success </a:t>
            </a:r>
            <a:r>
              <a:rPr sz="1800" spc="-25" dirty="0">
                <a:latin typeface="Arial"/>
                <a:cs typeface="Carlito"/>
              </a:rPr>
              <a:t>Rate </a:t>
            </a:r>
            <a:r>
              <a:rPr sz="1800" spc="-20" dirty="0">
                <a:latin typeface="Arial"/>
                <a:cs typeface="Carlito"/>
              </a:rPr>
              <a:t>Scale</a:t>
            </a:r>
            <a:r>
              <a:rPr sz="1800" spc="-65" dirty="0">
                <a:latin typeface="Arial"/>
                <a:cs typeface="Carlito"/>
              </a:rPr>
              <a:t> </a:t>
            </a:r>
            <a:r>
              <a:rPr sz="1800" spc="-5" dirty="0">
                <a:latin typeface="Arial"/>
                <a:cs typeface="Carlito"/>
              </a:rPr>
              <a:t>with  </a:t>
            </a:r>
            <a:r>
              <a:rPr sz="1800" dirty="0">
                <a:latin typeface="Arial"/>
                <a:cs typeface="Carlito"/>
              </a:rPr>
              <a:t>0 as</a:t>
            </a:r>
            <a:r>
              <a:rPr sz="1800" spc="-70" dirty="0">
                <a:latin typeface="Arial"/>
                <a:cs typeface="Carlito"/>
              </a:rPr>
              <a:t> </a:t>
            </a:r>
            <a:r>
              <a:rPr sz="1800" spc="-5" dirty="0">
                <a:latin typeface="Arial"/>
                <a:cs typeface="Carlito"/>
              </a:rPr>
              <a:t>0%</a:t>
            </a:r>
            <a:endParaRPr sz="1800">
              <a:latin typeface="Carlito"/>
              <a:cs typeface="Carlito"/>
            </a:endParaRPr>
          </a:p>
          <a:p>
            <a:pPr marL="12700" marR="1182370">
              <a:lnSpc>
                <a:spcPct val="100000"/>
              </a:lnSpc>
            </a:pPr>
            <a:r>
              <a:rPr sz="1800" dirty="0">
                <a:latin typeface="Arial"/>
                <a:cs typeface="Carlito"/>
              </a:rPr>
              <a:t>0.6 as</a:t>
            </a:r>
            <a:r>
              <a:rPr sz="1800" spc="-195" dirty="0">
                <a:latin typeface="Arial"/>
                <a:cs typeface="Carlito"/>
              </a:rPr>
              <a:t> </a:t>
            </a:r>
            <a:r>
              <a:rPr sz="1800" dirty="0">
                <a:latin typeface="Arial"/>
                <a:cs typeface="Carlito"/>
              </a:rPr>
              <a:t>60%  1 as</a:t>
            </a:r>
            <a:r>
              <a:rPr sz="1800" spc="-125" dirty="0">
                <a:latin typeface="Arial"/>
                <a:cs typeface="Carlito"/>
              </a:rPr>
              <a:t> </a:t>
            </a:r>
            <a:r>
              <a:rPr sz="1800" spc="-5" dirty="0">
                <a:latin typeface="Arial"/>
                <a:cs typeface="Carlito"/>
              </a:rPr>
              <a:t>100%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642620"/>
            <a:ext cx="4941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  <a:latin typeface="Arial"/>
              </a:rPr>
              <a:t>Flight </a:t>
            </a:r>
            <a:r>
              <a:rPr sz="3600" spc="-229" dirty="0">
                <a:solidFill>
                  <a:srgbClr val="BB562C"/>
                </a:solidFill>
                <a:latin typeface="Arial"/>
              </a:rPr>
              <a:t>Number </a:t>
            </a:r>
            <a:r>
              <a:rPr sz="3600" spc="-300" dirty="0">
                <a:solidFill>
                  <a:srgbClr val="BB562C"/>
                </a:solidFill>
                <a:latin typeface="Arial"/>
              </a:rPr>
              <a:t>vs. </a:t>
            </a:r>
            <a:r>
              <a:rPr sz="3600" spc="-135" dirty="0">
                <a:solidFill>
                  <a:srgbClr val="BB562C"/>
                </a:solidFill>
                <a:latin typeface="Arial"/>
              </a:rPr>
              <a:t>Orbit</a:t>
            </a:r>
            <a:r>
              <a:rPr sz="3600" spc="-760" dirty="0">
                <a:solidFill>
                  <a:srgbClr val="BB562C"/>
                </a:solidFill>
                <a:latin typeface="Arial"/>
              </a:rPr>
              <a:t> </a:t>
            </a:r>
            <a:r>
              <a:rPr sz="3600" spc="-145" dirty="0">
                <a:solidFill>
                  <a:srgbClr val="BB562C"/>
                </a:solidFill>
                <a:latin typeface="Arial"/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03952"/>
            <a:ext cx="8640445" cy="148803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951604">
              <a:lnSpc>
                <a:spcPct val="121200"/>
              </a:lnSpc>
              <a:spcBef>
                <a:spcPts val="100"/>
              </a:spcBef>
            </a:pPr>
            <a:r>
              <a:rPr sz="1600" spc="-15" dirty="0">
                <a:latin typeface="Arial"/>
                <a:cs typeface="Carlito"/>
              </a:rPr>
              <a:t>Launch Orbit </a:t>
            </a:r>
            <a:r>
              <a:rPr sz="1600" spc="-25" dirty="0">
                <a:latin typeface="Arial"/>
                <a:cs typeface="Carlito"/>
              </a:rPr>
              <a:t>preferences </a:t>
            </a:r>
            <a:r>
              <a:rPr sz="1600" spc="-5" dirty="0">
                <a:latin typeface="Arial"/>
                <a:cs typeface="Carlito"/>
              </a:rPr>
              <a:t>changed </a:t>
            </a:r>
            <a:r>
              <a:rPr sz="1600" spc="-20" dirty="0">
                <a:latin typeface="Arial"/>
                <a:cs typeface="Carlito"/>
              </a:rPr>
              <a:t>over </a:t>
            </a:r>
            <a:r>
              <a:rPr sz="1600" spc="-10" dirty="0">
                <a:latin typeface="Arial"/>
                <a:cs typeface="Carlito"/>
              </a:rPr>
              <a:t>Flight </a:t>
            </a:r>
            <a:r>
              <a:rPr sz="1600" spc="-50" dirty="0">
                <a:latin typeface="Arial"/>
                <a:cs typeface="Carlito"/>
              </a:rPr>
              <a:t>Number.  </a:t>
            </a:r>
            <a:r>
              <a:rPr sz="1600" spc="-15" dirty="0">
                <a:latin typeface="Arial"/>
                <a:cs typeface="Carlito"/>
              </a:rPr>
              <a:t>Launch </a:t>
            </a:r>
            <a:r>
              <a:rPr sz="1600" spc="-25" dirty="0">
                <a:latin typeface="Arial"/>
                <a:cs typeface="Carlito"/>
              </a:rPr>
              <a:t>Outcome </a:t>
            </a:r>
            <a:r>
              <a:rPr sz="1600" spc="-15" dirty="0">
                <a:latin typeface="Arial"/>
                <a:cs typeface="Carlito"/>
              </a:rPr>
              <a:t>seems to </a:t>
            </a:r>
            <a:r>
              <a:rPr sz="1600" spc="-25" dirty="0">
                <a:latin typeface="Arial"/>
                <a:cs typeface="Carlito"/>
              </a:rPr>
              <a:t>correlate </a:t>
            </a:r>
            <a:r>
              <a:rPr sz="1600" spc="-5" dirty="0">
                <a:latin typeface="Arial"/>
                <a:cs typeface="Carlito"/>
              </a:rPr>
              <a:t>with this</a:t>
            </a:r>
            <a:r>
              <a:rPr sz="1600" spc="120" dirty="0">
                <a:latin typeface="Arial"/>
                <a:cs typeface="Carlito"/>
              </a:rPr>
              <a:t> </a:t>
            </a:r>
            <a:r>
              <a:rPr sz="1600" spc="-25" dirty="0">
                <a:latin typeface="Arial"/>
                <a:cs typeface="Carlito"/>
              </a:rPr>
              <a:t>preference.</a:t>
            </a:r>
            <a:endParaRPr sz="1600" dirty="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15" dirty="0">
                <a:latin typeface="Arial"/>
                <a:cs typeface="Carlito"/>
              </a:rPr>
              <a:t>SpaceX </a:t>
            </a:r>
            <a:r>
              <a:rPr sz="1600" spc="-20" dirty="0">
                <a:latin typeface="Arial"/>
                <a:cs typeface="Carlito"/>
              </a:rPr>
              <a:t>started </a:t>
            </a:r>
            <a:r>
              <a:rPr sz="1600" spc="-5" dirty="0">
                <a:latin typeface="Arial"/>
                <a:cs typeface="Carlito"/>
              </a:rPr>
              <a:t>with </a:t>
            </a:r>
            <a:r>
              <a:rPr sz="1600" spc="-25" dirty="0">
                <a:latin typeface="Arial"/>
                <a:cs typeface="Carlito"/>
              </a:rPr>
              <a:t>LEO </a:t>
            </a:r>
            <a:r>
              <a:rPr sz="1600" spc="-5" dirty="0">
                <a:latin typeface="Arial"/>
                <a:cs typeface="Carlito"/>
              </a:rPr>
              <a:t>orbits which </a:t>
            </a:r>
            <a:r>
              <a:rPr sz="1600" spc="-20" dirty="0">
                <a:latin typeface="Arial"/>
                <a:cs typeface="Carlito"/>
              </a:rPr>
              <a:t>saw </a:t>
            </a:r>
            <a:r>
              <a:rPr sz="1600" spc="-25" dirty="0">
                <a:latin typeface="Arial"/>
                <a:cs typeface="Carlito"/>
              </a:rPr>
              <a:t>moderate </a:t>
            </a:r>
            <a:r>
              <a:rPr sz="1600" spc="-15" dirty="0">
                <a:latin typeface="Arial"/>
                <a:cs typeface="Carlito"/>
              </a:rPr>
              <a:t>success </a:t>
            </a:r>
            <a:r>
              <a:rPr sz="1600" spc="-25" dirty="0">
                <a:latin typeface="Arial"/>
                <a:cs typeface="Carlito"/>
              </a:rPr>
              <a:t>LEO </a:t>
            </a:r>
            <a:r>
              <a:rPr sz="1600" spc="-5" dirty="0">
                <a:latin typeface="Arial"/>
                <a:cs typeface="Carlito"/>
              </a:rPr>
              <a:t>and </a:t>
            </a:r>
            <a:r>
              <a:rPr sz="1600" spc="-25" dirty="0">
                <a:latin typeface="Arial"/>
                <a:cs typeface="Carlito"/>
              </a:rPr>
              <a:t>returned </a:t>
            </a:r>
            <a:r>
              <a:rPr sz="1600" spc="-15" dirty="0">
                <a:latin typeface="Arial"/>
                <a:cs typeface="Carlito"/>
              </a:rPr>
              <a:t>to </a:t>
            </a:r>
            <a:r>
              <a:rPr sz="1600" spc="-25" dirty="0">
                <a:latin typeface="Arial"/>
                <a:cs typeface="Carlito"/>
              </a:rPr>
              <a:t>VLEO </a:t>
            </a:r>
            <a:r>
              <a:rPr sz="1600" dirty="0">
                <a:latin typeface="Arial"/>
                <a:cs typeface="Carlito"/>
              </a:rPr>
              <a:t>in </a:t>
            </a:r>
            <a:r>
              <a:rPr sz="1600" spc="-25" dirty="0">
                <a:latin typeface="Arial"/>
                <a:cs typeface="Carlito"/>
              </a:rPr>
              <a:t>recent </a:t>
            </a:r>
            <a:r>
              <a:rPr sz="1600" spc="-5" dirty="0">
                <a:latin typeface="Arial"/>
                <a:cs typeface="Carlito"/>
              </a:rPr>
              <a:t>launches  </a:t>
            </a:r>
            <a:r>
              <a:rPr sz="1600" spc="-15" dirty="0">
                <a:latin typeface="Arial"/>
                <a:cs typeface="Carlito"/>
              </a:rPr>
              <a:t>SpaceX </a:t>
            </a:r>
            <a:r>
              <a:rPr sz="1600" spc="-20" dirty="0">
                <a:latin typeface="Arial"/>
                <a:cs typeface="Carlito"/>
              </a:rPr>
              <a:t>appears </a:t>
            </a:r>
            <a:r>
              <a:rPr sz="1600" spc="-15" dirty="0">
                <a:latin typeface="Arial"/>
                <a:cs typeface="Carlito"/>
              </a:rPr>
              <a:t>to </a:t>
            </a:r>
            <a:r>
              <a:rPr sz="1600" spc="-25" dirty="0">
                <a:latin typeface="Arial"/>
                <a:cs typeface="Carlito"/>
              </a:rPr>
              <a:t>perform better </a:t>
            </a:r>
            <a:r>
              <a:rPr sz="1600" dirty="0">
                <a:latin typeface="Arial"/>
                <a:cs typeface="Carlito"/>
              </a:rPr>
              <a:t>in </a:t>
            </a:r>
            <a:r>
              <a:rPr sz="1600" spc="-20" dirty="0">
                <a:latin typeface="Arial"/>
                <a:cs typeface="Carlito"/>
              </a:rPr>
              <a:t>lower </a:t>
            </a:r>
            <a:r>
              <a:rPr sz="1600" spc="-5" dirty="0">
                <a:latin typeface="Arial"/>
                <a:cs typeface="Carlito"/>
              </a:rPr>
              <a:t>orbits or </a:t>
            </a:r>
            <a:r>
              <a:rPr sz="1600" spc="-20" dirty="0">
                <a:latin typeface="Arial"/>
                <a:cs typeface="Carlito"/>
              </a:rPr>
              <a:t>Sun-synchronous</a:t>
            </a:r>
            <a:r>
              <a:rPr sz="1600" spc="275" dirty="0">
                <a:latin typeface="Arial"/>
                <a:cs typeface="Carlito"/>
              </a:rPr>
              <a:t> </a:t>
            </a:r>
            <a:r>
              <a:rPr sz="1600" spc="-5" dirty="0">
                <a:latin typeface="Arial"/>
                <a:cs typeface="Carlito"/>
              </a:rPr>
              <a:t>orbits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44395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Arial"/>
                <a:cs typeface="Carlito"/>
              </a:rPr>
              <a:t>Green indicates successful </a:t>
            </a:r>
            <a:r>
              <a:rPr sz="1600" spc="-10" dirty="0">
                <a:latin typeface="Arial"/>
                <a:cs typeface="Carlito"/>
              </a:rPr>
              <a:t>launch; </a:t>
            </a:r>
            <a:r>
              <a:rPr sz="1600" spc="-15" dirty="0">
                <a:latin typeface="Arial"/>
                <a:cs typeface="Carlito"/>
              </a:rPr>
              <a:t>Purple </a:t>
            </a:r>
            <a:r>
              <a:rPr sz="1600" spc="-20" dirty="0">
                <a:latin typeface="Arial"/>
                <a:cs typeface="Carlito"/>
              </a:rPr>
              <a:t>indicates unsuccessful</a:t>
            </a:r>
            <a:r>
              <a:rPr sz="1600" spc="185" dirty="0">
                <a:latin typeface="Arial"/>
                <a:cs typeface="Carlito"/>
              </a:rPr>
              <a:t> </a:t>
            </a:r>
            <a:r>
              <a:rPr sz="1600" spc="-10" dirty="0">
                <a:latin typeface="Arial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18108" y="808990"/>
            <a:ext cx="3804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  <a:latin typeface="Arial"/>
              </a:rPr>
              <a:t>Payload </a:t>
            </a:r>
            <a:r>
              <a:rPr sz="3600" spc="-300" dirty="0">
                <a:solidFill>
                  <a:srgbClr val="BB562C"/>
                </a:solidFill>
                <a:latin typeface="Arial"/>
              </a:rPr>
              <a:t>vs. </a:t>
            </a:r>
            <a:r>
              <a:rPr sz="3600" spc="-135" dirty="0">
                <a:solidFill>
                  <a:srgbClr val="BB562C"/>
                </a:solidFill>
                <a:latin typeface="Arial"/>
              </a:rPr>
              <a:t>Orbit</a:t>
            </a:r>
            <a:r>
              <a:rPr sz="3600" spc="-465" dirty="0">
                <a:solidFill>
                  <a:srgbClr val="BB562C"/>
                </a:solidFill>
                <a:latin typeface="Arial"/>
              </a:rPr>
              <a:t> </a:t>
            </a:r>
            <a:r>
              <a:rPr sz="3600" spc="-145" dirty="0">
                <a:solidFill>
                  <a:srgbClr val="BB562C"/>
                </a:solidFill>
                <a:latin typeface="Arial"/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44185"/>
            <a:ext cx="7989570" cy="1150956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600" spc="-25" dirty="0">
                <a:latin typeface="Arial"/>
                <a:cs typeface="Carlito"/>
              </a:rPr>
              <a:t>Payload </a:t>
            </a:r>
            <a:r>
              <a:rPr sz="1600" spc="-5" dirty="0">
                <a:latin typeface="Arial"/>
                <a:cs typeface="Carlito"/>
              </a:rPr>
              <a:t>mass </a:t>
            </a:r>
            <a:r>
              <a:rPr sz="1600" spc="-20" dirty="0">
                <a:latin typeface="Arial"/>
                <a:cs typeface="Carlito"/>
              </a:rPr>
              <a:t>seems </a:t>
            </a:r>
            <a:r>
              <a:rPr sz="1600" spc="-15" dirty="0">
                <a:latin typeface="Arial"/>
                <a:cs typeface="Carlito"/>
              </a:rPr>
              <a:t>to </a:t>
            </a:r>
            <a:r>
              <a:rPr sz="1600" spc="-25" dirty="0">
                <a:latin typeface="Arial"/>
                <a:cs typeface="Carlito"/>
              </a:rPr>
              <a:t>correlate </a:t>
            </a:r>
            <a:r>
              <a:rPr sz="1600" spc="-5" dirty="0">
                <a:latin typeface="Arial"/>
                <a:cs typeface="Carlito"/>
              </a:rPr>
              <a:t>with</a:t>
            </a:r>
            <a:r>
              <a:rPr sz="1600" spc="40" dirty="0">
                <a:latin typeface="Arial"/>
                <a:cs typeface="Carlito"/>
              </a:rPr>
              <a:t> </a:t>
            </a:r>
            <a:r>
              <a:rPr sz="1600" spc="-15" dirty="0">
                <a:latin typeface="Arial"/>
                <a:cs typeface="Carlito"/>
              </a:rPr>
              <a:t>orbit</a:t>
            </a:r>
            <a:endParaRPr sz="16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25" dirty="0">
                <a:latin typeface="Arial"/>
                <a:cs typeface="Carlito"/>
              </a:rPr>
              <a:t>LEO </a:t>
            </a:r>
            <a:r>
              <a:rPr sz="1600" spc="-5" dirty="0">
                <a:latin typeface="Arial"/>
                <a:cs typeface="Carlito"/>
              </a:rPr>
              <a:t>and </a:t>
            </a:r>
            <a:r>
              <a:rPr sz="1600" spc="-15" dirty="0">
                <a:latin typeface="Arial"/>
                <a:cs typeface="Carlito"/>
              </a:rPr>
              <a:t>SSO seem to </a:t>
            </a:r>
            <a:r>
              <a:rPr sz="1600" spc="-25" dirty="0">
                <a:latin typeface="Arial"/>
                <a:cs typeface="Carlito"/>
              </a:rPr>
              <a:t>have </a:t>
            </a:r>
            <a:r>
              <a:rPr sz="1600" spc="-20" dirty="0">
                <a:latin typeface="Arial"/>
                <a:cs typeface="Carlito"/>
              </a:rPr>
              <a:t>relatively low payload</a:t>
            </a:r>
            <a:r>
              <a:rPr sz="1600" spc="135" dirty="0">
                <a:latin typeface="Arial"/>
                <a:cs typeface="Carlito"/>
              </a:rPr>
              <a:t> </a:t>
            </a:r>
            <a:r>
              <a:rPr sz="1600" spc="-5" dirty="0">
                <a:latin typeface="Arial"/>
                <a:cs typeface="Carlito"/>
              </a:rPr>
              <a:t>mass</a:t>
            </a:r>
            <a:endParaRPr sz="16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00" spc="-5" dirty="0">
                <a:latin typeface="Arial"/>
                <a:cs typeface="Carlito"/>
              </a:rPr>
              <a:t>The other </a:t>
            </a:r>
            <a:r>
              <a:rPr sz="1600" spc="-20" dirty="0">
                <a:latin typeface="Arial"/>
                <a:cs typeface="Carlito"/>
              </a:rPr>
              <a:t>most successful </a:t>
            </a:r>
            <a:r>
              <a:rPr sz="1600" spc="-5" dirty="0">
                <a:latin typeface="Arial"/>
                <a:cs typeface="Carlito"/>
              </a:rPr>
              <a:t>orbit </a:t>
            </a:r>
            <a:r>
              <a:rPr sz="1600" spc="-20" dirty="0">
                <a:latin typeface="Arial"/>
                <a:cs typeface="Carlito"/>
              </a:rPr>
              <a:t>VLEO </a:t>
            </a:r>
            <a:r>
              <a:rPr sz="1600" spc="-5" dirty="0">
                <a:latin typeface="Arial"/>
                <a:cs typeface="Carlito"/>
              </a:rPr>
              <a:t>only has </a:t>
            </a:r>
            <a:r>
              <a:rPr sz="1600" spc="-10" dirty="0">
                <a:latin typeface="Arial"/>
                <a:cs typeface="Carlito"/>
              </a:rPr>
              <a:t>payload </a:t>
            </a:r>
            <a:r>
              <a:rPr sz="1600" spc="-5" dirty="0">
                <a:latin typeface="Arial"/>
                <a:cs typeface="Carlito"/>
              </a:rPr>
              <a:t>mass </a:t>
            </a:r>
            <a:r>
              <a:rPr sz="1600" spc="-20" dirty="0">
                <a:latin typeface="Arial"/>
                <a:cs typeface="Carlito"/>
              </a:rPr>
              <a:t>values </a:t>
            </a:r>
            <a:r>
              <a:rPr sz="1600" spc="-5" dirty="0">
                <a:latin typeface="Arial"/>
                <a:cs typeface="Carlito"/>
              </a:rPr>
              <a:t>in the higher end of the</a:t>
            </a:r>
            <a:r>
              <a:rPr sz="1600" spc="85" dirty="0">
                <a:latin typeface="Arial"/>
                <a:cs typeface="Carlito"/>
              </a:rPr>
              <a:t> </a:t>
            </a:r>
            <a:r>
              <a:rPr sz="1600" spc="-25" dirty="0">
                <a:latin typeface="Arial"/>
                <a:cs typeface="Carlito"/>
              </a:rPr>
              <a:t>range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15439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Arial"/>
                <a:cs typeface="Carlito"/>
              </a:rPr>
              <a:t>Green indicates successful </a:t>
            </a:r>
            <a:r>
              <a:rPr sz="1600" spc="-10" dirty="0">
                <a:latin typeface="Arial"/>
                <a:cs typeface="Carlito"/>
              </a:rPr>
              <a:t>launch; </a:t>
            </a:r>
            <a:r>
              <a:rPr sz="1600" spc="-15" dirty="0">
                <a:latin typeface="Arial"/>
                <a:cs typeface="Carlito"/>
              </a:rPr>
              <a:t>Purple </a:t>
            </a:r>
            <a:r>
              <a:rPr sz="1600" spc="-20" dirty="0">
                <a:latin typeface="Arial"/>
                <a:cs typeface="Carlito"/>
              </a:rPr>
              <a:t>indicates unsuccessful</a:t>
            </a:r>
            <a:r>
              <a:rPr sz="1600" spc="185" dirty="0">
                <a:latin typeface="Arial"/>
                <a:cs typeface="Carlito"/>
              </a:rPr>
              <a:t> </a:t>
            </a:r>
            <a:r>
              <a:rPr sz="1600" spc="-10" dirty="0">
                <a:latin typeface="Arial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503682"/>
            <a:ext cx="4927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10" dirty="0">
                <a:solidFill>
                  <a:srgbClr val="BB562C"/>
                </a:solidFill>
                <a:latin typeface="Arial"/>
              </a:rPr>
              <a:t>Launch </a:t>
            </a:r>
            <a:r>
              <a:rPr sz="3600" spc="-425" dirty="0">
                <a:solidFill>
                  <a:srgbClr val="BB562C"/>
                </a:solidFill>
                <a:latin typeface="Arial"/>
              </a:rPr>
              <a:t>Success </a:t>
            </a:r>
            <a:r>
              <a:rPr sz="3600" spc="-335" dirty="0">
                <a:solidFill>
                  <a:srgbClr val="BB562C"/>
                </a:solidFill>
                <a:latin typeface="Arial"/>
              </a:rPr>
              <a:t>Yearly</a:t>
            </a:r>
            <a:r>
              <a:rPr sz="3600" spc="-470" dirty="0">
                <a:solidFill>
                  <a:srgbClr val="BB562C"/>
                </a:solidFill>
                <a:latin typeface="Arial"/>
              </a:rPr>
              <a:t> </a:t>
            </a:r>
            <a:r>
              <a:rPr sz="3600" spc="-305" dirty="0">
                <a:solidFill>
                  <a:srgbClr val="BB562C"/>
                </a:solidFill>
                <a:latin typeface="Arial"/>
              </a:rPr>
              <a:t>Trend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31310"/>
            <a:ext cx="5977890" cy="854721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spc="-15" dirty="0">
                <a:latin typeface="Arial"/>
                <a:cs typeface="Carlito"/>
              </a:rPr>
              <a:t>Success </a:t>
            </a:r>
            <a:r>
              <a:rPr sz="1600" spc="-20" dirty="0">
                <a:latin typeface="Arial"/>
                <a:cs typeface="Carlito"/>
              </a:rPr>
              <a:t>generally </a:t>
            </a:r>
            <a:r>
              <a:rPr sz="1600" spc="-10" dirty="0">
                <a:latin typeface="Arial"/>
                <a:cs typeface="Carlito"/>
              </a:rPr>
              <a:t>increases </a:t>
            </a:r>
            <a:r>
              <a:rPr sz="1600" spc="-20" dirty="0">
                <a:latin typeface="Arial"/>
                <a:cs typeface="Carlito"/>
              </a:rPr>
              <a:t>over </a:t>
            </a:r>
            <a:r>
              <a:rPr sz="1600" spc="-5" dirty="0">
                <a:latin typeface="Arial"/>
                <a:cs typeface="Carlito"/>
              </a:rPr>
              <a:t>time since </a:t>
            </a:r>
            <a:r>
              <a:rPr sz="1600" spc="-20" dirty="0">
                <a:latin typeface="Arial"/>
                <a:cs typeface="Carlito"/>
              </a:rPr>
              <a:t>2013 </a:t>
            </a:r>
            <a:r>
              <a:rPr sz="1600" spc="-5" dirty="0">
                <a:latin typeface="Arial"/>
                <a:cs typeface="Carlito"/>
              </a:rPr>
              <a:t>with a </a:t>
            </a:r>
            <a:r>
              <a:rPr sz="1600" spc="-10" dirty="0">
                <a:latin typeface="Arial"/>
                <a:cs typeface="Carlito"/>
              </a:rPr>
              <a:t>slight </a:t>
            </a:r>
            <a:r>
              <a:rPr sz="1600" spc="-5" dirty="0">
                <a:latin typeface="Arial"/>
                <a:cs typeface="Carlito"/>
              </a:rPr>
              <a:t>dip </a:t>
            </a:r>
            <a:r>
              <a:rPr sz="1600" dirty="0">
                <a:latin typeface="Arial"/>
                <a:cs typeface="Carlito"/>
              </a:rPr>
              <a:t>in</a:t>
            </a:r>
            <a:r>
              <a:rPr sz="1600" spc="55" dirty="0">
                <a:latin typeface="Arial"/>
                <a:cs typeface="Carlito"/>
              </a:rPr>
              <a:t> </a:t>
            </a:r>
            <a:r>
              <a:rPr sz="1600" spc="-25" dirty="0">
                <a:latin typeface="Arial"/>
                <a:cs typeface="Carlito"/>
              </a:rPr>
              <a:t>2018</a:t>
            </a:r>
            <a:endParaRPr sz="16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20" dirty="0">
                <a:latin typeface="Arial"/>
                <a:cs typeface="Carlito"/>
              </a:rPr>
              <a:t>Success </a:t>
            </a:r>
            <a:r>
              <a:rPr sz="1600" dirty="0">
                <a:latin typeface="Arial"/>
                <a:cs typeface="Carlito"/>
              </a:rPr>
              <a:t>in </a:t>
            </a:r>
            <a:r>
              <a:rPr sz="1600" spc="-25" dirty="0">
                <a:latin typeface="Arial"/>
                <a:cs typeface="Carlito"/>
              </a:rPr>
              <a:t>recent years </a:t>
            </a:r>
            <a:r>
              <a:rPr sz="1600" spc="-15" dirty="0">
                <a:latin typeface="Arial"/>
                <a:cs typeface="Carlito"/>
              </a:rPr>
              <a:t>at </a:t>
            </a:r>
            <a:r>
              <a:rPr sz="1600" spc="-20" dirty="0">
                <a:latin typeface="Arial"/>
                <a:cs typeface="Carlito"/>
              </a:rPr>
              <a:t>around</a:t>
            </a:r>
            <a:r>
              <a:rPr sz="1600" spc="90" dirty="0">
                <a:latin typeface="Arial"/>
                <a:cs typeface="Carlito"/>
              </a:rPr>
              <a:t> </a:t>
            </a:r>
            <a:r>
              <a:rPr sz="1600" spc="-25" dirty="0">
                <a:latin typeface="Arial"/>
                <a:cs typeface="Carlito"/>
              </a:rPr>
              <a:t>80%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64892" y="1484375"/>
            <a:ext cx="4565904" cy="3049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18578" y="2750057"/>
            <a:ext cx="197421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Arial"/>
                <a:cs typeface="Carlito"/>
              </a:rPr>
              <a:t>95% confidence interval  </a:t>
            </a:r>
            <a:r>
              <a:rPr sz="1600" spc="-10" dirty="0">
                <a:latin typeface="Arial"/>
                <a:cs typeface="Carlito"/>
              </a:rPr>
              <a:t>(light blue</a:t>
            </a:r>
            <a:r>
              <a:rPr sz="1600" spc="-100" dirty="0">
                <a:latin typeface="Arial"/>
                <a:cs typeface="Carlito"/>
              </a:rPr>
              <a:t> </a:t>
            </a:r>
            <a:r>
              <a:rPr sz="1600" spc="-10" dirty="0">
                <a:latin typeface="Arial"/>
                <a:cs typeface="Carlito"/>
              </a:rPr>
              <a:t>shading)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260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1125" dirty="0">
                <a:solidFill>
                  <a:srgbClr val="242424"/>
                </a:solidFill>
                <a:latin typeface="Arial"/>
                <a:cs typeface="Arial"/>
              </a:rPr>
              <a:t>EDA </a:t>
            </a:r>
            <a:r>
              <a:rPr sz="8000" spc="-50" dirty="0">
                <a:solidFill>
                  <a:srgbClr val="242424"/>
                </a:solidFill>
                <a:latin typeface="Arial"/>
                <a:cs typeface="Arial"/>
              </a:rPr>
              <a:t>with</a:t>
            </a:r>
            <a:r>
              <a:rPr sz="8000" spc="-131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8000" spc="-1270" dirty="0">
                <a:solidFill>
                  <a:srgbClr val="242424"/>
                </a:solidFill>
                <a:latin typeface="Arial"/>
                <a:cs typeface="Arial"/>
              </a:rPr>
              <a:t>SQL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221854"/>
            <a:ext cx="6306820" cy="1044575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0"/>
              </a:spcBef>
              <a:tabLst>
                <a:tab pos="2051685" algn="l"/>
                <a:tab pos="4216400" algn="l"/>
                <a:tab pos="5087620" algn="l"/>
                <a:tab pos="5720080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90" dirty="0">
                <a:solidFill>
                  <a:srgbClr val="616E52"/>
                </a:solidFill>
                <a:latin typeface="Arial"/>
                <a:cs typeface="Arial"/>
              </a:rPr>
              <a:t>SQL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DB2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  <a:tabLst>
                <a:tab pos="1867535" algn="l"/>
                <a:tab pos="2279015" algn="l"/>
                <a:tab pos="3546475" algn="l"/>
                <a:tab pos="4426585" algn="l"/>
              </a:tabLst>
            </a:pPr>
            <a:r>
              <a:rPr sz="2400" spc="-195" dirty="0">
                <a:solidFill>
                  <a:srgbClr val="616E52"/>
                </a:solidFill>
                <a:latin typeface="Arial"/>
                <a:cs typeface="Arial"/>
              </a:rPr>
              <a:t>INTEGRATED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IN	</a:t>
            </a:r>
            <a:r>
              <a:rPr sz="2400" spc="-185" dirty="0">
                <a:solidFill>
                  <a:srgbClr val="616E52"/>
                </a:solidFill>
                <a:latin typeface="Arial"/>
                <a:cs typeface="Arial"/>
              </a:rPr>
              <a:t>PYTHON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175" dirty="0">
                <a:solidFill>
                  <a:srgbClr val="616E52"/>
                </a:solidFill>
                <a:latin typeface="Arial"/>
                <a:cs typeface="Arial"/>
              </a:rPr>
              <a:t>SQLALCHEMY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51816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35" dirty="0">
                <a:latin typeface="Arial"/>
              </a:rPr>
              <a:t>All </a:t>
            </a:r>
            <a:r>
              <a:rPr spc="-400" dirty="0">
                <a:latin typeface="Arial"/>
              </a:rPr>
              <a:t>Launch </a:t>
            </a:r>
            <a:r>
              <a:rPr spc="-340" dirty="0">
                <a:latin typeface="Arial"/>
              </a:rPr>
              <a:t>Site</a:t>
            </a:r>
            <a:r>
              <a:rPr spc="-700" dirty="0">
                <a:latin typeface="Arial"/>
              </a:rPr>
              <a:t> </a:t>
            </a:r>
            <a:r>
              <a:rPr spc="-459" dirty="0">
                <a:latin typeface="Arial"/>
              </a:rPr>
              <a:t>Names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25415" y="1810867"/>
            <a:ext cx="6174740" cy="252666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Query unique launch </a:t>
            </a:r>
            <a:r>
              <a:rPr sz="2000" spc="-20" dirty="0">
                <a:solidFill>
                  <a:srgbClr val="404040"/>
                </a:solidFill>
                <a:latin typeface="Arial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names </a:t>
            </a:r>
            <a:r>
              <a:rPr sz="2000" spc="-20" dirty="0">
                <a:solidFill>
                  <a:srgbClr val="404040"/>
                </a:solidFill>
                <a:latin typeface="Arial"/>
                <a:cs typeface="Carlito"/>
              </a:rPr>
              <a:t>from</a:t>
            </a:r>
            <a:r>
              <a:rPr sz="2000" spc="-80" dirty="0">
                <a:solidFill>
                  <a:srgbClr val="404040"/>
                </a:solidFill>
                <a:latin typeface="Arial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database.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CCAFS SLC-40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Arial"/>
                <a:cs typeface="Carlito"/>
              </a:rPr>
              <a:t>CCAFSSLC-40 </a:t>
            </a:r>
            <a:r>
              <a:rPr sz="2000" spc="-25" dirty="0">
                <a:solidFill>
                  <a:srgbClr val="404040"/>
                </a:solidFill>
                <a:latin typeface="Arial"/>
                <a:cs typeface="Carlito"/>
              </a:rPr>
              <a:t>likely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all </a:t>
            </a:r>
            <a:r>
              <a:rPr sz="2000" spc="-20" dirty="0">
                <a:solidFill>
                  <a:srgbClr val="404040"/>
                </a:solidFill>
                <a:latin typeface="Arial"/>
                <a:cs typeface="Carlito"/>
              </a:rPr>
              <a:t>represent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the</a:t>
            </a:r>
            <a:r>
              <a:rPr sz="2000" spc="-114" dirty="0">
                <a:solidFill>
                  <a:srgbClr val="404040"/>
                </a:solidFill>
                <a:latin typeface="Arial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same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Arial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with </a:t>
            </a:r>
            <a:r>
              <a:rPr sz="2000" spc="-25" dirty="0">
                <a:solidFill>
                  <a:srgbClr val="404040"/>
                </a:solidFill>
                <a:latin typeface="Arial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entry</a:t>
            </a:r>
            <a:r>
              <a:rPr sz="2000" spc="-35" dirty="0">
                <a:solidFill>
                  <a:srgbClr val="404040"/>
                </a:solidFill>
                <a:latin typeface="Arial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Arial"/>
                <a:cs typeface="Carlito"/>
              </a:rPr>
              <a:t>errors.</a:t>
            </a:r>
            <a:endParaRPr sz="2000">
              <a:latin typeface="Carlito"/>
              <a:cs typeface="Carlito"/>
            </a:endParaRPr>
          </a:p>
          <a:p>
            <a:pPr marL="12700" marR="2114550">
              <a:lnSpc>
                <a:spcPct val="141500"/>
              </a:lnSpc>
              <a:spcBef>
                <a:spcPts val="110"/>
              </a:spcBef>
            </a:pP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CCAFS </a:t>
            </a:r>
            <a:r>
              <a:rPr sz="2000" spc="-15" dirty="0">
                <a:solidFill>
                  <a:srgbClr val="404040"/>
                </a:solidFill>
                <a:latin typeface="Arial"/>
                <a:cs typeface="Carlito"/>
              </a:rPr>
              <a:t>LC-40 </a:t>
            </a:r>
            <a:r>
              <a:rPr sz="2000" spc="-20" dirty="0">
                <a:solidFill>
                  <a:srgbClr val="404040"/>
                </a:solidFill>
                <a:latin typeface="Arial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Arial"/>
                <a:cs typeface="Carlito"/>
              </a:rPr>
              <a:t>previous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name.  </a:t>
            </a:r>
            <a:r>
              <a:rPr sz="2000" spc="-25" dirty="0">
                <a:solidFill>
                  <a:srgbClr val="404040"/>
                </a:solidFill>
                <a:latin typeface="Arial"/>
                <a:cs typeface="Carlito"/>
              </a:rPr>
              <a:t>Likely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only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3 unique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launch_site values:  CCAFS SLC-40, KSC LC-39A,</a:t>
            </a:r>
            <a:r>
              <a:rPr sz="2000" spc="-310" dirty="0">
                <a:solidFill>
                  <a:srgbClr val="404040"/>
                </a:solidFill>
                <a:latin typeface="Arial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Arial"/>
                <a:cs typeface="Carlito"/>
              </a:rPr>
              <a:t>VAFB </a:t>
            </a:r>
            <a:r>
              <a:rPr sz="2000" spc="-10" dirty="0">
                <a:solidFill>
                  <a:srgbClr val="404040"/>
                </a:solidFill>
                <a:latin typeface="Arial"/>
                <a:cs typeface="Carlito"/>
              </a:rPr>
              <a:t>SLC-4E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82624" y="2010155"/>
            <a:ext cx="3220212" cy="2763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037" y="838911"/>
            <a:ext cx="94964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0" dirty="0">
                <a:latin typeface="Arial"/>
              </a:rPr>
              <a:t>Launch </a:t>
            </a:r>
            <a:r>
              <a:rPr spc="-345" dirty="0">
                <a:latin typeface="Arial"/>
              </a:rPr>
              <a:t>Site </a:t>
            </a:r>
            <a:r>
              <a:rPr spc="-455" dirty="0">
                <a:latin typeface="Arial"/>
              </a:rPr>
              <a:t>Names </a:t>
            </a:r>
            <a:r>
              <a:rPr spc="-340" dirty="0">
                <a:latin typeface="Arial"/>
              </a:rPr>
              <a:t>Beginning </a:t>
            </a:r>
            <a:r>
              <a:rPr spc="-80" dirty="0">
                <a:latin typeface="Arial"/>
              </a:rPr>
              <a:t>with</a:t>
            </a:r>
            <a:r>
              <a:rPr spc="-590" dirty="0">
                <a:latin typeface="Arial"/>
              </a:rPr>
              <a:t> </a:t>
            </a:r>
            <a:r>
              <a:rPr spc="-630" dirty="0">
                <a:latin typeface="Arial"/>
              </a:rPr>
              <a:t>`CCA`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341611" y="2469007"/>
            <a:ext cx="1837689" cy="142875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spc="-35" dirty="0">
                <a:solidFill>
                  <a:srgbClr val="404040"/>
                </a:solidFill>
                <a:latin typeface="Arial"/>
                <a:cs typeface="Carlito"/>
              </a:rPr>
              <a:t>First </a:t>
            </a:r>
            <a:r>
              <a:rPr sz="2000" spc="-20" dirty="0">
                <a:solidFill>
                  <a:srgbClr val="404040"/>
                </a:solidFill>
                <a:latin typeface="Arial"/>
                <a:cs typeface="Carlito"/>
              </a:rPr>
              <a:t>five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entries 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in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database with  Launch </a:t>
            </a:r>
            <a:r>
              <a:rPr sz="2000" spc="-15" dirty="0">
                <a:solidFill>
                  <a:srgbClr val="404040"/>
                </a:solidFill>
                <a:latin typeface="Arial"/>
                <a:cs typeface="Carlito"/>
              </a:rPr>
              <a:t>Site</a:t>
            </a:r>
            <a:r>
              <a:rPr sz="2000" spc="-100" dirty="0">
                <a:solidFill>
                  <a:srgbClr val="404040"/>
                </a:solidFill>
                <a:latin typeface="Arial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name 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beginning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with 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CCA.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73252" y="1853183"/>
            <a:ext cx="8272272" cy="3331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1380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>
                <a:latin typeface="Arial"/>
              </a:rPr>
              <a:t>Total </a:t>
            </a:r>
            <a:r>
              <a:rPr spc="-425" dirty="0">
                <a:latin typeface="Arial"/>
              </a:rPr>
              <a:t>Payload </a:t>
            </a:r>
            <a:r>
              <a:rPr spc="-434" dirty="0">
                <a:latin typeface="Arial"/>
              </a:rPr>
              <a:t>Mass </a:t>
            </a:r>
            <a:r>
              <a:rPr spc="-135" dirty="0">
                <a:latin typeface="Arial"/>
              </a:rPr>
              <a:t>from</a:t>
            </a:r>
            <a:r>
              <a:rPr spc="-580" dirty="0">
                <a:latin typeface="Arial"/>
              </a:rPr>
              <a:t> </a:t>
            </a:r>
            <a:r>
              <a:rPr spc="-690" dirty="0">
                <a:latin typeface="Arial"/>
              </a:rPr>
              <a:t>NASA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737475" y="2219960"/>
            <a:ext cx="3489325" cy="243014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715">
              <a:lnSpc>
                <a:spcPts val="2160"/>
              </a:lnSpc>
              <a:spcBef>
                <a:spcPts val="375"/>
              </a:spcBef>
            </a:pP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sums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Arial"/>
                <a:cs typeface="Carlito"/>
              </a:rPr>
              <a:t>total </a:t>
            </a:r>
            <a:r>
              <a:rPr sz="2000" spc="-10" dirty="0">
                <a:solidFill>
                  <a:srgbClr val="404040"/>
                </a:solidFill>
                <a:latin typeface="Arial"/>
                <a:cs typeface="Carlito"/>
              </a:rPr>
              <a:t>payload 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mass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in kg </a:t>
            </a:r>
            <a:r>
              <a:rPr sz="2000" spc="-15" dirty="0">
                <a:solidFill>
                  <a:srgbClr val="404040"/>
                </a:solidFill>
                <a:latin typeface="Arial"/>
                <a:cs typeface="Carlito"/>
              </a:rPr>
              <a:t>where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NASA </a:t>
            </a:r>
            <a:r>
              <a:rPr sz="2000" spc="-20" dirty="0">
                <a:solidFill>
                  <a:srgbClr val="404040"/>
                </a:solidFill>
                <a:latin typeface="Arial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the  </a:t>
            </a:r>
            <a:r>
              <a:rPr sz="2000" spc="-60" dirty="0">
                <a:solidFill>
                  <a:srgbClr val="404040"/>
                </a:solidFill>
                <a:latin typeface="Arial"/>
                <a:cs typeface="Carlito"/>
              </a:rPr>
              <a:t>customer.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0000"/>
              </a:lnSpc>
              <a:spcBef>
                <a:spcPts val="1370"/>
              </a:spcBef>
            </a:pPr>
            <a:r>
              <a:rPr sz="2000" spc="-15" dirty="0">
                <a:solidFill>
                  <a:srgbClr val="404040"/>
                </a:solidFill>
                <a:latin typeface="Arial"/>
                <a:cs typeface="Carlito"/>
              </a:rPr>
              <a:t>CRS </a:t>
            </a:r>
            <a:r>
              <a:rPr sz="2000" spc="-20" dirty="0">
                <a:solidFill>
                  <a:srgbClr val="404040"/>
                </a:solidFill>
                <a:latin typeface="Arial"/>
                <a:cs typeface="Carlito"/>
              </a:rPr>
              <a:t>stands </a:t>
            </a:r>
            <a:r>
              <a:rPr sz="2000" spc="-25" dirty="0">
                <a:solidFill>
                  <a:srgbClr val="404040"/>
                </a:solidFill>
                <a:latin typeface="Arial"/>
                <a:cs typeface="Carlito"/>
              </a:rPr>
              <a:t>for </a:t>
            </a:r>
            <a:r>
              <a:rPr sz="2000" spc="-10" dirty="0">
                <a:solidFill>
                  <a:srgbClr val="404040"/>
                </a:solidFill>
                <a:latin typeface="Arial"/>
                <a:cs typeface="Carlito"/>
              </a:rPr>
              <a:t>Commercial 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Resupply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Services which</a:t>
            </a:r>
            <a:r>
              <a:rPr sz="2000" spc="-90" dirty="0">
                <a:solidFill>
                  <a:srgbClr val="404040"/>
                </a:solidFill>
                <a:latin typeface="Arial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Arial"/>
                <a:cs typeface="Carlito"/>
              </a:rPr>
              <a:t>indicates 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that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these </a:t>
            </a:r>
            <a:r>
              <a:rPr sz="2000" spc="-10" dirty="0">
                <a:solidFill>
                  <a:srgbClr val="404040"/>
                </a:solidFill>
                <a:latin typeface="Arial"/>
                <a:cs typeface="Carlito"/>
              </a:rPr>
              <a:t>payloads </a:t>
            </a:r>
            <a:r>
              <a:rPr sz="2000" spc="-20" dirty="0">
                <a:solidFill>
                  <a:srgbClr val="404040"/>
                </a:solidFill>
                <a:latin typeface="Arial"/>
                <a:cs typeface="Carlito"/>
              </a:rPr>
              <a:t>were sent to 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Arial"/>
                <a:cs typeface="Carlito"/>
              </a:rPr>
              <a:t>International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Space </a:t>
            </a:r>
            <a:r>
              <a:rPr sz="2000" spc="-20" dirty="0">
                <a:solidFill>
                  <a:srgbClr val="404040"/>
                </a:solidFill>
                <a:latin typeface="Arial"/>
                <a:cs typeface="Carlito"/>
              </a:rPr>
              <a:t>Station 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(ISS).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74063" y="2263139"/>
            <a:ext cx="5687568" cy="2554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7222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25" dirty="0">
                <a:latin typeface="Arial"/>
              </a:rPr>
              <a:t>Average Payload </a:t>
            </a:r>
            <a:r>
              <a:rPr spc="-434" dirty="0">
                <a:latin typeface="Arial"/>
              </a:rPr>
              <a:t>Mass </a:t>
            </a:r>
            <a:r>
              <a:rPr spc="-285" dirty="0">
                <a:latin typeface="Arial"/>
              </a:rPr>
              <a:t>by </a:t>
            </a:r>
            <a:r>
              <a:rPr spc="-520" dirty="0">
                <a:latin typeface="Arial"/>
              </a:rPr>
              <a:t>F9</a:t>
            </a:r>
            <a:r>
              <a:rPr spc="-645" dirty="0">
                <a:latin typeface="Arial"/>
              </a:rPr>
              <a:t> </a:t>
            </a:r>
            <a:r>
              <a:rPr spc="-290" dirty="0">
                <a:latin typeface="Arial"/>
              </a:rPr>
              <a:t>v1.1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291830" y="2060575"/>
            <a:ext cx="2723515" cy="21863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72085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calculates</a:t>
            </a:r>
            <a:r>
              <a:rPr sz="2000" spc="-204" dirty="0">
                <a:solidFill>
                  <a:srgbClr val="404040"/>
                </a:solidFill>
                <a:latin typeface="Arial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the  </a:t>
            </a:r>
            <a:r>
              <a:rPr sz="2000" spc="-40" dirty="0">
                <a:solidFill>
                  <a:srgbClr val="404040"/>
                </a:solidFill>
                <a:latin typeface="Arial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Arial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mass or 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launches which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used  </a:t>
            </a:r>
            <a:r>
              <a:rPr sz="2000" spc="-20" dirty="0">
                <a:solidFill>
                  <a:srgbClr val="404040"/>
                </a:solidFill>
                <a:latin typeface="Arial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Arial"/>
                <a:cs typeface="Carlito"/>
              </a:rPr>
              <a:t>version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F9</a:t>
            </a:r>
            <a:r>
              <a:rPr sz="2000" spc="-35" dirty="0">
                <a:solidFill>
                  <a:srgbClr val="404040"/>
                </a:solidFill>
                <a:latin typeface="Arial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v1.1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1800"/>
              </a:lnSpc>
              <a:spcBef>
                <a:spcPts val="1400"/>
              </a:spcBef>
            </a:pPr>
            <a:r>
              <a:rPr sz="2000" spc="-40" dirty="0">
                <a:solidFill>
                  <a:srgbClr val="404040"/>
                </a:solidFill>
                <a:latin typeface="Arial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Arial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mass of 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F9 1.1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is on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low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end</a:t>
            </a:r>
            <a:r>
              <a:rPr sz="2000" spc="-235" dirty="0">
                <a:solidFill>
                  <a:srgbClr val="404040"/>
                </a:solidFill>
                <a:latin typeface="Arial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of  our </a:t>
            </a:r>
            <a:r>
              <a:rPr sz="2000" spc="-10" dirty="0">
                <a:solidFill>
                  <a:srgbClr val="404040"/>
                </a:solidFill>
                <a:latin typeface="Arial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mass</a:t>
            </a:r>
            <a:r>
              <a:rPr sz="2000" spc="-114" dirty="0">
                <a:solidFill>
                  <a:srgbClr val="404040"/>
                </a:solidFill>
                <a:latin typeface="Arial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Arial"/>
                <a:cs typeface="Carlito"/>
              </a:rPr>
              <a:t>range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08532" y="2127504"/>
            <a:ext cx="6364224" cy="2869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96551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>
                <a:latin typeface="Arial"/>
              </a:rPr>
              <a:t>First </a:t>
            </a:r>
            <a:r>
              <a:rPr spc="-425" dirty="0">
                <a:latin typeface="Arial"/>
              </a:rPr>
              <a:t>Successful </a:t>
            </a:r>
            <a:r>
              <a:rPr spc="-320" dirty="0">
                <a:latin typeface="Arial"/>
              </a:rPr>
              <a:t>Ground </a:t>
            </a:r>
            <a:r>
              <a:rPr spc="-545" dirty="0">
                <a:latin typeface="Arial"/>
              </a:rPr>
              <a:t>Pad </a:t>
            </a:r>
            <a:r>
              <a:rPr spc="-370" dirty="0">
                <a:latin typeface="Arial"/>
              </a:rPr>
              <a:t>Landing</a:t>
            </a:r>
            <a:r>
              <a:rPr spc="-570" dirty="0">
                <a:latin typeface="Arial"/>
              </a:rPr>
              <a:t> </a:t>
            </a:r>
            <a:r>
              <a:rPr spc="-340" dirty="0">
                <a:latin typeface="Arial"/>
              </a:rPr>
              <a:t>Date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21067" y="2172462"/>
            <a:ext cx="3239770" cy="23647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35255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the </a:t>
            </a:r>
            <a:r>
              <a:rPr sz="2000" spc="-35" dirty="0">
                <a:solidFill>
                  <a:srgbClr val="404040"/>
                </a:solidFill>
                <a:latin typeface="Arial"/>
                <a:cs typeface="Carlito"/>
              </a:rPr>
              <a:t>first 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successful </a:t>
            </a:r>
            <a:r>
              <a:rPr sz="2000" spc="-15" dirty="0">
                <a:solidFill>
                  <a:srgbClr val="404040"/>
                </a:solidFill>
                <a:latin typeface="Arial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pad</a:t>
            </a:r>
            <a:r>
              <a:rPr sz="2000" spc="-145" dirty="0">
                <a:solidFill>
                  <a:srgbClr val="404040"/>
                </a:solidFill>
                <a:latin typeface="Arial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landing  </a:t>
            </a:r>
            <a:r>
              <a:rPr sz="2000" spc="-25" dirty="0">
                <a:solidFill>
                  <a:srgbClr val="404040"/>
                </a:solidFill>
                <a:latin typeface="Arial"/>
                <a:cs typeface="Carlito"/>
              </a:rPr>
              <a:t>date.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5" dirty="0">
                <a:solidFill>
                  <a:srgbClr val="404040"/>
                </a:solidFill>
                <a:latin typeface="Arial"/>
                <a:cs typeface="Carlito"/>
              </a:rPr>
              <a:t>First </a:t>
            </a:r>
            <a:r>
              <a:rPr sz="2000" spc="-15" dirty="0">
                <a:solidFill>
                  <a:srgbClr val="404040"/>
                </a:solidFill>
                <a:latin typeface="Arial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pad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landing</a:t>
            </a:r>
            <a:r>
              <a:rPr sz="2000" spc="-75" dirty="0">
                <a:solidFill>
                  <a:srgbClr val="404040"/>
                </a:solidFill>
                <a:latin typeface="Arial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wasn’t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until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the end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of</a:t>
            </a:r>
            <a:r>
              <a:rPr sz="2000" spc="-105" dirty="0">
                <a:solidFill>
                  <a:srgbClr val="404040"/>
                </a:solidFill>
                <a:latin typeface="Arial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2015.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landings in</a:t>
            </a:r>
            <a:r>
              <a:rPr sz="2000" spc="-70" dirty="0">
                <a:solidFill>
                  <a:srgbClr val="404040"/>
                </a:solidFill>
                <a:latin typeface="Arial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Arial"/>
                <a:cs typeface="Carlito"/>
              </a:rPr>
              <a:t>general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appear </a:t>
            </a:r>
            <a:r>
              <a:rPr sz="2000" spc="-20" dirty="0">
                <a:solidFill>
                  <a:srgbClr val="404040"/>
                </a:solidFill>
                <a:latin typeface="Arial"/>
                <a:cs typeface="Carlito"/>
              </a:rPr>
              <a:t>starting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2014.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53667" y="2223516"/>
            <a:ext cx="5780532" cy="28605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30" dirty="0">
                <a:uFill>
                  <a:solidFill>
                    <a:srgbClr val="7D7D7D"/>
                  </a:solidFill>
                </a:uFill>
                <a:latin typeface="Arial"/>
              </a:rPr>
              <a:t>Executive</a:t>
            </a:r>
            <a:r>
              <a:rPr u="heavy" spc="-495" dirty="0">
                <a:uFill>
                  <a:solidFill>
                    <a:srgbClr val="7D7D7D"/>
                  </a:solidFill>
                </a:uFill>
                <a:latin typeface="Arial"/>
              </a:rPr>
              <a:t> </a:t>
            </a:r>
            <a:r>
              <a:rPr u="heavy" spc="-370" dirty="0">
                <a:uFill>
                  <a:solidFill>
                    <a:srgbClr val="7D7D7D"/>
                  </a:solidFill>
                </a:uFill>
                <a:latin typeface="Arial"/>
              </a:rPr>
              <a:t>Summary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3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0267" y="2220213"/>
            <a:ext cx="10164445" cy="3639185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41300" marR="142875" indent="-228600">
              <a:lnSpc>
                <a:spcPct val="90000"/>
              </a:lnSpc>
              <a:spcBef>
                <a:spcPts val="35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Arial"/>
                <a:cs typeface="Carlito"/>
              </a:rPr>
              <a:t>Collected </a:t>
            </a:r>
            <a:r>
              <a:rPr sz="2200" spc="-35" dirty="0">
                <a:solidFill>
                  <a:srgbClr val="BB562C"/>
                </a:solidFill>
                <a:latin typeface="Arial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Arial"/>
                <a:cs typeface="Carlito"/>
              </a:rPr>
              <a:t>from </a:t>
            </a:r>
            <a:r>
              <a:rPr sz="2200" spc="-15" dirty="0">
                <a:solidFill>
                  <a:srgbClr val="BB562C"/>
                </a:solidFill>
                <a:latin typeface="Arial"/>
                <a:cs typeface="Carlito"/>
              </a:rPr>
              <a:t>public SpaceX </a:t>
            </a:r>
            <a:r>
              <a:rPr sz="2200" spc="-5" dirty="0">
                <a:solidFill>
                  <a:srgbClr val="BB562C"/>
                </a:solidFill>
                <a:latin typeface="Arial"/>
                <a:cs typeface="Carlito"/>
              </a:rPr>
              <a:t>API and </a:t>
            </a:r>
            <a:r>
              <a:rPr sz="2200" spc="-10" dirty="0">
                <a:solidFill>
                  <a:srgbClr val="BB562C"/>
                </a:solidFill>
                <a:latin typeface="Arial"/>
                <a:cs typeface="Carlito"/>
              </a:rPr>
              <a:t>SpaceX </a:t>
            </a:r>
            <a:r>
              <a:rPr sz="2200" spc="-5" dirty="0">
                <a:solidFill>
                  <a:srgbClr val="BB562C"/>
                </a:solidFill>
                <a:latin typeface="Arial"/>
                <a:cs typeface="Carlito"/>
              </a:rPr>
              <a:t>Wikipedia </a:t>
            </a:r>
            <a:r>
              <a:rPr sz="2200" spc="-20" dirty="0">
                <a:solidFill>
                  <a:srgbClr val="BB562C"/>
                </a:solidFill>
                <a:latin typeface="Arial"/>
                <a:cs typeface="Carlito"/>
              </a:rPr>
              <a:t>page. </a:t>
            </a:r>
            <a:r>
              <a:rPr sz="2200" spc="-25" dirty="0">
                <a:solidFill>
                  <a:srgbClr val="BB562C"/>
                </a:solidFill>
                <a:latin typeface="Arial"/>
                <a:cs typeface="Carlito"/>
              </a:rPr>
              <a:t>Created </a:t>
            </a:r>
            <a:r>
              <a:rPr sz="2200" spc="-5" dirty="0">
                <a:solidFill>
                  <a:srgbClr val="BB562C"/>
                </a:solidFill>
                <a:latin typeface="Arial"/>
                <a:cs typeface="Carlito"/>
              </a:rPr>
              <a:t>labels  </a:t>
            </a:r>
            <a:r>
              <a:rPr sz="2200" spc="-20" dirty="0">
                <a:solidFill>
                  <a:srgbClr val="BB562C"/>
                </a:solidFill>
                <a:latin typeface="Arial"/>
                <a:cs typeface="Carlito"/>
              </a:rPr>
              <a:t>column </a:t>
            </a:r>
            <a:r>
              <a:rPr sz="2200" spc="-35" dirty="0">
                <a:solidFill>
                  <a:srgbClr val="BB562C"/>
                </a:solidFill>
                <a:latin typeface="Arial"/>
                <a:cs typeface="Carlito"/>
              </a:rPr>
              <a:t>‘class’ </a:t>
            </a:r>
            <a:r>
              <a:rPr sz="2200" spc="-5" dirty="0">
                <a:solidFill>
                  <a:srgbClr val="BB562C"/>
                </a:solidFill>
                <a:latin typeface="Arial"/>
                <a:cs typeface="Carlito"/>
              </a:rPr>
              <a:t>which classifies </a:t>
            </a:r>
            <a:r>
              <a:rPr sz="2200" spc="-20" dirty="0">
                <a:solidFill>
                  <a:srgbClr val="BB562C"/>
                </a:solidFill>
                <a:latin typeface="Arial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Arial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Arial"/>
                <a:cs typeface="Carlito"/>
              </a:rPr>
              <a:t>Explored </a:t>
            </a:r>
            <a:r>
              <a:rPr sz="2200" spc="-35" dirty="0">
                <a:solidFill>
                  <a:srgbClr val="BB562C"/>
                </a:solidFill>
                <a:latin typeface="Arial"/>
                <a:cs typeface="Carlito"/>
              </a:rPr>
              <a:t>data </a:t>
            </a:r>
            <a:r>
              <a:rPr sz="2200" spc="-10" dirty="0">
                <a:solidFill>
                  <a:srgbClr val="BB562C"/>
                </a:solidFill>
                <a:latin typeface="Arial"/>
                <a:cs typeface="Carlito"/>
              </a:rPr>
              <a:t>using </a:t>
            </a:r>
            <a:r>
              <a:rPr sz="2200" dirty="0">
                <a:solidFill>
                  <a:srgbClr val="BB562C"/>
                </a:solidFill>
                <a:latin typeface="Arial"/>
                <a:cs typeface="Carlito"/>
              </a:rPr>
              <a:t>SQL,  </a:t>
            </a:r>
            <a:r>
              <a:rPr sz="2200" spc="-20" dirty="0">
                <a:solidFill>
                  <a:srgbClr val="BB562C"/>
                </a:solidFill>
                <a:latin typeface="Arial"/>
                <a:cs typeface="Carlito"/>
              </a:rPr>
              <a:t>visualization, </a:t>
            </a:r>
            <a:r>
              <a:rPr sz="2200" spc="-25" dirty="0">
                <a:solidFill>
                  <a:srgbClr val="BB562C"/>
                </a:solidFill>
                <a:latin typeface="Arial"/>
                <a:cs typeface="Carlito"/>
              </a:rPr>
              <a:t>folium </a:t>
            </a:r>
            <a:r>
              <a:rPr sz="2200" spc="-15" dirty="0">
                <a:solidFill>
                  <a:srgbClr val="BB562C"/>
                </a:solidFill>
                <a:latin typeface="Arial"/>
                <a:cs typeface="Carlito"/>
              </a:rPr>
              <a:t>maps, </a:t>
            </a:r>
            <a:r>
              <a:rPr sz="2200" spc="-5" dirty="0">
                <a:solidFill>
                  <a:srgbClr val="BB562C"/>
                </a:solidFill>
                <a:latin typeface="Arial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Arial"/>
                <a:cs typeface="Carlito"/>
              </a:rPr>
              <a:t>dashboards. </a:t>
            </a:r>
            <a:r>
              <a:rPr sz="2200" spc="-25" dirty="0">
                <a:solidFill>
                  <a:srgbClr val="BB562C"/>
                </a:solidFill>
                <a:latin typeface="Arial"/>
                <a:cs typeface="Carlito"/>
              </a:rPr>
              <a:t>Gathered </a:t>
            </a:r>
            <a:r>
              <a:rPr sz="2200" spc="-30" dirty="0">
                <a:solidFill>
                  <a:srgbClr val="BB562C"/>
                </a:solidFill>
                <a:latin typeface="Arial"/>
                <a:cs typeface="Carlito"/>
              </a:rPr>
              <a:t>relevant </a:t>
            </a:r>
            <a:r>
              <a:rPr sz="2200" spc="-20" dirty="0">
                <a:solidFill>
                  <a:srgbClr val="BB562C"/>
                </a:solidFill>
                <a:latin typeface="Arial"/>
                <a:cs typeface="Carlito"/>
              </a:rPr>
              <a:t>columns </a:t>
            </a:r>
            <a:r>
              <a:rPr sz="2200" spc="-30" dirty="0">
                <a:solidFill>
                  <a:srgbClr val="BB562C"/>
                </a:solidFill>
                <a:latin typeface="Arial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Arial"/>
                <a:cs typeface="Carlito"/>
              </a:rPr>
              <a:t>be </a:t>
            </a:r>
            <a:r>
              <a:rPr sz="2200" spc="-10" dirty="0">
                <a:solidFill>
                  <a:srgbClr val="BB562C"/>
                </a:solidFill>
                <a:latin typeface="Arial"/>
                <a:cs typeface="Carlito"/>
              </a:rPr>
              <a:t>used </a:t>
            </a:r>
            <a:r>
              <a:rPr sz="2200" spc="-5" dirty="0">
                <a:solidFill>
                  <a:srgbClr val="BB562C"/>
                </a:solidFill>
                <a:latin typeface="Arial"/>
                <a:cs typeface="Carlito"/>
              </a:rPr>
              <a:t>as  </a:t>
            </a:r>
            <a:r>
              <a:rPr sz="2200" spc="-30" dirty="0">
                <a:solidFill>
                  <a:srgbClr val="BB562C"/>
                </a:solidFill>
                <a:latin typeface="Arial"/>
                <a:cs typeface="Carlito"/>
              </a:rPr>
              <a:t>features. </a:t>
            </a:r>
            <a:r>
              <a:rPr sz="2200" spc="-20" dirty="0">
                <a:solidFill>
                  <a:srgbClr val="BB562C"/>
                </a:solidFill>
                <a:latin typeface="Arial"/>
                <a:cs typeface="Carlito"/>
              </a:rPr>
              <a:t>Changed </a:t>
            </a:r>
            <a:r>
              <a:rPr sz="2200" spc="-5" dirty="0">
                <a:solidFill>
                  <a:srgbClr val="BB562C"/>
                </a:solidFill>
                <a:latin typeface="Arial"/>
                <a:cs typeface="Carlito"/>
              </a:rPr>
              <a:t>all </a:t>
            </a:r>
            <a:r>
              <a:rPr sz="2200" spc="-25" dirty="0">
                <a:solidFill>
                  <a:srgbClr val="BB562C"/>
                </a:solidFill>
                <a:latin typeface="Arial"/>
                <a:cs typeface="Carlito"/>
              </a:rPr>
              <a:t>categorical </a:t>
            </a:r>
            <a:r>
              <a:rPr sz="2200" spc="-20" dirty="0">
                <a:solidFill>
                  <a:srgbClr val="BB562C"/>
                </a:solidFill>
                <a:latin typeface="Arial"/>
                <a:cs typeface="Carlito"/>
              </a:rPr>
              <a:t>variables </a:t>
            </a:r>
            <a:r>
              <a:rPr sz="2200" spc="-30" dirty="0">
                <a:solidFill>
                  <a:srgbClr val="BB562C"/>
                </a:solidFill>
                <a:latin typeface="Arial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Arial"/>
                <a:cs typeface="Carlito"/>
              </a:rPr>
              <a:t>binary </a:t>
            </a:r>
            <a:r>
              <a:rPr sz="2200" spc="-15" dirty="0">
                <a:solidFill>
                  <a:srgbClr val="BB562C"/>
                </a:solidFill>
                <a:latin typeface="Arial"/>
                <a:cs typeface="Carlito"/>
              </a:rPr>
              <a:t>using </a:t>
            </a:r>
            <a:r>
              <a:rPr sz="2200" spc="-5" dirty="0">
                <a:solidFill>
                  <a:srgbClr val="BB562C"/>
                </a:solidFill>
                <a:latin typeface="Arial"/>
                <a:cs typeface="Carlito"/>
              </a:rPr>
              <a:t>one hot </a:t>
            </a:r>
            <a:r>
              <a:rPr sz="2200" spc="-20" dirty="0">
                <a:solidFill>
                  <a:srgbClr val="BB562C"/>
                </a:solidFill>
                <a:latin typeface="Arial"/>
                <a:cs typeface="Carlito"/>
              </a:rPr>
              <a:t>encoding.  </a:t>
            </a:r>
            <a:r>
              <a:rPr sz="2200" spc="-25" dirty="0">
                <a:solidFill>
                  <a:srgbClr val="BB562C"/>
                </a:solidFill>
                <a:latin typeface="Arial"/>
                <a:cs typeface="Carlito"/>
              </a:rPr>
              <a:t>Standardized </a:t>
            </a:r>
            <a:r>
              <a:rPr sz="2200" spc="-35" dirty="0">
                <a:solidFill>
                  <a:srgbClr val="BB562C"/>
                </a:solidFill>
                <a:latin typeface="Arial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Arial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Arial"/>
                <a:cs typeface="Carlito"/>
              </a:rPr>
              <a:t>used </a:t>
            </a:r>
            <a:r>
              <a:rPr sz="2200" spc="-20" dirty="0">
                <a:solidFill>
                  <a:srgbClr val="BB562C"/>
                </a:solidFill>
                <a:latin typeface="Arial"/>
                <a:cs typeface="Carlito"/>
              </a:rPr>
              <a:t>GridSearchCV </a:t>
            </a:r>
            <a:r>
              <a:rPr sz="2200" spc="-30" dirty="0">
                <a:solidFill>
                  <a:srgbClr val="BB562C"/>
                </a:solidFill>
                <a:latin typeface="Arial"/>
                <a:cs typeface="Carlito"/>
              </a:rPr>
              <a:t>to </a:t>
            </a:r>
            <a:r>
              <a:rPr sz="2200" spc="-15" dirty="0">
                <a:solidFill>
                  <a:srgbClr val="BB562C"/>
                </a:solidFill>
                <a:latin typeface="Arial"/>
                <a:cs typeface="Carlito"/>
              </a:rPr>
              <a:t>find </a:t>
            </a:r>
            <a:r>
              <a:rPr sz="2200" spc="-20" dirty="0">
                <a:solidFill>
                  <a:srgbClr val="BB562C"/>
                </a:solidFill>
                <a:latin typeface="Arial"/>
                <a:cs typeface="Carlito"/>
              </a:rPr>
              <a:t>best </a:t>
            </a:r>
            <a:r>
              <a:rPr sz="2200" spc="-40" dirty="0">
                <a:solidFill>
                  <a:srgbClr val="BB562C"/>
                </a:solidFill>
                <a:latin typeface="Arial"/>
                <a:cs typeface="Carlito"/>
              </a:rPr>
              <a:t>parameters </a:t>
            </a:r>
            <a:r>
              <a:rPr sz="2200" spc="-35" dirty="0">
                <a:solidFill>
                  <a:srgbClr val="BB562C"/>
                </a:solidFill>
                <a:latin typeface="Arial"/>
                <a:cs typeface="Carlito"/>
              </a:rPr>
              <a:t>for </a:t>
            </a:r>
            <a:r>
              <a:rPr sz="2200" spc="-5" dirty="0">
                <a:solidFill>
                  <a:srgbClr val="BB562C"/>
                </a:solidFill>
                <a:latin typeface="Arial"/>
                <a:cs typeface="Carlito"/>
              </a:rPr>
              <a:t>machine learning  models. </a:t>
            </a:r>
            <a:r>
              <a:rPr sz="2200" spc="-20" dirty="0">
                <a:solidFill>
                  <a:srgbClr val="BB562C"/>
                </a:solidFill>
                <a:latin typeface="Arial"/>
                <a:cs typeface="Carlito"/>
              </a:rPr>
              <a:t>Visualize </a:t>
            </a:r>
            <a:r>
              <a:rPr sz="2200" spc="-25" dirty="0">
                <a:solidFill>
                  <a:srgbClr val="BB562C"/>
                </a:solidFill>
                <a:latin typeface="Arial"/>
                <a:cs typeface="Carlito"/>
              </a:rPr>
              <a:t>accuracy score </a:t>
            </a:r>
            <a:r>
              <a:rPr sz="2200" dirty="0">
                <a:solidFill>
                  <a:srgbClr val="BB562C"/>
                </a:solidFill>
                <a:latin typeface="Arial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Arial"/>
                <a:cs typeface="Carlito"/>
              </a:rPr>
              <a:t>all</a:t>
            </a:r>
            <a:r>
              <a:rPr sz="2200" spc="-40" dirty="0">
                <a:solidFill>
                  <a:srgbClr val="BB562C"/>
                </a:solidFill>
                <a:latin typeface="Arial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Arial"/>
                <a:cs typeface="Carlito"/>
              </a:rPr>
              <a:t>models.</a:t>
            </a:r>
            <a:endParaRPr sz="22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200" dirty="0">
              <a:latin typeface="Carlito"/>
              <a:cs typeface="Carlito"/>
            </a:endParaRPr>
          </a:p>
          <a:p>
            <a:pPr marL="241300" marR="5080" indent="-228600">
              <a:lnSpc>
                <a:spcPct val="90900"/>
              </a:lnSpc>
              <a:spcBef>
                <a:spcPts val="164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Arial"/>
                <a:cs typeface="Carlito"/>
              </a:rPr>
              <a:t>Four </a:t>
            </a:r>
            <a:r>
              <a:rPr sz="2200" spc="-15" dirty="0">
                <a:solidFill>
                  <a:srgbClr val="BB562C"/>
                </a:solidFill>
                <a:latin typeface="Arial"/>
                <a:cs typeface="Carlito"/>
              </a:rPr>
              <a:t>machine </a:t>
            </a:r>
            <a:r>
              <a:rPr sz="2200" spc="-5" dirty="0">
                <a:solidFill>
                  <a:srgbClr val="BB562C"/>
                </a:solidFill>
                <a:latin typeface="Arial"/>
                <a:cs typeface="Carlito"/>
              </a:rPr>
              <a:t>learning models </a:t>
            </a:r>
            <a:r>
              <a:rPr sz="2200" spc="-25" dirty="0">
                <a:solidFill>
                  <a:srgbClr val="BB562C"/>
                </a:solidFill>
                <a:latin typeface="Arial"/>
                <a:cs typeface="Carlito"/>
              </a:rPr>
              <a:t>were </a:t>
            </a:r>
            <a:r>
              <a:rPr sz="2200" spc="-20" dirty="0">
                <a:solidFill>
                  <a:srgbClr val="BB562C"/>
                </a:solidFill>
                <a:latin typeface="Arial"/>
                <a:cs typeface="Carlito"/>
              </a:rPr>
              <a:t>produced: </a:t>
            </a:r>
            <a:r>
              <a:rPr sz="2200" spc="-5" dirty="0">
                <a:solidFill>
                  <a:srgbClr val="BB562C"/>
                </a:solidFill>
                <a:latin typeface="Arial"/>
                <a:cs typeface="Carlito"/>
              </a:rPr>
              <a:t>Logistic </a:t>
            </a:r>
            <a:r>
              <a:rPr sz="2200" spc="-20" dirty="0">
                <a:solidFill>
                  <a:srgbClr val="BB562C"/>
                </a:solidFill>
                <a:latin typeface="Arial"/>
                <a:cs typeface="Carlito"/>
              </a:rPr>
              <a:t>Regression, </a:t>
            </a:r>
            <a:r>
              <a:rPr sz="2200" spc="-15" dirty="0">
                <a:solidFill>
                  <a:srgbClr val="BB562C"/>
                </a:solidFill>
                <a:latin typeface="Arial"/>
                <a:cs typeface="Carlito"/>
              </a:rPr>
              <a:t>Support </a:t>
            </a:r>
            <a:r>
              <a:rPr sz="2200" spc="-50" dirty="0">
                <a:solidFill>
                  <a:srgbClr val="BB562C"/>
                </a:solidFill>
                <a:latin typeface="Arial"/>
                <a:cs typeface="Carlito"/>
              </a:rPr>
              <a:t>Vector  </a:t>
            </a:r>
            <a:r>
              <a:rPr sz="2200" spc="-5" dirty="0">
                <a:solidFill>
                  <a:srgbClr val="BB562C"/>
                </a:solidFill>
                <a:latin typeface="Arial"/>
                <a:cs typeface="Carlito"/>
              </a:rPr>
              <a:t>Machine, </a:t>
            </a:r>
            <a:r>
              <a:rPr sz="2200" spc="-15" dirty="0">
                <a:solidFill>
                  <a:srgbClr val="BB562C"/>
                </a:solidFill>
                <a:latin typeface="Arial"/>
                <a:cs typeface="Carlito"/>
              </a:rPr>
              <a:t>Decision </a:t>
            </a:r>
            <a:r>
              <a:rPr sz="2200" spc="-80" dirty="0">
                <a:solidFill>
                  <a:srgbClr val="BB562C"/>
                </a:solidFill>
                <a:latin typeface="Arial"/>
                <a:cs typeface="Carlito"/>
              </a:rPr>
              <a:t>Tree </a:t>
            </a:r>
            <a:r>
              <a:rPr sz="2200" spc="-45" dirty="0">
                <a:solidFill>
                  <a:srgbClr val="BB562C"/>
                </a:solidFill>
                <a:latin typeface="Arial"/>
                <a:cs typeface="Carlito"/>
              </a:rPr>
              <a:t>Classifier, </a:t>
            </a:r>
            <a:r>
              <a:rPr sz="2200" spc="-5" dirty="0">
                <a:solidFill>
                  <a:srgbClr val="BB562C"/>
                </a:solidFill>
                <a:latin typeface="Arial"/>
                <a:cs typeface="Carlito"/>
              </a:rPr>
              <a:t>and K </a:t>
            </a:r>
            <a:r>
              <a:rPr sz="2200" spc="-20" dirty="0">
                <a:solidFill>
                  <a:srgbClr val="BB562C"/>
                </a:solidFill>
                <a:latin typeface="Arial"/>
                <a:cs typeface="Carlito"/>
              </a:rPr>
              <a:t>Nearest Neighbors. </a:t>
            </a:r>
            <a:r>
              <a:rPr sz="2200" spc="-5" dirty="0">
                <a:solidFill>
                  <a:srgbClr val="BB562C"/>
                </a:solidFill>
                <a:latin typeface="Arial"/>
                <a:cs typeface="Carlito"/>
              </a:rPr>
              <a:t>All </a:t>
            </a:r>
            <a:r>
              <a:rPr sz="2200" spc="-20" dirty="0">
                <a:solidFill>
                  <a:srgbClr val="BB562C"/>
                </a:solidFill>
                <a:latin typeface="Arial"/>
                <a:cs typeface="Carlito"/>
              </a:rPr>
              <a:t>produced </a:t>
            </a:r>
            <a:r>
              <a:rPr sz="2200" spc="-15" dirty="0">
                <a:solidFill>
                  <a:srgbClr val="BB562C"/>
                </a:solidFill>
                <a:latin typeface="Arial"/>
                <a:cs typeface="Carlito"/>
              </a:rPr>
              <a:t>similar </a:t>
            </a:r>
            <a:r>
              <a:rPr sz="2200" spc="-20" dirty="0">
                <a:solidFill>
                  <a:srgbClr val="BB562C"/>
                </a:solidFill>
                <a:latin typeface="Arial"/>
                <a:cs typeface="Carlito"/>
              </a:rPr>
              <a:t>results  </a:t>
            </a:r>
            <a:r>
              <a:rPr sz="2200" spc="-5" dirty="0">
                <a:solidFill>
                  <a:srgbClr val="BB562C"/>
                </a:solidFill>
                <a:latin typeface="Arial"/>
                <a:cs typeface="Carlito"/>
              </a:rPr>
              <a:t>with </a:t>
            </a:r>
            <a:r>
              <a:rPr sz="2200" spc="-25" dirty="0">
                <a:solidFill>
                  <a:srgbClr val="BB562C"/>
                </a:solidFill>
                <a:latin typeface="Arial"/>
                <a:cs typeface="Carlito"/>
              </a:rPr>
              <a:t>accuracy </a:t>
            </a:r>
            <a:r>
              <a:rPr sz="2200" spc="-45" dirty="0">
                <a:solidFill>
                  <a:srgbClr val="BB562C"/>
                </a:solidFill>
                <a:latin typeface="Arial"/>
                <a:cs typeface="Carlito"/>
              </a:rPr>
              <a:t>rate </a:t>
            </a:r>
            <a:r>
              <a:rPr sz="2200" dirty="0">
                <a:solidFill>
                  <a:srgbClr val="BB562C"/>
                </a:solidFill>
                <a:latin typeface="Arial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Arial"/>
                <a:cs typeface="Carlito"/>
              </a:rPr>
              <a:t>about 83.33%. All models </a:t>
            </a:r>
            <a:r>
              <a:rPr sz="2200" spc="-20" dirty="0">
                <a:solidFill>
                  <a:srgbClr val="BB562C"/>
                </a:solidFill>
                <a:latin typeface="Arial"/>
                <a:cs typeface="Carlito"/>
              </a:rPr>
              <a:t>over </a:t>
            </a:r>
            <a:r>
              <a:rPr sz="2200" spc="-25" dirty="0">
                <a:solidFill>
                  <a:srgbClr val="BB562C"/>
                </a:solidFill>
                <a:latin typeface="Arial"/>
                <a:cs typeface="Carlito"/>
              </a:rPr>
              <a:t>predicted </a:t>
            </a:r>
            <a:r>
              <a:rPr sz="2200" spc="-20" dirty="0">
                <a:solidFill>
                  <a:srgbClr val="BB562C"/>
                </a:solidFill>
                <a:latin typeface="Arial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Arial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Arial"/>
                <a:cs typeface="Carlito"/>
              </a:rPr>
              <a:t>More  </a:t>
            </a:r>
            <a:r>
              <a:rPr sz="2200" spc="-35" dirty="0">
                <a:solidFill>
                  <a:srgbClr val="BB562C"/>
                </a:solidFill>
                <a:latin typeface="Arial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Arial"/>
                <a:cs typeface="Carlito"/>
              </a:rPr>
              <a:t>is </a:t>
            </a:r>
            <a:r>
              <a:rPr sz="2200" spc="-15" dirty="0">
                <a:solidFill>
                  <a:srgbClr val="BB562C"/>
                </a:solidFill>
                <a:latin typeface="Arial"/>
                <a:cs typeface="Carlito"/>
              </a:rPr>
              <a:t>needed </a:t>
            </a:r>
            <a:r>
              <a:rPr sz="2200" spc="-35" dirty="0">
                <a:solidFill>
                  <a:srgbClr val="BB562C"/>
                </a:solidFill>
                <a:latin typeface="Arial"/>
                <a:cs typeface="Carlito"/>
              </a:rPr>
              <a:t>for </a:t>
            </a:r>
            <a:r>
              <a:rPr sz="2200" spc="-40" dirty="0">
                <a:solidFill>
                  <a:srgbClr val="BB562C"/>
                </a:solidFill>
                <a:latin typeface="Arial"/>
                <a:cs typeface="Carlito"/>
              </a:rPr>
              <a:t>better </a:t>
            </a:r>
            <a:r>
              <a:rPr sz="2200" spc="-5" dirty="0">
                <a:solidFill>
                  <a:srgbClr val="BB562C"/>
                </a:solidFill>
                <a:latin typeface="Arial"/>
                <a:cs typeface="Carlito"/>
              </a:rPr>
              <a:t>model </a:t>
            </a:r>
            <a:r>
              <a:rPr sz="2200" spc="-20" dirty="0">
                <a:solidFill>
                  <a:srgbClr val="BB562C"/>
                </a:solidFill>
                <a:latin typeface="Arial"/>
                <a:cs typeface="Carlito"/>
              </a:rPr>
              <a:t>determination </a:t>
            </a:r>
            <a:r>
              <a:rPr sz="2200" spc="-5" dirty="0">
                <a:solidFill>
                  <a:srgbClr val="BB562C"/>
                </a:solidFill>
                <a:latin typeface="Arial"/>
                <a:cs typeface="Carlito"/>
              </a:rPr>
              <a:t>and</a:t>
            </a:r>
            <a:r>
              <a:rPr sz="2200" spc="204" dirty="0">
                <a:solidFill>
                  <a:srgbClr val="BB562C"/>
                </a:solidFill>
                <a:latin typeface="Arial"/>
                <a:cs typeface="Carlito"/>
              </a:rPr>
              <a:t> </a:t>
            </a:r>
            <a:r>
              <a:rPr sz="2200" spc="-50" dirty="0">
                <a:solidFill>
                  <a:srgbClr val="BB562C"/>
                </a:solidFill>
                <a:latin typeface="Arial"/>
                <a:cs typeface="Carlito"/>
              </a:rPr>
              <a:t>accuracy.</a:t>
            </a:r>
            <a:endParaRPr sz="22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68935"/>
            <a:ext cx="910526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90" dirty="0">
                <a:latin typeface="Arial"/>
              </a:rPr>
              <a:t>Successful </a:t>
            </a:r>
            <a:r>
              <a:rPr sz="4300" spc="-300" dirty="0">
                <a:latin typeface="Arial"/>
              </a:rPr>
              <a:t>Drone </a:t>
            </a:r>
            <a:r>
              <a:rPr sz="4300" spc="-375" dirty="0">
                <a:latin typeface="Arial"/>
              </a:rPr>
              <a:t>Ship </a:t>
            </a:r>
            <a:r>
              <a:rPr sz="4300" spc="-340" dirty="0">
                <a:latin typeface="Arial"/>
              </a:rPr>
              <a:t>Landing </a:t>
            </a:r>
            <a:r>
              <a:rPr sz="4300" spc="-75" dirty="0">
                <a:latin typeface="Arial"/>
              </a:rPr>
              <a:t>with</a:t>
            </a:r>
            <a:r>
              <a:rPr sz="4300" spc="-600" dirty="0">
                <a:latin typeface="Arial"/>
              </a:rPr>
              <a:t> </a:t>
            </a:r>
            <a:r>
              <a:rPr sz="4300" spc="-385" dirty="0">
                <a:latin typeface="Arial"/>
              </a:rPr>
              <a:t>Payload  </a:t>
            </a:r>
            <a:r>
              <a:rPr sz="4300" spc="-290" dirty="0">
                <a:latin typeface="Arial"/>
              </a:rPr>
              <a:t>Between </a:t>
            </a:r>
            <a:r>
              <a:rPr sz="4300" spc="-285" dirty="0">
                <a:latin typeface="Arial"/>
              </a:rPr>
              <a:t>4000 and</a:t>
            </a:r>
            <a:r>
              <a:rPr sz="4300" spc="-705" dirty="0">
                <a:latin typeface="Arial"/>
              </a:rPr>
              <a:t> </a:t>
            </a:r>
            <a:r>
              <a:rPr sz="4300" spc="-285" dirty="0">
                <a:latin typeface="Arial"/>
              </a:rPr>
              <a:t>6000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7904226" y="2630170"/>
            <a:ext cx="3121025" cy="14497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Arial"/>
                <a:cs typeface="Carlito"/>
              </a:rPr>
              <a:t>four  booster </a:t>
            </a:r>
            <a:r>
              <a:rPr sz="2000" spc="-25" dirty="0">
                <a:solidFill>
                  <a:srgbClr val="404040"/>
                </a:solidFill>
                <a:latin typeface="Arial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that had  successful </a:t>
            </a:r>
            <a:r>
              <a:rPr sz="2000" spc="-20" dirty="0">
                <a:solidFill>
                  <a:srgbClr val="404040"/>
                </a:solidFill>
                <a:latin typeface="Arial"/>
                <a:cs typeface="Carlito"/>
              </a:rPr>
              <a:t>drone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ship</a:t>
            </a:r>
            <a:r>
              <a:rPr sz="2000" spc="-100" dirty="0">
                <a:solidFill>
                  <a:srgbClr val="404040"/>
                </a:solidFill>
                <a:latin typeface="Arial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landings  and a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payload mass between 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4000 and 6000</a:t>
            </a:r>
            <a:r>
              <a:rPr sz="2000" spc="-165" dirty="0">
                <a:solidFill>
                  <a:srgbClr val="404040"/>
                </a:solidFill>
                <a:latin typeface="Arial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Arial"/>
                <a:cs typeface="Carlito"/>
              </a:rPr>
              <a:t>noninclusively.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8200" y="2183892"/>
            <a:ext cx="6886956" cy="26380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2906" y="751459"/>
            <a:ext cx="93103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>
                <a:latin typeface="Arial"/>
              </a:rPr>
              <a:t>Total </a:t>
            </a:r>
            <a:r>
              <a:rPr spc="-285" dirty="0">
                <a:latin typeface="Arial"/>
              </a:rPr>
              <a:t>Number </a:t>
            </a:r>
            <a:r>
              <a:rPr spc="-75" dirty="0">
                <a:latin typeface="Arial"/>
              </a:rPr>
              <a:t>of </a:t>
            </a:r>
            <a:r>
              <a:rPr spc="-540" dirty="0">
                <a:latin typeface="Arial"/>
              </a:rPr>
              <a:t>Each </a:t>
            </a:r>
            <a:r>
              <a:rPr spc="-275" dirty="0">
                <a:latin typeface="Arial"/>
              </a:rPr>
              <a:t>Mission</a:t>
            </a:r>
            <a:r>
              <a:rPr spc="-894" dirty="0">
                <a:latin typeface="Arial"/>
              </a:rPr>
              <a:t> </a:t>
            </a:r>
            <a:r>
              <a:rPr spc="-320" dirty="0">
                <a:latin typeface="Arial"/>
              </a:rPr>
              <a:t>Outcome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211694" y="2030983"/>
            <a:ext cx="3716020" cy="337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5"/>
              </a:spcBef>
            </a:pP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a </a:t>
            </a:r>
            <a:r>
              <a:rPr sz="2000" spc="-15" dirty="0">
                <a:solidFill>
                  <a:srgbClr val="404040"/>
                </a:solidFill>
                <a:latin typeface="Arial"/>
                <a:cs typeface="Carlito"/>
              </a:rPr>
              <a:t>count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of</a:t>
            </a:r>
            <a:r>
              <a:rPr sz="2000" spc="-140" dirty="0">
                <a:solidFill>
                  <a:srgbClr val="404040"/>
                </a:solidFill>
                <a:latin typeface="Arial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each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mission</a:t>
            </a:r>
            <a:r>
              <a:rPr sz="2000" spc="-10" dirty="0">
                <a:solidFill>
                  <a:srgbClr val="404040"/>
                </a:solidFill>
                <a:latin typeface="Arial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Arial"/>
                <a:cs typeface="Carlito"/>
              </a:rPr>
              <a:t>outcome.</a:t>
            </a:r>
            <a:endParaRPr sz="2000">
              <a:latin typeface="Carlito"/>
              <a:cs typeface="Carlito"/>
            </a:endParaRPr>
          </a:p>
          <a:p>
            <a:pPr marL="12700" marR="83820">
              <a:lnSpc>
                <a:spcPts val="2200"/>
              </a:lnSpc>
              <a:spcBef>
                <a:spcPts val="1440"/>
              </a:spcBef>
            </a:pP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SpaceX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appears </a:t>
            </a:r>
            <a:r>
              <a:rPr sz="2000" spc="-20" dirty="0">
                <a:solidFill>
                  <a:srgbClr val="404040"/>
                </a:solidFill>
                <a:latin typeface="Arial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achieve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its 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mission </a:t>
            </a:r>
            <a:r>
              <a:rPr sz="2000" spc="-20" dirty="0">
                <a:solidFill>
                  <a:srgbClr val="404040"/>
                </a:solidFill>
                <a:latin typeface="Arial"/>
                <a:cs typeface="Carlito"/>
              </a:rPr>
              <a:t>outcome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nearly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99%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of</a:t>
            </a:r>
            <a:r>
              <a:rPr sz="2000" spc="-100" dirty="0">
                <a:solidFill>
                  <a:srgbClr val="404040"/>
                </a:solidFill>
                <a:latin typeface="Arial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the 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time.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150"/>
              </a:spcBef>
            </a:pP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means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that </a:t>
            </a:r>
            <a:r>
              <a:rPr sz="2000" spc="-20" dirty="0">
                <a:solidFill>
                  <a:srgbClr val="404040"/>
                </a:solidFill>
                <a:latin typeface="Arial"/>
                <a:cs typeface="Carlito"/>
              </a:rPr>
              <a:t>most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of the</a:t>
            </a:r>
            <a:r>
              <a:rPr sz="2000" spc="-85" dirty="0">
                <a:solidFill>
                  <a:srgbClr val="404040"/>
                </a:solidFill>
                <a:latin typeface="Arial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landing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20" dirty="0">
                <a:solidFill>
                  <a:srgbClr val="404040"/>
                </a:solidFill>
                <a:latin typeface="Arial"/>
                <a:cs typeface="Carlito"/>
              </a:rPr>
              <a:t>failures are</a:t>
            </a:r>
            <a:r>
              <a:rPr sz="2000" spc="40" dirty="0">
                <a:solidFill>
                  <a:srgbClr val="404040"/>
                </a:solidFill>
                <a:latin typeface="Arial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intended.</a:t>
            </a:r>
            <a:endParaRPr sz="2000">
              <a:latin typeface="Carlito"/>
              <a:cs typeface="Carlito"/>
            </a:endParaRPr>
          </a:p>
          <a:p>
            <a:pPr marL="12700" marR="337185">
              <a:lnSpc>
                <a:spcPts val="2200"/>
              </a:lnSpc>
              <a:spcBef>
                <a:spcPts val="1440"/>
              </a:spcBef>
            </a:pPr>
            <a:r>
              <a:rPr sz="2000" spc="-40" dirty="0">
                <a:solidFill>
                  <a:srgbClr val="404040"/>
                </a:solidFill>
                <a:latin typeface="Arial"/>
                <a:cs typeface="Carlito"/>
              </a:rPr>
              <a:t>Interestingly,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one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launch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an  unclear </a:t>
            </a:r>
            <a:r>
              <a:rPr sz="2000" spc="-10" dirty="0">
                <a:solidFill>
                  <a:srgbClr val="404040"/>
                </a:solidFill>
                <a:latin typeface="Arial"/>
                <a:cs typeface="Carlito"/>
              </a:rPr>
              <a:t>payload </a:t>
            </a:r>
            <a:r>
              <a:rPr sz="2000" spc="-25" dirty="0">
                <a:solidFill>
                  <a:srgbClr val="404040"/>
                </a:solidFill>
                <a:latin typeface="Arial"/>
                <a:cs typeface="Carlito"/>
              </a:rPr>
              <a:t>status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and  </a:t>
            </a:r>
            <a:r>
              <a:rPr sz="2000" spc="-20" dirty="0">
                <a:solidFill>
                  <a:srgbClr val="404040"/>
                </a:solidFill>
                <a:latin typeface="Arial"/>
                <a:cs typeface="Carlito"/>
              </a:rPr>
              <a:t>unfortunately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Arial"/>
                <a:cs typeface="Carlito"/>
              </a:rPr>
              <a:t>failed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in</a:t>
            </a:r>
            <a:r>
              <a:rPr sz="2000" spc="-40" dirty="0">
                <a:solidFill>
                  <a:srgbClr val="404040"/>
                </a:solidFill>
                <a:latin typeface="Arial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Arial"/>
                <a:cs typeface="Carlito"/>
              </a:rPr>
              <a:t>flight.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89303" y="2026920"/>
            <a:ext cx="5138928" cy="34411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755648"/>
            <a:ext cx="5811011" cy="4885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635" y="823721"/>
            <a:ext cx="94386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0" dirty="0">
                <a:latin typeface="Arial"/>
              </a:rPr>
              <a:t>Boosters </a:t>
            </a:r>
            <a:r>
              <a:rPr spc="-105" dirty="0">
                <a:latin typeface="Arial"/>
              </a:rPr>
              <a:t>that </a:t>
            </a:r>
            <a:r>
              <a:rPr spc="-315" dirty="0">
                <a:latin typeface="Arial"/>
              </a:rPr>
              <a:t>Carried </a:t>
            </a:r>
            <a:r>
              <a:rPr spc="-285" dirty="0">
                <a:latin typeface="Arial"/>
              </a:rPr>
              <a:t>Maximum</a:t>
            </a:r>
            <a:r>
              <a:rPr spc="-919" dirty="0">
                <a:latin typeface="Arial"/>
              </a:rPr>
              <a:t> </a:t>
            </a:r>
            <a:r>
              <a:rPr spc="-434" dirty="0">
                <a:latin typeface="Arial"/>
              </a:rPr>
              <a:t>Payload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986778" y="2105609"/>
            <a:ext cx="4516120" cy="23545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1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Arial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Arial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that  carried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highest </a:t>
            </a:r>
            <a:r>
              <a:rPr sz="2000" spc="-10" dirty="0">
                <a:solidFill>
                  <a:srgbClr val="404040"/>
                </a:solidFill>
                <a:latin typeface="Arial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mass of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15600  kg.</a:t>
            </a:r>
            <a:endParaRPr sz="2000">
              <a:latin typeface="Carlito"/>
              <a:cs typeface="Carlito"/>
            </a:endParaRPr>
          </a:p>
          <a:p>
            <a:pPr marL="12700" marR="71120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These </a:t>
            </a:r>
            <a:r>
              <a:rPr sz="2000" spc="-20" dirty="0">
                <a:solidFill>
                  <a:srgbClr val="404040"/>
                </a:solidFill>
                <a:latin typeface="Arial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Arial"/>
                <a:cs typeface="Carlito"/>
              </a:rPr>
              <a:t>versions </a:t>
            </a:r>
            <a:r>
              <a:rPr sz="2000" spc="-20" dirty="0">
                <a:solidFill>
                  <a:srgbClr val="404040"/>
                </a:solidFill>
                <a:latin typeface="Arial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Arial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similar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and  all </a:t>
            </a:r>
            <a:r>
              <a:rPr sz="2000" spc="-20" dirty="0">
                <a:solidFill>
                  <a:srgbClr val="404040"/>
                </a:solidFill>
                <a:latin typeface="Arial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the F9 B5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B10xx.x</a:t>
            </a:r>
            <a:r>
              <a:rPr sz="2000" spc="-140" dirty="0">
                <a:solidFill>
                  <a:srgbClr val="404040"/>
                </a:solidFill>
                <a:latin typeface="Arial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Arial"/>
                <a:cs typeface="Carlito"/>
              </a:rPr>
              <a:t>variety.</a:t>
            </a:r>
            <a:endParaRPr sz="2000">
              <a:latin typeface="Carlito"/>
              <a:cs typeface="Carlito"/>
            </a:endParaRPr>
          </a:p>
          <a:p>
            <a:pPr marL="12700" marR="27305">
              <a:lnSpc>
                <a:spcPts val="2210"/>
              </a:lnSpc>
              <a:spcBef>
                <a:spcPts val="1395"/>
              </a:spcBef>
            </a:pP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Arial"/>
                <a:cs typeface="Carlito"/>
              </a:rPr>
              <a:t>likely </a:t>
            </a:r>
            <a:r>
              <a:rPr sz="2000" spc="-20" dirty="0">
                <a:solidFill>
                  <a:srgbClr val="404040"/>
                </a:solidFill>
                <a:latin typeface="Arial"/>
                <a:cs typeface="Carlito"/>
              </a:rPr>
              <a:t>indicates </a:t>
            </a:r>
            <a:r>
              <a:rPr sz="2000" spc="-10" dirty="0">
                <a:solidFill>
                  <a:srgbClr val="404040"/>
                </a:solidFill>
                <a:latin typeface="Arial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mass </a:t>
            </a:r>
            <a:r>
              <a:rPr sz="2000" spc="-25" dirty="0">
                <a:solidFill>
                  <a:srgbClr val="404040"/>
                </a:solidFill>
                <a:latin typeface="Arial"/>
                <a:cs typeface="Carlito"/>
              </a:rPr>
              <a:t>correlates 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Arial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Arial"/>
                <a:cs typeface="Carlito"/>
              </a:rPr>
              <a:t>version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that is</a:t>
            </a:r>
            <a:r>
              <a:rPr sz="2000" spc="15" dirty="0">
                <a:solidFill>
                  <a:srgbClr val="404040"/>
                </a:solidFill>
                <a:latin typeface="Arial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used.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4923" y="751713"/>
            <a:ext cx="93840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5" dirty="0">
                <a:latin typeface="Arial"/>
              </a:rPr>
              <a:t>2015 </a:t>
            </a:r>
            <a:r>
              <a:rPr spc="-370" dirty="0">
                <a:latin typeface="Arial"/>
              </a:rPr>
              <a:t>Failed </a:t>
            </a:r>
            <a:r>
              <a:rPr spc="-320" dirty="0">
                <a:latin typeface="Arial"/>
              </a:rPr>
              <a:t>Drone </a:t>
            </a:r>
            <a:r>
              <a:rPr spc="-409" dirty="0">
                <a:latin typeface="Arial"/>
              </a:rPr>
              <a:t>Ship </a:t>
            </a:r>
            <a:r>
              <a:rPr spc="-370" dirty="0">
                <a:latin typeface="Arial"/>
              </a:rPr>
              <a:t>Landing</a:t>
            </a:r>
            <a:r>
              <a:rPr spc="-695" dirty="0">
                <a:latin typeface="Arial"/>
              </a:rPr>
              <a:t> </a:t>
            </a:r>
            <a:r>
              <a:rPr spc="-455" dirty="0">
                <a:latin typeface="Arial"/>
              </a:rPr>
              <a:t>Records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84693" y="2591562"/>
            <a:ext cx="3983354" cy="188595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Month,</a:t>
            </a:r>
            <a:r>
              <a:rPr sz="2000" spc="-145" dirty="0">
                <a:solidFill>
                  <a:srgbClr val="404040"/>
                </a:solidFill>
                <a:latin typeface="Arial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Landing  </a:t>
            </a:r>
            <a:r>
              <a:rPr sz="2000" spc="-10" dirty="0">
                <a:solidFill>
                  <a:srgbClr val="404040"/>
                </a:solidFill>
                <a:latin typeface="Arial"/>
                <a:cs typeface="Carlito"/>
              </a:rPr>
              <a:t>Outcome, Booster </a:t>
            </a:r>
            <a:r>
              <a:rPr sz="2000" spc="-40" dirty="0">
                <a:solidFill>
                  <a:srgbClr val="404040"/>
                </a:solidFill>
                <a:latin typeface="Arial"/>
                <a:cs typeface="Carlito"/>
              </a:rPr>
              <a:t>Version, </a:t>
            </a:r>
            <a:r>
              <a:rPr sz="2000" spc="-25" dirty="0">
                <a:solidFill>
                  <a:srgbClr val="404040"/>
                </a:solidFill>
                <a:latin typeface="Arial"/>
                <a:cs typeface="Carlito"/>
              </a:rPr>
              <a:t>Payload 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Mass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(kg),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Arial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2015  launches </a:t>
            </a:r>
            <a:r>
              <a:rPr sz="2000" spc="-10" dirty="0">
                <a:solidFill>
                  <a:srgbClr val="404040"/>
                </a:solidFill>
                <a:latin typeface="Arial"/>
                <a:cs typeface="Carlito"/>
              </a:rPr>
              <a:t>where </a:t>
            </a:r>
            <a:r>
              <a:rPr sz="2000" spc="-25" dirty="0">
                <a:solidFill>
                  <a:srgbClr val="404040"/>
                </a:solidFill>
                <a:latin typeface="Arial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1 </a:t>
            </a:r>
            <a:r>
              <a:rPr sz="2000" spc="-20" dirty="0">
                <a:solidFill>
                  <a:srgbClr val="404040"/>
                </a:solidFill>
                <a:latin typeface="Arial"/>
                <a:cs typeface="Carlito"/>
              </a:rPr>
              <a:t>failed </a:t>
            </a:r>
            <a:r>
              <a:rPr sz="2000" spc="-15" dirty="0">
                <a:solidFill>
                  <a:srgbClr val="404040"/>
                </a:solidFill>
                <a:latin typeface="Arial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land  on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Arial"/>
                <a:cs typeface="Carlito"/>
              </a:rPr>
              <a:t>drone</a:t>
            </a:r>
            <a:r>
              <a:rPr sz="2000" spc="-80" dirty="0">
                <a:solidFill>
                  <a:srgbClr val="404040"/>
                </a:solidFill>
                <a:latin typeface="Arial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ship.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20" dirty="0">
                <a:solidFill>
                  <a:srgbClr val="404040"/>
                </a:solidFill>
                <a:latin typeface="Arial"/>
                <a:cs typeface="Carlito"/>
              </a:rPr>
              <a:t>There were two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such</a:t>
            </a:r>
            <a:r>
              <a:rPr sz="2000" spc="-50" dirty="0">
                <a:solidFill>
                  <a:srgbClr val="404040"/>
                </a:solidFill>
                <a:latin typeface="Arial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occurrences.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5636" y="2630423"/>
            <a:ext cx="7306056" cy="2077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41122"/>
            <a:ext cx="801179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80" dirty="0">
                <a:latin typeface="Arial"/>
              </a:rPr>
              <a:t>Ranking </a:t>
            </a:r>
            <a:r>
              <a:rPr sz="4300" spc="-335" dirty="0">
                <a:latin typeface="Arial"/>
              </a:rPr>
              <a:t>Counts </a:t>
            </a:r>
            <a:r>
              <a:rPr sz="4300" spc="-75" dirty="0">
                <a:latin typeface="Arial"/>
              </a:rPr>
              <a:t>of </a:t>
            </a:r>
            <a:r>
              <a:rPr sz="4300" spc="-390" dirty="0">
                <a:latin typeface="Arial"/>
              </a:rPr>
              <a:t>Successful</a:t>
            </a:r>
            <a:r>
              <a:rPr sz="4300" spc="-844" dirty="0">
                <a:latin typeface="Arial"/>
              </a:rPr>
              <a:t> </a:t>
            </a:r>
            <a:r>
              <a:rPr sz="4300" spc="-370" dirty="0">
                <a:latin typeface="Arial"/>
              </a:rPr>
              <a:t>Landings  </a:t>
            </a:r>
            <a:r>
              <a:rPr sz="4300" spc="-290" dirty="0">
                <a:latin typeface="Arial"/>
              </a:rPr>
              <a:t>Between </a:t>
            </a:r>
            <a:r>
              <a:rPr sz="4300" spc="-280" dirty="0">
                <a:latin typeface="Arial"/>
              </a:rPr>
              <a:t>2010-06-04 </a:t>
            </a:r>
            <a:r>
              <a:rPr sz="4300" spc="-285" dirty="0">
                <a:latin typeface="Arial"/>
              </a:rPr>
              <a:t>and</a:t>
            </a:r>
            <a:r>
              <a:rPr sz="4300" spc="-745" dirty="0">
                <a:latin typeface="Arial"/>
              </a:rPr>
              <a:t> </a:t>
            </a:r>
            <a:r>
              <a:rPr sz="4300" spc="-295" dirty="0">
                <a:latin typeface="Arial"/>
              </a:rPr>
              <a:t>2017-03-20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6923278" y="2256789"/>
            <a:ext cx="4707890" cy="26314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Arial"/>
                <a:cs typeface="Carlito"/>
              </a:rPr>
              <a:t>list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of successful</a:t>
            </a:r>
            <a:r>
              <a:rPr sz="2000" spc="-125" dirty="0">
                <a:solidFill>
                  <a:srgbClr val="404040"/>
                </a:solidFill>
                <a:latin typeface="Arial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landings  and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between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2010-06-04 and 2017-03-20  </a:t>
            </a:r>
            <a:r>
              <a:rPr sz="2000" spc="-25" dirty="0">
                <a:solidFill>
                  <a:srgbClr val="404040"/>
                </a:solidFill>
                <a:latin typeface="Arial"/>
                <a:cs typeface="Carlito"/>
              </a:rPr>
              <a:t>inclusively.</a:t>
            </a:r>
            <a:endParaRPr sz="2000">
              <a:latin typeface="Carlito"/>
              <a:cs typeface="Carlito"/>
            </a:endParaRPr>
          </a:p>
          <a:p>
            <a:pPr marL="12700" marR="464184">
              <a:lnSpc>
                <a:spcPct val="91800"/>
              </a:lnSpc>
              <a:spcBef>
                <a:spcPts val="1395"/>
              </a:spcBef>
            </a:pPr>
            <a:r>
              <a:rPr sz="2000" spc="-20" dirty="0">
                <a:solidFill>
                  <a:srgbClr val="404040"/>
                </a:solidFill>
                <a:latin typeface="Arial"/>
                <a:cs typeface="Carlito"/>
              </a:rPr>
              <a:t>There </a:t>
            </a:r>
            <a:r>
              <a:rPr sz="2000" spc="-15" dirty="0">
                <a:solidFill>
                  <a:srgbClr val="404040"/>
                </a:solidFill>
                <a:latin typeface="Arial"/>
                <a:cs typeface="Carlito"/>
              </a:rPr>
              <a:t>are two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types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of successful</a:t>
            </a:r>
            <a:r>
              <a:rPr sz="2000" spc="-95" dirty="0">
                <a:solidFill>
                  <a:srgbClr val="404040"/>
                </a:solidFill>
                <a:latin typeface="Arial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landing  </a:t>
            </a:r>
            <a:r>
              <a:rPr sz="2000" spc="-20" dirty="0">
                <a:solidFill>
                  <a:srgbClr val="404040"/>
                </a:solidFill>
                <a:latin typeface="Arial"/>
                <a:cs typeface="Carlito"/>
              </a:rPr>
              <a:t>outcomes: drone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ship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and </a:t>
            </a:r>
            <a:r>
              <a:rPr sz="2000" spc="-15" dirty="0">
                <a:solidFill>
                  <a:srgbClr val="404040"/>
                </a:solidFill>
                <a:latin typeface="Arial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pad 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  <a:p>
            <a:pPr marL="12700" marR="561975">
              <a:lnSpc>
                <a:spcPts val="2300"/>
              </a:lnSpc>
              <a:spcBef>
                <a:spcPts val="1160"/>
              </a:spcBef>
            </a:pPr>
            <a:r>
              <a:rPr sz="2000" spc="-20" dirty="0">
                <a:solidFill>
                  <a:srgbClr val="404040"/>
                </a:solidFill>
                <a:latin typeface="Arial"/>
                <a:cs typeface="Carlito"/>
              </a:rPr>
              <a:t>There were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8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landings in</a:t>
            </a:r>
            <a:r>
              <a:rPr sz="2000" spc="-135" dirty="0">
                <a:solidFill>
                  <a:srgbClr val="404040"/>
                </a:solidFill>
                <a:latin typeface="Arial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Arial"/>
                <a:cs typeface="Carlito"/>
              </a:rPr>
              <a:t>total 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during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time</a:t>
            </a:r>
            <a:r>
              <a:rPr sz="2000" spc="-85" dirty="0">
                <a:solidFill>
                  <a:srgbClr val="404040"/>
                </a:solidFill>
                <a:latin typeface="Arial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period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8536" y="2307335"/>
            <a:ext cx="6257544" cy="2398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834707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00" dirty="0">
                <a:solidFill>
                  <a:srgbClr val="242424"/>
                </a:solidFill>
                <a:latin typeface="Arial"/>
              </a:rPr>
              <a:t>Interactive </a:t>
            </a:r>
            <a:r>
              <a:rPr sz="8000" spc="-320" dirty="0">
                <a:solidFill>
                  <a:srgbClr val="242424"/>
                </a:solidFill>
                <a:latin typeface="Arial"/>
              </a:rPr>
              <a:t>Map</a:t>
            </a:r>
            <a:r>
              <a:rPr sz="8000" spc="-1010" dirty="0">
                <a:solidFill>
                  <a:srgbClr val="242424"/>
                </a:solidFill>
                <a:latin typeface="Arial"/>
              </a:rPr>
              <a:t> </a:t>
            </a:r>
            <a:r>
              <a:rPr sz="8000" spc="-50" dirty="0">
                <a:solidFill>
                  <a:srgbClr val="242424"/>
                </a:solidFill>
                <a:latin typeface="Arial"/>
              </a:rPr>
              <a:t>with  </a:t>
            </a:r>
            <a:r>
              <a:rPr sz="8000" spc="-405" dirty="0">
                <a:solidFill>
                  <a:srgbClr val="242424"/>
                </a:solidFill>
                <a:latin typeface="Arial"/>
              </a:rPr>
              <a:t>Folium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0" dirty="0">
                <a:uFill>
                  <a:solidFill>
                    <a:srgbClr val="7D7D7D"/>
                  </a:solidFill>
                </a:uFill>
                <a:latin typeface="Arial"/>
              </a:rPr>
              <a:t>Launch </a:t>
            </a:r>
            <a:r>
              <a:rPr u="heavy" spc="-325" dirty="0">
                <a:uFill>
                  <a:solidFill>
                    <a:srgbClr val="7D7D7D"/>
                  </a:solidFill>
                </a:uFill>
                <a:latin typeface="Arial"/>
              </a:rPr>
              <a:t>Site</a:t>
            </a:r>
            <a:r>
              <a:rPr u="heavy" spc="-450" dirty="0">
                <a:uFill>
                  <a:solidFill>
                    <a:srgbClr val="7D7D7D"/>
                  </a:solidFill>
                </a:uFill>
                <a:latin typeface="Arial"/>
              </a:rPr>
              <a:t> </a:t>
            </a:r>
            <a:r>
              <a:rPr u="heavy" spc="-305" dirty="0">
                <a:uFill>
                  <a:solidFill>
                    <a:srgbClr val="7D7D7D"/>
                  </a:solidFill>
                </a:uFill>
                <a:latin typeface="Arial"/>
              </a:rPr>
              <a:t>Locations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0013" y="5535879"/>
            <a:ext cx="9882505" cy="6223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2290"/>
              </a:lnSpc>
              <a:spcBef>
                <a:spcPts val="270"/>
              </a:spcBef>
            </a:pP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The left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Arial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Arial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Arial"/>
                <a:cs typeface="Carlito"/>
              </a:rPr>
              <a:t>relative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US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map.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The right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Arial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Arial"/>
                <a:cs typeface="Carlito"/>
              </a:rPr>
              <a:t>two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Florida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launch  </a:t>
            </a:r>
            <a:r>
              <a:rPr sz="2000" spc="-20" dirty="0">
                <a:solidFill>
                  <a:srgbClr val="404040"/>
                </a:solidFill>
                <a:latin typeface="Arial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since they </a:t>
            </a:r>
            <a:r>
              <a:rPr sz="2000" spc="-20" dirty="0">
                <a:solidFill>
                  <a:srgbClr val="404040"/>
                </a:solidFill>
                <a:latin typeface="Arial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Arial"/>
                <a:cs typeface="Carlito"/>
              </a:rPr>
              <a:t>very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Arial"/>
                <a:cs typeface="Carlito"/>
              </a:rPr>
              <a:t>to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each </a:t>
            </a:r>
            <a:r>
              <a:rPr sz="2000" spc="-65" dirty="0">
                <a:solidFill>
                  <a:srgbClr val="404040"/>
                </a:solidFill>
                <a:latin typeface="Arial"/>
                <a:cs typeface="Carlito"/>
              </a:rPr>
              <a:t>other.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Arial"/>
                <a:cs typeface="Carlito"/>
              </a:rPr>
              <a:t>sites are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near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the</a:t>
            </a:r>
            <a:r>
              <a:rPr sz="2000" spc="125" dirty="0">
                <a:solidFill>
                  <a:srgbClr val="404040"/>
                </a:solidFill>
                <a:latin typeface="Arial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ocean.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4963" y="1796795"/>
            <a:ext cx="10279380" cy="3614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20" dirty="0">
                <a:uFill>
                  <a:solidFill>
                    <a:srgbClr val="7D7D7D"/>
                  </a:solidFill>
                </a:uFill>
                <a:latin typeface="Arial"/>
              </a:rPr>
              <a:t>Color-Coded </a:t>
            </a:r>
            <a:r>
              <a:rPr u="heavy" spc="-370" dirty="0">
                <a:uFill>
                  <a:solidFill>
                    <a:srgbClr val="7D7D7D"/>
                  </a:solidFill>
                </a:uFill>
                <a:latin typeface="Arial"/>
              </a:rPr>
              <a:t>Launch</a:t>
            </a:r>
            <a:r>
              <a:rPr u="heavy" spc="-530" dirty="0">
                <a:uFill>
                  <a:solidFill>
                    <a:srgbClr val="7D7D7D"/>
                  </a:solidFill>
                </a:uFill>
                <a:latin typeface="Arial"/>
              </a:rPr>
              <a:t> </a:t>
            </a:r>
            <a:r>
              <a:rPr u="heavy" spc="-270" dirty="0">
                <a:uFill>
                  <a:solidFill>
                    <a:srgbClr val="7D7D7D"/>
                  </a:solidFill>
                </a:uFill>
                <a:latin typeface="Arial"/>
              </a:rPr>
              <a:t>Markers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2712" y="5356656"/>
            <a:ext cx="10076180" cy="611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0"/>
              </a:spcBef>
            </a:pPr>
            <a:r>
              <a:rPr sz="2000" spc="-25" dirty="0">
                <a:solidFill>
                  <a:srgbClr val="404040"/>
                </a:solidFill>
                <a:latin typeface="Arial"/>
                <a:cs typeface="Carlito"/>
              </a:rPr>
              <a:t>Clusters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on </a:t>
            </a:r>
            <a:r>
              <a:rPr sz="2000" spc="-15" dirty="0">
                <a:solidFill>
                  <a:srgbClr val="404040"/>
                </a:solidFill>
                <a:latin typeface="Arial"/>
                <a:cs typeface="Carlito"/>
              </a:rPr>
              <a:t>Folium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map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Arial"/>
                <a:cs typeface="Carlito"/>
              </a:rPr>
              <a:t>clicked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on </a:t>
            </a:r>
            <a:r>
              <a:rPr sz="2000" spc="-20" dirty="0">
                <a:solidFill>
                  <a:srgbClr val="404040"/>
                </a:solidFill>
                <a:latin typeface="Arial"/>
                <a:cs typeface="Carlito"/>
              </a:rPr>
              <a:t>to display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each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landing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(green icon)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and</a:t>
            </a:r>
            <a:r>
              <a:rPr sz="2000" spc="5" dirty="0">
                <a:solidFill>
                  <a:srgbClr val="404040"/>
                </a:solidFill>
                <a:latin typeface="Arial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Arial"/>
                <a:cs typeface="Carlito"/>
              </a:rPr>
              <a:t>failed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Arial"/>
                <a:cs typeface="Carlito"/>
              </a:rPr>
              <a:t>(red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icon).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In this </a:t>
            </a:r>
            <a:r>
              <a:rPr sz="2000" spc="-25" dirty="0">
                <a:solidFill>
                  <a:srgbClr val="404040"/>
                </a:solidFill>
                <a:latin typeface="Arial"/>
                <a:cs typeface="Carlito"/>
              </a:rPr>
              <a:t>example </a:t>
            </a:r>
            <a:r>
              <a:rPr sz="2000" spc="-40" dirty="0">
                <a:solidFill>
                  <a:srgbClr val="404040"/>
                </a:solidFill>
                <a:latin typeface="Arial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SLC-4E </a:t>
            </a:r>
            <a:r>
              <a:rPr sz="2000" spc="-20" dirty="0">
                <a:solidFill>
                  <a:srgbClr val="404040"/>
                </a:solidFill>
                <a:latin typeface="Arial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4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successful landings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and 6 </a:t>
            </a:r>
            <a:r>
              <a:rPr sz="2000" spc="-20" dirty="0">
                <a:solidFill>
                  <a:srgbClr val="404040"/>
                </a:solidFill>
                <a:latin typeface="Arial"/>
                <a:cs typeface="Carlito"/>
              </a:rPr>
              <a:t>failed</a:t>
            </a:r>
            <a:r>
              <a:rPr sz="2000" spc="-65" dirty="0">
                <a:solidFill>
                  <a:srgbClr val="404040"/>
                </a:solidFill>
                <a:latin typeface="Arial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89504" y="1801367"/>
            <a:ext cx="5620512" cy="3511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505" dirty="0">
                <a:uFill>
                  <a:solidFill>
                    <a:srgbClr val="7D7D7D"/>
                  </a:solidFill>
                </a:uFill>
                <a:latin typeface="Arial"/>
              </a:rPr>
              <a:t>Key </a:t>
            </a:r>
            <a:r>
              <a:rPr u="heavy" spc="-270" dirty="0">
                <a:uFill>
                  <a:solidFill>
                    <a:srgbClr val="7D7D7D"/>
                  </a:solidFill>
                </a:uFill>
                <a:latin typeface="Arial"/>
              </a:rPr>
              <a:t>Location</a:t>
            </a:r>
            <a:r>
              <a:rPr u="heavy" spc="-445" dirty="0">
                <a:uFill>
                  <a:solidFill>
                    <a:srgbClr val="7D7D7D"/>
                  </a:solidFill>
                </a:uFill>
                <a:latin typeface="Arial"/>
              </a:rPr>
              <a:t> </a:t>
            </a:r>
            <a:r>
              <a:rPr u="heavy" spc="-260" dirty="0">
                <a:uFill>
                  <a:solidFill>
                    <a:srgbClr val="7D7D7D"/>
                  </a:solidFill>
                </a:uFill>
                <a:latin typeface="Arial"/>
              </a:rPr>
              <a:t>Proximities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5141214"/>
            <a:ext cx="9933940" cy="106235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 algn="just">
              <a:lnSpc>
                <a:spcPct val="80000"/>
              </a:lnSpc>
              <a:spcBef>
                <a:spcPts val="585"/>
              </a:spcBef>
            </a:pP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Using </a:t>
            </a:r>
            <a:r>
              <a:rPr sz="2000" spc="-10" dirty="0">
                <a:solidFill>
                  <a:srgbClr val="404040"/>
                </a:solidFill>
                <a:latin typeface="Arial"/>
                <a:cs typeface="Carlito"/>
              </a:rPr>
              <a:t>KSC </a:t>
            </a:r>
            <a:r>
              <a:rPr sz="2000" spc="-15" dirty="0">
                <a:solidFill>
                  <a:srgbClr val="404040"/>
                </a:solidFill>
                <a:latin typeface="Arial"/>
                <a:cs typeface="Carlito"/>
              </a:rPr>
              <a:t>LC-39A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as an </a:t>
            </a:r>
            <a:r>
              <a:rPr sz="2000" spc="-25" dirty="0">
                <a:solidFill>
                  <a:srgbClr val="404040"/>
                </a:solidFill>
                <a:latin typeface="Arial"/>
                <a:cs typeface="Carlito"/>
              </a:rPr>
              <a:t>example,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Arial"/>
                <a:cs typeface="Carlito"/>
              </a:rPr>
              <a:t>sites are </a:t>
            </a:r>
            <a:r>
              <a:rPr sz="2000" spc="-10" dirty="0">
                <a:solidFill>
                  <a:srgbClr val="404040"/>
                </a:solidFill>
                <a:latin typeface="Arial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close </a:t>
            </a:r>
            <a:r>
              <a:rPr sz="2000" spc="-25" dirty="0">
                <a:solidFill>
                  <a:srgbClr val="404040"/>
                </a:solidFill>
                <a:latin typeface="Arial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Arial"/>
                <a:cs typeface="Carlito"/>
              </a:rPr>
              <a:t>railways </a:t>
            </a:r>
            <a:r>
              <a:rPr sz="2000" spc="-25" dirty="0">
                <a:solidFill>
                  <a:srgbClr val="404040"/>
                </a:solidFill>
                <a:latin typeface="Arial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Arial"/>
                <a:cs typeface="Carlito"/>
              </a:rPr>
              <a:t>large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part and supply  </a:t>
            </a:r>
            <a:r>
              <a:rPr sz="2000" spc="-10" dirty="0">
                <a:solidFill>
                  <a:srgbClr val="404040"/>
                </a:solidFill>
                <a:latin typeface="Arial"/>
                <a:cs typeface="Carlito"/>
              </a:rPr>
              <a:t>transportation.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Arial"/>
                <a:cs typeface="Carlito"/>
              </a:rPr>
              <a:t>sites are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Arial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Arial"/>
                <a:cs typeface="Carlito"/>
              </a:rPr>
              <a:t>highways </a:t>
            </a:r>
            <a:r>
              <a:rPr sz="2000" spc="-30" dirty="0">
                <a:solidFill>
                  <a:srgbClr val="404040"/>
                </a:solidFill>
                <a:latin typeface="Arial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human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Arial"/>
                <a:cs typeface="Carlito"/>
              </a:rPr>
              <a:t>supply transport. Launch </a:t>
            </a:r>
            <a:r>
              <a:rPr sz="2000" spc="-15" dirty="0">
                <a:solidFill>
                  <a:srgbClr val="404040"/>
                </a:solidFill>
                <a:latin typeface="Arial"/>
                <a:cs typeface="Carlito"/>
              </a:rPr>
              <a:t>sites  </a:t>
            </a:r>
            <a:r>
              <a:rPr sz="2000" spc="-20" dirty="0">
                <a:solidFill>
                  <a:srgbClr val="404040"/>
                </a:solidFill>
                <a:latin typeface="Arial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also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close </a:t>
            </a:r>
            <a:r>
              <a:rPr sz="2000" spc="-15" dirty="0">
                <a:solidFill>
                  <a:srgbClr val="404040"/>
                </a:solidFill>
                <a:latin typeface="Arial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Arial"/>
                <a:cs typeface="Carlito"/>
              </a:rPr>
              <a:t>coasts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Arial"/>
                <a:cs typeface="Carlito"/>
              </a:rPr>
              <a:t>relatively </a:t>
            </a:r>
            <a:r>
              <a:rPr sz="2000" spc="-25" dirty="0">
                <a:solidFill>
                  <a:srgbClr val="404040"/>
                </a:solidFill>
                <a:latin typeface="Arial"/>
                <a:cs typeface="Carlito"/>
              </a:rPr>
              <a:t>far from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cities so </a:t>
            </a:r>
            <a:r>
              <a:rPr sz="2000" spc="-10" dirty="0">
                <a:solidFill>
                  <a:srgbClr val="404040"/>
                </a:solidFill>
                <a:latin typeface="Arial"/>
                <a:cs typeface="Carlito"/>
              </a:rPr>
              <a:t>that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Arial"/>
                <a:cs typeface="Carlito"/>
              </a:rPr>
              <a:t>failures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can land in the sea </a:t>
            </a:r>
            <a:r>
              <a:rPr sz="2000" spc="-40" dirty="0">
                <a:solidFill>
                  <a:srgbClr val="404040"/>
                </a:solidFill>
                <a:latin typeface="Arial"/>
                <a:cs typeface="Carlito"/>
              </a:rPr>
              <a:t>to  </a:t>
            </a:r>
            <a:r>
              <a:rPr sz="2000" spc="-25" dirty="0">
                <a:solidFill>
                  <a:srgbClr val="404040"/>
                </a:solidFill>
                <a:latin typeface="Arial"/>
                <a:cs typeface="Carlito"/>
              </a:rPr>
              <a:t>avoid </a:t>
            </a:r>
            <a:r>
              <a:rPr sz="2000" spc="-40" dirty="0">
                <a:solidFill>
                  <a:srgbClr val="404040"/>
                </a:solidFill>
                <a:latin typeface="Arial"/>
                <a:cs typeface="Carlito"/>
              </a:rPr>
              <a:t>rockets </a:t>
            </a:r>
            <a:r>
              <a:rPr sz="2000" spc="-10" dirty="0">
                <a:solidFill>
                  <a:srgbClr val="404040"/>
                </a:solidFill>
                <a:latin typeface="Arial"/>
                <a:cs typeface="Carlito"/>
              </a:rPr>
              <a:t>falling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on densely </a:t>
            </a:r>
            <a:r>
              <a:rPr sz="2000" spc="-20" dirty="0">
                <a:solidFill>
                  <a:srgbClr val="404040"/>
                </a:solidFill>
                <a:latin typeface="Arial"/>
                <a:cs typeface="Carlito"/>
              </a:rPr>
              <a:t>populated</a:t>
            </a:r>
            <a:r>
              <a:rPr sz="2000" spc="-30" dirty="0">
                <a:solidFill>
                  <a:srgbClr val="404040"/>
                </a:solidFill>
                <a:latin typeface="Arial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areas.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97280" y="1837944"/>
            <a:ext cx="8389620" cy="1723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802635" y="3552444"/>
            <a:ext cx="7505700" cy="1562100"/>
            <a:chOff x="2802635" y="3552444"/>
            <a:chExt cx="7505700" cy="1562100"/>
          </a:xfrm>
        </p:grpSpPr>
        <p:sp>
          <p:nvSpPr>
            <p:cNvPr id="6" name="object 6"/>
            <p:cNvSpPr/>
            <p:nvPr/>
          </p:nvSpPr>
          <p:spPr>
            <a:xfrm>
              <a:off x="2802635" y="3552444"/>
              <a:ext cx="3409188" cy="15148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11823" y="3552444"/>
              <a:ext cx="4096512" cy="1562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932116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65" dirty="0">
                <a:solidFill>
                  <a:srgbClr val="242424"/>
                </a:solidFill>
                <a:latin typeface="Arial"/>
              </a:rPr>
              <a:t>Build </a:t>
            </a:r>
            <a:r>
              <a:rPr sz="8000" spc="-685" dirty="0">
                <a:solidFill>
                  <a:srgbClr val="242424"/>
                </a:solidFill>
                <a:latin typeface="Arial"/>
              </a:rPr>
              <a:t>a </a:t>
            </a:r>
            <a:r>
              <a:rPr sz="8000" spc="-530" dirty="0">
                <a:solidFill>
                  <a:srgbClr val="242424"/>
                </a:solidFill>
                <a:latin typeface="Arial"/>
              </a:rPr>
              <a:t>Dashboard</a:t>
            </a:r>
            <a:r>
              <a:rPr sz="8000" spc="-700" dirty="0">
                <a:solidFill>
                  <a:srgbClr val="242424"/>
                </a:solidFill>
                <a:latin typeface="Arial"/>
              </a:rPr>
              <a:t> </a:t>
            </a:r>
            <a:r>
              <a:rPr sz="8000" spc="-50" dirty="0">
                <a:solidFill>
                  <a:srgbClr val="242424"/>
                </a:solidFill>
                <a:latin typeface="Arial"/>
              </a:rPr>
              <a:t>with  </a:t>
            </a:r>
            <a:r>
              <a:rPr sz="8000" spc="-315" dirty="0">
                <a:solidFill>
                  <a:srgbClr val="242424"/>
                </a:solidFill>
                <a:latin typeface="Arial"/>
              </a:rPr>
              <a:t>Plotly</a:t>
            </a:r>
            <a:r>
              <a:rPr sz="8000" spc="-580" dirty="0">
                <a:solidFill>
                  <a:srgbClr val="242424"/>
                </a:solidFill>
                <a:latin typeface="Arial"/>
              </a:rPr>
              <a:t> </a:t>
            </a:r>
            <a:r>
              <a:rPr sz="8000" spc="-730" dirty="0">
                <a:solidFill>
                  <a:srgbClr val="242424"/>
                </a:solidFill>
                <a:latin typeface="Arial"/>
              </a:rPr>
              <a:t>Dash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4100" y="171653"/>
            <a:ext cx="29978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>
                <a:latin typeface="Arial"/>
              </a:rPr>
              <a:t>Introduction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399279" y="456013"/>
            <a:ext cx="6793230" cy="4457065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2499995">
              <a:lnSpc>
                <a:spcPct val="100000"/>
              </a:lnSpc>
              <a:spcBef>
                <a:spcPts val="1270"/>
              </a:spcBef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Arial"/>
                <a:cs typeface="Carlito"/>
              </a:rPr>
              <a:t>Background:</a:t>
            </a:r>
            <a:endParaRPr sz="30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85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0" dirty="0">
                <a:solidFill>
                  <a:srgbClr val="BB562C"/>
                </a:solidFill>
                <a:latin typeface="Arial"/>
                <a:cs typeface="Carlito"/>
              </a:rPr>
              <a:t>Commercial </a:t>
            </a:r>
            <a:r>
              <a:rPr sz="2200" spc="-10" dirty="0">
                <a:solidFill>
                  <a:srgbClr val="BB562C"/>
                </a:solidFill>
                <a:latin typeface="Arial"/>
                <a:cs typeface="Carlito"/>
              </a:rPr>
              <a:t>Space </a:t>
            </a:r>
            <a:r>
              <a:rPr sz="2200" spc="-25" dirty="0">
                <a:solidFill>
                  <a:srgbClr val="BB562C"/>
                </a:solidFill>
                <a:latin typeface="Arial"/>
                <a:cs typeface="Carlito"/>
              </a:rPr>
              <a:t>Age </a:t>
            </a:r>
            <a:r>
              <a:rPr sz="2200" spc="-5" dirty="0">
                <a:solidFill>
                  <a:srgbClr val="BB562C"/>
                </a:solidFill>
                <a:latin typeface="Arial"/>
                <a:cs typeface="Carlito"/>
              </a:rPr>
              <a:t>is</a:t>
            </a:r>
            <a:r>
              <a:rPr sz="2200" spc="50" dirty="0">
                <a:solidFill>
                  <a:srgbClr val="BB562C"/>
                </a:solidFill>
                <a:latin typeface="Arial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Arial"/>
                <a:cs typeface="Carlito"/>
              </a:rPr>
              <a:t>Here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Arial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Arial"/>
                <a:cs typeface="Carlito"/>
              </a:rPr>
              <a:t>X </a:t>
            </a:r>
            <a:r>
              <a:rPr sz="2200" spc="-15" dirty="0">
                <a:solidFill>
                  <a:srgbClr val="BB562C"/>
                </a:solidFill>
                <a:latin typeface="Arial"/>
                <a:cs typeface="Carlito"/>
              </a:rPr>
              <a:t>has </a:t>
            </a:r>
            <a:r>
              <a:rPr sz="2200" spc="-20" dirty="0">
                <a:solidFill>
                  <a:srgbClr val="BB562C"/>
                </a:solidFill>
                <a:latin typeface="Arial"/>
                <a:cs typeface="Carlito"/>
              </a:rPr>
              <a:t>best pricing </a:t>
            </a:r>
            <a:r>
              <a:rPr sz="2200" spc="-15" dirty="0">
                <a:solidFill>
                  <a:srgbClr val="BB562C"/>
                </a:solidFill>
                <a:latin typeface="Arial"/>
                <a:cs typeface="Carlito"/>
              </a:rPr>
              <a:t>($62 </a:t>
            </a:r>
            <a:r>
              <a:rPr sz="2200" spc="-5" dirty="0">
                <a:solidFill>
                  <a:srgbClr val="BB562C"/>
                </a:solidFill>
                <a:latin typeface="Arial"/>
                <a:cs typeface="Carlito"/>
              </a:rPr>
              <a:t>million </a:t>
            </a:r>
            <a:r>
              <a:rPr sz="2200" spc="-15" dirty="0">
                <a:solidFill>
                  <a:srgbClr val="BB562C"/>
                </a:solidFill>
                <a:latin typeface="Arial"/>
                <a:cs typeface="Carlito"/>
              </a:rPr>
              <a:t>vs. </a:t>
            </a:r>
            <a:r>
              <a:rPr sz="2200" spc="-5" dirty="0">
                <a:solidFill>
                  <a:srgbClr val="BB562C"/>
                </a:solidFill>
                <a:latin typeface="Arial"/>
                <a:cs typeface="Carlito"/>
              </a:rPr>
              <a:t>$165 million</a:t>
            </a:r>
            <a:r>
              <a:rPr sz="2200" spc="25" dirty="0">
                <a:solidFill>
                  <a:srgbClr val="BB562C"/>
                </a:solidFill>
                <a:latin typeface="Arial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Arial"/>
                <a:cs typeface="Carlito"/>
              </a:rPr>
              <a:t>USD)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5" dirty="0">
                <a:solidFill>
                  <a:srgbClr val="BB562C"/>
                </a:solidFill>
                <a:latin typeface="Arial"/>
                <a:cs typeface="Carlito"/>
              </a:rPr>
              <a:t>Largely </a:t>
            </a:r>
            <a:r>
              <a:rPr sz="2200" spc="-15" dirty="0">
                <a:solidFill>
                  <a:srgbClr val="BB562C"/>
                </a:solidFill>
                <a:latin typeface="Arial"/>
                <a:cs typeface="Carlito"/>
              </a:rPr>
              <a:t>due </a:t>
            </a:r>
            <a:r>
              <a:rPr sz="2200" spc="-30" dirty="0">
                <a:solidFill>
                  <a:srgbClr val="BB562C"/>
                </a:solidFill>
                <a:latin typeface="Arial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Arial"/>
                <a:cs typeface="Carlito"/>
              </a:rPr>
              <a:t>ability </a:t>
            </a:r>
            <a:r>
              <a:rPr sz="2200" spc="-30" dirty="0">
                <a:solidFill>
                  <a:srgbClr val="BB562C"/>
                </a:solidFill>
                <a:latin typeface="Arial"/>
                <a:cs typeface="Carlito"/>
              </a:rPr>
              <a:t>to recover </a:t>
            </a:r>
            <a:r>
              <a:rPr sz="2200" spc="-15" dirty="0">
                <a:solidFill>
                  <a:srgbClr val="BB562C"/>
                </a:solidFill>
                <a:latin typeface="Arial"/>
                <a:cs typeface="Carlito"/>
              </a:rPr>
              <a:t>part </a:t>
            </a:r>
            <a:r>
              <a:rPr sz="2200" dirty="0">
                <a:solidFill>
                  <a:srgbClr val="BB562C"/>
                </a:solidFill>
                <a:latin typeface="Arial"/>
                <a:cs typeface="Carlito"/>
              </a:rPr>
              <a:t>of </a:t>
            </a:r>
            <a:r>
              <a:rPr sz="2200" spc="-45" dirty="0">
                <a:solidFill>
                  <a:srgbClr val="BB562C"/>
                </a:solidFill>
                <a:latin typeface="Arial"/>
                <a:cs typeface="Carlito"/>
              </a:rPr>
              <a:t>rocket </a:t>
            </a:r>
            <a:r>
              <a:rPr sz="2200" spc="-25" dirty="0">
                <a:solidFill>
                  <a:srgbClr val="BB562C"/>
                </a:solidFill>
                <a:latin typeface="Arial"/>
                <a:cs typeface="Carlito"/>
              </a:rPr>
              <a:t>(Stage</a:t>
            </a:r>
            <a:r>
              <a:rPr sz="2200" spc="135" dirty="0">
                <a:solidFill>
                  <a:srgbClr val="BB562C"/>
                </a:solidFill>
                <a:latin typeface="Arial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Arial"/>
                <a:cs typeface="Carlito"/>
              </a:rPr>
              <a:t>1)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Arial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Arial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Arial"/>
                <a:cs typeface="Carlito"/>
              </a:rPr>
              <a:t>wants </a:t>
            </a:r>
            <a:r>
              <a:rPr sz="2200" spc="-30" dirty="0">
                <a:solidFill>
                  <a:srgbClr val="BB562C"/>
                </a:solidFill>
                <a:latin typeface="Arial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Arial"/>
                <a:cs typeface="Carlito"/>
              </a:rPr>
              <a:t>compete </a:t>
            </a:r>
            <a:r>
              <a:rPr sz="2200" spc="-5" dirty="0">
                <a:solidFill>
                  <a:srgbClr val="BB562C"/>
                </a:solidFill>
                <a:latin typeface="Arial"/>
                <a:cs typeface="Carlito"/>
              </a:rPr>
              <a:t>with </a:t>
            </a:r>
            <a:r>
              <a:rPr sz="2200" spc="-10" dirty="0">
                <a:solidFill>
                  <a:srgbClr val="BB562C"/>
                </a:solidFill>
                <a:latin typeface="Arial"/>
                <a:cs typeface="Carlito"/>
              </a:rPr>
              <a:t>Space</a:t>
            </a:r>
            <a:r>
              <a:rPr sz="2200" spc="60" dirty="0">
                <a:solidFill>
                  <a:srgbClr val="BB562C"/>
                </a:solidFill>
                <a:latin typeface="Arial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Arial"/>
                <a:cs typeface="Carlito"/>
              </a:rPr>
              <a:t>X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5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BB562C"/>
              </a:buClr>
              <a:buFont typeface="Arial"/>
              <a:buChar char="•"/>
            </a:pPr>
            <a:endParaRPr sz="3350">
              <a:latin typeface="Carlito"/>
              <a:cs typeface="Carlito"/>
            </a:endParaRPr>
          </a:p>
          <a:p>
            <a:pPr marL="144780" algn="ctr">
              <a:lnSpc>
                <a:spcPct val="100000"/>
              </a:lnSpc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Arial"/>
                <a:cs typeface="Carlito"/>
              </a:rPr>
              <a:t>Problem:</a:t>
            </a:r>
            <a:endParaRPr sz="3000">
              <a:latin typeface="Carlito"/>
              <a:cs typeface="Carlito"/>
            </a:endParaRPr>
          </a:p>
          <a:p>
            <a:pPr marL="240665" marR="591185" indent="-240665">
              <a:lnSpc>
                <a:spcPts val="2510"/>
              </a:lnSpc>
              <a:spcBef>
                <a:spcPts val="9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Arial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Arial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Arial"/>
                <a:cs typeface="Carlito"/>
              </a:rPr>
              <a:t>tasks </a:t>
            </a:r>
            <a:r>
              <a:rPr sz="2200" spc="-5" dirty="0">
                <a:solidFill>
                  <a:srgbClr val="BB562C"/>
                </a:solidFill>
                <a:latin typeface="Arial"/>
                <a:cs typeface="Carlito"/>
              </a:rPr>
              <a:t>us </a:t>
            </a:r>
            <a:r>
              <a:rPr sz="2200" spc="-30" dirty="0">
                <a:solidFill>
                  <a:srgbClr val="BB562C"/>
                </a:solidFill>
                <a:latin typeface="Arial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Arial"/>
                <a:cs typeface="Carlito"/>
              </a:rPr>
              <a:t>train </a:t>
            </a:r>
            <a:r>
              <a:rPr sz="2200" spc="-5" dirty="0">
                <a:solidFill>
                  <a:srgbClr val="BB562C"/>
                </a:solidFill>
                <a:latin typeface="Arial"/>
                <a:cs typeface="Carlito"/>
              </a:rPr>
              <a:t>a machine learning model </a:t>
            </a:r>
            <a:r>
              <a:rPr sz="2200" spc="-60" dirty="0">
                <a:solidFill>
                  <a:srgbClr val="BB562C"/>
                </a:solidFill>
                <a:latin typeface="Arial"/>
                <a:cs typeface="Carlito"/>
              </a:rPr>
              <a:t>to  </a:t>
            </a:r>
            <a:r>
              <a:rPr sz="2200" spc="-20" dirty="0">
                <a:solidFill>
                  <a:srgbClr val="BB562C"/>
                </a:solidFill>
                <a:latin typeface="Arial"/>
                <a:cs typeface="Carlito"/>
              </a:rPr>
              <a:t>predict successful </a:t>
            </a:r>
            <a:r>
              <a:rPr sz="2200" spc="-25" dirty="0">
                <a:solidFill>
                  <a:srgbClr val="BB562C"/>
                </a:solidFill>
                <a:latin typeface="Arial"/>
                <a:cs typeface="Carlito"/>
              </a:rPr>
              <a:t>Stage </a:t>
            </a:r>
            <a:r>
              <a:rPr sz="2200" spc="-5" dirty="0">
                <a:solidFill>
                  <a:srgbClr val="BB562C"/>
                </a:solidFill>
                <a:latin typeface="Arial"/>
                <a:cs typeface="Carlito"/>
              </a:rPr>
              <a:t>1</a:t>
            </a:r>
            <a:r>
              <a:rPr sz="2200" spc="45" dirty="0">
                <a:solidFill>
                  <a:srgbClr val="BB562C"/>
                </a:solidFill>
                <a:latin typeface="Arial"/>
                <a:cs typeface="Carlito"/>
              </a:rPr>
              <a:t> </a:t>
            </a:r>
            <a:r>
              <a:rPr sz="2200" spc="-25" dirty="0">
                <a:solidFill>
                  <a:srgbClr val="BB562C"/>
                </a:solidFill>
                <a:latin typeface="Arial"/>
                <a:cs typeface="Carlito"/>
              </a:rPr>
              <a:t>recovery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0311" y="1178052"/>
            <a:ext cx="4043171" cy="4044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36267" y="5198109"/>
            <a:ext cx="25425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Carlito"/>
              </a:rPr>
              <a:t>SpaceX </a:t>
            </a:r>
            <a:r>
              <a:rPr sz="1400" spc="-20" dirty="0">
                <a:latin typeface="Arial"/>
                <a:cs typeface="Carlito"/>
              </a:rPr>
              <a:t>Falcon </a:t>
            </a:r>
            <a:r>
              <a:rPr sz="1400" dirty="0">
                <a:latin typeface="Arial"/>
                <a:cs typeface="Carlito"/>
              </a:rPr>
              <a:t>9 </a:t>
            </a:r>
            <a:r>
              <a:rPr sz="1400" spc="-25" dirty="0">
                <a:latin typeface="Arial"/>
                <a:cs typeface="Carlito"/>
              </a:rPr>
              <a:t>Rocket </a:t>
            </a:r>
            <a:r>
              <a:rPr sz="1400" dirty="0">
                <a:latin typeface="Arial"/>
                <a:cs typeface="Carlito"/>
              </a:rPr>
              <a:t>– </a:t>
            </a:r>
            <a:r>
              <a:rPr sz="1400" spc="-5" dirty="0">
                <a:latin typeface="Arial"/>
                <a:cs typeface="Carlito"/>
              </a:rPr>
              <a:t>The</a:t>
            </a:r>
            <a:r>
              <a:rPr sz="1400" spc="-185" dirty="0">
                <a:latin typeface="Arial"/>
                <a:cs typeface="Carlito"/>
              </a:rPr>
              <a:t> </a:t>
            </a:r>
            <a:r>
              <a:rPr sz="1400" spc="-45" dirty="0">
                <a:latin typeface="Arial"/>
                <a:cs typeface="Carlito"/>
              </a:rPr>
              <a:t>Verge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4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85" dirty="0">
                <a:uFill>
                  <a:solidFill>
                    <a:srgbClr val="7D7D7D"/>
                  </a:solidFill>
                </a:uFill>
                <a:latin typeface="Arial"/>
              </a:rPr>
              <a:t>Successful </a:t>
            </a:r>
            <a:r>
              <a:rPr u="heavy" spc="-395" dirty="0">
                <a:uFill>
                  <a:solidFill>
                    <a:srgbClr val="7D7D7D"/>
                  </a:solidFill>
                </a:uFill>
                <a:latin typeface="Arial"/>
              </a:rPr>
              <a:t>Launches Across </a:t>
            </a:r>
            <a:r>
              <a:rPr u="heavy" spc="-370" dirty="0">
                <a:uFill>
                  <a:solidFill>
                    <a:srgbClr val="7D7D7D"/>
                  </a:solidFill>
                </a:uFill>
                <a:latin typeface="Arial"/>
              </a:rPr>
              <a:t>Launch</a:t>
            </a:r>
            <a:r>
              <a:rPr u="heavy" spc="-420" dirty="0">
                <a:uFill>
                  <a:solidFill>
                    <a:srgbClr val="7D7D7D"/>
                  </a:solidFill>
                </a:uFill>
                <a:latin typeface="Arial"/>
              </a:rPr>
              <a:t> </a:t>
            </a:r>
            <a:r>
              <a:rPr u="heavy" spc="-380" dirty="0">
                <a:uFill>
                  <a:solidFill>
                    <a:srgbClr val="7D7D7D"/>
                  </a:solidFill>
                </a:uFill>
                <a:latin typeface="Arial"/>
              </a:rPr>
              <a:t>Sites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8055" y="4796409"/>
            <a:ext cx="10751820" cy="11544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This is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distribution of successful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Arial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Arial"/>
                <a:cs typeface="Carlito"/>
              </a:rPr>
              <a:t>sites.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CCAFS </a:t>
            </a:r>
            <a:r>
              <a:rPr sz="2000" spc="-10" dirty="0">
                <a:solidFill>
                  <a:srgbClr val="404040"/>
                </a:solidFill>
                <a:latin typeface="Arial"/>
                <a:cs typeface="Carlito"/>
              </a:rPr>
              <a:t>LC-40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is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old name of  CCAFS SLC-40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CCAFS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KSC </a:t>
            </a:r>
            <a:r>
              <a:rPr sz="2000" spc="-35" dirty="0">
                <a:solidFill>
                  <a:srgbClr val="404040"/>
                </a:solidFill>
                <a:latin typeface="Arial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same amount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successful landings, but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a majority of the 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where </a:t>
            </a:r>
            <a:r>
              <a:rPr sz="2000" spc="-20" dirty="0">
                <a:solidFill>
                  <a:srgbClr val="404040"/>
                </a:solidFill>
                <a:latin typeface="Arial"/>
                <a:cs typeface="Carlito"/>
              </a:rPr>
              <a:t>performed </a:t>
            </a:r>
            <a:r>
              <a:rPr sz="2000" spc="-25" dirty="0">
                <a:solidFill>
                  <a:srgbClr val="404040"/>
                </a:solidFill>
                <a:latin typeface="Arial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name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change. </a:t>
            </a:r>
            <a:r>
              <a:rPr sz="2000" spc="-40" dirty="0">
                <a:solidFill>
                  <a:srgbClr val="404040"/>
                </a:solidFill>
                <a:latin typeface="Arial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Arial"/>
                <a:cs typeface="Carlito"/>
              </a:rPr>
              <a:t>smallest share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of successful 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landings.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Arial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be due </a:t>
            </a:r>
            <a:r>
              <a:rPr sz="2000" spc="-20" dirty="0">
                <a:solidFill>
                  <a:srgbClr val="404040"/>
                </a:solidFill>
                <a:latin typeface="Arial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smaller sample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increase in </a:t>
            </a:r>
            <a:r>
              <a:rPr sz="2000" spc="-15" dirty="0">
                <a:solidFill>
                  <a:srgbClr val="404040"/>
                </a:solidFill>
                <a:latin typeface="Arial"/>
                <a:cs typeface="Carlito"/>
              </a:rPr>
              <a:t>difficulty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launching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Arial"/>
                <a:cs typeface="Carlito"/>
              </a:rPr>
              <a:t>west</a:t>
            </a:r>
            <a:r>
              <a:rPr sz="2000" spc="-65" dirty="0">
                <a:solidFill>
                  <a:srgbClr val="404040"/>
                </a:solidFill>
                <a:latin typeface="Arial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Arial"/>
                <a:cs typeface="Carlito"/>
              </a:rPr>
              <a:t>coast.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55591" y="1923288"/>
            <a:ext cx="2570988" cy="2581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70519" y="2189988"/>
            <a:ext cx="1085087" cy="665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285" dirty="0">
                <a:uFill>
                  <a:solidFill>
                    <a:srgbClr val="7D7D7D"/>
                  </a:solidFill>
                </a:uFill>
                <a:latin typeface="Arial"/>
              </a:rPr>
              <a:t>Highest </a:t>
            </a:r>
            <a:r>
              <a:rPr u="heavy" spc="-520" dirty="0">
                <a:uFill>
                  <a:solidFill>
                    <a:srgbClr val="7D7D7D"/>
                  </a:solidFill>
                </a:uFill>
                <a:latin typeface="Arial"/>
              </a:rPr>
              <a:t>Success </a:t>
            </a:r>
            <a:r>
              <a:rPr u="heavy" spc="-395" dirty="0">
                <a:uFill>
                  <a:solidFill>
                    <a:srgbClr val="7D7D7D"/>
                  </a:solidFill>
                </a:uFill>
                <a:latin typeface="Arial"/>
              </a:rPr>
              <a:t>Rate </a:t>
            </a:r>
            <a:r>
              <a:rPr u="heavy" spc="-370" dirty="0">
                <a:uFill>
                  <a:solidFill>
                    <a:srgbClr val="7D7D7D"/>
                  </a:solidFill>
                </a:uFill>
                <a:latin typeface="Arial"/>
              </a:rPr>
              <a:t>Launch</a:t>
            </a:r>
            <a:r>
              <a:rPr u="heavy" spc="-400" dirty="0">
                <a:uFill>
                  <a:solidFill>
                    <a:srgbClr val="7D7D7D"/>
                  </a:solidFill>
                </a:uFill>
                <a:latin typeface="Arial"/>
              </a:rPr>
              <a:t> </a:t>
            </a:r>
            <a:r>
              <a:rPr u="heavy" spc="-325" dirty="0">
                <a:uFill>
                  <a:solidFill>
                    <a:srgbClr val="7D7D7D"/>
                  </a:solidFill>
                </a:uFill>
                <a:latin typeface="Arial"/>
              </a:rPr>
              <a:t>Site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019" y="5068061"/>
            <a:ext cx="91674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KSC LC-39A has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Arial"/>
                <a:cs typeface="Carlito"/>
              </a:rPr>
              <a:t>highest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success </a:t>
            </a:r>
            <a:r>
              <a:rPr sz="2000" spc="-40" dirty="0">
                <a:solidFill>
                  <a:srgbClr val="404040"/>
                </a:solidFill>
                <a:latin typeface="Arial"/>
                <a:cs typeface="Carlito"/>
              </a:rPr>
              <a:t>rate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10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landings and 3 </a:t>
            </a:r>
            <a:r>
              <a:rPr sz="2000" spc="-20" dirty="0">
                <a:solidFill>
                  <a:srgbClr val="404040"/>
                </a:solidFill>
                <a:latin typeface="Arial"/>
                <a:cs typeface="Carlito"/>
              </a:rPr>
              <a:t>failed</a:t>
            </a:r>
            <a:r>
              <a:rPr sz="2000" spc="-105" dirty="0">
                <a:solidFill>
                  <a:srgbClr val="404040"/>
                </a:solidFill>
                <a:latin typeface="Arial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11267" y="2243327"/>
            <a:ext cx="2570988" cy="2570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8155" y="2308860"/>
            <a:ext cx="3401568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31480" y="2429255"/>
            <a:ext cx="324611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68910" marR="5080">
              <a:lnSpc>
                <a:spcPts val="4910"/>
              </a:lnSpc>
              <a:spcBef>
                <a:spcPts val="969"/>
              </a:spcBef>
              <a:tabLst>
                <a:tab pos="10140315" algn="l"/>
              </a:tabLst>
            </a:pPr>
            <a:r>
              <a:rPr spc="-385" dirty="0">
                <a:latin typeface="Arial"/>
              </a:rPr>
              <a:t>Payload </a:t>
            </a:r>
            <a:r>
              <a:rPr spc="-390" dirty="0">
                <a:latin typeface="Arial"/>
              </a:rPr>
              <a:t>Mass </a:t>
            </a:r>
            <a:r>
              <a:rPr spc="-365" dirty="0">
                <a:latin typeface="Arial"/>
              </a:rPr>
              <a:t>vs. </a:t>
            </a:r>
            <a:r>
              <a:rPr spc="-520" dirty="0">
                <a:latin typeface="Arial"/>
              </a:rPr>
              <a:t>Success </a:t>
            </a:r>
            <a:r>
              <a:rPr spc="-365" dirty="0">
                <a:latin typeface="Arial"/>
              </a:rPr>
              <a:t>vs. </a:t>
            </a:r>
            <a:r>
              <a:rPr spc="-270" dirty="0">
                <a:latin typeface="Arial"/>
              </a:rPr>
              <a:t>Booster  </a:t>
            </a:r>
            <a:r>
              <a:rPr u="heavy" spc="-330" dirty="0">
                <a:uFill>
                  <a:solidFill>
                    <a:srgbClr val="7D7D7D"/>
                  </a:solidFill>
                </a:uFill>
                <a:latin typeface="Arial"/>
              </a:rPr>
              <a:t>Version</a:t>
            </a:r>
            <a:r>
              <a:rPr u="heavy" spc="-409" dirty="0">
                <a:uFill>
                  <a:solidFill>
                    <a:srgbClr val="7D7D7D"/>
                  </a:solidFill>
                </a:uFill>
                <a:latin typeface="Arial"/>
              </a:rPr>
              <a:t> </a:t>
            </a:r>
            <a:r>
              <a:rPr u="heavy" spc="-330" dirty="0">
                <a:uFill>
                  <a:solidFill>
                    <a:srgbClr val="7D7D7D"/>
                  </a:solidFill>
                </a:uFill>
                <a:latin typeface="Arial"/>
              </a:rPr>
              <a:t>Category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4868926"/>
            <a:ext cx="9767570" cy="116967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Plotly dashboard has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Arial"/>
                <a:cs typeface="Carlito"/>
              </a:rPr>
              <a:t>Payload </a:t>
            </a:r>
            <a:r>
              <a:rPr sz="2000" spc="-20" dirty="0">
                <a:solidFill>
                  <a:srgbClr val="404040"/>
                </a:solidFill>
                <a:latin typeface="Arial"/>
                <a:cs typeface="Carlito"/>
              </a:rPr>
              <a:t>range </a:t>
            </a:r>
            <a:r>
              <a:rPr sz="2000" spc="-60" dirty="0">
                <a:solidFill>
                  <a:srgbClr val="404040"/>
                </a:solidFill>
                <a:latin typeface="Arial"/>
                <a:cs typeface="Carlito"/>
              </a:rPr>
              <a:t>selector. </a:t>
            </a:r>
            <a:r>
              <a:rPr sz="2000" spc="-65" dirty="0">
                <a:solidFill>
                  <a:srgbClr val="404040"/>
                </a:solidFill>
                <a:latin typeface="Arial"/>
                <a:cs typeface="Carlito"/>
              </a:rPr>
              <a:t>However,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is </a:t>
            </a:r>
            <a:r>
              <a:rPr sz="2000" spc="-10" dirty="0">
                <a:solidFill>
                  <a:srgbClr val="404040"/>
                </a:solidFill>
                <a:latin typeface="Arial"/>
                <a:cs typeface="Carlito"/>
              </a:rPr>
              <a:t>set </a:t>
            </a:r>
            <a:r>
              <a:rPr sz="2000" spc="-20" dirty="0">
                <a:solidFill>
                  <a:srgbClr val="404040"/>
                </a:solidFill>
                <a:latin typeface="Arial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0-10000 </a:t>
            </a:r>
            <a:r>
              <a:rPr sz="2000" spc="-20" dirty="0">
                <a:solidFill>
                  <a:srgbClr val="404040"/>
                </a:solidFill>
                <a:latin typeface="Arial"/>
                <a:cs typeface="Carlito"/>
              </a:rPr>
              <a:t>instead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the  </a:t>
            </a:r>
            <a:r>
              <a:rPr sz="2000" spc="-20" dirty="0">
                <a:solidFill>
                  <a:srgbClr val="404040"/>
                </a:solidFill>
                <a:latin typeface="Arial"/>
                <a:cs typeface="Carlito"/>
              </a:rPr>
              <a:t>max </a:t>
            </a:r>
            <a:r>
              <a:rPr sz="2000" spc="-25" dirty="0">
                <a:solidFill>
                  <a:srgbClr val="404040"/>
                </a:solidFill>
                <a:latin typeface="Arial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15600.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Class </a:t>
            </a:r>
            <a:r>
              <a:rPr sz="2000" spc="-20" dirty="0">
                <a:solidFill>
                  <a:srgbClr val="404040"/>
                </a:solidFill>
                <a:latin typeface="Arial"/>
                <a:cs typeface="Carlito"/>
              </a:rPr>
              <a:t>indicates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1 </a:t>
            </a:r>
            <a:r>
              <a:rPr sz="2000" spc="-30" dirty="0">
                <a:solidFill>
                  <a:srgbClr val="404040"/>
                </a:solidFill>
                <a:latin typeface="Arial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landing and 0 </a:t>
            </a:r>
            <a:r>
              <a:rPr sz="2000" spc="-30" dirty="0">
                <a:solidFill>
                  <a:srgbClr val="404040"/>
                </a:solidFill>
                <a:latin typeface="Arial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Arial"/>
                <a:cs typeface="Carlito"/>
              </a:rPr>
              <a:t>failure. </a:t>
            </a:r>
            <a:r>
              <a:rPr sz="2000" spc="-25" dirty="0">
                <a:solidFill>
                  <a:srgbClr val="404040"/>
                </a:solidFill>
                <a:latin typeface="Arial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plot also  accounts </a:t>
            </a:r>
            <a:r>
              <a:rPr sz="2000" spc="-25" dirty="0">
                <a:solidFill>
                  <a:srgbClr val="404040"/>
                </a:solidFill>
                <a:latin typeface="Arial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Arial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Arial"/>
                <a:cs typeface="Carlito"/>
              </a:rPr>
              <a:t>version </a:t>
            </a:r>
            <a:r>
              <a:rPr sz="2000" spc="-20" dirty="0">
                <a:solidFill>
                  <a:srgbClr val="404040"/>
                </a:solidFill>
                <a:latin typeface="Arial"/>
                <a:cs typeface="Carlito"/>
              </a:rPr>
              <a:t>category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in color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and number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launches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in </a:t>
            </a:r>
            <a:r>
              <a:rPr sz="2000" spc="-15" dirty="0">
                <a:solidFill>
                  <a:srgbClr val="404040"/>
                </a:solidFill>
                <a:latin typeface="Arial"/>
                <a:cs typeface="Carlito"/>
              </a:rPr>
              <a:t>point </a:t>
            </a:r>
            <a:r>
              <a:rPr sz="2000" spc="-25" dirty="0">
                <a:solidFill>
                  <a:srgbClr val="404040"/>
                </a:solidFill>
                <a:latin typeface="Arial"/>
                <a:cs typeface="Carlito"/>
              </a:rPr>
              <a:t>size.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this 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particular </a:t>
            </a:r>
            <a:r>
              <a:rPr sz="2000" spc="-20" dirty="0">
                <a:solidFill>
                  <a:srgbClr val="404040"/>
                </a:solidFill>
                <a:latin typeface="Arial"/>
                <a:cs typeface="Carlito"/>
              </a:rPr>
              <a:t>range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0-6000, </a:t>
            </a:r>
            <a:r>
              <a:rPr sz="2000" spc="-20" dirty="0">
                <a:solidFill>
                  <a:srgbClr val="404040"/>
                </a:solidFill>
                <a:latin typeface="Arial"/>
                <a:cs typeface="Carlito"/>
              </a:rPr>
              <a:t>interestingly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there </a:t>
            </a:r>
            <a:r>
              <a:rPr sz="2000" spc="-20" dirty="0">
                <a:solidFill>
                  <a:srgbClr val="404040"/>
                </a:solidFill>
                <a:latin typeface="Arial"/>
                <a:cs typeface="Carlito"/>
              </a:rPr>
              <a:t>are two failed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with payloads of </a:t>
            </a:r>
            <a:r>
              <a:rPr sz="2000" spc="-45" dirty="0">
                <a:solidFill>
                  <a:srgbClr val="404040"/>
                </a:solidFill>
                <a:latin typeface="Arial"/>
                <a:cs typeface="Carlito"/>
              </a:rPr>
              <a:t>zero</a:t>
            </a:r>
            <a:r>
              <a:rPr sz="2000" spc="-30" dirty="0">
                <a:solidFill>
                  <a:srgbClr val="404040"/>
                </a:solidFill>
                <a:latin typeface="Arial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kg.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7958" y="1774321"/>
            <a:ext cx="11568046" cy="2981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pc="-385" dirty="0">
                <a:latin typeface="Arial"/>
              </a:rPr>
              <a:t>Predictive</a:t>
            </a:r>
            <a:r>
              <a:rPr spc="-750" dirty="0">
                <a:latin typeface="Arial"/>
              </a:rPr>
              <a:t> </a:t>
            </a:r>
            <a:r>
              <a:rPr spc="-570" dirty="0">
                <a:latin typeface="Arial"/>
              </a:rPr>
              <a:t>Analysis  </a:t>
            </a:r>
            <a:r>
              <a:rPr spc="-425" dirty="0">
                <a:latin typeface="Arial"/>
              </a:rPr>
              <a:t>(Classification)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176019" y="4417517"/>
            <a:ext cx="955802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  <a:tabLst>
                <a:tab pos="3461385" algn="l"/>
                <a:tab pos="4001135" algn="l"/>
                <a:tab pos="5398770" algn="l"/>
                <a:tab pos="7389495" algn="l"/>
                <a:tab pos="8218170" algn="l"/>
              </a:tabLst>
            </a:pPr>
            <a:r>
              <a:rPr sz="2400" spc="-130" dirty="0">
                <a:solidFill>
                  <a:srgbClr val="616E52"/>
                </a:solidFill>
                <a:latin typeface="Arial"/>
                <a:cs typeface="Arial"/>
              </a:rPr>
              <a:t>GRIDSEARCHCV(CV=10)	</a:t>
            </a:r>
            <a:r>
              <a:rPr sz="2400" spc="-200" dirty="0">
                <a:solidFill>
                  <a:srgbClr val="616E52"/>
                </a:solidFill>
                <a:latin typeface="Arial"/>
                <a:cs typeface="Arial"/>
              </a:rPr>
              <a:t>ON	</a:t>
            </a:r>
            <a:r>
              <a:rPr sz="2400" spc="-160" dirty="0">
                <a:solidFill>
                  <a:srgbClr val="616E52"/>
                </a:solidFill>
                <a:latin typeface="Arial"/>
                <a:cs typeface="Arial"/>
              </a:rPr>
              <a:t>LOGISTIC	</a:t>
            </a:r>
            <a:r>
              <a:rPr sz="2400" spc="-190" dirty="0">
                <a:solidFill>
                  <a:srgbClr val="616E52"/>
                </a:solidFill>
                <a:latin typeface="Arial"/>
                <a:cs typeface="Arial"/>
              </a:rPr>
              <a:t>REGRESSION,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SVM,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DECISION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911225" algn="l"/>
                <a:tab pos="1632585" algn="l"/>
              </a:tabLst>
            </a:pP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TREE,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80" dirty="0">
                <a:solidFill>
                  <a:srgbClr val="616E52"/>
                </a:solidFill>
                <a:latin typeface="Arial"/>
                <a:cs typeface="Arial"/>
              </a:rPr>
              <a:t>KNN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321386"/>
            <a:ext cx="400875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9" dirty="0">
                <a:solidFill>
                  <a:srgbClr val="BB562C"/>
                </a:solidFill>
                <a:latin typeface="Arial"/>
              </a:rPr>
              <a:t>Classification</a:t>
            </a:r>
            <a:r>
              <a:rPr sz="3600" spc="-340" dirty="0">
                <a:solidFill>
                  <a:srgbClr val="BB562C"/>
                </a:solidFill>
                <a:latin typeface="Arial"/>
              </a:rPr>
              <a:t> </a:t>
            </a:r>
            <a:r>
              <a:rPr sz="3600" spc="-280" dirty="0">
                <a:solidFill>
                  <a:srgbClr val="BB562C"/>
                </a:solidFill>
                <a:latin typeface="Arial"/>
              </a:rPr>
              <a:t>Accuracy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00396"/>
            <a:ext cx="9213215" cy="173496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ct val="120700"/>
              </a:lnSpc>
              <a:spcBef>
                <a:spcPts val="100"/>
              </a:spcBef>
            </a:pPr>
            <a:r>
              <a:rPr sz="1600" spc="-5" dirty="0">
                <a:latin typeface="Arial"/>
                <a:cs typeface="Carlito"/>
              </a:rPr>
              <a:t>All models had virtually the </a:t>
            </a:r>
            <a:r>
              <a:rPr sz="1600" spc="-10" dirty="0">
                <a:latin typeface="Arial"/>
                <a:cs typeface="Carlito"/>
              </a:rPr>
              <a:t>same </a:t>
            </a:r>
            <a:r>
              <a:rPr sz="1600" spc="-20" dirty="0">
                <a:latin typeface="Arial"/>
                <a:cs typeface="Carlito"/>
              </a:rPr>
              <a:t>accuracy </a:t>
            </a:r>
            <a:r>
              <a:rPr sz="1600" spc="-5" dirty="0">
                <a:latin typeface="Arial"/>
                <a:cs typeface="Carlito"/>
              </a:rPr>
              <a:t>on the </a:t>
            </a:r>
            <a:r>
              <a:rPr sz="1600" spc="-20" dirty="0">
                <a:latin typeface="Arial"/>
                <a:cs typeface="Carlito"/>
              </a:rPr>
              <a:t>test set </a:t>
            </a:r>
            <a:r>
              <a:rPr sz="1600" spc="-15" dirty="0">
                <a:latin typeface="Arial"/>
                <a:cs typeface="Carlito"/>
              </a:rPr>
              <a:t>at </a:t>
            </a:r>
            <a:r>
              <a:rPr sz="1600" spc="-20" dirty="0">
                <a:latin typeface="Arial"/>
                <a:cs typeface="Carlito"/>
              </a:rPr>
              <a:t>83.33% </a:t>
            </a:r>
            <a:r>
              <a:rPr sz="1600" spc="-45" dirty="0">
                <a:latin typeface="Arial"/>
                <a:cs typeface="Carlito"/>
              </a:rPr>
              <a:t>accuracy.  </a:t>
            </a:r>
            <a:r>
              <a:rPr sz="1600" dirty="0">
                <a:latin typeface="Arial"/>
                <a:cs typeface="Carlito"/>
              </a:rPr>
              <a:t>It </a:t>
            </a:r>
            <a:r>
              <a:rPr sz="1600" spc="-5" dirty="0">
                <a:latin typeface="Arial"/>
                <a:cs typeface="Carlito"/>
              </a:rPr>
              <a:t>should be </a:t>
            </a:r>
            <a:r>
              <a:rPr sz="1600" spc="-15" dirty="0">
                <a:latin typeface="Arial"/>
                <a:cs typeface="Carlito"/>
              </a:rPr>
              <a:t>noted </a:t>
            </a:r>
            <a:r>
              <a:rPr sz="1600" spc="-10" dirty="0">
                <a:latin typeface="Arial"/>
                <a:cs typeface="Carlito"/>
              </a:rPr>
              <a:t>that </a:t>
            </a:r>
            <a:r>
              <a:rPr sz="1600" spc="-20" dirty="0">
                <a:latin typeface="Arial"/>
                <a:cs typeface="Carlito"/>
              </a:rPr>
              <a:t>test size </a:t>
            </a:r>
            <a:r>
              <a:rPr sz="1600" dirty="0">
                <a:latin typeface="Arial"/>
                <a:cs typeface="Carlito"/>
              </a:rPr>
              <a:t>is </a:t>
            </a:r>
            <a:r>
              <a:rPr sz="1600" spc="-5" dirty="0">
                <a:latin typeface="Arial"/>
                <a:cs typeface="Carlito"/>
              </a:rPr>
              <a:t>small </a:t>
            </a:r>
            <a:r>
              <a:rPr sz="1600" spc="-15" dirty="0">
                <a:latin typeface="Arial"/>
                <a:cs typeface="Carlito"/>
              </a:rPr>
              <a:t>at </a:t>
            </a:r>
            <a:r>
              <a:rPr sz="1600" spc="-5" dirty="0">
                <a:latin typeface="Arial"/>
                <a:cs typeface="Carlito"/>
              </a:rPr>
              <a:t>only </a:t>
            </a:r>
            <a:r>
              <a:rPr sz="1600" spc="-10" dirty="0">
                <a:latin typeface="Arial"/>
                <a:cs typeface="Carlito"/>
              </a:rPr>
              <a:t>sample </a:t>
            </a:r>
            <a:r>
              <a:rPr sz="1600" spc="-20" dirty="0">
                <a:latin typeface="Arial"/>
                <a:cs typeface="Carlito"/>
              </a:rPr>
              <a:t>size </a:t>
            </a:r>
            <a:r>
              <a:rPr sz="1600" spc="-5" dirty="0">
                <a:latin typeface="Arial"/>
                <a:cs typeface="Carlito"/>
              </a:rPr>
              <a:t>of</a:t>
            </a:r>
            <a:r>
              <a:rPr sz="1600" spc="-204" dirty="0">
                <a:latin typeface="Arial"/>
                <a:cs typeface="Carlito"/>
              </a:rPr>
              <a:t> </a:t>
            </a:r>
            <a:r>
              <a:rPr sz="1600" spc="-10" dirty="0">
                <a:latin typeface="Arial"/>
                <a:cs typeface="Carlito"/>
              </a:rPr>
              <a:t>18.</a:t>
            </a:r>
            <a:endParaRPr sz="16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5" dirty="0">
                <a:latin typeface="Arial"/>
                <a:cs typeface="Carlito"/>
              </a:rPr>
              <a:t>This </a:t>
            </a:r>
            <a:r>
              <a:rPr sz="1600" spc="-20" dirty="0">
                <a:latin typeface="Arial"/>
                <a:cs typeface="Carlito"/>
              </a:rPr>
              <a:t>can cause large variance </a:t>
            </a:r>
            <a:r>
              <a:rPr sz="1600" dirty="0">
                <a:latin typeface="Arial"/>
                <a:cs typeface="Carlito"/>
              </a:rPr>
              <a:t>in </a:t>
            </a:r>
            <a:r>
              <a:rPr sz="1600" spc="-20" dirty="0">
                <a:latin typeface="Arial"/>
                <a:cs typeface="Carlito"/>
              </a:rPr>
              <a:t>accuracy results, </a:t>
            </a:r>
            <a:r>
              <a:rPr sz="1600" spc="-15" dirty="0">
                <a:latin typeface="Arial"/>
                <a:cs typeface="Carlito"/>
              </a:rPr>
              <a:t>such </a:t>
            </a:r>
            <a:r>
              <a:rPr sz="1600" spc="-5" dirty="0">
                <a:latin typeface="Arial"/>
                <a:cs typeface="Carlito"/>
              </a:rPr>
              <a:t>as those in </a:t>
            </a:r>
            <a:r>
              <a:rPr sz="1600" spc="-15" dirty="0">
                <a:latin typeface="Arial"/>
                <a:cs typeface="Carlito"/>
              </a:rPr>
              <a:t>Decision </a:t>
            </a:r>
            <a:r>
              <a:rPr sz="1600" spc="-65" dirty="0">
                <a:latin typeface="Arial"/>
                <a:cs typeface="Carlito"/>
              </a:rPr>
              <a:t>Tree </a:t>
            </a:r>
            <a:r>
              <a:rPr sz="1600" spc="-10" dirty="0">
                <a:latin typeface="Arial"/>
                <a:cs typeface="Carlito"/>
              </a:rPr>
              <a:t>Classifier </a:t>
            </a:r>
            <a:r>
              <a:rPr sz="1600" spc="-5" dirty="0">
                <a:latin typeface="Arial"/>
                <a:cs typeface="Carlito"/>
              </a:rPr>
              <a:t>model in </a:t>
            </a:r>
            <a:r>
              <a:rPr sz="1600" spc="-25" dirty="0">
                <a:latin typeface="Arial"/>
                <a:cs typeface="Carlito"/>
              </a:rPr>
              <a:t>repeated</a:t>
            </a:r>
            <a:r>
              <a:rPr sz="1600" spc="60" dirty="0">
                <a:latin typeface="Arial"/>
                <a:cs typeface="Carlito"/>
              </a:rPr>
              <a:t> </a:t>
            </a:r>
            <a:r>
              <a:rPr sz="1600" spc="-15" dirty="0">
                <a:latin typeface="Arial"/>
                <a:cs typeface="Carlito"/>
              </a:rPr>
              <a:t>runs.</a:t>
            </a:r>
            <a:endParaRPr sz="16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600" spc="-55" dirty="0">
                <a:latin typeface="Arial"/>
                <a:cs typeface="Carlito"/>
              </a:rPr>
              <a:t>We </a:t>
            </a:r>
            <a:r>
              <a:rPr sz="1600" spc="-20" dirty="0">
                <a:latin typeface="Arial"/>
                <a:cs typeface="Carlito"/>
              </a:rPr>
              <a:t>likely </a:t>
            </a:r>
            <a:r>
              <a:rPr sz="1600" spc="-15" dirty="0">
                <a:latin typeface="Arial"/>
                <a:cs typeface="Carlito"/>
              </a:rPr>
              <a:t>need </a:t>
            </a:r>
            <a:r>
              <a:rPr sz="1600" spc="-25" dirty="0">
                <a:latin typeface="Arial"/>
                <a:cs typeface="Carlito"/>
              </a:rPr>
              <a:t>more data </a:t>
            </a:r>
            <a:r>
              <a:rPr sz="1600" spc="-15" dirty="0">
                <a:latin typeface="Arial"/>
                <a:cs typeface="Carlito"/>
              </a:rPr>
              <a:t>to </a:t>
            </a:r>
            <a:r>
              <a:rPr sz="1600" spc="-20" dirty="0">
                <a:latin typeface="Arial"/>
                <a:cs typeface="Carlito"/>
              </a:rPr>
              <a:t>determine </a:t>
            </a:r>
            <a:r>
              <a:rPr sz="1600" spc="-5" dirty="0">
                <a:latin typeface="Arial"/>
                <a:cs typeface="Carlito"/>
              </a:rPr>
              <a:t>the </a:t>
            </a:r>
            <a:r>
              <a:rPr sz="1600" spc="-20" dirty="0">
                <a:latin typeface="Arial"/>
                <a:cs typeface="Carlito"/>
              </a:rPr>
              <a:t>best</a:t>
            </a:r>
            <a:r>
              <a:rPr sz="1600" spc="114" dirty="0">
                <a:latin typeface="Arial"/>
                <a:cs typeface="Carlito"/>
              </a:rPr>
              <a:t> </a:t>
            </a:r>
            <a:r>
              <a:rPr sz="1600" spc="-15" dirty="0">
                <a:latin typeface="Arial"/>
                <a:cs typeface="Carlito"/>
              </a:rPr>
              <a:t>model.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86100" y="1207008"/>
            <a:ext cx="5076444" cy="3337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415493"/>
            <a:ext cx="30734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35" dirty="0">
                <a:solidFill>
                  <a:srgbClr val="BB562C"/>
                </a:solidFill>
                <a:latin typeface="Arial"/>
              </a:rPr>
              <a:t>Confusion</a:t>
            </a:r>
            <a:r>
              <a:rPr sz="3600" spc="-330" dirty="0">
                <a:solidFill>
                  <a:srgbClr val="BB562C"/>
                </a:solidFill>
                <a:latin typeface="Arial"/>
              </a:rPr>
              <a:t> </a:t>
            </a:r>
            <a:r>
              <a:rPr sz="3600" spc="-114" dirty="0">
                <a:solidFill>
                  <a:srgbClr val="BB562C"/>
                </a:solidFill>
                <a:latin typeface="Arial"/>
              </a:rPr>
              <a:t>Matrix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049223" y="5054879"/>
            <a:ext cx="8708390" cy="17264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8750">
              <a:lnSpc>
                <a:spcPct val="112500"/>
              </a:lnSpc>
              <a:spcBef>
                <a:spcPts val="100"/>
              </a:spcBef>
            </a:pPr>
            <a:r>
              <a:rPr sz="1600" spc="-5" dirty="0">
                <a:latin typeface="Arial"/>
                <a:cs typeface="Carlito"/>
              </a:rPr>
              <a:t>Since </a:t>
            </a:r>
            <a:r>
              <a:rPr sz="1600" dirty="0">
                <a:latin typeface="Arial"/>
                <a:cs typeface="Carlito"/>
              </a:rPr>
              <a:t>all </a:t>
            </a:r>
            <a:r>
              <a:rPr sz="1600" spc="-5" dirty="0">
                <a:latin typeface="Arial"/>
                <a:cs typeface="Carlito"/>
              </a:rPr>
              <a:t>models </a:t>
            </a:r>
            <a:r>
              <a:rPr sz="1600" spc="-25" dirty="0">
                <a:latin typeface="Arial"/>
                <a:cs typeface="Carlito"/>
              </a:rPr>
              <a:t>performed </a:t>
            </a:r>
            <a:r>
              <a:rPr sz="1600" spc="-5" dirty="0">
                <a:latin typeface="Arial"/>
                <a:cs typeface="Carlito"/>
              </a:rPr>
              <a:t>the </a:t>
            </a:r>
            <a:r>
              <a:rPr sz="1600" spc="-10" dirty="0">
                <a:latin typeface="Arial"/>
                <a:cs typeface="Carlito"/>
              </a:rPr>
              <a:t>same </a:t>
            </a:r>
            <a:r>
              <a:rPr sz="1600" spc="-25" dirty="0">
                <a:latin typeface="Arial"/>
                <a:cs typeface="Carlito"/>
              </a:rPr>
              <a:t>for </a:t>
            </a:r>
            <a:r>
              <a:rPr sz="1600" spc="-5" dirty="0">
                <a:latin typeface="Arial"/>
                <a:cs typeface="Carlito"/>
              </a:rPr>
              <a:t>the </a:t>
            </a:r>
            <a:r>
              <a:rPr sz="1600" spc="-20" dirty="0">
                <a:latin typeface="Arial"/>
                <a:cs typeface="Carlito"/>
              </a:rPr>
              <a:t>test set, </a:t>
            </a:r>
            <a:r>
              <a:rPr sz="1600" spc="-5" dirty="0">
                <a:latin typeface="Arial"/>
                <a:cs typeface="Carlito"/>
              </a:rPr>
              <a:t>the </a:t>
            </a:r>
            <a:r>
              <a:rPr sz="1600" spc="-20" dirty="0">
                <a:latin typeface="Arial"/>
                <a:cs typeface="Carlito"/>
              </a:rPr>
              <a:t>confusion </a:t>
            </a:r>
            <a:r>
              <a:rPr sz="1600" spc="-10" dirty="0">
                <a:latin typeface="Arial"/>
                <a:cs typeface="Carlito"/>
              </a:rPr>
              <a:t>matrix is </a:t>
            </a:r>
            <a:r>
              <a:rPr sz="1600" spc="-5" dirty="0">
                <a:latin typeface="Arial"/>
                <a:cs typeface="Carlito"/>
              </a:rPr>
              <a:t>the </a:t>
            </a:r>
            <a:r>
              <a:rPr sz="1600" spc="-10" dirty="0">
                <a:latin typeface="Arial"/>
                <a:cs typeface="Carlito"/>
              </a:rPr>
              <a:t>same </a:t>
            </a:r>
            <a:r>
              <a:rPr sz="1600" spc="-20" dirty="0">
                <a:latin typeface="Arial"/>
                <a:cs typeface="Carlito"/>
              </a:rPr>
              <a:t>across </a:t>
            </a:r>
            <a:r>
              <a:rPr sz="1600" dirty="0">
                <a:latin typeface="Arial"/>
                <a:cs typeface="Carlito"/>
              </a:rPr>
              <a:t>all </a:t>
            </a:r>
            <a:r>
              <a:rPr sz="1600" spc="-5" dirty="0">
                <a:latin typeface="Arial"/>
                <a:cs typeface="Carlito"/>
              </a:rPr>
              <a:t>models.  The </a:t>
            </a:r>
            <a:r>
              <a:rPr sz="1600" spc="-15" dirty="0">
                <a:latin typeface="Arial"/>
                <a:cs typeface="Carlito"/>
              </a:rPr>
              <a:t>models </a:t>
            </a:r>
            <a:r>
              <a:rPr sz="1600" spc="-20" dirty="0">
                <a:latin typeface="Arial"/>
                <a:cs typeface="Carlito"/>
              </a:rPr>
              <a:t>predicted </a:t>
            </a:r>
            <a:r>
              <a:rPr sz="1600" spc="-5" dirty="0">
                <a:latin typeface="Arial"/>
                <a:cs typeface="Carlito"/>
              </a:rPr>
              <a:t>12 </a:t>
            </a:r>
            <a:r>
              <a:rPr sz="1600" spc="-20" dirty="0">
                <a:latin typeface="Arial"/>
                <a:cs typeface="Carlito"/>
              </a:rPr>
              <a:t>successful </a:t>
            </a:r>
            <a:r>
              <a:rPr sz="1600" spc="-10" dirty="0">
                <a:latin typeface="Arial"/>
                <a:cs typeface="Carlito"/>
              </a:rPr>
              <a:t>landings </a:t>
            </a:r>
            <a:r>
              <a:rPr sz="1600" spc="-5" dirty="0">
                <a:latin typeface="Arial"/>
                <a:cs typeface="Carlito"/>
              </a:rPr>
              <a:t>when the true label</a:t>
            </a:r>
            <a:r>
              <a:rPr sz="1600" spc="275" dirty="0">
                <a:latin typeface="Arial"/>
                <a:cs typeface="Carlito"/>
              </a:rPr>
              <a:t> </a:t>
            </a:r>
            <a:r>
              <a:rPr sz="1600" spc="-20" dirty="0">
                <a:latin typeface="Arial"/>
                <a:cs typeface="Carlito"/>
              </a:rPr>
              <a:t>was successful </a:t>
            </a:r>
            <a:r>
              <a:rPr sz="1600" spc="-10" dirty="0">
                <a:latin typeface="Arial"/>
                <a:cs typeface="Carlito"/>
              </a:rPr>
              <a:t>landing.</a:t>
            </a:r>
            <a:endParaRPr sz="16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5" dirty="0">
                <a:latin typeface="Arial"/>
                <a:cs typeface="Carlito"/>
              </a:rPr>
              <a:t>The </a:t>
            </a:r>
            <a:r>
              <a:rPr sz="1600" spc="-15" dirty="0">
                <a:latin typeface="Arial"/>
                <a:cs typeface="Carlito"/>
              </a:rPr>
              <a:t>models </a:t>
            </a:r>
            <a:r>
              <a:rPr sz="1600" spc="-20" dirty="0">
                <a:latin typeface="Arial"/>
                <a:cs typeface="Carlito"/>
              </a:rPr>
              <a:t>predicted </a:t>
            </a:r>
            <a:r>
              <a:rPr sz="1600" spc="-5" dirty="0">
                <a:latin typeface="Arial"/>
                <a:cs typeface="Carlito"/>
              </a:rPr>
              <a:t>3 </a:t>
            </a:r>
            <a:r>
              <a:rPr sz="1600" spc="-20" dirty="0">
                <a:latin typeface="Arial"/>
                <a:cs typeface="Carlito"/>
              </a:rPr>
              <a:t>unsuccessful </a:t>
            </a:r>
            <a:r>
              <a:rPr sz="1600" spc="-10" dirty="0">
                <a:latin typeface="Arial"/>
                <a:cs typeface="Carlito"/>
              </a:rPr>
              <a:t>landings </a:t>
            </a:r>
            <a:r>
              <a:rPr sz="1600" spc="-5" dirty="0">
                <a:latin typeface="Arial"/>
                <a:cs typeface="Carlito"/>
              </a:rPr>
              <a:t>when the true label </a:t>
            </a:r>
            <a:r>
              <a:rPr sz="1600" spc="-15" dirty="0">
                <a:latin typeface="Arial"/>
                <a:cs typeface="Carlito"/>
              </a:rPr>
              <a:t>was </a:t>
            </a:r>
            <a:r>
              <a:rPr sz="1600" spc="-20" dirty="0">
                <a:latin typeface="Arial"/>
                <a:cs typeface="Carlito"/>
              </a:rPr>
              <a:t>unsuccessful</a:t>
            </a:r>
            <a:r>
              <a:rPr sz="1600" spc="140" dirty="0">
                <a:latin typeface="Arial"/>
                <a:cs typeface="Carlito"/>
              </a:rPr>
              <a:t> </a:t>
            </a:r>
            <a:r>
              <a:rPr sz="1600" spc="-10" dirty="0">
                <a:latin typeface="Arial"/>
                <a:cs typeface="Carlito"/>
              </a:rPr>
              <a:t>landing.</a:t>
            </a:r>
            <a:endParaRPr sz="1600" dirty="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5" dirty="0">
                <a:latin typeface="Arial"/>
                <a:cs typeface="Carlito"/>
              </a:rPr>
              <a:t>The </a:t>
            </a:r>
            <a:r>
              <a:rPr sz="1600" spc="-15" dirty="0">
                <a:latin typeface="Arial"/>
                <a:cs typeface="Carlito"/>
              </a:rPr>
              <a:t>models </a:t>
            </a:r>
            <a:r>
              <a:rPr sz="1600" spc="-20" dirty="0">
                <a:latin typeface="Arial"/>
                <a:cs typeface="Carlito"/>
              </a:rPr>
              <a:t>predicted </a:t>
            </a:r>
            <a:r>
              <a:rPr sz="1600" spc="-5" dirty="0">
                <a:latin typeface="Arial"/>
                <a:cs typeface="Carlito"/>
              </a:rPr>
              <a:t>3 </a:t>
            </a:r>
            <a:r>
              <a:rPr sz="1600" spc="-20" dirty="0">
                <a:latin typeface="Arial"/>
                <a:cs typeface="Carlito"/>
              </a:rPr>
              <a:t>successful </a:t>
            </a:r>
            <a:r>
              <a:rPr sz="1600" spc="-10" dirty="0">
                <a:latin typeface="Arial"/>
                <a:cs typeface="Carlito"/>
              </a:rPr>
              <a:t>landings </a:t>
            </a:r>
            <a:r>
              <a:rPr sz="1600" spc="-5" dirty="0">
                <a:latin typeface="Arial"/>
                <a:cs typeface="Carlito"/>
              </a:rPr>
              <a:t>when the true label </a:t>
            </a:r>
            <a:r>
              <a:rPr sz="1600" spc="-20" dirty="0">
                <a:latin typeface="Arial"/>
                <a:cs typeface="Carlito"/>
              </a:rPr>
              <a:t>was unsuccessful </a:t>
            </a:r>
            <a:r>
              <a:rPr sz="1600" spc="-10" dirty="0">
                <a:latin typeface="Arial"/>
                <a:cs typeface="Carlito"/>
              </a:rPr>
              <a:t>landings </a:t>
            </a:r>
            <a:r>
              <a:rPr sz="1600" spc="-20" dirty="0">
                <a:latin typeface="Arial"/>
                <a:cs typeface="Carlito"/>
              </a:rPr>
              <a:t>(false positives).  </a:t>
            </a:r>
            <a:r>
              <a:rPr sz="1600" spc="-15" dirty="0">
                <a:latin typeface="Arial"/>
                <a:cs typeface="Carlito"/>
              </a:rPr>
              <a:t>Our </a:t>
            </a:r>
            <a:r>
              <a:rPr sz="1600" spc="-5" dirty="0">
                <a:latin typeface="Arial"/>
                <a:cs typeface="Carlito"/>
              </a:rPr>
              <a:t>models </a:t>
            </a:r>
            <a:r>
              <a:rPr sz="1600" spc="-20" dirty="0">
                <a:latin typeface="Arial"/>
                <a:cs typeface="Carlito"/>
              </a:rPr>
              <a:t>over predict successful</a:t>
            </a:r>
            <a:r>
              <a:rPr sz="1600" spc="130" dirty="0">
                <a:latin typeface="Arial"/>
                <a:cs typeface="Carlito"/>
              </a:rPr>
              <a:t> </a:t>
            </a:r>
            <a:r>
              <a:rPr sz="1600" spc="-10" dirty="0">
                <a:latin typeface="Arial"/>
                <a:cs typeface="Carlito"/>
              </a:rPr>
              <a:t>landings.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75432" y="1219200"/>
            <a:ext cx="4541520" cy="3453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382381" y="2363851"/>
            <a:ext cx="21621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Arial"/>
                <a:cs typeface="Carlito"/>
              </a:rPr>
              <a:t>Correct predictions are  </a:t>
            </a:r>
            <a:r>
              <a:rPr sz="1800" spc="-5" dirty="0">
                <a:latin typeface="Arial"/>
                <a:cs typeface="Carlito"/>
              </a:rPr>
              <a:t>on </a:t>
            </a:r>
            <a:r>
              <a:rPr sz="1800" dirty="0">
                <a:latin typeface="Arial"/>
                <a:cs typeface="Carlito"/>
              </a:rPr>
              <a:t>a </a:t>
            </a:r>
            <a:r>
              <a:rPr sz="1800" spc="-10" dirty="0">
                <a:latin typeface="Arial"/>
                <a:cs typeface="Carlito"/>
              </a:rPr>
              <a:t>diagonal </a:t>
            </a:r>
            <a:r>
              <a:rPr sz="1800" spc="-20" dirty="0">
                <a:latin typeface="Arial"/>
                <a:cs typeface="Carlito"/>
              </a:rPr>
              <a:t>from </a:t>
            </a:r>
            <a:r>
              <a:rPr sz="1800" spc="-15" dirty="0">
                <a:latin typeface="Arial"/>
                <a:cs typeface="Carlito"/>
              </a:rPr>
              <a:t>top  </a:t>
            </a:r>
            <a:r>
              <a:rPr sz="1800" spc="-5" dirty="0">
                <a:latin typeface="Arial"/>
                <a:cs typeface="Carlito"/>
              </a:rPr>
              <a:t>left </a:t>
            </a:r>
            <a:r>
              <a:rPr sz="1800" spc="-15" dirty="0">
                <a:latin typeface="Arial"/>
                <a:cs typeface="Carlito"/>
              </a:rPr>
              <a:t>to </a:t>
            </a:r>
            <a:r>
              <a:rPr sz="1800" spc="-20" dirty="0">
                <a:latin typeface="Arial"/>
                <a:cs typeface="Carlito"/>
              </a:rPr>
              <a:t>bottom</a:t>
            </a:r>
            <a:r>
              <a:rPr sz="1800" spc="-80" dirty="0">
                <a:latin typeface="Arial"/>
                <a:cs typeface="Carlito"/>
              </a:rPr>
              <a:t> </a:t>
            </a:r>
            <a:r>
              <a:rPr sz="1800" spc="-5" dirty="0">
                <a:latin typeface="Arial"/>
                <a:cs typeface="Carlito"/>
              </a:rPr>
              <a:t>right.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32448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>
                <a:latin typeface="Arial"/>
              </a:rPr>
              <a:t>CONCLUSION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84249" y="1746715"/>
            <a:ext cx="9956800" cy="369252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49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Our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task: </a:t>
            </a:r>
            <a:r>
              <a:rPr sz="2000" spc="-20" dirty="0">
                <a:solidFill>
                  <a:srgbClr val="404040"/>
                </a:solidFill>
                <a:latin typeface="Arial"/>
                <a:cs typeface="Carlito"/>
              </a:rPr>
              <a:t>to develop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a machine learning model </a:t>
            </a:r>
            <a:r>
              <a:rPr sz="2000" spc="-25" dirty="0">
                <a:solidFill>
                  <a:srgbClr val="404040"/>
                </a:solidFill>
                <a:latin typeface="Arial"/>
                <a:cs typeface="Carlito"/>
              </a:rPr>
              <a:t>for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Space Y who </a:t>
            </a:r>
            <a:r>
              <a:rPr sz="2000" spc="-20" dirty="0">
                <a:solidFill>
                  <a:srgbClr val="404040"/>
                </a:solidFill>
                <a:latin typeface="Arial"/>
                <a:cs typeface="Carlito"/>
              </a:rPr>
              <a:t>wants to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bid </a:t>
            </a:r>
            <a:r>
              <a:rPr sz="2000" spc="-20" dirty="0">
                <a:solidFill>
                  <a:srgbClr val="404040"/>
                </a:solidFill>
                <a:latin typeface="Arial"/>
                <a:cs typeface="Carlito"/>
              </a:rPr>
              <a:t>against</a:t>
            </a:r>
            <a:r>
              <a:rPr sz="2000" spc="-70" dirty="0">
                <a:solidFill>
                  <a:srgbClr val="404040"/>
                </a:solidFill>
                <a:latin typeface="Arial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SpaceX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The goal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model is </a:t>
            </a:r>
            <a:r>
              <a:rPr sz="2000" spc="-20" dirty="0">
                <a:solidFill>
                  <a:srgbClr val="404040"/>
                </a:solidFill>
                <a:latin typeface="Arial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predict when </a:t>
            </a:r>
            <a:r>
              <a:rPr sz="2000" spc="-15" dirty="0">
                <a:solidFill>
                  <a:srgbClr val="404040"/>
                </a:solidFill>
                <a:latin typeface="Arial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will successfully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land </a:t>
            </a:r>
            <a:r>
              <a:rPr sz="2000" spc="-20" dirty="0">
                <a:solidFill>
                  <a:srgbClr val="404040"/>
                </a:solidFill>
                <a:latin typeface="Arial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Arial"/>
                <a:cs typeface="Carlito"/>
              </a:rPr>
              <a:t>save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~$100 million</a:t>
            </a:r>
            <a:r>
              <a:rPr sz="2000" spc="-110" dirty="0">
                <a:solidFill>
                  <a:srgbClr val="404040"/>
                </a:solidFill>
                <a:latin typeface="Arial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USD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9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Used </a:t>
            </a:r>
            <a:r>
              <a:rPr sz="2000" spc="-25" dirty="0">
                <a:solidFill>
                  <a:srgbClr val="404040"/>
                </a:solidFill>
                <a:latin typeface="Arial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Arial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SpaceX API and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web scraping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SpaceX Wikipedia</a:t>
            </a:r>
            <a:r>
              <a:rPr sz="2000" spc="-195" dirty="0">
                <a:solidFill>
                  <a:srgbClr val="404040"/>
                </a:solidFill>
                <a:latin typeface="Arial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page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Arial"/>
                <a:cs typeface="Carlito"/>
              </a:rPr>
              <a:t>Created data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labels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and </a:t>
            </a:r>
            <a:r>
              <a:rPr sz="2000" spc="-25" dirty="0">
                <a:solidFill>
                  <a:srgbClr val="404040"/>
                </a:solidFill>
                <a:latin typeface="Arial"/>
                <a:cs typeface="Carlito"/>
              </a:rPr>
              <a:t>stored data into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DB2 SQL</a:t>
            </a:r>
            <a:r>
              <a:rPr sz="2000" spc="-15" dirty="0">
                <a:solidFill>
                  <a:srgbClr val="404040"/>
                </a:solidFill>
                <a:latin typeface="Arial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database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Arial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dashboard </a:t>
            </a:r>
            <a:r>
              <a:rPr sz="2000" spc="-25" dirty="0">
                <a:solidFill>
                  <a:srgbClr val="404040"/>
                </a:solidFill>
                <a:latin typeface="Arial"/>
                <a:cs typeface="Carlito"/>
              </a:rPr>
              <a:t>for</a:t>
            </a:r>
            <a:r>
              <a:rPr sz="2000" spc="-125" dirty="0">
                <a:solidFill>
                  <a:srgbClr val="404040"/>
                </a:solidFill>
                <a:latin typeface="Arial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Arial"/>
                <a:cs typeface="Carlito"/>
              </a:rPr>
              <a:t>visualization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0" dirty="0">
                <a:solidFill>
                  <a:srgbClr val="404040"/>
                </a:solidFill>
                <a:latin typeface="Arial"/>
                <a:cs typeface="Carlito"/>
              </a:rPr>
              <a:t>We </a:t>
            </a:r>
            <a:r>
              <a:rPr sz="2000" spc="-25" dirty="0">
                <a:solidFill>
                  <a:srgbClr val="404040"/>
                </a:solidFill>
                <a:latin typeface="Arial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a machine learning model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an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accuracy of</a:t>
            </a:r>
            <a:r>
              <a:rPr sz="2000" spc="-105" dirty="0">
                <a:solidFill>
                  <a:srgbClr val="404040"/>
                </a:solidFill>
                <a:latin typeface="Arial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83%</a:t>
            </a:r>
            <a:endParaRPr sz="2000">
              <a:latin typeface="Carlito"/>
              <a:cs typeface="Carlito"/>
            </a:endParaRPr>
          </a:p>
          <a:p>
            <a:pPr marL="195580" marR="276860" indent="-183515">
              <a:lnSpc>
                <a:spcPts val="2160"/>
              </a:lnSpc>
              <a:spcBef>
                <a:spcPts val="63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Allon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Mask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SpaceY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can use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this model </a:t>
            </a:r>
            <a:r>
              <a:rPr sz="2000" spc="-20" dirty="0">
                <a:solidFill>
                  <a:srgbClr val="404040"/>
                </a:solidFill>
                <a:latin typeface="Arial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predict with </a:t>
            </a:r>
            <a:r>
              <a:rPr sz="2000" spc="-20" dirty="0">
                <a:solidFill>
                  <a:srgbClr val="404040"/>
                </a:solidFill>
                <a:latin typeface="Arial"/>
                <a:cs typeface="Carlito"/>
              </a:rPr>
              <a:t>relatively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high accuracy whether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a  launch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will </a:t>
            </a:r>
            <a:r>
              <a:rPr sz="2000" spc="-35" dirty="0">
                <a:solidFill>
                  <a:srgbClr val="404040"/>
                </a:solidFill>
                <a:latin typeface="Arial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successful </a:t>
            </a:r>
            <a:r>
              <a:rPr sz="2000" spc="-20" dirty="0">
                <a:solidFill>
                  <a:srgbClr val="404040"/>
                </a:solidFill>
                <a:latin typeface="Arial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1 landing </a:t>
            </a:r>
            <a:r>
              <a:rPr sz="2000" spc="-25" dirty="0">
                <a:solidFill>
                  <a:srgbClr val="404040"/>
                </a:solidFill>
                <a:latin typeface="Arial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Arial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determine whether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the launch 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should be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made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or</a:t>
            </a:r>
            <a:r>
              <a:rPr sz="2000" spc="-105" dirty="0">
                <a:solidFill>
                  <a:srgbClr val="404040"/>
                </a:solidFill>
                <a:latin typeface="Arial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not</a:t>
            </a:r>
            <a:endParaRPr sz="2000">
              <a:latin typeface="Carlito"/>
              <a:cs typeface="Carlito"/>
            </a:endParaRPr>
          </a:p>
          <a:p>
            <a:pPr marL="195580" marR="5080" indent="-183515">
              <a:lnSpc>
                <a:spcPts val="2200"/>
              </a:lnSpc>
              <a:spcBef>
                <a:spcPts val="6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If possible </a:t>
            </a:r>
            <a:r>
              <a:rPr sz="2000" spc="-20" dirty="0">
                <a:solidFill>
                  <a:srgbClr val="404040"/>
                </a:solidFill>
                <a:latin typeface="Arial"/>
                <a:cs typeface="Carlito"/>
              </a:rPr>
              <a:t>more </a:t>
            </a:r>
            <a:r>
              <a:rPr sz="2000" spc="-25" dirty="0">
                <a:solidFill>
                  <a:srgbClr val="404040"/>
                </a:solidFill>
                <a:latin typeface="Arial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should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collected </a:t>
            </a:r>
            <a:r>
              <a:rPr sz="2000" spc="-20" dirty="0">
                <a:solidFill>
                  <a:srgbClr val="404040"/>
                </a:solidFill>
                <a:latin typeface="Arial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Arial"/>
                <a:cs typeface="Carlito"/>
              </a:rPr>
              <a:t>better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determine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Arial"/>
                <a:cs typeface="Carlito"/>
              </a:rPr>
              <a:t>best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machine learning model  and </a:t>
            </a:r>
            <a:r>
              <a:rPr sz="2000" spc="-25" dirty="0">
                <a:solidFill>
                  <a:srgbClr val="404040"/>
                </a:solidFill>
                <a:latin typeface="Arial"/>
                <a:cs typeface="Carlito"/>
              </a:rPr>
              <a:t>improve</a:t>
            </a:r>
            <a:r>
              <a:rPr sz="2000" spc="-30" dirty="0">
                <a:solidFill>
                  <a:srgbClr val="404040"/>
                </a:solidFill>
                <a:latin typeface="Arial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accuracy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  <a:latin typeface="Arial"/>
              </a:rPr>
              <a:t>Methodology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5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3665" y="1742066"/>
            <a:ext cx="7760970" cy="315404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35" dirty="0">
                <a:solidFill>
                  <a:srgbClr val="BB562C"/>
                </a:solidFill>
                <a:latin typeface="Arial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Arial"/>
                <a:cs typeface="Carlito"/>
              </a:rPr>
              <a:t>collection</a:t>
            </a:r>
            <a:r>
              <a:rPr sz="2200" spc="15" dirty="0">
                <a:solidFill>
                  <a:srgbClr val="BB562C"/>
                </a:solidFill>
                <a:latin typeface="Arial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Arial"/>
                <a:cs typeface="Carlito"/>
              </a:rPr>
              <a:t>methodology: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Arial"/>
                <a:cs typeface="Carlito"/>
              </a:rPr>
              <a:t>Combined </a:t>
            </a:r>
            <a:r>
              <a:rPr sz="1800" spc="-20" dirty="0">
                <a:solidFill>
                  <a:srgbClr val="BB562C"/>
                </a:solidFill>
                <a:latin typeface="Arial"/>
                <a:cs typeface="Carlito"/>
              </a:rPr>
              <a:t>data from </a:t>
            </a:r>
            <a:r>
              <a:rPr sz="1800" spc="-5" dirty="0">
                <a:solidFill>
                  <a:srgbClr val="BB562C"/>
                </a:solidFill>
                <a:latin typeface="Arial"/>
                <a:cs typeface="Carlito"/>
              </a:rPr>
              <a:t>SpaceX public </a:t>
            </a:r>
            <a:r>
              <a:rPr sz="1800" dirty="0">
                <a:solidFill>
                  <a:srgbClr val="BB562C"/>
                </a:solidFill>
                <a:latin typeface="Arial"/>
                <a:cs typeface="Carlito"/>
              </a:rPr>
              <a:t>API and </a:t>
            </a:r>
            <a:r>
              <a:rPr sz="1800" spc="-5" dirty="0">
                <a:solidFill>
                  <a:srgbClr val="BB562C"/>
                </a:solidFill>
                <a:latin typeface="Arial"/>
                <a:cs typeface="Carlito"/>
              </a:rPr>
              <a:t>SpaceX Wikipedia</a:t>
            </a:r>
            <a:r>
              <a:rPr sz="1800" spc="15" dirty="0">
                <a:solidFill>
                  <a:srgbClr val="BB562C"/>
                </a:solidFill>
                <a:latin typeface="Arial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Arial"/>
                <a:cs typeface="Carlito"/>
              </a:rPr>
              <a:t>page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8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Arial"/>
                <a:cs typeface="Carlito"/>
              </a:rPr>
              <a:t>Perform </a:t>
            </a:r>
            <a:r>
              <a:rPr sz="2200" spc="-35" dirty="0">
                <a:solidFill>
                  <a:srgbClr val="BB562C"/>
                </a:solidFill>
                <a:latin typeface="Arial"/>
                <a:cs typeface="Carlito"/>
              </a:rPr>
              <a:t>data</a:t>
            </a:r>
            <a:r>
              <a:rPr sz="2200" spc="35" dirty="0">
                <a:solidFill>
                  <a:srgbClr val="BB562C"/>
                </a:solidFill>
                <a:latin typeface="Arial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Arial"/>
                <a:cs typeface="Carlito"/>
              </a:rPr>
              <a:t>wrangling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Arial"/>
                <a:cs typeface="Carlito"/>
              </a:rPr>
              <a:t>Classifying true landings </a:t>
            </a:r>
            <a:r>
              <a:rPr sz="1800" dirty="0">
                <a:solidFill>
                  <a:srgbClr val="BB562C"/>
                </a:solidFill>
                <a:latin typeface="Arial"/>
                <a:cs typeface="Carlito"/>
              </a:rPr>
              <a:t>as </a:t>
            </a:r>
            <a:r>
              <a:rPr sz="1800" spc="-5" dirty="0">
                <a:solidFill>
                  <a:srgbClr val="BB562C"/>
                </a:solidFill>
                <a:latin typeface="Arial"/>
                <a:cs typeface="Carlito"/>
              </a:rPr>
              <a:t>successful </a:t>
            </a:r>
            <a:r>
              <a:rPr sz="1800" dirty="0">
                <a:solidFill>
                  <a:srgbClr val="BB562C"/>
                </a:solidFill>
                <a:latin typeface="Arial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Arial"/>
                <a:cs typeface="Carlito"/>
              </a:rPr>
              <a:t>unsuccessful</a:t>
            </a:r>
            <a:r>
              <a:rPr sz="1800" spc="-50" dirty="0">
                <a:solidFill>
                  <a:srgbClr val="BB562C"/>
                </a:solidFill>
                <a:latin typeface="Arial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Arial"/>
                <a:cs typeface="Carlito"/>
              </a:rPr>
              <a:t>otherwise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Arial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Arial"/>
                <a:cs typeface="Carlito"/>
              </a:rPr>
              <a:t>exploratory </a:t>
            </a:r>
            <a:r>
              <a:rPr sz="2200" spc="-35" dirty="0">
                <a:solidFill>
                  <a:srgbClr val="BB562C"/>
                </a:solidFill>
                <a:latin typeface="Arial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Arial"/>
                <a:cs typeface="Carlito"/>
              </a:rPr>
              <a:t>analysis </a:t>
            </a:r>
            <a:r>
              <a:rPr sz="2200" spc="-25" dirty="0">
                <a:solidFill>
                  <a:srgbClr val="BB562C"/>
                </a:solidFill>
                <a:latin typeface="Arial"/>
                <a:cs typeface="Carlito"/>
              </a:rPr>
              <a:t>(EDA) </a:t>
            </a:r>
            <a:r>
              <a:rPr sz="2200" spc="-15" dirty="0">
                <a:solidFill>
                  <a:srgbClr val="BB562C"/>
                </a:solidFill>
                <a:latin typeface="Arial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Arial"/>
                <a:cs typeface="Carlito"/>
              </a:rPr>
              <a:t>visualization </a:t>
            </a:r>
            <a:r>
              <a:rPr sz="2200" spc="-5" dirty="0">
                <a:solidFill>
                  <a:srgbClr val="BB562C"/>
                </a:solidFill>
                <a:latin typeface="Arial"/>
                <a:cs typeface="Carlito"/>
              </a:rPr>
              <a:t>and</a:t>
            </a:r>
            <a:r>
              <a:rPr sz="2200" spc="155" dirty="0">
                <a:solidFill>
                  <a:srgbClr val="BB562C"/>
                </a:solidFill>
                <a:latin typeface="Arial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Arial"/>
                <a:cs typeface="Carlito"/>
              </a:rPr>
              <a:t>SQL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Arial"/>
                <a:cs typeface="Carlito"/>
              </a:rPr>
              <a:t>Perform </a:t>
            </a:r>
            <a:r>
              <a:rPr sz="2200" spc="-30" dirty="0">
                <a:solidFill>
                  <a:srgbClr val="BB562C"/>
                </a:solidFill>
                <a:latin typeface="Arial"/>
                <a:cs typeface="Carlito"/>
              </a:rPr>
              <a:t>interactive </a:t>
            </a:r>
            <a:r>
              <a:rPr sz="2200" spc="-5" dirty="0">
                <a:solidFill>
                  <a:srgbClr val="BB562C"/>
                </a:solidFill>
                <a:latin typeface="Arial"/>
                <a:cs typeface="Carlito"/>
              </a:rPr>
              <a:t>visual analytics </a:t>
            </a:r>
            <a:r>
              <a:rPr sz="2200" spc="-15" dirty="0">
                <a:solidFill>
                  <a:srgbClr val="BB562C"/>
                </a:solidFill>
                <a:latin typeface="Arial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Arial"/>
                <a:cs typeface="Carlito"/>
              </a:rPr>
              <a:t>Folium </a:t>
            </a:r>
            <a:r>
              <a:rPr sz="2200" spc="-5" dirty="0">
                <a:solidFill>
                  <a:srgbClr val="BB562C"/>
                </a:solidFill>
                <a:latin typeface="Arial"/>
                <a:cs typeface="Carlito"/>
              </a:rPr>
              <a:t>and Plotly</a:t>
            </a:r>
            <a:r>
              <a:rPr sz="2200" spc="10" dirty="0">
                <a:solidFill>
                  <a:srgbClr val="BB562C"/>
                </a:solidFill>
                <a:latin typeface="Arial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Arial"/>
                <a:cs typeface="Carlito"/>
              </a:rPr>
              <a:t>Dash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Arial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Arial"/>
                <a:cs typeface="Carlito"/>
              </a:rPr>
              <a:t>predictive </a:t>
            </a:r>
            <a:r>
              <a:rPr sz="2200" spc="-20" dirty="0">
                <a:solidFill>
                  <a:srgbClr val="BB562C"/>
                </a:solidFill>
                <a:latin typeface="Arial"/>
                <a:cs typeface="Carlito"/>
              </a:rPr>
              <a:t>analysis </a:t>
            </a:r>
            <a:r>
              <a:rPr sz="2200" spc="-15" dirty="0">
                <a:solidFill>
                  <a:srgbClr val="BB562C"/>
                </a:solidFill>
                <a:latin typeface="Arial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Arial"/>
                <a:cs typeface="Carlito"/>
              </a:rPr>
              <a:t>classification</a:t>
            </a:r>
            <a:r>
              <a:rPr sz="2200" spc="170" dirty="0">
                <a:solidFill>
                  <a:srgbClr val="BB562C"/>
                </a:solidFill>
                <a:latin typeface="Arial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Arial"/>
                <a:cs typeface="Carlito"/>
              </a:rPr>
              <a:t>models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45" dirty="0">
                <a:solidFill>
                  <a:srgbClr val="BB562C"/>
                </a:solidFill>
                <a:latin typeface="Arial"/>
                <a:cs typeface="Carlito"/>
              </a:rPr>
              <a:t>Tuned </a:t>
            </a:r>
            <a:r>
              <a:rPr sz="1800" dirty="0">
                <a:solidFill>
                  <a:srgbClr val="BB562C"/>
                </a:solidFill>
                <a:latin typeface="Arial"/>
                <a:cs typeface="Carlito"/>
              </a:rPr>
              <a:t>models </a:t>
            </a:r>
            <a:r>
              <a:rPr sz="1800" spc="-5" dirty="0">
                <a:solidFill>
                  <a:srgbClr val="BB562C"/>
                </a:solidFill>
                <a:latin typeface="Arial"/>
                <a:cs typeface="Carlito"/>
              </a:rPr>
              <a:t>using</a:t>
            </a:r>
            <a:r>
              <a:rPr sz="1800" spc="10" dirty="0">
                <a:solidFill>
                  <a:srgbClr val="BB562C"/>
                </a:solidFill>
                <a:latin typeface="Arial"/>
                <a:cs typeface="Carlito"/>
              </a:rPr>
              <a:t> </a:t>
            </a:r>
            <a:r>
              <a:rPr sz="1800" spc="-20" dirty="0">
                <a:solidFill>
                  <a:srgbClr val="BB562C"/>
                </a:solidFill>
                <a:latin typeface="Arial"/>
                <a:cs typeface="Carlito"/>
              </a:rPr>
              <a:t>GridSearchCV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50840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285" dirty="0">
                <a:solidFill>
                  <a:srgbClr val="242424"/>
                </a:solidFill>
                <a:latin typeface="Arial"/>
                <a:cs typeface="Arial"/>
              </a:rPr>
              <a:t>Methodology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6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019" y="4417517"/>
            <a:ext cx="889508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OVERVIEW </a:t>
            </a:r>
            <a:r>
              <a:rPr sz="2400" spc="-285" dirty="0">
                <a:solidFill>
                  <a:srgbClr val="616E52"/>
                </a:solidFill>
                <a:latin typeface="Arial"/>
                <a:cs typeface="Arial"/>
              </a:rPr>
              <a:t>OF 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COLLECTION, 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WRANGLING,</a:t>
            </a:r>
            <a:r>
              <a:rPr sz="2400" spc="-12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616E52"/>
                </a:solidFill>
                <a:latin typeface="Arial"/>
                <a:cs typeface="Arial"/>
              </a:rPr>
              <a:t>VISUALIZATION,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1963420" algn="l"/>
                <a:tab pos="2682875" algn="l"/>
                <a:tab pos="3816350" algn="l"/>
              </a:tabLst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DASHBOARD,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MODEL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METHODS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7115" y="860805"/>
            <a:ext cx="60312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>
                <a:latin typeface="Arial"/>
              </a:rPr>
              <a:t>Data </a:t>
            </a:r>
            <a:r>
              <a:rPr spc="-235" dirty="0">
                <a:latin typeface="Arial"/>
              </a:rPr>
              <a:t>Collection</a:t>
            </a:r>
            <a:r>
              <a:rPr spc="-505" dirty="0">
                <a:latin typeface="Arial"/>
              </a:rPr>
              <a:t> </a:t>
            </a:r>
            <a:r>
              <a:rPr spc="-275" dirty="0">
                <a:latin typeface="Arial"/>
              </a:rPr>
              <a:t>Overview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7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899650" cy="371030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42545">
              <a:lnSpc>
                <a:spcPts val="2210"/>
              </a:lnSpc>
              <a:spcBef>
                <a:spcPts val="335"/>
              </a:spcBef>
            </a:pPr>
            <a:r>
              <a:rPr sz="2000" spc="-25" dirty="0">
                <a:solidFill>
                  <a:srgbClr val="404040"/>
                </a:solidFill>
                <a:latin typeface="Arial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Arial"/>
                <a:cs typeface="Carlito"/>
              </a:rPr>
              <a:t>process </a:t>
            </a:r>
            <a:r>
              <a:rPr sz="2000" spc="-25" dirty="0">
                <a:solidFill>
                  <a:srgbClr val="404040"/>
                </a:solidFill>
                <a:latin typeface="Arial"/>
                <a:cs typeface="Carlito"/>
              </a:rPr>
              <a:t>involved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Arial"/>
                <a:cs typeface="Carlito"/>
              </a:rPr>
              <a:t>combination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API </a:t>
            </a:r>
            <a:r>
              <a:rPr sz="2000" spc="-20" dirty="0">
                <a:solidFill>
                  <a:srgbClr val="404040"/>
                </a:solidFill>
                <a:latin typeface="Arial"/>
                <a:cs typeface="Carlito"/>
              </a:rPr>
              <a:t>requests from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Space X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API and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web  scraping </a:t>
            </a:r>
            <a:r>
              <a:rPr sz="2000" spc="-25" dirty="0">
                <a:solidFill>
                  <a:srgbClr val="404040"/>
                </a:solidFill>
                <a:latin typeface="Arial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Arial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table in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Space </a:t>
            </a:r>
            <a:r>
              <a:rPr sz="2000" spc="-75" dirty="0">
                <a:solidFill>
                  <a:srgbClr val="404040"/>
                </a:solidFill>
                <a:latin typeface="Arial"/>
                <a:cs typeface="Carlito"/>
              </a:rPr>
              <a:t>X’s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Wikipedia</a:t>
            </a:r>
            <a:r>
              <a:rPr sz="2000" spc="-100" dirty="0">
                <a:solidFill>
                  <a:srgbClr val="404040"/>
                </a:solidFill>
                <a:latin typeface="Arial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Arial"/>
                <a:cs typeface="Carlito"/>
              </a:rPr>
              <a:t>entry.</a:t>
            </a:r>
            <a:endParaRPr sz="2000">
              <a:latin typeface="Carlito"/>
              <a:cs typeface="Carlito"/>
            </a:endParaRPr>
          </a:p>
          <a:p>
            <a:pPr marL="12700" marR="356235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Arial"/>
                <a:cs typeface="Carlito"/>
              </a:rPr>
              <a:t>next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slide will show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Arial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Arial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API and the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Arial"/>
                <a:cs typeface="Carlito"/>
              </a:rPr>
              <a:t>after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will show 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Arial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Arial"/>
                <a:cs typeface="Carlito"/>
              </a:rPr>
              <a:t>from</a:t>
            </a:r>
            <a:r>
              <a:rPr sz="2000" spc="-110" dirty="0">
                <a:solidFill>
                  <a:srgbClr val="404040"/>
                </a:solidFill>
                <a:latin typeface="Arial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Arial"/>
                <a:cs typeface="Carlito"/>
              </a:rPr>
              <a:t>webscraping.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Arial"/>
                <a:cs typeface="Carlito"/>
              </a:rPr>
              <a:t>Space X API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Arial"/>
                <a:cs typeface="Carlito"/>
              </a:rPr>
              <a:t>Data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Arial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Arial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0" dirty="0">
                <a:solidFill>
                  <a:srgbClr val="404040"/>
                </a:solidFill>
                <a:latin typeface="Arial"/>
                <a:cs typeface="Carlito"/>
              </a:rPr>
              <a:t>FlightNumber, </a:t>
            </a:r>
            <a:r>
              <a:rPr sz="2000" spc="-20" dirty="0">
                <a:solidFill>
                  <a:srgbClr val="404040"/>
                </a:solidFill>
                <a:latin typeface="Arial"/>
                <a:cs typeface="Carlito"/>
              </a:rPr>
              <a:t>Date, </a:t>
            </a:r>
            <a:r>
              <a:rPr sz="2000" spc="-25" dirty="0">
                <a:solidFill>
                  <a:srgbClr val="404040"/>
                </a:solidFill>
                <a:latin typeface="Arial"/>
                <a:cs typeface="Carlito"/>
              </a:rPr>
              <a:t>BoosterVersion, </a:t>
            </a:r>
            <a:r>
              <a:rPr sz="2000" spc="-20" dirty="0">
                <a:solidFill>
                  <a:srgbClr val="404040"/>
                </a:solidFill>
                <a:latin typeface="Arial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Orbit, LaunchSite, </a:t>
            </a:r>
            <a:r>
              <a:rPr sz="2000" spc="-15" dirty="0">
                <a:solidFill>
                  <a:srgbClr val="404040"/>
                </a:solidFill>
                <a:latin typeface="Arial"/>
                <a:cs typeface="Carlito"/>
              </a:rPr>
              <a:t>Outcome,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Flights,</a:t>
            </a:r>
            <a:r>
              <a:rPr sz="2000" spc="55" dirty="0">
                <a:solidFill>
                  <a:srgbClr val="404040"/>
                </a:solidFill>
                <a:latin typeface="Arial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GridFins,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Reused, Legs, </a:t>
            </a:r>
            <a:r>
              <a:rPr sz="2000" spc="-10" dirty="0">
                <a:solidFill>
                  <a:srgbClr val="404040"/>
                </a:solidFill>
                <a:latin typeface="Arial"/>
                <a:cs typeface="Carlito"/>
              </a:rPr>
              <a:t>LandingPad,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Block, </a:t>
            </a:r>
            <a:r>
              <a:rPr sz="2000" spc="-10" dirty="0">
                <a:solidFill>
                  <a:srgbClr val="404040"/>
                </a:solidFill>
                <a:latin typeface="Arial"/>
                <a:cs typeface="Carlito"/>
              </a:rPr>
              <a:t>ReusedCount,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Serial, Longitude,</a:t>
            </a:r>
            <a:r>
              <a:rPr sz="2000" spc="-229" dirty="0">
                <a:solidFill>
                  <a:srgbClr val="404040"/>
                </a:solidFill>
                <a:latin typeface="Arial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Latitude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Arial"/>
                <a:cs typeface="Carlito"/>
              </a:rPr>
              <a:t>Wikipedia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Arial"/>
                <a:cs typeface="Carlito"/>
              </a:rPr>
              <a:t>Webscrape Data</a:t>
            </a:r>
            <a:r>
              <a:rPr sz="2000" u="heavy" spc="-1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Arial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Arial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 marR="837565">
              <a:lnSpc>
                <a:spcPts val="2200"/>
              </a:lnSpc>
              <a:spcBef>
                <a:spcPts val="1440"/>
              </a:spcBef>
            </a:pPr>
            <a:r>
              <a:rPr sz="2000" spc="-15" dirty="0">
                <a:solidFill>
                  <a:srgbClr val="404040"/>
                </a:solidFill>
                <a:latin typeface="Arial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No.,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Arial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Arial"/>
                <a:cs typeface="Carlito"/>
              </a:rPr>
              <a:t>Payload, </a:t>
            </a:r>
            <a:r>
              <a:rPr sz="2000" spc="-20" dirty="0">
                <a:solidFill>
                  <a:srgbClr val="404040"/>
                </a:solidFill>
                <a:latin typeface="Arial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Orbit, </a:t>
            </a:r>
            <a:r>
              <a:rPr sz="2000" spc="-60" dirty="0">
                <a:solidFill>
                  <a:srgbClr val="404040"/>
                </a:solidFill>
                <a:latin typeface="Arial"/>
                <a:cs typeface="Carlito"/>
              </a:rPr>
              <a:t>Customer,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Arial"/>
                <a:cs typeface="Carlito"/>
              </a:rPr>
              <a:t>outcome, </a:t>
            </a:r>
            <a:r>
              <a:rPr sz="2000" spc="-45" dirty="0">
                <a:solidFill>
                  <a:srgbClr val="404040"/>
                </a:solidFill>
                <a:latin typeface="Arial"/>
                <a:cs typeface="Carlito"/>
              </a:rPr>
              <a:t>Version  </a:t>
            </a:r>
            <a:r>
              <a:rPr sz="2000" spc="-60" dirty="0">
                <a:solidFill>
                  <a:srgbClr val="404040"/>
                </a:solidFill>
                <a:latin typeface="Arial"/>
                <a:cs typeface="Carlito"/>
              </a:rPr>
              <a:t>Booster, </a:t>
            </a:r>
            <a:r>
              <a:rPr sz="2000" spc="-20" dirty="0">
                <a:solidFill>
                  <a:srgbClr val="404040"/>
                </a:solidFill>
                <a:latin typeface="Arial"/>
                <a:cs typeface="Carlito"/>
              </a:rPr>
              <a:t>Booster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landing, </a:t>
            </a:r>
            <a:r>
              <a:rPr sz="2000" spc="-20" dirty="0">
                <a:solidFill>
                  <a:srgbClr val="404040"/>
                </a:solidFill>
                <a:latin typeface="Arial"/>
                <a:cs typeface="Carlito"/>
              </a:rPr>
              <a:t>Date,</a:t>
            </a:r>
            <a:r>
              <a:rPr sz="2000" spc="40" dirty="0">
                <a:solidFill>
                  <a:srgbClr val="404040"/>
                </a:solidFill>
                <a:latin typeface="Arial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Time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67527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425" dirty="0">
                <a:solidFill>
                  <a:srgbClr val="FFFFFF"/>
                </a:solidFill>
                <a:latin typeface="Arial"/>
                <a:cs typeface="Arial"/>
              </a:rPr>
              <a:t>SpaceX</a:t>
            </a:r>
            <a:r>
              <a:rPr sz="3600" spc="-385" dirty="0">
                <a:solidFill>
                  <a:srgbClr val="FFFFFF"/>
                </a:solidFill>
                <a:latin typeface="Arial"/>
                <a:cs typeface="Arial"/>
              </a:rPr>
              <a:t> API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62728" y="1754123"/>
            <a:ext cx="237744" cy="1389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782311" y="1478280"/>
            <a:ext cx="1851660" cy="1607820"/>
            <a:chOff x="4782311" y="1478280"/>
            <a:chExt cx="1851660" cy="1607820"/>
          </a:xfrm>
        </p:grpSpPr>
        <p:sp>
          <p:nvSpPr>
            <p:cNvPr id="8" name="object 8"/>
            <p:cNvSpPr/>
            <p:nvPr/>
          </p:nvSpPr>
          <p:spPr>
            <a:xfrm>
              <a:off x="5084063" y="1766316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82311" y="1478280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88991" y="1719072"/>
              <a:ext cx="1677923" cy="6964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03647" y="1499616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015864" y="1766061"/>
            <a:ext cx="1461135" cy="446917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479425" marR="5080" indent="-466725">
              <a:lnSpc>
                <a:spcPts val="1639"/>
              </a:lnSpc>
              <a:spcBef>
                <a:spcPts val="285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Carlito"/>
              </a:rPr>
              <a:t>Request</a:t>
            </a:r>
            <a:r>
              <a:rPr lang="vi-VN" sz="1400" spc="-5" dirty="0">
                <a:solidFill>
                  <a:srgbClr val="FFFFFF"/>
                </a:solidFill>
                <a:latin typeface="Arial"/>
                <a:cs typeface="Carlito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"/>
                <a:cs typeface="Carlito"/>
              </a:rPr>
              <a:t>(Space</a:t>
            </a:r>
            <a:r>
              <a:rPr sz="1400" spc="-240" dirty="0">
                <a:solidFill>
                  <a:srgbClr val="FFFFFF"/>
                </a:solidFill>
                <a:latin typeface="Arial"/>
                <a:cs typeface="Carlito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Carlito"/>
              </a:rPr>
              <a:t>X  APIs)</a:t>
            </a:r>
            <a:endParaRPr sz="1400" dirty="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782311" y="2807207"/>
            <a:ext cx="1851660" cy="1666239"/>
            <a:chOff x="4782311" y="2807207"/>
            <a:chExt cx="1851660" cy="1666239"/>
          </a:xfrm>
        </p:grpSpPr>
        <p:sp>
          <p:nvSpPr>
            <p:cNvPr id="14" name="object 14"/>
            <p:cNvSpPr/>
            <p:nvPr/>
          </p:nvSpPr>
          <p:spPr>
            <a:xfrm>
              <a:off x="5062727" y="3073907"/>
              <a:ext cx="237744" cy="139903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84063" y="3095243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82311" y="2807207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88991" y="2839211"/>
              <a:ext cx="1677923" cy="111556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803647" y="2828543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015865" y="2886583"/>
            <a:ext cx="1461134" cy="824841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 indent="4445" algn="ctr">
              <a:lnSpc>
                <a:spcPct val="91600"/>
              </a:lnSpc>
              <a:spcBef>
                <a:spcPts val="250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Carlito"/>
              </a:rPr>
              <a:t>.JSON </a:t>
            </a:r>
            <a:r>
              <a:rPr sz="1400" spc="-5" dirty="0">
                <a:solidFill>
                  <a:srgbClr val="FFFFFF"/>
                </a:solidFill>
                <a:latin typeface="Arial"/>
                <a:cs typeface="Carlito"/>
              </a:rPr>
              <a:t>file </a:t>
            </a:r>
            <a:r>
              <a:rPr sz="1400" dirty="0">
                <a:solidFill>
                  <a:srgbClr val="FFFFFF"/>
                </a:solidFill>
                <a:latin typeface="Arial"/>
                <a:cs typeface="Carlito"/>
              </a:rPr>
              <a:t>+  </a:t>
            </a:r>
            <a:r>
              <a:rPr sz="1400" spc="-10" dirty="0">
                <a:solidFill>
                  <a:srgbClr val="FFFFFF"/>
                </a:solidFill>
                <a:latin typeface="Arial"/>
                <a:cs typeface="Carlito"/>
              </a:rPr>
              <a:t>Lists(Launch</a:t>
            </a:r>
            <a:r>
              <a:rPr sz="1400" spc="-125" dirty="0">
                <a:solidFill>
                  <a:srgbClr val="FFFFFF"/>
                </a:solidFill>
                <a:latin typeface="Arial"/>
                <a:cs typeface="Carlito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"/>
                <a:cs typeface="Carlito"/>
              </a:rPr>
              <a:t>Site,  </a:t>
            </a:r>
            <a:r>
              <a:rPr sz="1400" spc="-5" dirty="0">
                <a:solidFill>
                  <a:srgbClr val="FFFFFF"/>
                </a:solidFill>
                <a:latin typeface="Arial"/>
                <a:cs typeface="Carlito"/>
              </a:rPr>
              <a:t>Booster </a:t>
            </a:r>
            <a:r>
              <a:rPr sz="1400" spc="-25" dirty="0">
                <a:solidFill>
                  <a:srgbClr val="FFFFFF"/>
                </a:solidFill>
                <a:latin typeface="Arial"/>
                <a:cs typeface="Carlito"/>
              </a:rPr>
              <a:t>Version,  </a:t>
            </a:r>
            <a:r>
              <a:rPr sz="1400" spc="-20" dirty="0">
                <a:solidFill>
                  <a:srgbClr val="FFFFFF"/>
                </a:solidFill>
                <a:latin typeface="Arial"/>
                <a:cs typeface="Carlito"/>
              </a:rPr>
              <a:t>Payload</a:t>
            </a:r>
            <a:r>
              <a:rPr sz="1400" spc="-75" dirty="0">
                <a:solidFill>
                  <a:srgbClr val="FFFFFF"/>
                </a:solidFill>
                <a:latin typeface="Arial"/>
                <a:cs typeface="Carlito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Arial"/>
                <a:cs typeface="Carlito"/>
              </a:rPr>
              <a:t>Data)</a:t>
            </a:r>
            <a:endParaRPr sz="1400" dirty="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782311" y="4137659"/>
            <a:ext cx="2790825" cy="1141730"/>
            <a:chOff x="4782311" y="4137659"/>
            <a:chExt cx="2790825" cy="1141730"/>
          </a:xfrm>
        </p:grpSpPr>
        <p:sp>
          <p:nvSpPr>
            <p:cNvPr id="21" name="object 21"/>
            <p:cNvSpPr/>
            <p:nvPr/>
          </p:nvSpPr>
          <p:spPr>
            <a:xfrm>
              <a:off x="5146547" y="4319015"/>
              <a:ext cx="2426207" cy="23926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167883" y="4340351"/>
              <a:ext cx="2346960" cy="16001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782311" y="4137659"/>
              <a:ext cx="1851660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50891" y="4273295"/>
              <a:ext cx="1755648" cy="90525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803647" y="4158995"/>
              <a:ext cx="1772411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977765" y="4320920"/>
            <a:ext cx="1403985" cy="61760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ct val="89800"/>
              </a:lnSpc>
              <a:spcBef>
                <a:spcPts val="280"/>
              </a:spcBef>
            </a:pPr>
            <a:r>
              <a:rPr sz="1400" spc="-10" dirty="0">
                <a:solidFill>
                  <a:srgbClr val="FFFFFF"/>
                </a:solidFill>
                <a:latin typeface="Arial"/>
                <a:cs typeface="Carlito"/>
              </a:rPr>
              <a:t>Json_normalize</a:t>
            </a:r>
            <a:r>
              <a:rPr sz="1400" spc="-170" dirty="0">
                <a:solidFill>
                  <a:srgbClr val="FFFFFF"/>
                </a:solidFill>
                <a:latin typeface="Arial"/>
                <a:cs typeface="Carlito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Arial"/>
                <a:cs typeface="Carlito"/>
              </a:rPr>
              <a:t>to  </a:t>
            </a:r>
            <a:r>
              <a:rPr sz="1400" spc="-20" dirty="0">
                <a:solidFill>
                  <a:srgbClr val="FFFFFF"/>
                </a:solidFill>
                <a:latin typeface="Arial"/>
                <a:cs typeface="Carlito"/>
              </a:rPr>
              <a:t>DataFrame data  from</a:t>
            </a:r>
            <a:r>
              <a:rPr sz="1400" spc="-45" dirty="0">
                <a:solidFill>
                  <a:srgbClr val="FFFFFF"/>
                </a:solidFill>
                <a:latin typeface="Arial"/>
                <a:cs typeface="Carlito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Carlito"/>
              </a:rPr>
              <a:t>JSON</a:t>
            </a:r>
            <a:endParaRPr sz="1400" dirty="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139940" y="3073907"/>
            <a:ext cx="1859280" cy="2205355"/>
            <a:chOff x="7139940" y="3073907"/>
            <a:chExt cx="1859280" cy="2205355"/>
          </a:xfrm>
        </p:grpSpPr>
        <p:sp>
          <p:nvSpPr>
            <p:cNvPr id="28" name="object 28"/>
            <p:cNvSpPr/>
            <p:nvPr/>
          </p:nvSpPr>
          <p:spPr>
            <a:xfrm>
              <a:off x="7418832" y="3073907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440168" y="3095243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139940" y="4137659"/>
              <a:ext cx="1851659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173468" y="4378451"/>
              <a:ext cx="1825752" cy="69494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161276" y="4158995"/>
              <a:ext cx="1772412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300721" y="4425442"/>
            <a:ext cx="148399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575945" marR="5080" indent="-563880">
              <a:lnSpc>
                <a:spcPts val="1639"/>
              </a:lnSpc>
              <a:spcBef>
                <a:spcPts val="285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Carlito"/>
              </a:rPr>
              <a:t>Dictionary</a:t>
            </a:r>
            <a:r>
              <a:rPr sz="1400" spc="-95" dirty="0">
                <a:solidFill>
                  <a:srgbClr val="FFFFFF"/>
                </a:solidFill>
                <a:latin typeface="Arial"/>
                <a:cs typeface="Carlito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Arial"/>
                <a:cs typeface="Carlito"/>
              </a:rPr>
              <a:t>relevant  </a:t>
            </a:r>
            <a:r>
              <a:rPr sz="1400" spc="-20" dirty="0">
                <a:solidFill>
                  <a:srgbClr val="FFFFFF"/>
                </a:solidFill>
                <a:latin typeface="Arial"/>
                <a:cs typeface="Carlito"/>
              </a:rPr>
              <a:t>data</a:t>
            </a:r>
            <a:endParaRPr sz="1400" dirty="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139940" y="1744979"/>
            <a:ext cx="1868805" cy="2205355"/>
            <a:chOff x="7139940" y="1744979"/>
            <a:chExt cx="1868805" cy="2205355"/>
          </a:xfrm>
        </p:grpSpPr>
        <p:sp>
          <p:nvSpPr>
            <p:cNvPr id="35" name="object 35"/>
            <p:cNvSpPr/>
            <p:nvPr/>
          </p:nvSpPr>
          <p:spPr>
            <a:xfrm>
              <a:off x="7418832" y="1744979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40168" y="1766315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139940" y="2807207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164324" y="3047999"/>
              <a:ext cx="1844039" cy="69646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161276" y="2828543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7291578" y="3096005"/>
            <a:ext cx="1493138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32740" marR="5080" indent="-320040">
              <a:lnSpc>
                <a:spcPts val="1639"/>
              </a:lnSpc>
              <a:spcBef>
                <a:spcPts val="285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Carlito"/>
              </a:rPr>
              <a:t>Cast </a:t>
            </a:r>
            <a:r>
              <a:rPr sz="1400" dirty="0">
                <a:solidFill>
                  <a:srgbClr val="FFFFFF"/>
                </a:solidFill>
                <a:latin typeface="Arial"/>
                <a:cs typeface="Carlito"/>
              </a:rPr>
              <a:t>dictionary</a:t>
            </a:r>
            <a:r>
              <a:rPr sz="1400" spc="-250" dirty="0">
                <a:solidFill>
                  <a:srgbClr val="FFFFFF"/>
                </a:solidFill>
                <a:latin typeface="Arial"/>
                <a:cs typeface="Carlito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Arial"/>
                <a:cs typeface="Carlito"/>
              </a:rPr>
              <a:t>to </a:t>
            </a:r>
            <a:r>
              <a:rPr sz="1400" dirty="0">
                <a:solidFill>
                  <a:srgbClr val="FFFFFF"/>
                </a:solidFill>
                <a:latin typeface="Arial"/>
                <a:cs typeface="Carlito"/>
              </a:rPr>
              <a:t>a</a:t>
            </a:r>
            <a:r>
              <a:rPr lang="vi-VN" sz="1400" dirty="0">
                <a:solidFill>
                  <a:srgbClr val="FFFFFF"/>
                </a:solidFill>
                <a:latin typeface="Arial"/>
                <a:cs typeface="Carlito"/>
              </a:rPr>
              <a:t> </a:t>
            </a:r>
            <a:r>
              <a:rPr sz="1400" spc="-20" dirty="0" err="1">
                <a:solidFill>
                  <a:srgbClr val="FFFFFF"/>
                </a:solidFill>
                <a:latin typeface="Arial"/>
                <a:cs typeface="Carlito"/>
              </a:rPr>
              <a:t>DataFrame</a:t>
            </a:r>
            <a:endParaRPr sz="1400" dirty="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139940" y="1478280"/>
            <a:ext cx="2790825" cy="1143000"/>
            <a:chOff x="7139940" y="1478280"/>
            <a:chExt cx="2790825" cy="1143000"/>
          </a:xfrm>
        </p:grpSpPr>
        <p:sp>
          <p:nvSpPr>
            <p:cNvPr id="42" name="object 42"/>
            <p:cNvSpPr/>
            <p:nvPr/>
          </p:nvSpPr>
          <p:spPr>
            <a:xfrm>
              <a:off x="7504176" y="1661160"/>
              <a:ext cx="2426207" cy="23774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43" name="object 43"/>
            <p:cNvSpPr/>
            <p:nvPr/>
          </p:nvSpPr>
          <p:spPr>
            <a:xfrm>
              <a:off x="7525512" y="1682496"/>
              <a:ext cx="2346959" cy="15849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44" name="object 44"/>
            <p:cNvSpPr/>
            <p:nvPr/>
          </p:nvSpPr>
          <p:spPr>
            <a:xfrm>
              <a:off x="7139940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45" name="object 45"/>
            <p:cNvSpPr/>
            <p:nvPr/>
          </p:nvSpPr>
          <p:spPr>
            <a:xfrm>
              <a:off x="7226808" y="1615440"/>
              <a:ext cx="1717548" cy="90373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46" name="object 46"/>
            <p:cNvSpPr/>
            <p:nvPr/>
          </p:nvSpPr>
          <p:spPr>
            <a:xfrm>
              <a:off x="7161276" y="1499616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400"/>
            </a:p>
          </p:txBody>
        </p:sp>
      </p:grp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7354061" y="1660905"/>
            <a:ext cx="1373505" cy="67310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ts val="1650"/>
              </a:lnSpc>
              <a:spcBef>
                <a:spcPts val="280"/>
              </a:spcBef>
            </a:pPr>
            <a:r>
              <a:rPr sz="1500" spc="-5" dirty="0">
                <a:solidFill>
                  <a:srgbClr val="FFFFFF"/>
                </a:solidFill>
                <a:latin typeface="Arial"/>
                <a:cs typeface="Carlito"/>
              </a:rPr>
              <a:t>Filter </a:t>
            </a:r>
            <a:r>
              <a:rPr sz="1500" spc="-10" dirty="0">
                <a:solidFill>
                  <a:srgbClr val="FFFFFF"/>
                </a:solidFill>
                <a:latin typeface="Arial"/>
                <a:cs typeface="Carlito"/>
              </a:rPr>
              <a:t>data to</a:t>
            </a:r>
            <a:r>
              <a:rPr sz="1500" spc="-204" dirty="0">
                <a:solidFill>
                  <a:srgbClr val="FFFFFF"/>
                </a:solidFill>
                <a:latin typeface="Arial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Arial"/>
                <a:cs typeface="Carlito"/>
              </a:rPr>
              <a:t>only  </a:t>
            </a:r>
            <a:r>
              <a:rPr sz="1500" dirty="0">
                <a:solidFill>
                  <a:srgbClr val="FFFFFF"/>
                </a:solidFill>
                <a:latin typeface="Arial"/>
                <a:cs typeface="Carlito"/>
              </a:rPr>
              <a:t>include </a:t>
            </a:r>
            <a:r>
              <a:rPr sz="1500" spc="-20" dirty="0">
                <a:solidFill>
                  <a:srgbClr val="FFFFFF"/>
                </a:solidFill>
                <a:latin typeface="Arial"/>
                <a:cs typeface="Carlito"/>
              </a:rPr>
              <a:t>Falcon </a:t>
            </a:r>
            <a:r>
              <a:rPr sz="1500" dirty="0">
                <a:solidFill>
                  <a:srgbClr val="FFFFFF"/>
                </a:solidFill>
                <a:latin typeface="Arial"/>
                <a:cs typeface="Carlito"/>
              </a:rPr>
              <a:t>9  launches</a:t>
            </a:r>
            <a:endParaRPr sz="1500" dirty="0">
              <a:latin typeface="Carlito"/>
              <a:cs typeface="Carlito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9496043" y="1478280"/>
            <a:ext cx="1894839" cy="1143000"/>
            <a:chOff x="9496043" y="1478280"/>
            <a:chExt cx="1894839" cy="1143000"/>
          </a:xfrm>
        </p:grpSpPr>
        <p:sp>
          <p:nvSpPr>
            <p:cNvPr id="49" name="object 49"/>
            <p:cNvSpPr/>
            <p:nvPr/>
          </p:nvSpPr>
          <p:spPr>
            <a:xfrm>
              <a:off x="9496043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497567" y="1615440"/>
              <a:ext cx="1892807" cy="90373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517379" y="1499616"/>
              <a:ext cx="1772412" cy="1063752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9640316" y="1660905"/>
            <a:ext cx="1539240" cy="62158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-1270" algn="ctr">
              <a:lnSpc>
                <a:spcPct val="91000"/>
              </a:lnSpc>
              <a:spcBef>
                <a:spcPts val="260"/>
              </a:spcBef>
            </a:pPr>
            <a:r>
              <a:rPr sz="1400" spc="-20" dirty="0">
                <a:solidFill>
                  <a:srgbClr val="FFFFFF"/>
                </a:solidFill>
                <a:latin typeface="Arial"/>
                <a:cs typeface="Carlito"/>
              </a:rPr>
              <a:t>Imputate </a:t>
            </a:r>
            <a:r>
              <a:rPr sz="1400" spc="-5" dirty="0">
                <a:solidFill>
                  <a:srgbClr val="FFFFFF"/>
                </a:solidFill>
                <a:latin typeface="Arial"/>
                <a:cs typeface="Carlito"/>
              </a:rPr>
              <a:t>missing  </a:t>
            </a:r>
            <a:r>
              <a:rPr sz="1400" spc="-20" dirty="0">
                <a:solidFill>
                  <a:srgbClr val="FFFFFF"/>
                </a:solidFill>
                <a:latin typeface="Arial"/>
                <a:cs typeface="Carlito"/>
              </a:rPr>
              <a:t>PayloadMass</a:t>
            </a:r>
            <a:r>
              <a:rPr sz="1400" spc="-160" dirty="0">
                <a:solidFill>
                  <a:srgbClr val="FFFFFF"/>
                </a:solidFill>
                <a:latin typeface="Arial"/>
                <a:cs typeface="Carlito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/>
                <a:cs typeface="Carlito"/>
              </a:rPr>
              <a:t>values  with</a:t>
            </a:r>
            <a:r>
              <a:rPr sz="1400" spc="-35" dirty="0">
                <a:solidFill>
                  <a:srgbClr val="FFFFFF"/>
                </a:solidFill>
                <a:latin typeface="Arial"/>
                <a:cs typeface="Carlito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Carlito"/>
              </a:rPr>
              <a:t>mean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35635" y="4830826"/>
            <a:ext cx="1152830" cy="2425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Carlito"/>
              </a:rPr>
              <a:t>url:</a:t>
            </a:r>
            <a:endParaRPr sz="1500" dirty="0">
              <a:latin typeface="Carlito"/>
              <a:cs typeface="Carlito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35635" y="5166357"/>
            <a:ext cx="2988945" cy="1271117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88900"/>
              </a:lnSpc>
              <a:spcBef>
                <a:spcPts val="300"/>
              </a:spcBef>
            </a:pPr>
            <a:r>
              <a:rPr lang="en-IN" sz="1500" u="sng" spc="-10" dirty="0">
                <a:solidFill>
                  <a:schemeClr val="bg1"/>
                </a:solidFill>
                <a:uFill>
                  <a:solidFill>
                    <a:srgbClr val="2996E1"/>
                  </a:solidFill>
                </a:uFill>
                <a:latin typeface="Arial"/>
                <a:cs typeface="Carlito"/>
              </a:rPr>
              <a:t>https://</a:t>
            </a:r>
            <a:r>
              <a:rPr lang="en-IN" sz="1500" u="sng" spc="-10" dirty="0" err="1">
                <a:solidFill>
                  <a:schemeClr val="bg1"/>
                </a:solidFill>
                <a:uFill>
                  <a:solidFill>
                    <a:srgbClr val="2996E1"/>
                  </a:solidFill>
                </a:uFill>
                <a:latin typeface="Arial"/>
                <a:cs typeface="Carlito"/>
              </a:rPr>
              <a:t>github.com</a:t>
            </a:r>
            <a:r>
              <a:rPr lang="en-IN" sz="1500" u="sng" spc="-10" dirty="0">
                <a:solidFill>
                  <a:schemeClr val="bg1"/>
                </a:solidFill>
                <a:uFill>
                  <a:solidFill>
                    <a:srgbClr val="2996E1"/>
                  </a:solidFill>
                </a:uFill>
                <a:latin typeface="Arial"/>
                <a:cs typeface="Carlito"/>
              </a:rPr>
              <a:t>/fizenai84/Data-Science-Journey/blob/main/10.Applied_Data_Science_Capstone/Week%201%20Introduction/Data%20Collection%20Api%20.ipynb</a:t>
            </a:r>
            <a:endParaRPr sz="1500" dirty="0">
              <a:solidFill>
                <a:schemeClr val="bg1"/>
              </a:solidFill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sz="3600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Scraping</a:t>
            </a:r>
            <a:endParaRPr sz="36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111496" y="713231"/>
            <a:ext cx="2621280" cy="2318385"/>
            <a:chOff x="5111496" y="713231"/>
            <a:chExt cx="2621280" cy="2318385"/>
          </a:xfrm>
        </p:grpSpPr>
        <p:sp>
          <p:nvSpPr>
            <p:cNvPr id="7" name="object 7"/>
            <p:cNvSpPr/>
            <p:nvPr/>
          </p:nvSpPr>
          <p:spPr>
            <a:xfrm>
              <a:off x="5506212" y="1098804"/>
              <a:ext cx="304800" cy="19324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27548" y="1110995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11496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34356" y="1037843"/>
              <a:ext cx="2598420" cy="98145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32832" y="734567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314569" y="1104137"/>
            <a:ext cx="2121535" cy="63235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2520"/>
              </a:lnSpc>
              <a:spcBef>
                <a:spcPts val="95"/>
              </a:spcBef>
            </a:pPr>
            <a:r>
              <a:rPr spc="-25" dirty="0">
                <a:solidFill>
                  <a:srgbClr val="FFFFFF"/>
                </a:solidFill>
                <a:latin typeface="Arial"/>
                <a:cs typeface="Carlito"/>
              </a:rPr>
              <a:t>Request</a:t>
            </a:r>
            <a:r>
              <a:rPr spc="-114" dirty="0">
                <a:solidFill>
                  <a:srgbClr val="FFFFFF"/>
                </a:solidFill>
                <a:latin typeface="Arial"/>
                <a:cs typeface="Carlito"/>
              </a:rPr>
              <a:t> </a:t>
            </a:r>
            <a:r>
              <a:rPr spc="-5" dirty="0">
                <a:solidFill>
                  <a:srgbClr val="FFFFFF"/>
                </a:solidFill>
                <a:latin typeface="Arial"/>
                <a:cs typeface="Carlito"/>
              </a:rPr>
              <a:t>Wikipedia</a:t>
            </a:r>
            <a:endParaRPr dirty="0">
              <a:latin typeface="Carlito"/>
              <a:cs typeface="Carlito"/>
            </a:endParaRPr>
          </a:p>
          <a:p>
            <a:pPr marL="13335" algn="ctr">
              <a:lnSpc>
                <a:spcPts val="2520"/>
              </a:lnSpc>
            </a:pPr>
            <a:r>
              <a:rPr spc="-25" dirty="0">
                <a:solidFill>
                  <a:srgbClr val="FFFFFF"/>
                </a:solidFill>
                <a:latin typeface="Arial"/>
                <a:cs typeface="Carlito"/>
              </a:rPr>
              <a:t>html</a:t>
            </a:r>
            <a:endParaRPr dirty="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111496" y="2589276"/>
            <a:ext cx="2580640" cy="2318385"/>
            <a:chOff x="5111496" y="2589276"/>
            <a:chExt cx="2580640" cy="2318385"/>
          </a:xfrm>
        </p:grpSpPr>
        <p:sp>
          <p:nvSpPr>
            <p:cNvPr id="14" name="object 14"/>
            <p:cNvSpPr/>
            <p:nvPr/>
          </p:nvSpPr>
          <p:spPr>
            <a:xfrm>
              <a:off x="5506212" y="2965704"/>
              <a:ext cx="304800" cy="194157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27548" y="2987040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11496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34000" y="2913888"/>
              <a:ext cx="2135124" cy="98145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32832" y="2610612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514594" y="2980689"/>
            <a:ext cx="1709420" cy="63235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025">
              <a:lnSpc>
                <a:spcPts val="2520"/>
              </a:lnSpc>
              <a:spcBef>
                <a:spcPts val="95"/>
              </a:spcBef>
            </a:pPr>
            <a:r>
              <a:rPr spc="-15" dirty="0">
                <a:solidFill>
                  <a:srgbClr val="FFFFFF"/>
                </a:solidFill>
                <a:latin typeface="Arial"/>
                <a:cs typeface="Carlito"/>
              </a:rPr>
              <a:t>BeautifulSoup</a:t>
            </a:r>
            <a:endParaRPr dirty="0">
              <a:latin typeface="Carlito"/>
              <a:cs typeface="Carlito"/>
            </a:endParaRPr>
          </a:p>
          <a:p>
            <a:pPr marL="12700">
              <a:lnSpc>
                <a:spcPts val="2520"/>
              </a:lnSpc>
            </a:pPr>
            <a:r>
              <a:rPr spc="-20" dirty="0">
                <a:solidFill>
                  <a:srgbClr val="FFFFFF"/>
                </a:solidFill>
                <a:latin typeface="Arial"/>
                <a:cs typeface="Carlito"/>
              </a:rPr>
              <a:t>html5lib</a:t>
            </a:r>
            <a:r>
              <a:rPr spc="-105" dirty="0">
                <a:solidFill>
                  <a:srgbClr val="FFFFFF"/>
                </a:solidFill>
                <a:latin typeface="Arial"/>
                <a:cs typeface="Carlito"/>
              </a:rPr>
              <a:t> </a:t>
            </a:r>
            <a:r>
              <a:rPr spc="-35" dirty="0">
                <a:solidFill>
                  <a:srgbClr val="FFFFFF"/>
                </a:solidFill>
                <a:latin typeface="Arial"/>
                <a:cs typeface="Carlito"/>
              </a:rPr>
              <a:t>Parser</a:t>
            </a:r>
            <a:endParaRPr dirty="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111496" y="4465320"/>
            <a:ext cx="3906520" cy="1580515"/>
            <a:chOff x="5111496" y="4465320"/>
            <a:chExt cx="3906520" cy="1580515"/>
          </a:xfrm>
        </p:grpSpPr>
        <p:sp>
          <p:nvSpPr>
            <p:cNvPr id="21" name="object 21"/>
            <p:cNvSpPr/>
            <p:nvPr/>
          </p:nvSpPr>
          <p:spPr>
            <a:xfrm>
              <a:off x="5625084" y="4721352"/>
              <a:ext cx="3392423" cy="3048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46420" y="4742688"/>
              <a:ext cx="3313176" cy="22555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111496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289804" y="4789932"/>
              <a:ext cx="2287524" cy="98145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132832" y="4486656"/>
              <a:ext cx="2500884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470016" y="4854321"/>
            <a:ext cx="1802130" cy="642612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34010" marR="5080" indent="-321945">
              <a:lnSpc>
                <a:spcPts val="2430"/>
              </a:lnSpc>
              <a:spcBef>
                <a:spcPts val="350"/>
              </a:spcBef>
            </a:pPr>
            <a:r>
              <a:rPr spc="-15" dirty="0">
                <a:solidFill>
                  <a:srgbClr val="FFFFFF"/>
                </a:solidFill>
                <a:latin typeface="Arial"/>
                <a:cs typeface="Carlito"/>
              </a:rPr>
              <a:t>Find </a:t>
            </a:r>
            <a:r>
              <a:rPr spc="-5" dirty="0">
                <a:solidFill>
                  <a:srgbClr val="FFFFFF"/>
                </a:solidFill>
                <a:latin typeface="Arial"/>
                <a:cs typeface="Carlito"/>
              </a:rPr>
              <a:t>launch</a:t>
            </a:r>
            <a:r>
              <a:rPr spc="-145" dirty="0">
                <a:solidFill>
                  <a:srgbClr val="FFFFFF"/>
                </a:solidFill>
                <a:latin typeface="Arial"/>
                <a:cs typeface="Carlito"/>
              </a:rPr>
              <a:t> </a:t>
            </a:r>
            <a:r>
              <a:rPr spc="-40" dirty="0">
                <a:solidFill>
                  <a:srgbClr val="FFFFFF"/>
                </a:solidFill>
                <a:latin typeface="Arial"/>
                <a:cs typeface="Carlito"/>
              </a:rPr>
              <a:t>info  </a:t>
            </a:r>
            <a:r>
              <a:rPr spc="-25" dirty="0">
                <a:solidFill>
                  <a:srgbClr val="FFFFFF"/>
                </a:solidFill>
                <a:latin typeface="Arial"/>
                <a:cs typeface="Carlito"/>
              </a:rPr>
              <a:t>html</a:t>
            </a:r>
            <a:r>
              <a:rPr spc="-70" dirty="0">
                <a:solidFill>
                  <a:srgbClr val="FFFFFF"/>
                </a:solidFill>
                <a:latin typeface="Arial"/>
                <a:cs typeface="Carlito"/>
              </a:rPr>
              <a:t> </a:t>
            </a:r>
            <a:r>
              <a:rPr spc="-20" dirty="0">
                <a:solidFill>
                  <a:srgbClr val="FFFFFF"/>
                </a:solidFill>
                <a:latin typeface="Arial"/>
                <a:cs typeface="Carlito"/>
              </a:rPr>
              <a:t>table</a:t>
            </a:r>
            <a:endParaRPr dirty="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438388" y="2965704"/>
            <a:ext cx="2580640" cy="3080385"/>
            <a:chOff x="8438388" y="2965704"/>
            <a:chExt cx="2580640" cy="3080385"/>
          </a:xfrm>
        </p:grpSpPr>
        <p:sp>
          <p:nvSpPr>
            <p:cNvPr id="28" name="object 28"/>
            <p:cNvSpPr/>
            <p:nvPr/>
          </p:nvSpPr>
          <p:spPr>
            <a:xfrm>
              <a:off x="8833104" y="2965704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854440" y="2987040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438388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546592" y="4943855"/>
              <a:ext cx="2363724" cy="67360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459724" y="4486656"/>
              <a:ext cx="2500883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8727440" y="5007990"/>
            <a:ext cx="1943735" cy="2891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0" dirty="0">
                <a:solidFill>
                  <a:srgbClr val="FFFFFF"/>
                </a:solidFill>
                <a:latin typeface="Arial"/>
                <a:cs typeface="Carlito"/>
              </a:rPr>
              <a:t>Create</a:t>
            </a:r>
            <a:r>
              <a:rPr spc="-70" dirty="0">
                <a:solidFill>
                  <a:srgbClr val="FFFFFF"/>
                </a:solidFill>
                <a:latin typeface="Arial"/>
                <a:cs typeface="Carlito"/>
              </a:rPr>
              <a:t> </a:t>
            </a:r>
            <a:r>
              <a:rPr spc="-10" dirty="0">
                <a:solidFill>
                  <a:srgbClr val="FFFFFF"/>
                </a:solidFill>
                <a:latin typeface="Arial"/>
                <a:cs typeface="Carlito"/>
              </a:rPr>
              <a:t>dictionary</a:t>
            </a:r>
            <a:endParaRPr dirty="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438388" y="1089660"/>
            <a:ext cx="2580640" cy="3112135"/>
            <a:chOff x="8438388" y="1089660"/>
            <a:chExt cx="2580640" cy="3112135"/>
          </a:xfrm>
        </p:grpSpPr>
        <p:sp>
          <p:nvSpPr>
            <p:cNvPr id="35" name="object 35"/>
            <p:cNvSpPr/>
            <p:nvPr/>
          </p:nvSpPr>
          <p:spPr>
            <a:xfrm>
              <a:off x="8833104" y="1089660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854440" y="1110996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438388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659368" y="2606040"/>
              <a:ext cx="2203704" cy="159562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459724" y="2610612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8840216" y="2670810"/>
            <a:ext cx="1708150" cy="1059649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algn="ctr">
              <a:lnSpc>
                <a:spcPct val="91600"/>
              </a:lnSpc>
              <a:spcBef>
                <a:spcPts val="315"/>
              </a:spcBef>
            </a:pPr>
            <a:r>
              <a:rPr spc="-45" dirty="0">
                <a:solidFill>
                  <a:srgbClr val="FFFFFF"/>
                </a:solidFill>
                <a:latin typeface="Arial"/>
                <a:cs typeface="Carlito"/>
              </a:rPr>
              <a:t>Iterate</a:t>
            </a:r>
            <a:r>
              <a:rPr spc="-135" dirty="0">
                <a:solidFill>
                  <a:srgbClr val="FFFFFF"/>
                </a:solidFill>
                <a:latin typeface="Arial"/>
                <a:cs typeface="Carlito"/>
              </a:rPr>
              <a:t> </a:t>
            </a:r>
            <a:r>
              <a:rPr spc="-20" dirty="0">
                <a:solidFill>
                  <a:srgbClr val="FFFFFF"/>
                </a:solidFill>
                <a:latin typeface="Arial"/>
                <a:cs typeface="Carlito"/>
              </a:rPr>
              <a:t>through  table </a:t>
            </a:r>
            <a:r>
              <a:rPr spc="-5" dirty="0">
                <a:solidFill>
                  <a:srgbClr val="FFFFFF"/>
                </a:solidFill>
                <a:latin typeface="Arial"/>
                <a:cs typeface="Carlito"/>
              </a:rPr>
              <a:t>cells </a:t>
            </a:r>
            <a:r>
              <a:rPr spc="-30" dirty="0">
                <a:solidFill>
                  <a:srgbClr val="FFFFFF"/>
                </a:solidFill>
                <a:latin typeface="Arial"/>
                <a:cs typeface="Carlito"/>
              </a:rPr>
              <a:t>to  extract </a:t>
            </a:r>
            <a:r>
              <a:rPr spc="-35" dirty="0">
                <a:solidFill>
                  <a:srgbClr val="FFFFFF"/>
                </a:solidFill>
                <a:latin typeface="Arial"/>
                <a:cs typeface="Carlito"/>
              </a:rPr>
              <a:t>data </a:t>
            </a:r>
            <a:r>
              <a:rPr spc="-30" dirty="0">
                <a:solidFill>
                  <a:srgbClr val="FFFFFF"/>
                </a:solidFill>
                <a:latin typeface="Arial"/>
                <a:cs typeface="Carlito"/>
              </a:rPr>
              <a:t>to  </a:t>
            </a:r>
            <a:r>
              <a:rPr spc="-10" dirty="0">
                <a:solidFill>
                  <a:srgbClr val="FFFFFF"/>
                </a:solidFill>
                <a:latin typeface="Arial"/>
                <a:cs typeface="Carlito"/>
              </a:rPr>
              <a:t>dictionary</a:t>
            </a:r>
            <a:endParaRPr dirty="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8438388" y="713231"/>
            <a:ext cx="2580640" cy="1580515"/>
            <a:chOff x="8438388" y="713231"/>
            <a:chExt cx="2580640" cy="1580515"/>
          </a:xfrm>
        </p:grpSpPr>
        <p:sp>
          <p:nvSpPr>
            <p:cNvPr id="42" name="object 42"/>
            <p:cNvSpPr/>
            <p:nvPr/>
          </p:nvSpPr>
          <p:spPr>
            <a:xfrm>
              <a:off x="8438388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525256" y="1037843"/>
              <a:ext cx="2468879" cy="98145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459724" y="734567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8706104" y="1101090"/>
            <a:ext cx="1983105" cy="643893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384175" marR="5080" indent="-372110">
              <a:lnSpc>
                <a:spcPts val="2420"/>
              </a:lnSpc>
              <a:spcBef>
                <a:spcPts val="359"/>
              </a:spcBef>
            </a:pPr>
            <a:r>
              <a:rPr spc="-20" dirty="0">
                <a:solidFill>
                  <a:srgbClr val="FFFFFF"/>
                </a:solidFill>
                <a:latin typeface="Arial"/>
                <a:cs typeface="Carlito"/>
              </a:rPr>
              <a:t>Cast </a:t>
            </a:r>
            <a:r>
              <a:rPr spc="-5" dirty="0">
                <a:solidFill>
                  <a:srgbClr val="FFFFFF"/>
                </a:solidFill>
                <a:latin typeface="Arial"/>
                <a:cs typeface="Carlito"/>
              </a:rPr>
              <a:t>dictionary</a:t>
            </a:r>
            <a:r>
              <a:rPr spc="-135" dirty="0">
                <a:solidFill>
                  <a:srgbClr val="FFFFFF"/>
                </a:solidFill>
                <a:latin typeface="Arial"/>
                <a:cs typeface="Carlito"/>
              </a:rPr>
              <a:t> </a:t>
            </a:r>
            <a:r>
              <a:rPr spc="-60" dirty="0">
                <a:solidFill>
                  <a:srgbClr val="FFFFFF"/>
                </a:solidFill>
                <a:latin typeface="Arial"/>
                <a:cs typeface="Carlito"/>
              </a:rPr>
              <a:t>to  </a:t>
            </a:r>
            <a:r>
              <a:rPr spc="-30" dirty="0">
                <a:solidFill>
                  <a:srgbClr val="FFFFFF"/>
                </a:solidFill>
                <a:latin typeface="Arial"/>
                <a:cs typeface="Carlito"/>
              </a:rPr>
              <a:t>DataFrame</a:t>
            </a:r>
            <a:endParaRPr dirty="0">
              <a:latin typeface="Carlito"/>
              <a:cs typeface="Carlito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35635" y="4448302"/>
            <a:ext cx="1553769" cy="2436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Carlito"/>
              </a:rPr>
              <a:t>GitHub</a:t>
            </a:r>
            <a:r>
              <a:rPr lang="vi-VN"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Carlito"/>
              </a:rPr>
              <a:t> </a:t>
            </a:r>
            <a:r>
              <a:rPr sz="1500" u="sng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Carlito"/>
              </a:rPr>
              <a:t>url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Carlito"/>
              </a:rPr>
              <a:t>:</a:t>
            </a:r>
            <a:endParaRPr sz="1500" dirty="0">
              <a:latin typeface="Carlito"/>
              <a:cs typeface="Carlito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35635" y="4830826"/>
            <a:ext cx="2988945" cy="1490152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280"/>
              </a:spcBef>
            </a:pPr>
            <a:r>
              <a:rPr lang="en-IN" sz="1500" u="sng" spc="-10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Arial"/>
                <a:cs typeface="Carlito"/>
              </a:rPr>
              <a:t>https://</a:t>
            </a:r>
            <a:r>
              <a:rPr lang="en-IN" sz="1500" u="sng" spc="-10" dirty="0" err="1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Arial"/>
                <a:cs typeface="Carlito"/>
              </a:rPr>
              <a:t>github.com</a:t>
            </a:r>
            <a:r>
              <a:rPr lang="en-IN" sz="1500" u="sng" spc="-10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Arial"/>
                <a:cs typeface="Carlito"/>
              </a:rPr>
              <a:t>/fizenai84/Data-Science-Journey/blob/main/10.Applied_Data_Science_Capstone/Week%201%20Introduction/Data%20Collection%20with%20Web%20Scraping.ipynb</a:t>
            </a:r>
            <a:endParaRPr lang="en-IN" sz="15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</TotalTime>
  <Words>2904</Words>
  <Application>Microsoft Macintosh PowerPoint</Application>
  <PresentationFormat>Widescreen</PresentationFormat>
  <Paragraphs>279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1" baseType="lpstr">
      <vt:lpstr>Arial</vt:lpstr>
      <vt:lpstr>Bahnschrift Condensed</vt:lpstr>
      <vt:lpstr>Calibri</vt:lpstr>
      <vt:lpstr>Carlito</vt:lpstr>
      <vt:lpstr>Office Theme</vt:lpstr>
      <vt:lpstr>PowerPoint Presentation</vt:lpstr>
      <vt:lpstr>Outline </vt:lpstr>
      <vt:lpstr>Executive Summary </vt:lpstr>
      <vt:lpstr>Introduction</vt:lpstr>
      <vt:lpstr>Methodology </vt:lpstr>
      <vt:lpstr>PowerPoint Presentation</vt:lpstr>
      <vt:lpstr>Data Collection Overview</vt:lpstr>
      <vt:lpstr>Filter data to only  include Falcon 9  launches</vt:lpstr>
      <vt:lpstr>PowerPoint Presentation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 </vt:lpstr>
      <vt:lpstr>PowerPoint Presentation</vt:lpstr>
      <vt:lpstr>Flight Number vs. Launch Site</vt:lpstr>
      <vt:lpstr>Payload vs. Launch Site</vt:lpstr>
      <vt:lpstr>Success rate vs. Orbit type</vt:lpstr>
      <vt:lpstr>Flight Number vs. Orbit type</vt:lpstr>
      <vt:lpstr>Payload vs. Orbit type</vt:lpstr>
      <vt:lpstr>Launch Success Yearly Trend</vt:lpstr>
      <vt:lpstr>PowerPoint Presentation</vt:lpstr>
      <vt:lpstr>All Launch Site Names</vt:lpstr>
      <vt:lpstr>Launch Site Names Beginning with `CCA`</vt:lpstr>
      <vt:lpstr>Total Payload Mass from NASA</vt:lpstr>
      <vt:lpstr>Average Payload Mass by F9 v1.1</vt:lpstr>
      <vt:lpstr>First Successful Ground Pad Landing Date</vt:lpstr>
      <vt:lpstr>Successful Drone Ship Landing with Payload  Between 4000 and 6000</vt:lpstr>
      <vt:lpstr>Total Number of Each Mission Outcome</vt:lpstr>
      <vt:lpstr>Boosters that Carried Maximum Payload</vt:lpstr>
      <vt:lpstr>2015 Failed Drone Ship Landing Records</vt:lpstr>
      <vt:lpstr>Ranking Counts of Successful Landings  Between 2010-06-04 and 2017-03-20</vt:lpstr>
      <vt:lpstr>Interactive Map with  Folium</vt:lpstr>
      <vt:lpstr>Launch Site Locations </vt:lpstr>
      <vt:lpstr>Color-Coded Launch Markers </vt:lpstr>
      <vt:lpstr>Key Location Proximities </vt:lpstr>
      <vt:lpstr>Build a Dashboard with  Plotly Dash</vt:lpstr>
      <vt:lpstr>Successful Launches Across Launch Sites </vt:lpstr>
      <vt:lpstr>Highest Success Rate Launch Site </vt:lpstr>
      <vt:lpstr>Payload Mass vs. Success vs. Booster  Version Category </vt:lpstr>
      <vt:lpstr>PowerPoint Presentation</vt:lpstr>
      <vt:lpstr>Classification Accuracy</vt:lpstr>
      <vt:lpstr>Confusion Matrix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YAN Luo</dc:creator>
  <cp:lastModifiedBy>Nguyen Khanh</cp:lastModifiedBy>
  <cp:revision>5</cp:revision>
  <dcterms:created xsi:type="dcterms:W3CDTF">2021-08-26T16:53:12Z</dcterms:created>
  <dcterms:modified xsi:type="dcterms:W3CDTF">2024-11-11T11:30:13Z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2021-08-26T00:00:00Z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2021-08-26T00:00:00Z</vt:filetime>
  </property>
</Properties>
</file>