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0" r:id="rId4"/>
  </p:sldMasterIdLst>
  <p:sldIdLst>
    <p:sldId id="257" r:id="rId5"/>
    <p:sldId id="258" r:id="rId6"/>
    <p:sldId id="259" r:id="rId7"/>
    <p:sldId id="260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7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652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535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19590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385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622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511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788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061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2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3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7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2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3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5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40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emplate:Neighborhoods_of_Toky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emplate:Neighborhoods_of_Toky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394062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The Battle of Neighborhoods in Tokyo, Japan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5613262" cy="119484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Kevin Goh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IBM DATA SCIENCE CAPSTONE, Jun 2021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AA75-E153-4380-8C63-663DB155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655CF-54B3-4A04-8683-142BDD14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  <a:cs typeface="Times New Roman" panose="02020603050405020304" pitchFamily="18" charset="0"/>
              </a:rPr>
              <a:t>As a businessman looking to start a business in a foreign city, one has to understand where the underlying demand lies among several neighborhoods in the city.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+mn-lt"/>
                <a:cs typeface="Times New Roman" panose="02020603050405020304" pitchFamily="18" charset="0"/>
              </a:rPr>
              <a:t>One such city which we are keen to study is Tokyo, which has over 100 </a:t>
            </a:r>
            <a:r>
              <a:rPr lang="en-IN" sz="2800" dirty="0" err="1">
                <a:latin typeface="+mn-lt"/>
                <a:cs typeface="Times New Roman" panose="02020603050405020304" pitchFamily="18" charset="0"/>
              </a:rPr>
              <a:t>neighborhoods</a:t>
            </a:r>
            <a:r>
              <a:rPr lang="en-IN" sz="2800" dirty="0">
                <a:latin typeface="+mn-lt"/>
                <a:cs typeface="Times New Roman" panose="02020603050405020304" pitchFamily="18" charset="0"/>
              </a:rPr>
              <a:t>, each with different commuters and residents.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82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27C3-4D56-4785-946A-71F41EEA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2788B-5E13-4DAF-AA6B-E9DBAA3A7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b="0" i="0" dirty="0">
                <a:effectLst/>
                <a:latin typeface="+mn-lt"/>
                <a:cs typeface="Times New Roman" panose="02020603050405020304" pitchFamily="18" charset="0"/>
              </a:rPr>
              <a:t>We will identify the </a:t>
            </a:r>
            <a:r>
              <a:rPr lang="en-IN" sz="2800" b="0" i="0" dirty="0" err="1">
                <a:effectLst/>
                <a:latin typeface="+mn-lt"/>
                <a:cs typeface="Times New Roman" panose="02020603050405020304" pitchFamily="18" charset="0"/>
              </a:rPr>
              <a:t>neighborhoods</a:t>
            </a:r>
            <a:r>
              <a:rPr lang="en-IN" sz="2800" b="0" i="0" dirty="0">
                <a:effectLst/>
                <a:latin typeface="+mn-lt"/>
                <a:cs typeface="Times New Roman" panose="02020603050405020304" pitchFamily="18" charset="0"/>
              </a:rPr>
              <a:t> of Tokyo using the Wikipedia page: </a:t>
            </a:r>
            <a:r>
              <a:rPr lang="en-IN" sz="2800" dirty="0">
                <a:latin typeface="+mn-lt"/>
                <a:cs typeface="Times New Roman" panose="02020603050405020304" pitchFamily="18" charset="0"/>
                <a:hlinkClick r:id="rId2"/>
              </a:rPr>
              <a:t>https://en.wikipedia.org/wiki/Template:Neighborhoods_of_Tokyo</a:t>
            </a:r>
            <a:endParaRPr lang="en-IN" sz="2800" dirty="0">
              <a:latin typeface="+mn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+mn-lt"/>
                <a:cs typeface="Times New Roman" panose="02020603050405020304" pitchFamily="18" charset="0"/>
              </a:rPr>
              <a:t>Using Foursquare’s API, we will get the latitude, longitude as well as the top venues in each </a:t>
            </a:r>
            <a:r>
              <a:rPr lang="en-IN" sz="2800" dirty="0" err="1">
                <a:latin typeface="+mn-lt"/>
                <a:cs typeface="Times New Roman" panose="02020603050405020304" pitchFamily="18" charset="0"/>
              </a:rPr>
              <a:t>neighborhood</a:t>
            </a:r>
            <a:r>
              <a:rPr lang="en-IN" sz="2800" dirty="0">
                <a:latin typeface="+mn-lt"/>
                <a:cs typeface="Times New Roman" panose="02020603050405020304" pitchFamily="18" charset="0"/>
              </a:rPr>
              <a:t>.</a:t>
            </a:r>
            <a:endParaRPr lang="en-IN" sz="2800" b="0" i="0" dirty="0">
              <a:effectLst/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0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C470-A845-44C4-8946-43436A43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4B42-83CD-4AE5-AA3F-8BF5AB7E2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+mn-lt"/>
                <a:cs typeface="Times New Roman" panose="02020603050405020304" pitchFamily="18" charset="0"/>
              </a:rPr>
              <a:t> The Wikipedia page </a:t>
            </a:r>
            <a:r>
              <a:rPr lang="en-IN" sz="2800" dirty="0">
                <a:latin typeface="+mn-lt"/>
                <a:cs typeface="Times New Roman" panose="02020603050405020304" pitchFamily="18" charset="0"/>
                <a:hlinkClick r:id="rId2"/>
              </a:rPr>
              <a:t>https://en.wikipedia.org/wiki/Template:Neighborhoods_of_Tokyo</a:t>
            </a:r>
            <a:r>
              <a:rPr lang="en-IN" sz="2800" dirty="0">
                <a:latin typeface="+mn-lt"/>
                <a:cs typeface="Times New Roman" panose="02020603050405020304" pitchFamily="18" charset="0"/>
              </a:rPr>
              <a:t> will be scraped using the </a:t>
            </a:r>
            <a:r>
              <a:rPr lang="en-IN" sz="2800" dirty="0" err="1">
                <a:latin typeface="+mn-lt"/>
                <a:cs typeface="Times New Roman" panose="02020603050405020304" pitchFamily="18" charset="0"/>
              </a:rPr>
              <a:t>BeautifulSoup</a:t>
            </a:r>
            <a:r>
              <a:rPr lang="en-IN" sz="2800" dirty="0">
                <a:latin typeface="+mn-lt"/>
                <a:cs typeface="Times New Roman" panose="02020603050405020304" pitchFamily="18" charset="0"/>
              </a:rPr>
              <a:t> library to build a Pandas </a:t>
            </a:r>
            <a:r>
              <a:rPr lang="en-IN" sz="2800" dirty="0" err="1">
                <a:latin typeface="+mn-lt"/>
                <a:cs typeface="Times New Roman" panose="02020603050405020304" pitchFamily="18" charset="0"/>
              </a:rPr>
              <a:t>dataframe</a:t>
            </a:r>
            <a:r>
              <a:rPr lang="en-IN" sz="2800" dirty="0">
                <a:latin typeface="+mn-lt"/>
                <a:cs typeface="Times New Roman" panose="02020603050405020304" pitchFamily="18" charset="0"/>
              </a:rPr>
              <a:t> listing the </a:t>
            </a:r>
            <a:r>
              <a:rPr lang="en-IN" sz="2800" dirty="0" err="1">
                <a:latin typeface="+mn-lt"/>
                <a:cs typeface="Times New Roman" panose="02020603050405020304" pitchFamily="18" charset="0"/>
              </a:rPr>
              <a:t>neighborhoods</a:t>
            </a:r>
            <a:r>
              <a:rPr lang="en-IN" sz="2800" dirty="0">
                <a:latin typeface="+mn-lt"/>
                <a:cs typeface="Times New Roman" panose="02020603050405020304" pitchFamily="18" charset="0"/>
              </a:rPr>
              <a:t> in Tokyo.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+mn-lt"/>
                <a:cs typeface="Times New Roman" panose="02020603050405020304" pitchFamily="18" charset="0"/>
              </a:rPr>
              <a:t> The Foursquare API is then used to get the associated venues and rank the venues according to which is most common.</a:t>
            </a:r>
          </a:p>
        </p:txBody>
      </p:sp>
    </p:spTree>
    <p:extLst>
      <p:ext uri="{BB962C8B-B14F-4D97-AF65-F5344CB8AC3E}">
        <p14:creationId xmlns:p14="http://schemas.microsoft.com/office/powerpoint/2010/main" val="394036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D4E2-2F4D-4DEA-B628-2C8A8699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410E-9EFA-43F9-8EDC-F8D18006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K-Means algorithm will be used to cluster the neighborhoods and to identify common venues within the neighborhoods</a:t>
            </a:r>
          </a:p>
          <a:p>
            <a:r>
              <a:rPr lang="en-GB" sz="2800" dirty="0"/>
              <a:t>We will identify the clusters and the applicable businesses that we can start which commuters and residents commonly patronize</a:t>
            </a:r>
          </a:p>
        </p:txBody>
      </p:sp>
    </p:spTree>
    <p:extLst>
      <p:ext uri="{BB962C8B-B14F-4D97-AF65-F5344CB8AC3E}">
        <p14:creationId xmlns:p14="http://schemas.microsoft.com/office/powerpoint/2010/main" val="399991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357E-DAA7-4048-9377-CBC66AEC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  <a:cs typeface="Times New Roman" panose="02020603050405020304" pitchFamily="18" charset="0"/>
              </a:rPr>
              <a:t>DESIRED START MAP</a:t>
            </a:r>
            <a:endParaRPr lang="en-GB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A6C09CE0-AABD-4042-A017-9C89973D5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164" y="1474683"/>
            <a:ext cx="8503672" cy="50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5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30D7-1E3F-4E42-A372-93DF1618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  <a:cs typeface="Times New Roman" panose="02020603050405020304" pitchFamily="18" charset="0"/>
              </a:rPr>
              <a:t>DESIRED END MAP</a:t>
            </a:r>
          </a:p>
        </p:txBody>
      </p:sp>
      <p:pic>
        <p:nvPicPr>
          <p:cNvPr id="7" name="Picture 6" descr="Chart, map&#10;&#10;Description automatically generated">
            <a:extLst>
              <a:ext uri="{FF2B5EF4-FFF2-40B4-BE49-F238E27FC236}">
                <a16:creationId xmlns:a16="http://schemas.microsoft.com/office/drawing/2014/main" id="{14BD0491-DC12-4AC9-9C3B-2C9F4E20F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63" y="1293086"/>
            <a:ext cx="8553274" cy="517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0</TotalTime>
  <Words>229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The Battle of Neighborhoods in Tokyo, Japan</vt:lpstr>
      <vt:lpstr>INTRODUCTION</vt:lpstr>
      <vt:lpstr>DATA</vt:lpstr>
      <vt:lpstr>METHODOLOGY</vt:lpstr>
      <vt:lpstr>CLASSIFICATION</vt:lpstr>
      <vt:lpstr>DESIRED START MAP</vt:lpstr>
      <vt:lpstr>DESIRED END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2020-07-09T17:44:42Z</dcterms:created>
  <dcterms:modified xsi:type="dcterms:W3CDTF">2021-06-22T14:17:46Z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