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9" r:id="rId2"/>
    <p:sldId id="256" r:id="rId3"/>
    <p:sldId id="273" r:id="rId4"/>
    <p:sldId id="274" r:id="rId5"/>
    <p:sldId id="275" r:id="rId6"/>
    <p:sldId id="276" r:id="rId7"/>
    <p:sldId id="277" r:id="rId8"/>
    <p:sldId id="278" r:id="rId9"/>
    <p:sldId id="270" r:id="rId10"/>
    <p:sldId id="271" r:id="rId11"/>
    <p:sldId id="272"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B5D81-B344-40E6-B200-ABC0328C2E37}" type="datetimeFigureOut">
              <a:rPr lang="en-US" smtClean="0"/>
              <a:t>04-Jul-19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FCAE1A-5A36-41FB-9CB4-D7702410FE6C}" type="slidenum">
              <a:rPr lang="en-US" smtClean="0"/>
              <a:t>‹#›</a:t>
            </a:fld>
            <a:endParaRPr lang="en-US"/>
          </a:p>
        </p:txBody>
      </p:sp>
    </p:spTree>
    <p:extLst>
      <p:ext uri="{BB962C8B-B14F-4D97-AF65-F5344CB8AC3E}">
        <p14:creationId xmlns:p14="http://schemas.microsoft.com/office/powerpoint/2010/main" val="217704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FCAE1A-5A36-41FB-9CB4-D7702410FE6C}" type="slidenum">
              <a:rPr lang="en-US" smtClean="0"/>
              <a:t>1</a:t>
            </a:fld>
            <a:endParaRPr lang="en-US"/>
          </a:p>
        </p:txBody>
      </p:sp>
    </p:spTree>
    <p:extLst>
      <p:ext uri="{BB962C8B-B14F-4D97-AF65-F5344CB8AC3E}">
        <p14:creationId xmlns:p14="http://schemas.microsoft.com/office/powerpoint/2010/main" val="403471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04-Jul-19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27148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04-Jul-19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74988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04-Jul-19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74878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722F14-F32B-4786-8E11-9D621A3F9197}" type="datetimeFigureOut">
              <a:rPr lang="en-US" smtClean="0"/>
              <a:t>04-Jul-19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236825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722F14-F32B-4786-8E11-9D621A3F9197}" type="datetimeFigureOut">
              <a:rPr lang="en-US" smtClean="0"/>
              <a:t>04-Jul-19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36346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722F14-F32B-4786-8E11-9D621A3F9197}"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3004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722F14-F32B-4786-8E11-9D621A3F9197}" type="datetimeFigureOut">
              <a:rPr lang="en-US" smtClean="0"/>
              <a:t>04-Jul-19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300055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722F14-F32B-4786-8E11-9D621A3F9197}" type="datetimeFigureOut">
              <a:rPr lang="en-US" smtClean="0"/>
              <a:t>04-Jul-19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413178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2F14-F32B-4786-8E11-9D621A3F9197}" type="datetimeFigureOut">
              <a:rPr lang="en-US" smtClean="0"/>
              <a:t>04-Jul-19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373257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22F14-F32B-4786-8E11-9D621A3F9197}"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1877135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22F14-F32B-4786-8E11-9D621A3F9197}" type="datetimeFigureOut">
              <a:rPr lang="en-US" smtClean="0"/>
              <a:t>04-Jul-19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D54A7-9E5F-47EB-AFF7-BEAF89ED6A75}" type="slidenum">
              <a:rPr lang="en-US" smtClean="0"/>
              <a:t>‹#›</a:t>
            </a:fld>
            <a:endParaRPr lang="en-US"/>
          </a:p>
        </p:txBody>
      </p:sp>
    </p:spTree>
    <p:extLst>
      <p:ext uri="{BB962C8B-B14F-4D97-AF65-F5344CB8AC3E}">
        <p14:creationId xmlns:p14="http://schemas.microsoft.com/office/powerpoint/2010/main" val="337354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22F14-F32B-4786-8E11-9D621A3F9197}" type="datetimeFigureOut">
              <a:rPr lang="en-US" smtClean="0"/>
              <a:t>04-Jul-19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D54A7-9E5F-47EB-AFF7-BEAF89ED6A75}" type="slidenum">
              <a:rPr lang="en-US" smtClean="0"/>
              <a:t>‹#›</a:t>
            </a:fld>
            <a:endParaRPr lang="en-US"/>
          </a:p>
        </p:txBody>
      </p:sp>
    </p:spTree>
    <p:extLst>
      <p:ext uri="{BB962C8B-B14F-4D97-AF65-F5344CB8AC3E}">
        <p14:creationId xmlns:p14="http://schemas.microsoft.com/office/powerpoint/2010/main" val="5700426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2000" y="228600"/>
            <a:ext cx="7467600" cy="762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1" y="228601"/>
            <a:ext cx="8343900" cy="6694140"/>
          </a:xfrm>
          <a:prstGeom prst="rect">
            <a:avLst/>
          </a:prstGeom>
        </p:spPr>
        <p:txBody>
          <a:bodyPr wrap="square">
            <a:spAutoFit/>
          </a:bodyPr>
          <a:lstStyle/>
          <a:p>
            <a:r>
              <a:rPr lang="en-GB" sz="2400" b="1" dirty="0">
                <a:solidFill>
                  <a:schemeClr val="bg1"/>
                </a:solidFill>
              </a:rPr>
              <a:t> </a:t>
            </a:r>
            <a:r>
              <a:rPr lang="en-GB" sz="2400" b="1" dirty="0" smtClean="0">
                <a:solidFill>
                  <a:schemeClr val="bg1"/>
                </a:solidFill>
              </a:rPr>
              <a:t>                                        </a:t>
            </a:r>
            <a:r>
              <a:rPr lang="en-GB" sz="4800" b="1" dirty="0" smtClean="0">
                <a:solidFill>
                  <a:schemeClr val="bg1"/>
                </a:solidFill>
                <a:latin typeface="Agency FB" pitchFamily="34" charset="0"/>
              </a:rPr>
              <a:t>CITY UNIVERSITY</a:t>
            </a:r>
            <a:endParaRPr lang="en-GB" sz="2400" b="1" dirty="0" smtClean="0"/>
          </a:p>
          <a:p>
            <a:pPr algn="ctr"/>
            <a:r>
              <a:rPr lang="en-GB" sz="3200" b="1" dirty="0" smtClean="0"/>
              <a:t>           </a:t>
            </a:r>
            <a:r>
              <a:rPr lang="en-GB" sz="3600" b="1" u="sng" dirty="0" smtClean="0"/>
              <a:t>Project Name</a:t>
            </a:r>
            <a:r>
              <a:rPr lang="en-GB" sz="2400" b="1" dirty="0"/>
              <a:t>	</a:t>
            </a:r>
            <a:endParaRPr lang="en-GB" sz="2400" b="1" dirty="0" smtClean="0"/>
          </a:p>
          <a:p>
            <a:pPr algn="ctr"/>
            <a:r>
              <a:rPr lang="en-US" sz="3200" b="1" dirty="0" smtClean="0"/>
              <a:t>Hospital Management System</a:t>
            </a:r>
            <a:endParaRPr lang="en-US" sz="3200" dirty="0"/>
          </a:p>
          <a:p>
            <a:endParaRPr lang="en-US" sz="1000" dirty="0" smtClean="0"/>
          </a:p>
          <a:p>
            <a:endParaRPr lang="en-US" sz="1000" dirty="0"/>
          </a:p>
          <a:p>
            <a:endParaRPr lang="en-US" sz="700" dirty="0"/>
          </a:p>
          <a:p>
            <a:pPr algn="ctr"/>
            <a:r>
              <a:rPr lang="en-GB" sz="2400" b="1" dirty="0">
                <a:latin typeface="Lucida Calligraphy" pitchFamily="66" charset="0"/>
              </a:rPr>
              <a:t>Submitted To:  </a:t>
            </a:r>
            <a:r>
              <a:rPr lang="en-GB" sz="2400" b="1" dirty="0" smtClean="0">
                <a:latin typeface="Lucida Calligraphy" pitchFamily="66" charset="0"/>
              </a:rPr>
              <a:t>Richard Philip</a:t>
            </a:r>
            <a:endParaRPr lang="en-US" sz="2400" b="1" dirty="0" smtClean="0">
              <a:latin typeface="Lucida Calligraphy" pitchFamily="66" charset="0"/>
            </a:endParaRPr>
          </a:p>
          <a:p>
            <a:pPr algn="ctr"/>
            <a:r>
              <a:rPr lang="en-GB" b="1" dirty="0" smtClean="0">
                <a:latin typeface="Lucida Calligraphy" pitchFamily="66" charset="0"/>
              </a:rPr>
              <a:t>Senior Lecturer</a:t>
            </a:r>
            <a:endParaRPr lang="en-US" dirty="0" smtClean="0">
              <a:latin typeface="Lucida Calligraphy" pitchFamily="66" charset="0"/>
            </a:endParaRPr>
          </a:p>
          <a:p>
            <a:pPr algn="ctr"/>
            <a:r>
              <a:rPr lang="en-GB" b="1" dirty="0" smtClean="0">
                <a:latin typeface="Lucida Calligraphy" pitchFamily="66" charset="0"/>
              </a:rPr>
              <a:t>Department </a:t>
            </a:r>
            <a:r>
              <a:rPr lang="en-GB" b="1" dirty="0">
                <a:latin typeface="Lucida Calligraphy" pitchFamily="66" charset="0"/>
              </a:rPr>
              <a:t>of Computer Science and </a:t>
            </a:r>
            <a:r>
              <a:rPr lang="en-GB" sz="2000" b="1" dirty="0" smtClean="0">
                <a:latin typeface="Lucida Calligraphy" pitchFamily="66" charset="0"/>
              </a:rPr>
              <a:t>Engineering</a:t>
            </a:r>
            <a:r>
              <a:rPr lang="en-GB" sz="2400" b="1" dirty="0">
                <a:latin typeface="Lucida Calligraphy" pitchFamily="66" charset="0"/>
              </a:rPr>
              <a:t/>
            </a:r>
            <a:br>
              <a:rPr lang="en-GB" sz="2400" b="1" dirty="0">
                <a:latin typeface="Lucida Calligraphy" pitchFamily="66" charset="0"/>
              </a:rPr>
            </a:br>
            <a:endParaRPr lang="en-GB" sz="2400" b="1" dirty="0" smtClean="0">
              <a:latin typeface="Lucida Calligraphy" pitchFamily="66" charset="0"/>
            </a:endParaRPr>
          </a:p>
          <a:p>
            <a:pPr algn="ctr"/>
            <a:endParaRPr lang="en-GB" sz="2400" b="1" dirty="0" smtClean="0">
              <a:latin typeface="Lucida Calligraphy" pitchFamily="66" charset="0"/>
            </a:endParaRPr>
          </a:p>
          <a:p>
            <a:endParaRPr lang="en-GB" b="1" dirty="0"/>
          </a:p>
          <a:p>
            <a:endParaRPr lang="en-GB" b="1" dirty="0" smtClean="0"/>
          </a:p>
          <a:p>
            <a:endParaRPr lang="en-GB" b="1" dirty="0"/>
          </a:p>
          <a:p>
            <a:endParaRPr lang="en-GB" b="1" dirty="0" smtClean="0"/>
          </a:p>
          <a:p>
            <a:endParaRPr lang="en-GB" b="1" dirty="0"/>
          </a:p>
          <a:p>
            <a:endParaRPr lang="en-GB" b="1" dirty="0" smtClean="0"/>
          </a:p>
          <a:p>
            <a:endParaRPr lang="en-GB" b="1" dirty="0"/>
          </a:p>
          <a:p>
            <a:endParaRPr lang="en-GB" b="1" dirty="0"/>
          </a:p>
          <a:p>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012956888"/>
              </p:ext>
            </p:extLst>
          </p:nvPr>
        </p:nvGraphicFramePr>
        <p:xfrm>
          <a:off x="838200" y="3571240"/>
          <a:ext cx="7315200" cy="2309584"/>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xmlns="" val="20000"/>
                    </a:ext>
                  </a:extLst>
                </a:gridCol>
              </a:tblGrid>
              <a:tr h="582688">
                <a:tc>
                  <a:txBody>
                    <a:bodyPr/>
                    <a:lstStyle/>
                    <a:p>
                      <a:pPr algn="ctr"/>
                      <a:r>
                        <a:rPr lang="en-GB" sz="3600" b="1" u="sng" kern="1200" dirty="0" smtClean="0">
                          <a:solidFill>
                            <a:schemeClr val="lt1"/>
                          </a:solidFill>
                          <a:effectLst/>
                          <a:latin typeface="Lucida Calligraphy" pitchFamily="66" charset="0"/>
                          <a:ea typeface="+mn-ea"/>
                          <a:cs typeface="+mn-cs"/>
                        </a:rPr>
                        <a:t>Submitted By</a:t>
                      </a:r>
                      <a:endParaRPr lang="en-US" sz="3600" b="1" kern="1200" dirty="0">
                        <a:solidFill>
                          <a:schemeClr val="lt1"/>
                        </a:solidFill>
                        <a:effectLst/>
                        <a:latin typeface="Lucida Calligraphy" pitchFamily="66"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438512">
                <a:tc>
                  <a:txBody>
                    <a:bodyPr/>
                    <a:lstStyle/>
                    <a:p>
                      <a:r>
                        <a:rPr lang="en-GB" sz="2000" b="1" kern="1200" dirty="0" smtClean="0">
                          <a:solidFill>
                            <a:schemeClr val="dk1"/>
                          </a:solidFill>
                          <a:effectLst/>
                          <a:latin typeface="Javanese Text" pitchFamily="2" charset="0"/>
                          <a:ea typeface="+mn-ea"/>
                          <a:cs typeface="+mn-cs"/>
                        </a:rPr>
                        <a:t>ID	   </a:t>
                      </a:r>
                      <a:r>
                        <a:rPr lang="en-GB" sz="2000" b="1" kern="1200" baseline="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171442624</a:t>
                      </a:r>
                      <a:endParaRPr lang="en-US" sz="2000" dirty="0">
                        <a:latin typeface="Javanese Text"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438512">
                <a:tc>
                  <a:txBody>
                    <a:bodyPr/>
                    <a:lstStyle/>
                    <a:p>
                      <a:r>
                        <a:rPr lang="en-GB" sz="2000" b="1" kern="1200" dirty="0" smtClean="0">
                          <a:solidFill>
                            <a:schemeClr val="dk1"/>
                          </a:solidFill>
                          <a:effectLst/>
                          <a:latin typeface="Javanese Text" pitchFamily="2" charset="0"/>
                          <a:ea typeface="+mn-ea"/>
                          <a:cs typeface="+mn-cs"/>
                        </a:rPr>
                        <a:t>Name</a:t>
                      </a:r>
                      <a:r>
                        <a:rPr lang="en-GB" sz="2000" b="1" kern="1200" baseline="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MUSTAFIZUR RAHMAN KHAN</a:t>
                      </a:r>
                      <a:endParaRPr lang="en-US" sz="2000" dirty="0">
                        <a:latin typeface="Javanese Text"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28216907"/>
                  </a:ext>
                </a:extLst>
              </a:tr>
              <a:tr h="360711">
                <a:tc>
                  <a:txBody>
                    <a:bodyPr/>
                    <a:lstStyle/>
                    <a:p>
                      <a:r>
                        <a:rPr lang="en-GB" sz="2000" b="1" kern="1200" dirty="0" smtClean="0">
                          <a:solidFill>
                            <a:schemeClr val="dk1"/>
                          </a:solidFill>
                          <a:effectLst/>
                          <a:latin typeface="Javanese Text" pitchFamily="2" charset="0"/>
                          <a:ea typeface="+mn-ea"/>
                          <a:cs typeface="+mn-cs"/>
                        </a:rPr>
                        <a:t>Program</a:t>
                      </a:r>
                      <a:r>
                        <a:rPr lang="en-GB" sz="2000" b="1" kern="1200" baseline="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   CSE(Eve)</a:t>
                      </a:r>
                      <a:endParaRPr lang="en-US" sz="2000" kern="1200" dirty="0">
                        <a:solidFill>
                          <a:schemeClr val="dk1"/>
                        </a:solidFill>
                        <a:effectLst/>
                        <a:latin typeface="Javanese Text" pitchFamily="2"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60711">
                <a:tc>
                  <a:txBody>
                    <a:bodyPr/>
                    <a:lstStyle/>
                    <a:p>
                      <a:r>
                        <a:rPr lang="en-GB" sz="2000" b="1" kern="1200" dirty="0" smtClean="0">
                          <a:solidFill>
                            <a:schemeClr val="dk1"/>
                          </a:solidFill>
                          <a:effectLst/>
                          <a:latin typeface="Javanese Text" pitchFamily="2" charset="0"/>
                          <a:ea typeface="+mn-ea"/>
                          <a:cs typeface="+mn-cs"/>
                        </a:rPr>
                        <a:t>Batch</a:t>
                      </a:r>
                      <a:r>
                        <a:rPr lang="en-GB" sz="2000" b="1" kern="1200" baseline="0" dirty="0" smtClean="0">
                          <a:solidFill>
                            <a:schemeClr val="dk1"/>
                          </a:solidFill>
                          <a:effectLst/>
                          <a:latin typeface="Javanese Text" pitchFamily="2" charset="0"/>
                          <a:ea typeface="+mn-ea"/>
                          <a:cs typeface="+mn-cs"/>
                        </a:rPr>
                        <a:t>         </a:t>
                      </a:r>
                      <a:r>
                        <a:rPr lang="en-GB" sz="2000" b="1" kern="1200" dirty="0" smtClean="0">
                          <a:solidFill>
                            <a:schemeClr val="dk1"/>
                          </a:solidFill>
                          <a:effectLst/>
                          <a:latin typeface="Javanese Text" pitchFamily="2" charset="0"/>
                          <a:ea typeface="+mn-ea"/>
                          <a:cs typeface="+mn-cs"/>
                        </a:rPr>
                        <a:t>: 44</a:t>
                      </a:r>
                      <a:r>
                        <a:rPr lang="en-GB" sz="2000" b="1" kern="1200" baseline="30000" dirty="0" smtClean="0">
                          <a:solidFill>
                            <a:schemeClr val="dk1"/>
                          </a:solidFill>
                          <a:effectLst/>
                          <a:latin typeface="Javanese Text" pitchFamily="2" charset="0"/>
                          <a:ea typeface="+mn-ea"/>
                          <a:cs typeface="+mn-cs"/>
                        </a:rPr>
                        <a:t>th</a:t>
                      </a:r>
                      <a:endParaRPr lang="en-US" sz="2000" dirty="0">
                        <a:latin typeface="Javanese Text"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926567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a:lnSpc>
                <a:spcPct val="120000"/>
              </a:lnSpc>
            </a:pPr>
            <a:endParaRPr lang="en-US" sz="400" dirty="0" smtClean="0">
              <a:solidFill>
                <a:schemeClr val="tx1"/>
              </a:solidFill>
            </a:endParaRPr>
          </a:p>
          <a:p>
            <a:pPr algn="l" hangingPunct="0"/>
            <a:r>
              <a:rPr lang="en-US" sz="8000" dirty="0">
                <a:solidFill>
                  <a:schemeClr val="tx1"/>
                </a:solidFill>
              </a:rPr>
              <a:t>The feasibility of the project is </a:t>
            </a:r>
            <a:r>
              <a:rPr lang="en-US" sz="8000" dirty="0" err="1">
                <a:solidFill>
                  <a:schemeClr val="tx1"/>
                </a:solidFill>
              </a:rPr>
              <a:t>analysed</a:t>
            </a:r>
            <a:r>
              <a:rPr lang="en-US" sz="8000" dirty="0">
                <a:solidFill>
                  <a:schemeClr val="tx1"/>
                </a:solidFill>
              </a:rPr>
              <a:t> in this phase and business proposal is put forth with a very general plan for the project and some cost estimates. During system analysis the feasibility study of the proposed system is to be carried out. This is to ensure that the proposed system is not a burden to the company. For feasibility analysis, some understanding of the major requirements for the system is essential</a:t>
            </a:r>
            <a:r>
              <a:rPr lang="en-US" sz="8000" dirty="0" smtClean="0">
                <a:solidFill>
                  <a:schemeClr val="tx1"/>
                </a:solidFill>
              </a:rPr>
              <a:t>.</a:t>
            </a:r>
          </a:p>
          <a:p>
            <a:pPr algn="l" hangingPunct="0"/>
            <a:r>
              <a:rPr lang="en-US" sz="8000" b="1" dirty="0">
                <a:solidFill>
                  <a:schemeClr val="tx1"/>
                </a:solidFill>
              </a:rPr>
              <a:t>Three key considerations involved in the feasibility analysis are</a:t>
            </a:r>
            <a:r>
              <a:rPr lang="en-US" sz="8000" b="1" dirty="0" smtClean="0">
                <a:solidFill>
                  <a:schemeClr val="tx1"/>
                </a:solidFill>
              </a:rPr>
              <a:t>:</a:t>
            </a:r>
          </a:p>
          <a:p>
            <a:pPr algn="l" hangingPunct="0"/>
            <a:endParaRPr lang="en-US" sz="7200" b="1" dirty="0">
              <a:solidFill>
                <a:schemeClr val="tx1"/>
              </a:solidFill>
            </a:endParaRPr>
          </a:p>
          <a:p>
            <a:pPr algn="l"/>
            <a:r>
              <a:rPr lang="en-US" b="1" dirty="0"/>
              <a:t> </a:t>
            </a:r>
            <a:r>
              <a:rPr lang="en-US" sz="9600" b="1" u="sng" dirty="0" smtClean="0">
                <a:solidFill>
                  <a:schemeClr val="tx1"/>
                </a:solidFill>
              </a:rPr>
              <a:t>Economic Feasibility:</a:t>
            </a:r>
            <a:endParaRPr lang="en-US" sz="9600" b="1" u="sng" dirty="0">
              <a:solidFill>
                <a:schemeClr val="tx1"/>
              </a:solidFill>
            </a:endParaRPr>
          </a:p>
          <a:p>
            <a:pPr algn="l">
              <a:lnSpc>
                <a:spcPct val="120000"/>
              </a:lnSpc>
            </a:pPr>
            <a:endParaRPr lang="en-US" sz="400" dirty="0">
              <a:solidFill>
                <a:schemeClr val="tx1"/>
              </a:solidFill>
            </a:endParaRPr>
          </a:p>
          <a:p>
            <a:pPr algn="l" hangingPunct="0"/>
            <a:r>
              <a:rPr lang="en-US" sz="8000" dirty="0">
                <a:solidFill>
                  <a:schemeClr val="tx1"/>
                </a:solidFill>
              </a:rPr>
              <a:t>This study is carried out to check the economic impact will have on the system will have on the organization. The amount of fund that the company can pour into the research and development of the system is limited. The expenditures must be justified. Thus the developed system as well within the budget and this was achieved because most of the technologies used are freely available. Only the </a:t>
            </a:r>
            <a:r>
              <a:rPr lang="en-US" sz="8000" dirty="0" err="1">
                <a:solidFill>
                  <a:schemeClr val="tx1"/>
                </a:solidFill>
              </a:rPr>
              <a:t>customised</a:t>
            </a:r>
            <a:r>
              <a:rPr lang="en-US" sz="8000" dirty="0">
                <a:solidFill>
                  <a:schemeClr val="tx1"/>
                </a:solidFill>
              </a:rPr>
              <a:t> products have to be purchased</a:t>
            </a:r>
            <a:r>
              <a:rPr lang="en-US" sz="8000" dirty="0" smtClean="0">
                <a:solidFill>
                  <a:schemeClr val="tx1"/>
                </a:solidFill>
              </a:rPr>
              <a:t>.</a:t>
            </a:r>
          </a:p>
          <a:p>
            <a:pPr algn="l" hangingPunct="0"/>
            <a:endParaRPr lang="en-US" sz="8000" dirty="0">
              <a:solidFill>
                <a:schemeClr val="tx1"/>
              </a:solidFill>
            </a:endParaRPr>
          </a:p>
          <a:p>
            <a:pPr algn="l" hangingPunct="0"/>
            <a:endParaRPr lang="en-US" sz="8000" dirty="0" smtClean="0">
              <a:solidFill>
                <a:schemeClr val="tx1"/>
              </a:solidFill>
            </a:endParaRPr>
          </a:p>
          <a:p>
            <a:pPr algn="l" hangingPunct="0"/>
            <a:endParaRPr lang="en-US" sz="8000" dirty="0">
              <a:solidFill>
                <a:schemeClr val="tx1"/>
              </a:solidFill>
            </a:endParaRPr>
          </a:p>
          <a:p>
            <a:endParaRPr lang="en-US" dirty="0"/>
          </a:p>
        </p:txBody>
      </p:sp>
      <p:sp>
        <p:nvSpPr>
          <p:cNvPr id="2" name="Title 1"/>
          <p:cNvSpPr>
            <a:spLocks noGrp="1"/>
          </p:cNvSpPr>
          <p:nvPr>
            <p:ph type="ctrTitle"/>
          </p:nvPr>
        </p:nvSpPr>
        <p:spPr>
          <a:xfrm>
            <a:off x="762000" y="228601"/>
            <a:ext cx="7772400" cy="1470025"/>
          </a:xfrm>
        </p:spPr>
        <p:txBody>
          <a:bodyPr>
            <a:normAutofit/>
          </a:bodyPr>
          <a:lstStyle/>
          <a:p>
            <a:r>
              <a:rPr lang="en-US" b="1" u="sng" dirty="0"/>
              <a:t>FEASIBILITY </a:t>
            </a:r>
            <a:r>
              <a:rPr lang="en-US" b="1" u="sng" dirty="0" smtClean="0"/>
              <a:t>STUDY</a:t>
            </a:r>
            <a:r>
              <a:rPr lang="en-US" dirty="0" smtClean="0"/>
              <a:t/>
            </a:r>
            <a:br>
              <a:rPr lang="en-US" dirty="0" smtClean="0"/>
            </a:br>
            <a:endParaRPr lang="en-US" dirty="0"/>
          </a:p>
        </p:txBody>
      </p:sp>
    </p:spTree>
    <p:extLst>
      <p:ext uri="{BB962C8B-B14F-4D97-AF65-F5344CB8AC3E}">
        <p14:creationId xmlns:p14="http://schemas.microsoft.com/office/powerpoint/2010/main" val="3172026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fontScale="77500" lnSpcReduction="20000"/>
          </a:bodyPr>
          <a:lstStyle/>
          <a:p>
            <a:pPr algn="l">
              <a:lnSpc>
                <a:spcPct val="120000"/>
              </a:lnSpc>
            </a:pPr>
            <a:endParaRPr lang="en-US" sz="400" dirty="0" smtClean="0">
              <a:solidFill>
                <a:schemeClr val="tx1"/>
              </a:solidFill>
            </a:endParaRPr>
          </a:p>
          <a:p>
            <a:pPr algn="l" hangingPunct="0"/>
            <a:r>
              <a:rPr lang="en-US" sz="3100" b="1" u="sng" dirty="0">
                <a:solidFill>
                  <a:schemeClr val="tx1"/>
                </a:solidFill>
              </a:rPr>
              <a:t>Technical </a:t>
            </a:r>
            <a:r>
              <a:rPr lang="en-US" sz="3100" b="1" u="sng" dirty="0" smtClean="0">
                <a:solidFill>
                  <a:schemeClr val="tx1"/>
                </a:solidFill>
              </a:rPr>
              <a:t>Feasibility:</a:t>
            </a:r>
          </a:p>
          <a:p>
            <a:pPr algn="l" hangingPunct="0"/>
            <a:r>
              <a:rPr lang="en-US" sz="2600" dirty="0">
                <a:solidFill>
                  <a:schemeClr val="tx1"/>
                </a:solidFill>
              </a:rPr>
              <a:t>This study is carried out to check the technical feasibility, that </a:t>
            </a:r>
            <a:r>
              <a:rPr lang="en-US" sz="2600" dirty="0" err="1">
                <a:solidFill>
                  <a:schemeClr val="tx1"/>
                </a:solidFill>
              </a:rPr>
              <a:t>is,the</a:t>
            </a:r>
            <a:r>
              <a:rPr lang="en-US" sz="2600" dirty="0">
                <a:solidFill>
                  <a:schemeClr val="tx1"/>
                </a:solidFill>
              </a:rPr>
              <a:t> technical requirements of the system. Any system developed must not have a high demand on the available </a:t>
            </a:r>
            <a:r>
              <a:rPr lang="en-US" sz="2600" dirty="0" err="1">
                <a:solidFill>
                  <a:schemeClr val="tx1"/>
                </a:solidFill>
              </a:rPr>
              <a:t>available</a:t>
            </a:r>
            <a:r>
              <a:rPr lang="en-US" sz="2600" dirty="0">
                <a:solidFill>
                  <a:schemeClr val="tx1"/>
                </a:solidFill>
              </a:rPr>
              <a:t> technical resources. This will lead to high demands being placed on the client. The developed system must have a modest requirement, as only minimal or null changes for the implementing this system</a:t>
            </a:r>
            <a:r>
              <a:rPr lang="en-US" sz="2600" dirty="0" smtClean="0">
                <a:solidFill>
                  <a:schemeClr val="tx1"/>
                </a:solidFill>
              </a:rPr>
              <a:t>.</a:t>
            </a:r>
          </a:p>
          <a:p>
            <a:pPr algn="l" hangingPunct="0"/>
            <a:endParaRPr lang="en-US" sz="2600" dirty="0" smtClean="0">
              <a:solidFill>
                <a:schemeClr val="tx1"/>
              </a:solidFill>
            </a:endParaRPr>
          </a:p>
          <a:p>
            <a:pPr algn="l" hangingPunct="0"/>
            <a:r>
              <a:rPr lang="en-US" sz="3100" b="1" u="sng" dirty="0">
                <a:solidFill>
                  <a:schemeClr val="tx1"/>
                </a:solidFill>
              </a:rPr>
              <a:t>Operational </a:t>
            </a:r>
            <a:r>
              <a:rPr lang="en-US" sz="3100" b="1" u="sng" dirty="0" smtClean="0">
                <a:solidFill>
                  <a:schemeClr val="tx1"/>
                </a:solidFill>
              </a:rPr>
              <a:t>Feasibility:</a:t>
            </a:r>
            <a:endParaRPr lang="en-US" sz="6200" b="1" u="sng" dirty="0">
              <a:solidFill>
                <a:schemeClr val="tx1"/>
              </a:solidFill>
            </a:endParaRPr>
          </a:p>
          <a:p>
            <a:pPr algn="l" hangingPunct="0"/>
            <a:r>
              <a:rPr lang="en-US" sz="2600" dirty="0">
                <a:solidFill>
                  <a:schemeClr val="tx1"/>
                </a:solidFill>
              </a:rPr>
              <a:t>The aspect of study is to check the level of acceptance of the system by the user. This includes the process of training the user to use the system efficiently. The user must not feel threatened by the system, instead must accept it as a necessity. The level of acceptance by the users solely depends on the methods that are employed to educate the user about the system and to make him familiar with it. His level of confidence must be raised so that he is also able to make some constructive criticism, which is welcomed, as he is the final user of the system</a:t>
            </a:r>
            <a:r>
              <a:rPr lang="en-US" sz="2600" dirty="0" smtClean="0">
                <a:solidFill>
                  <a:schemeClr val="tx1"/>
                </a:solidFill>
              </a:rPr>
              <a:t>.</a:t>
            </a:r>
            <a:endParaRPr lang="en-US" sz="7000" dirty="0">
              <a:solidFill>
                <a:schemeClr val="tx1"/>
              </a:solidFill>
            </a:endParaRPr>
          </a:p>
        </p:txBody>
      </p:sp>
    </p:spTree>
    <p:extLst>
      <p:ext uri="{BB962C8B-B14F-4D97-AF65-F5344CB8AC3E}">
        <p14:creationId xmlns:p14="http://schemas.microsoft.com/office/powerpoint/2010/main" val="26413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a:bodyPr>
          <a:lstStyle/>
          <a:p>
            <a:pPr>
              <a:lnSpc>
                <a:spcPct val="120000"/>
              </a:lnSpc>
            </a:pPr>
            <a:endParaRPr lang="en-US" sz="6600" b="1" dirty="0" smtClean="0">
              <a:solidFill>
                <a:srgbClr val="002060"/>
              </a:solidFill>
              <a:latin typeface="Arial Rounded MT Bold" panose="020F0704030504030204" pitchFamily="34" charset="0"/>
            </a:endParaRPr>
          </a:p>
          <a:p>
            <a:pPr hangingPunct="0"/>
            <a:r>
              <a:rPr lang="en-US" sz="6600" b="1" smtClean="0">
                <a:solidFill>
                  <a:srgbClr val="002060"/>
                </a:solidFill>
                <a:latin typeface="Arial Rounded MT Bold" panose="020F0704030504030204" pitchFamily="34" charset="0"/>
              </a:rPr>
              <a:t>THANK </a:t>
            </a:r>
            <a:r>
              <a:rPr lang="en-US" sz="6600" b="1" smtClean="0">
                <a:solidFill>
                  <a:srgbClr val="002060"/>
                </a:solidFill>
                <a:latin typeface="Arial Rounded MT Bold" panose="020F0704030504030204" pitchFamily="34" charset="0"/>
              </a:rPr>
              <a:t>YOU FOR BEING WITH ME</a:t>
            </a:r>
            <a:endParaRPr lang="en-US" sz="6600" b="1" dirty="0" smtClean="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314819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fontScale="90000"/>
          </a:bodyPr>
          <a:lstStyle/>
          <a:p>
            <a:r>
              <a:rPr lang="en-US" sz="3100" b="1" u="sng" dirty="0"/>
              <a:t>WHY WE USE </a:t>
            </a:r>
            <a:r>
              <a:rPr lang="en-US" sz="3100" b="1" u="sng" dirty="0" smtClean="0"/>
              <a:t>HOSPITAL MANAGEMENT </a:t>
            </a:r>
            <a:r>
              <a:rPr lang="en-US" sz="3100" b="1" u="sng" dirty="0"/>
              <a:t>SYSTEM</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a:lnSpc>
                <a:spcPct val="120000"/>
              </a:lnSpc>
            </a:pPr>
            <a:r>
              <a:rPr lang="en-US" sz="7200" dirty="0">
                <a:solidFill>
                  <a:schemeClr val="tx1"/>
                </a:solidFill>
              </a:rPr>
              <a:t>Anyone working in the Medical Industry whether a Hospital or a Clinic or an A &amp; E will tell you about its perils and why they need a refined hospital management system. The workloads, the medications, tests, grieving parents and relatives and add to that aging populations with complicated ailments and diseases, hospital employees struggle to cope with their daily tasks and yet they perform their duties with a smile</a:t>
            </a:r>
            <a:r>
              <a:rPr lang="en-US" sz="7200" dirty="0" smtClean="0">
                <a:solidFill>
                  <a:schemeClr val="tx1"/>
                </a:solidFill>
              </a:rPr>
              <a:t>.</a:t>
            </a:r>
          </a:p>
          <a:p>
            <a:pPr algn="l">
              <a:lnSpc>
                <a:spcPct val="120000"/>
              </a:lnSpc>
            </a:pPr>
            <a:endParaRPr lang="en-US" sz="7200" dirty="0">
              <a:solidFill>
                <a:schemeClr val="tx1"/>
              </a:solidFill>
            </a:endParaRPr>
          </a:p>
          <a:p>
            <a:pPr algn="l">
              <a:lnSpc>
                <a:spcPct val="120000"/>
              </a:lnSpc>
            </a:pPr>
            <a:r>
              <a:rPr lang="en-US" sz="7200" cap="small" dirty="0">
                <a:solidFill>
                  <a:schemeClr val="tx1"/>
                </a:solidFill>
              </a:rPr>
              <a:t>“We find heroes, not on battlefields, but in hospitals that tend the injured. Sometimes I think it’s easier to fight than it is to heal.”- Ann Aguirre</a:t>
            </a:r>
            <a:endParaRPr lang="en-US" sz="7200" dirty="0">
              <a:solidFill>
                <a:schemeClr val="tx1"/>
              </a:solidFill>
            </a:endParaRPr>
          </a:p>
          <a:p>
            <a:pPr algn="l">
              <a:lnSpc>
                <a:spcPct val="120000"/>
              </a:lnSpc>
            </a:pPr>
            <a:endParaRPr lang="en-US" sz="7200" dirty="0">
              <a:solidFill>
                <a:schemeClr val="tx1"/>
              </a:solidFill>
            </a:endParaRPr>
          </a:p>
          <a:p>
            <a:pPr algn="l">
              <a:lnSpc>
                <a:spcPct val="120000"/>
              </a:lnSpc>
            </a:pPr>
            <a:r>
              <a:rPr lang="en-US" sz="7200" dirty="0">
                <a:solidFill>
                  <a:schemeClr val="tx1"/>
                </a:solidFill>
              </a:rPr>
              <a:t>The physical and psychological challenges paramedics and nurses face while dealing with patients, doctors and relatives is just humongous. But, is there a solution that can lessen Hospital workloads? Does a system exist where every record of every patient is recorded and stored for each medication and their number of visits? Does Hospitals really need to develop a hospital management system? And the answer is a ‘YES’.</a:t>
            </a:r>
          </a:p>
          <a:p>
            <a:endParaRPr lang="en-US" dirty="0"/>
          </a:p>
        </p:txBody>
      </p:sp>
    </p:spTree>
    <p:extLst>
      <p:ext uri="{BB962C8B-B14F-4D97-AF65-F5344CB8AC3E}">
        <p14:creationId xmlns:p14="http://schemas.microsoft.com/office/powerpoint/2010/main" val="438947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UML </a:t>
            </a:r>
            <a:r>
              <a:rPr lang="en-US" b="1" u="sng" dirty="0" smtClean="0"/>
              <a:t>Design</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32500" lnSpcReduction="20000"/>
          </a:bodyPr>
          <a:lstStyle/>
          <a:p>
            <a:pPr algn="l" hangingPunct="0"/>
            <a:r>
              <a:rPr lang="en-US" sz="7200" dirty="0">
                <a:solidFill>
                  <a:schemeClr val="tx1"/>
                </a:solidFill>
              </a:rPr>
              <a:t>The Unified Modeling Language (UML) is a standard language for specifying, visualizing, constructing, and documenting the software system and its components. It is a graphical language, which provides a vocabulary and set of semantics and rules. The UML focuses on the conceptual and physical representation of the system. It captures the decisions and understandings about systems that must be constructed. It is used to understand, design, configure, maintain, and control information about the systems</a:t>
            </a:r>
            <a:r>
              <a:rPr lang="en-US" sz="7200" dirty="0" smtClean="0">
                <a:solidFill>
                  <a:schemeClr val="tx1"/>
                </a:solidFill>
              </a:rPr>
              <a:t>.</a:t>
            </a:r>
          </a:p>
          <a:p>
            <a:pPr algn="l"/>
            <a:r>
              <a:rPr lang="en-US" sz="7200" b="1" dirty="0">
                <a:solidFill>
                  <a:schemeClr val="tx1"/>
                </a:solidFill>
              </a:rPr>
              <a:t>The UML is a language for:</a:t>
            </a:r>
          </a:p>
          <a:p>
            <a:pPr algn="l"/>
            <a:r>
              <a:rPr lang="en-US" sz="7200" dirty="0">
                <a:solidFill>
                  <a:schemeClr val="tx1"/>
                </a:solidFill>
              </a:rPr>
              <a:t> </a:t>
            </a:r>
            <a:endParaRPr lang="en-US" sz="7200" dirty="0" smtClean="0">
              <a:solidFill>
                <a:schemeClr val="tx1"/>
              </a:solidFill>
            </a:endParaRPr>
          </a:p>
          <a:p>
            <a:pPr marL="857250" lvl="0" indent="-857250" algn="l" hangingPunct="0">
              <a:buFont typeface="Wingdings" panose="05000000000000000000" pitchFamily="2" charset="2"/>
              <a:buChar char="ü"/>
            </a:pPr>
            <a:r>
              <a:rPr lang="en-US" sz="7200" dirty="0" smtClean="0">
                <a:solidFill>
                  <a:schemeClr val="tx1"/>
                </a:solidFill>
              </a:rPr>
              <a:t>Visualizing </a:t>
            </a:r>
          </a:p>
          <a:p>
            <a:pPr marL="857250" indent="-857250" algn="l">
              <a:buFont typeface="Wingdings" panose="05000000000000000000" pitchFamily="2" charset="2"/>
              <a:buChar char="ü"/>
            </a:pPr>
            <a:r>
              <a:rPr lang="en-US" sz="7200" dirty="0" smtClean="0">
                <a:solidFill>
                  <a:schemeClr val="tx1"/>
                </a:solidFill>
              </a:rPr>
              <a:t>Specifying </a:t>
            </a:r>
            <a:endParaRPr lang="en-US" sz="7200" dirty="0">
              <a:solidFill>
                <a:schemeClr val="tx1"/>
              </a:solidFill>
            </a:endParaRPr>
          </a:p>
          <a:p>
            <a:pPr marL="857250" indent="-857250" algn="l">
              <a:buFont typeface="Wingdings" panose="05000000000000000000" pitchFamily="2" charset="2"/>
              <a:buChar char="ü"/>
            </a:pPr>
            <a:r>
              <a:rPr lang="en-US" sz="7200" dirty="0" smtClean="0">
                <a:solidFill>
                  <a:schemeClr val="tx1"/>
                </a:solidFill>
              </a:rPr>
              <a:t>Constructing </a:t>
            </a:r>
            <a:endParaRPr lang="en-US" sz="7200" dirty="0">
              <a:solidFill>
                <a:schemeClr val="tx1"/>
              </a:solidFill>
            </a:endParaRPr>
          </a:p>
          <a:p>
            <a:pPr marL="857250" indent="-857250" algn="l">
              <a:buFont typeface="Wingdings" panose="05000000000000000000" pitchFamily="2" charset="2"/>
              <a:buChar char="ü"/>
            </a:pPr>
            <a:r>
              <a:rPr lang="en-US" sz="7200" dirty="0" smtClean="0">
                <a:solidFill>
                  <a:schemeClr val="tx1"/>
                </a:solidFill>
              </a:rPr>
              <a:t>Documenting </a:t>
            </a:r>
            <a:endParaRPr lang="en-US" sz="7200" dirty="0">
              <a:solidFill>
                <a:schemeClr val="tx1"/>
              </a:solidFill>
            </a:endParaRP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1815206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UML </a:t>
            </a:r>
            <a:r>
              <a:rPr lang="en-US" b="1" u="sng" dirty="0" smtClean="0"/>
              <a:t>Diagram</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hangingPunct="0"/>
            <a:r>
              <a:rPr lang="en-US" sz="7200" dirty="0">
                <a:solidFill>
                  <a:schemeClr val="tx1"/>
                </a:solidFill>
              </a:rPr>
              <a:t>A diagram is the graphical presentation of a set of elements, most often rendered as a connected graph of vertices and arcs. You draw diagram to visualize a system from different perspective, so a diagram is a projection into a system. For all but most trivial systems, a diagram represents an elided view of the elements that make up a system. The same element may appear in all diagrams, only a few diagrams, or in no diagrams at all. In theory, a diagram may contain any combination of things and relationships. In practice, however, a small number of common combinations arise, which are consistent with the five most useful views that comprise the architecture of a software-intensive system. For this reason, the UML includes nine such </a:t>
            </a:r>
            <a:r>
              <a:rPr lang="en-US" sz="7200" dirty="0" smtClean="0">
                <a:solidFill>
                  <a:schemeClr val="tx1"/>
                </a:solidFill>
              </a:rPr>
              <a:t>diagrams:</a:t>
            </a:r>
          </a:p>
          <a:p>
            <a:pPr algn="l" hangingPunct="0"/>
            <a:endParaRPr lang="en-US" sz="2000" dirty="0" smtClean="0">
              <a:solidFill>
                <a:schemeClr val="tx1"/>
              </a:solidFill>
            </a:endParaRPr>
          </a:p>
          <a:p>
            <a:pPr marL="857250" indent="-857250" algn="l" hangingPunct="0">
              <a:buFont typeface="Wingdings" panose="05000000000000000000" pitchFamily="2" charset="2"/>
              <a:buChar char="ü"/>
            </a:pPr>
            <a:r>
              <a:rPr lang="en-US" sz="7200" dirty="0" smtClean="0">
                <a:solidFill>
                  <a:schemeClr val="tx1"/>
                </a:solidFill>
              </a:rPr>
              <a:t> Class diagram </a:t>
            </a:r>
          </a:p>
          <a:p>
            <a:pPr marL="857250" indent="-857250" algn="l">
              <a:buFont typeface="Wingdings" panose="05000000000000000000" pitchFamily="2" charset="2"/>
              <a:buChar char="ü"/>
            </a:pPr>
            <a:r>
              <a:rPr lang="en-US" sz="7200" dirty="0" smtClean="0">
                <a:solidFill>
                  <a:schemeClr val="tx1"/>
                </a:solidFill>
              </a:rPr>
              <a:t> Object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Use </a:t>
            </a:r>
            <a:r>
              <a:rPr lang="en-US" sz="7200" dirty="0">
                <a:solidFill>
                  <a:schemeClr val="tx1"/>
                </a:solidFill>
              </a:rPr>
              <a:t>case 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Sequence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Collaboration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State </a:t>
            </a:r>
            <a:r>
              <a:rPr lang="en-US" sz="7200" dirty="0">
                <a:solidFill>
                  <a:schemeClr val="tx1"/>
                </a:solidFill>
              </a:rPr>
              <a:t>chart 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Activity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Component </a:t>
            </a:r>
            <a:r>
              <a:rPr lang="en-US" sz="7200" dirty="0">
                <a:solidFill>
                  <a:schemeClr val="tx1"/>
                </a:solidFill>
              </a:rPr>
              <a:t>diagram </a:t>
            </a:r>
          </a:p>
          <a:p>
            <a:pPr marL="857250" indent="-857250" algn="l">
              <a:buFont typeface="Wingdings" panose="05000000000000000000" pitchFamily="2" charset="2"/>
              <a:buChar char="ü"/>
            </a:pPr>
            <a:r>
              <a:rPr lang="en-US" sz="7200" dirty="0">
                <a:solidFill>
                  <a:schemeClr val="tx1"/>
                </a:solidFill>
              </a:rPr>
              <a:t> </a:t>
            </a:r>
            <a:r>
              <a:rPr lang="en-US" sz="7200" dirty="0" smtClean="0">
                <a:solidFill>
                  <a:schemeClr val="tx1"/>
                </a:solidFill>
              </a:rPr>
              <a:t>Deployment </a:t>
            </a:r>
            <a:r>
              <a:rPr lang="en-US" sz="7200" dirty="0">
                <a:solidFill>
                  <a:schemeClr val="tx1"/>
                </a:solidFill>
              </a:rPr>
              <a:t>diagram </a:t>
            </a: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3473007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latin typeface="Calibri (Body)"/>
              </a:rPr>
              <a:t>USE CASE </a:t>
            </a:r>
            <a:r>
              <a:rPr lang="en-US" b="1" u="sng" dirty="0" smtClean="0">
                <a:latin typeface="Calibri (Body)"/>
              </a:rPr>
              <a:t>DIAGRAM</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a:bodyPr>
          <a:lstStyle/>
          <a:p>
            <a:pPr algn="l"/>
            <a:r>
              <a:rPr lang="en-US" sz="1800" dirty="0">
                <a:solidFill>
                  <a:schemeClr val="tx1"/>
                </a:solidFill>
              </a:rPr>
              <a:t>A </a:t>
            </a:r>
            <a:r>
              <a:rPr lang="en-US" sz="1800" dirty="0" smtClean="0">
                <a:solidFill>
                  <a:schemeClr val="tx1"/>
                </a:solidFill>
              </a:rPr>
              <a:t>use case </a:t>
            </a:r>
            <a:r>
              <a:rPr lang="en-US" sz="1800" dirty="0">
                <a:solidFill>
                  <a:schemeClr val="tx1"/>
                </a:solidFill>
              </a:rPr>
              <a:t>diagram in the Unified Modeling Language(UML) is </a:t>
            </a:r>
            <a:r>
              <a:rPr lang="en-US" sz="1800" dirty="0" smtClean="0">
                <a:solidFill>
                  <a:schemeClr val="tx1"/>
                </a:solidFill>
              </a:rPr>
              <a:t>a type </a:t>
            </a:r>
            <a:r>
              <a:rPr lang="en-US" sz="1800" dirty="0">
                <a:solidFill>
                  <a:schemeClr val="tx1"/>
                </a:solidFill>
              </a:rPr>
              <a:t>of behavioral diagram defined by and created from a use-case </a:t>
            </a:r>
            <a:r>
              <a:rPr lang="en-US" sz="1800" dirty="0" smtClean="0">
                <a:solidFill>
                  <a:schemeClr val="tx1"/>
                </a:solidFill>
              </a:rPr>
              <a:t>analysis. Its </a:t>
            </a:r>
            <a:r>
              <a:rPr lang="en-US" sz="1800" dirty="0">
                <a:solidFill>
                  <a:schemeClr val="tx1"/>
                </a:solidFill>
              </a:rPr>
              <a:t>purpose is to present a graphical overview of the functionality provided by a system in terms of actors, their goals(represented as use cases),and any dependencies between those use cases</a:t>
            </a:r>
            <a:r>
              <a:rPr lang="en-US" sz="1800" dirty="0" smtClean="0">
                <a:solidFill>
                  <a:schemeClr val="tx1"/>
                </a:solidFill>
              </a:rPr>
              <a:t>.</a:t>
            </a:r>
            <a:endParaRPr lang="en-US" sz="1800" dirty="0">
              <a:solidFill>
                <a:schemeClr val="tx1"/>
              </a:solidFill>
            </a:endParaRPr>
          </a:p>
          <a:p>
            <a:pPr algn="l"/>
            <a:r>
              <a:rPr lang="en-US" sz="1800" dirty="0">
                <a:solidFill>
                  <a:schemeClr val="tx1"/>
                </a:solidFill>
              </a:rPr>
              <a:t>   </a:t>
            </a:r>
            <a:r>
              <a:rPr lang="en-US" sz="1800" dirty="0" smtClean="0">
                <a:solidFill>
                  <a:schemeClr val="tx1"/>
                </a:solidFill>
              </a:rPr>
              <a:t>Use </a:t>
            </a:r>
            <a:r>
              <a:rPr lang="en-US" sz="1800" dirty="0">
                <a:solidFill>
                  <a:schemeClr val="tx1"/>
                </a:solidFill>
              </a:rPr>
              <a:t>case diagrams are formally included in two modeling languages defined by the OMG</a:t>
            </a:r>
            <a:r>
              <a:rPr lang="en-US" sz="1800" dirty="0" smtClean="0">
                <a:solidFill>
                  <a:schemeClr val="tx1"/>
                </a:solidFill>
              </a:rPr>
              <a:t>: theunfied </a:t>
            </a:r>
            <a:r>
              <a:rPr lang="en-US" sz="1800" dirty="0">
                <a:solidFill>
                  <a:schemeClr val="tx1"/>
                </a:solidFill>
              </a:rPr>
              <a:t>modeling language(UML) and the systems modeling language(</a:t>
            </a:r>
            <a:r>
              <a:rPr lang="en-US" sz="1800" dirty="0" err="1">
                <a:solidFill>
                  <a:schemeClr val="tx1"/>
                </a:solidFill>
              </a:rPr>
              <a:t>sysML</a:t>
            </a:r>
            <a:r>
              <a:rPr lang="en-US" sz="1800" dirty="0" smtClean="0">
                <a:solidFill>
                  <a:schemeClr val="tx1"/>
                </a:solidFill>
              </a:rPr>
              <a:t>).</a:t>
            </a:r>
          </a:p>
          <a:p>
            <a:pPr algn="l"/>
            <a:endParaRPr lang="en-US" sz="3800" dirty="0">
              <a:solidFill>
                <a:schemeClr val="tx1"/>
              </a:solidFill>
            </a:endParaRPr>
          </a:p>
          <a:p>
            <a:pPr algn="l" hangingPunct="0"/>
            <a:endParaRPr lang="en-US" sz="2000" dirty="0" smtClean="0">
              <a:solidFill>
                <a:schemeClr val="tx1"/>
              </a:solidFill>
            </a:endParaRP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296993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Use </a:t>
            </a:r>
            <a:r>
              <a:rPr lang="en-US" b="1" u="sng" dirty="0" smtClean="0"/>
              <a:t>Case Diagram </a:t>
            </a:r>
            <a:r>
              <a:rPr lang="en-US" b="1" u="sng" dirty="0"/>
              <a:t>of our </a:t>
            </a:r>
            <a:r>
              <a:rPr lang="en-US" b="1" u="sng" dirty="0" smtClean="0"/>
              <a:t>Project</a:t>
            </a:r>
            <a:r>
              <a:rPr lang="en-US" b="1" dirty="0"/>
              <a:t/>
            </a:r>
            <a:br>
              <a:rPr lang="en-US" b="1" dirty="0"/>
            </a:br>
            <a:endParaRPr lang="en-US" dirty="0"/>
          </a:p>
        </p:txBody>
      </p:sp>
      <p:sp>
        <p:nvSpPr>
          <p:cNvPr id="3" name="Subtitle 2"/>
          <p:cNvSpPr>
            <a:spLocks noGrp="1"/>
          </p:cNvSpPr>
          <p:nvPr>
            <p:ph type="subTitle" idx="1"/>
          </p:nvPr>
        </p:nvSpPr>
        <p:spPr>
          <a:xfrm>
            <a:off x="914400" y="1524000"/>
            <a:ext cx="7620000" cy="4876800"/>
          </a:xfrm>
        </p:spPr>
        <p:txBody>
          <a:bodyPr>
            <a:normAutofit/>
          </a:bodyPr>
          <a:lstStyle/>
          <a:p>
            <a:pPr algn="l" hangingPunct="0"/>
            <a:endParaRPr lang="en-US" sz="2000" dirty="0" smtClean="0">
              <a:solidFill>
                <a:schemeClr val="tx1"/>
              </a:solidFill>
            </a:endParaRPr>
          </a:p>
          <a:p>
            <a:pPr algn="l" hangingPunct="0"/>
            <a:endParaRPr lang="en-US" sz="7200" dirty="0">
              <a:solidFill>
                <a:schemeClr val="tx1"/>
              </a:solidFill>
            </a:endParaRPr>
          </a:p>
          <a:p>
            <a:pPr algn="l">
              <a:lnSpc>
                <a:spcPct val="120000"/>
              </a:lnSpc>
            </a:pPr>
            <a:endParaRPr lang="en-US" sz="7200" dirty="0">
              <a:solidFill>
                <a:schemeClr val="tx1"/>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524000"/>
            <a:ext cx="6629400" cy="4876800"/>
          </a:xfrm>
          <a:prstGeom prst="rect">
            <a:avLst/>
          </a:prstGeom>
        </p:spPr>
      </p:pic>
    </p:spTree>
    <p:extLst>
      <p:ext uri="{BB962C8B-B14F-4D97-AF65-F5344CB8AC3E}">
        <p14:creationId xmlns:p14="http://schemas.microsoft.com/office/powerpoint/2010/main" val="428810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Class </a:t>
            </a:r>
            <a:r>
              <a:rPr lang="en-US" b="1" u="sng" dirty="0" smtClean="0"/>
              <a:t>Diagram</a:t>
            </a:r>
            <a:endParaRPr lang="en-US" u="sng" dirty="0"/>
          </a:p>
        </p:txBody>
      </p:sp>
      <p:sp>
        <p:nvSpPr>
          <p:cNvPr id="3" name="Subtitle 2"/>
          <p:cNvSpPr>
            <a:spLocks noGrp="1"/>
          </p:cNvSpPr>
          <p:nvPr>
            <p:ph type="subTitle" idx="1"/>
          </p:nvPr>
        </p:nvSpPr>
        <p:spPr>
          <a:xfrm>
            <a:off x="914400" y="1524000"/>
            <a:ext cx="7620000" cy="4876800"/>
          </a:xfrm>
        </p:spPr>
        <p:txBody>
          <a:bodyPr>
            <a:normAutofit/>
          </a:bodyPr>
          <a:lstStyle/>
          <a:p>
            <a:pPr algn="l">
              <a:lnSpc>
                <a:spcPct val="120000"/>
              </a:lnSpc>
            </a:pPr>
            <a:r>
              <a:rPr lang="en-US" sz="2200" dirty="0" smtClean="0">
                <a:solidFill>
                  <a:schemeClr val="tx1"/>
                </a:solidFill>
              </a:rPr>
              <a:t>A </a:t>
            </a:r>
            <a:r>
              <a:rPr lang="en-US" sz="2200" dirty="0">
                <a:solidFill>
                  <a:schemeClr val="tx1"/>
                </a:solidFill>
              </a:rPr>
              <a:t>Class is a category or group of things that has similar attributes and common behavior. A Rectangle is the icon that represents the class it is divided into three areas. The upper most area contains the name, the middle; area contains the attributes and the lowest areas show the operations. Class diagrams provides the representation that developers work from. Class diagrams help on the analysis side, too.</a:t>
            </a:r>
          </a:p>
          <a:p>
            <a:pPr algn="l">
              <a:lnSpc>
                <a:spcPct val="120000"/>
              </a:lnSpc>
            </a:pPr>
            <a:endParaRPr lang="en-US" sz="7200" dirty="0">
              <a:solidFill>
                <a:schemeClr val="tx1"/>
              </a:solidFill>
            </a:endParaRPr>
          </a:p>
          <a:p>
            <a:endParaRPr lang="en-US" dirty="0"/>
          </a:p>
        </p:txBody>
      </p:sp>
    </p:spTree>
    <p:extLst>
      <p:ext uri="{BB962C8B-B14F-4D97-AF65-F5344CB8AC3E}">
        <p14:creationId xmlns:p14="http://schemas.microsoft.com/office/powerpoint/2010/main" val="4153787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1524000"/>
            <a:ext cx="7620000" cy="4876800"/>
          </a:xfrm>
        </p:spPr>
        <p:txBody>
          <a:bodyPr>
            <a:normAutofit/>
          </a:bodyPr>
          <a:lstStyle/>
          <a:p>
            <a:pPr algn="l">
              <a:lnSpc>
                <a:spcPct val="120000"/>
              </a:lnSpc>
            </a:pPr>
            <a:endParaRPr lang="en-US" sz="7200" dirty="0">
              <a:solidFill>
                <a:schemeClr val="tx1"/>
              </a:solidFill>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85800"/>
            <a:ext cx="8458200" cy="5943600"/>
          </a:xfrm>
          <a:prstGeom prst="rect">
            <a:avLst/>
          </a:prstGeom>
        </p:spPr>
      </p:pic>
    </p:spTree>
    <p:extLst>
      <p:ext uri="{BB962C8B-B14F-4D97-AF65-F5344CB8AC3E}">
        <p14:creationId xmlns:p14="http://schemas.microsoft.com/office/powerpoint/2010/main" val="1416653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470025"/>
          </a:xfrm>
        </p:spPr>
        <p:txBody>
          <a:bodyPr>
            <a:normAutofit/>
          </a:bodyPr>
          <a:lstStyle/>
          <a:p>
            <a:r>
              <a:rPr lang="en-US" b="1" u="sng" dirty="0"/>
              <a:t>ANALYSIS</a:t>
            </a:r>
            <a:r>
              <a:rPr lang="en-US" dirty="0"/>
              <a:t/>
            </a:r>
            <a:br>
              <a:rPr lang="en-US" dirty="0"/>
            </a:br>
            <a:endParaRPr lang="en-US" dirty="0"/>
          </a:p>
        </p:txBody>
      </p:sp>
      <p:sp>
        <p:nvSpPr>
          <p:cNvPr id="3" name="Subtitle 2"/>
          <p:cNvSpPr>
            <a:spLocks noGrp="1"/>
          </p:cNvSpPr>
          <p:nvPr>
            <p:ph type="subTitle" idx="1"/>
          </p:nvPr>
        </p:nvSpPr>
        <p:spPr>
          <a:xfrm>
            <a:off x="914400" y="1524000"/>
            <a:ext cx="7620000" cy="4876800"/>
          </a:xfrm>
        </p:spPr>
        <p:txBody>
          <a:bodyPr>
            <a:normAutofit fontScale="25000" lnSpcReduction="20000"/>
          </a:bodyPr>
          <a:lstStyle/>
          <a:p>
            <a:pPr algn="l">
              <a:lnSpc>
                <a:spcPct val="120000"/>
              </a:lnSpc>
            </a:pPr>
            <a:endParaRPr lang="en-US" sz="400" dirty="0" smtClean="0">
              <a:solidFill>
                <a:schemeClr val="tx1"/>
              </a:solidFill>
            </a:endParaRPr>
          </a:p>
          <a:p>
            <a:pPr algn="l">
              <a:lnSpc>
                <a:spcPct val="120000"/>
              </a:lnSpc>
            </a:pPr>
            <a:r>
              <a:rPr lang="en-US" sz="9600" b="1" u="sng" dirty="0">
                <a:solidFill>
                  <a:schemeClr val="tx1"/>
                </a:solidFill>
              </a:rPr>
              <a:t>EXISTING SYSTEM:</a:t>
            </a:r>
            <a:endParaRPr lang="en-US" sz="9600" u="sng" dirty="0">
              <a:solidFill>
                <a:schemeClr val="tx1"/>
              </a:solidFill>
            </a:endParaRPr>
          </a:p>
          <a:p>
            <a:pPr algn="l"/>
            <a:r>
              <a:rPr lang="en-US" sz="8000" dirty="0">
                <a:solidFill>
                  <a:schemeClr val="tx1"/>
                </a:solidFill>
              </a:rPr>
              <a:t>Hospitals currently use a manual system for the management and maintenance of critical information. The current system requires numerous paper forms, with data stores spread throughout the hospital management infrastructure. Often information is incomplete or does not follow management standards. Forms are often lost in transit between departments requiring a comprehensive auditing process to ensure that no vital information is lost. Multiple copies of the same information exist in the hospital and may lead to inconsistencies in data in various data stores</a:t>
            </a:r>
            <a:r>
              <a:rPr lang="en-US" sz="8000" dirty="0" smtClean="0">
                <a:solidFill>
                  <a:schemeClr val="tx1"/>
                </a:solidFill>
              </a:rPr>
              <a:t>.</a:t>
            </a:r>
          </a:p>
          <a:p>
            <a:pPr algn="l"/>
            <a:endParaRPr lang="en-US" sz="3600" dirty="0">
              <a:solidFill>
                <a:schemeClr val="tx1"/>
              </a:solidFill>
            </a:endParaRPr>
          </a:p>
          <a:p>
            <a:pPr algn="l"/>
            <a:r>
              <a:rPr lang="en-US" sz="9600" b="1" u="sng" dirty="0">
                <a:solidFill>
                  <a:schemeClr val="tx1"/>
                </a:solidFill>
              </a:rPr>
              <a:t>PROPOSED SYSTEM:</a:t>
            </a:r>
          </a:p>
          <a:p>
            <a:pPr algn="l">
              <a:lnSpc>
                <a:spcPct val="120000"/>
              </a:lnSpc>
            </a:pPr>
            <a:endParaRPr lang="en-US" sz="400" dirty="0">
              <a:solidFill>
                <a:schemeClr val="tx1"/>
              </a:solidFill>
            </a:endParaRPr>
          </a:p>
          <a:p>
            <a:pPr algn="l"/>
            <a:r>
              <a:rPr lang="en-US" sz="8000" dirty="0">
                <a:solidFill>
                  <a:schemeClr val="tx1"/>
                </a:solidFill>
              </a:rPr>
              <a:t>The Hospital Management System is designed for any hospital to replace their existing manual paper based system. The new system is to control the information of patients. Room availability, staff and operating room schedules and patient invoices. These services are to be provided in an efficient, cost effective manner, with the goal of reducing the time and resources currently required for such tasks.</a:t>
            </a:r>
          </a:p>
          <a:p>
            <a:endParaRPr lang="en-US" dirty="0"/>
          </a:p>
        </p:txBody>
      </p:sp>
    </p:spTree>
    <p:extLst>
      <p:ext uri="{BB962C8B-B14F-4D97-AF65-F5344CB8AC3E}">
        <p14:creationId xmlns:p14="http://schemas.microsoft.com/office/powerpoint/2010/main" val="3388488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370</TotalTime>
  <Words>1163</Words>
  <Application>Microsoft Office PowerPoint</Application>
  <PresentationFormat>On-screen Show (4:3)</PresentationFormat>
  <Paragraphs>88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Agency FB</vt:lpstr>
      <vt:lpstr>Arial</vt:lpstr>
      <vt:lpstr>Arial Rounded MT Bold</vt:lpstr>
      <vt:lpstr>Calibri</vt:lpstr>
      <vt:lpstr>Calibri (Body)</vt:lpstr>
      <vt:lpstr>Javanese Text</vt:lpstr>
      <vt:lpstr>Lucida Calligraphy</vt:lpstr>
      <vt:lpstr>Wingdings</vt:lpstr>
      <vt:lpstr>Office Theme</vt:lpstr>
      <vt:lpstr>PowerPoint Presentation</vt:lpstr>
      <vt:lpstr>WHY WE USE HOSPITAL MANAGEMENT SYSTEM </vt:lpstr>
      <vt:lpstr>UML Design </vt:lpstr>
      <vt:lpstr>UML Diagram </vt:lpstr>
      <vt:lpstr>USE CASE DIAGRAM </vt:lpstr>
      <vt:lpstr>Use Case Diagram of our Project </vt:lpstr>
      <vt:lpstr>Class Diagram</vt:lpstr>
      <vt:lpstr>PowerPoint Presentation</vt:lpstr>
      <vt:lpstr>ANALYSIS </vt:lpstr>
      <vt:lpstr>FEASIBILITY STUDY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SHAKIB ZZAMAN</dc:creator>
  <cp:lastModifiedBy>HP</cp:lastModifiedBy>
  <cp:revision>116</cp:revision>
  <dcterms:created xsi:type="dcterms:W3CDTF">2019-01-17T19:01:41Z</dcterms:created>
  <dcterms:modified xsi:type="dcterms:W3CDTF">2019-07-04T16:07:31Z</dcterms:modified>
</cp:coreProperties>
</file>